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5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581D0C-4475-408C-9B22-D3E77BE0A6E2}">
          <p14:sldIdLst>
            <p14:sldId id="256"/>
            <p14:sldId id="259"/>
            <p14:sldId id="258"/>
            <p14:sldId id="257"/>
            <p14:sldId id="265"/>
          </p14:sldIdLst>
        </p14:section>
        <p14:section name="Training" id="{41BB53C1-021B-403D-82A8-1F0E4573754E}">
          <p14:sldIdLst>
            <p14:sldId id="264"/>
          </p14:sldIdLst>
        </p14:section>
        <p14:section name="Metrics" id="{C408789D-52A4-4ACB-9832-1FC09BA80A06}">
          <p14:sldIdLst>
            <p14:sldId id="261"/>
            <p14:sldId id="262"/>
          </p14:sldIdLst>
        </p14:section>
        <p14:section name="XAI results" id="{D5F07D2E-1F5A-496B-930B-6FB0F6656F6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>
        <p:scale>
          <a:sx n="125" d="100"/>
          <a:sy n="125" d="100"/>
        </p:scale>
        <p:origin x="-590" y="-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931B3-729F-46FE-8CD9-0F68DC99DA5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8599-93F7-4F08-AE54-7452AC86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9EBA-1A46-4B2C-B72A-C08406826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99C-FAA0-4AE5-8898-08B3F738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1DD-DE67-4259-A181-8B8391F0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07AF-8BEF-4777-A24D-0A64ADC7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A90F-C169-4644-A911-2D81A71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9BE-7A71-4FFD-864D-023BC7CE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9E22-4489-4795-A126-55374D13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A819-3BCD-4478-9D5E-61C244D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3459-7D56-4765-B001-C908149E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652-DF3E-4F2C-B798-ECCA7554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FB7B9-219D-4415-91D9-288B02BF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0953D-4C73-4A59-8B91-DCBD6D6D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85B3-C8CB-457A-8BC5-13A1EF16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F1A1-9523-4AD6-B23F-38AEB5C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8002-8D06-431D-A141-ADDCC9C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F798-FB9E-4D4A-9428-39A7D35B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398-3CD8-476D-AB07-04B14757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2B5B-670C-410C-A53F-1A9F35CB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435C-4129-47BE-A594-D330124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A9F5-974F-4D94-B5D8-20E0C924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B08A-7383-4F5E-BCA4-B28BC6EB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1A92-C1E7-4FEA-85AD-BE130495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C1EF-816D-4D0F-9088-87CA0144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67AB-9928-435E-A45D-622C173B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43F4-AEFA-499E-8F27-B1855859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80A-49D9-46FC-BFF7-8DF714D0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FA98-6DBE-4536-8359-68D87AF9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1BA8-BC3E-4CBA-855D-01EB5302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7165C-2BCF-4009-8A07-DAEB42C2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2A4B-7504-4518-BFA6-BC058E6E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6DCA-350A-4CE0-AE22-5961A3B9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FF97-14A9-4CAC-8C16-864D3651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46BC-E652-440D-8207-34CEF09C7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E5C13-B6E9-4179-AF7B-8A65F06C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3637-ED51-4203-8BA0-0C05E9F18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0CCF3-97F0-49A6-B1C5-B466B980D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64524-BA24-4DD6-89D7-523A69F5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BAE2E-2D22-4BEE-87D1-E8F7CEE1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18383-8142-4759-8D67-0A9EFF1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CA02-1F42-4C42-BD9B-510D76BE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2B340-18D1-4A92-9560-AA65FB0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28603-0885-4AB8-8A81-9CB8E17B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3300-AC3F-4CFE-B1F6-564F06A8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D9DD-2A03-4C52-9ED5-73B135F6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9A94B-B975-48F1-ACAB-CBA6470A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62E0-EA4E-43D0-974F-B9EA9839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7596-CCB1-4B23-9373-5DB3BB60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FE07-DD5E-4401-8FCE-B4A87D05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2D3B-7E41-4FA5-894A-0B7D2C79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2FCC-9F5C-40FC-83E3-FFAD57FE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397E-1192-4AC4-A880-C5BB9C23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FF29-7BEF-46F0-A11C-416C26E2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BC45-E631-4460-A89E-3F480889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824E-7861-4071-A0CE-EAF59073F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7E57-4392-4A0A-A63F-8D9BF8FA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3F859-066D-48A4-ABA7-55BCC0B0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798E-033F-41EC-B38A-F805DE84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AE3D-AB23-4007-8EFF-DF1328A4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9D0C5-4D0A-4406-BBCC-336B4A25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C17C-1FCF-4130-822C-A2527EC1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F6CA-8E8D-4DBE-B849-FE083E28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5C43-E2DA-48E0-B646-34944A454E0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E8C5-A0C0-4F4E-812E-B6F5CE715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1130-4283-4B65-8CC8-1B4848C8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4831-7AE4-448F-8050-9DD1BD5C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AF00-D9A7-4AFE-A9A3-8A9C2343F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42301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6688F9A0-D66C-4DA0-B9BF-B6F8B833D03F}"/>
              </a:ext>
            </a:extLst>
          </p:cNvPr>
          <p:cNvSpPr/>
          <p:nvPr/>
        </p:nvSpPr>
        <p:spPr>
          <a:xfrm>
            <a:off x="1556938" y="1182532"/>
            <a:ext cx="9381799" cy="32627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rgbClr val="FFC000">
                  <a:alpha val="34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E53F0-9F62-4B43-8581-7ED9CA0E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4" y="81428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1: data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E1B6E-D7CA-42C2-9225-D5C082D68DFF}"/>
              </a:ext>
            </a:extLst>
          </p:cNvPr>
          <p:cNvSpPr/>
          <p:nvPr/>
        </p:nvSpPr>
        <p:spPr>
          <a:xfrm>
            <a:off x="1499233" y="1599770"/>
            <a:ext cx="687847" cy="103218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46EDA-DF6A-4CAF-A2BB-F44EB1C870BB}"/>
              </a:ext>
            </a:extLst>
          </p:cNvPr>
          <p:cNvGrpSpPr/>
          <p:nvPr/>
        </p:nvGrpSpPr>
        <p:grpSpPr>
          <a:xfrm>
            <a:off x="2448031" y="1599770"/>
            <a:ext cx="4145949" cy="1032188"/>
            <a:chOff x="2051651" y="1029878"/>
            <a:chExt cx="4097438" cy="1032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384B7-1A2D-4603-B44F-63F082B1940A}"/>
                </a:ext>
              </a:extLst>
            </p:cNvPr>
            <p:cNvSpPr/>
            <p:nvPr/>
          </p:nvSpPr>
          <p:spPr>
            <a:xfrm>
              <a:off x="2051651" y="1029878"/>
              <a:ext cx="4097438" cy="1032188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394979-A767-42F6-801F-994E1BA3EDAD}"/>
                </a:ext>
              </a:extLst>
            </p:cNvPr>
            <p:cNvSpPr txBox="1"/>
            <p:nvPr/>
          </p:nvSpPr>
          <p:spPr>
            <a:xfrm>
              <a:off x="2099888" y="1073523"/>
              <a:ext cx="1199818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Training Phase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B29F7A-F503-4730-B719-E442B1315167}"/>
              </a:ext>
            </a:extLst>
          </p:cNvPr>
          <p:cNvCxnSpPr>
            <a:cxnSpLocks/>
          </p:cNvCxnSpPr>
          <p:nvPr/>
        </p:nvCxnSpPr>
        <p:spPr>
          <a:xfrm>
            <a:off x="2333130" y="1079489"/>
            <a:ext cx="0" cy="1663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F54B48-1BC9-40AA-9D1B-3E4C2FBAD730}"/>
              </a:ext>
            </a:extLst>
          </p:cNvPr>
          <p:cNvCxnSpPr>
            <a:cxnSpLocks/>
          </p:cNvCxnSpPr>
          <p:nvPr/>
        </p:nvCxnSpPr>
        <p:spPr>
          <a:xfrm>
            <a:off x="3899992" y="1054689"/>
            <a:ext cx="0" cy="1663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B46AD8-3A20-4B1F-8B85-67C279830834}"/>
              </a:ext>
            </a:extLst>
          </p:cNvPr>
          <p:cNvSpPr txBox="1"/>
          <p:nvPr/>
        </p:nvSpPr>
        <p:spPr>
          <a:xfrm>
            <a:off x="2116436" y="874625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A1E04-3E97-42B7-B914-D88F5F5284AE}"/>
              </a:ext>
            </a:extLst>
          </p:cNvPr>
          <p:cNvSpPr txBox="1"/>
          <p:nvPr/>
        </p:nvSpPr>
        <p:spPr>
          <a:xfrm>
            <a:off x="3683298" y="864045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E30F4C-5A15-4904-8AD3-936009CDD8D5}"/>
              </a:ext>
            </a:extLst>
          </p:cNvPr>
          <p:cNvSpPr txBox="1"/>
          <p:nvPr/>
        </p:nvSpPr>
        <p:spPr>
          <a:xfrm>
            <a:off x="1494467" y="1901107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DATA PREP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ECA820-92A5-455A-9CCD-5EB81DA67062}"/>
              </a:ext>
            </a:extLst>
          </p:cNvPr>
          <p:cNvSpPr/>
          <p:nvPr/>
        </p:nvSpPr>
        <p:spPr>
          <a:xfrm>
            <a:off x="6792796" y="1607047"/>
            <a:ext cx="4145949" cy="1032188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6A0AFB-66B0-486C-9BC8-F669ACEE02BA}"/>
              </a:ext>
            </a:extLst>
          </p:cNvPr>
          <p:cNvCxnSpPr>
            <a:cxnSpLocks/>
          </p:cNvCxnSpPr>
          <p:nvPr/>
        </p:nvCxnSpPr>
        <p:spPr>
          <a:xfrm>
            <a:off x="6904732" y="1044786"/>
            <a:ext cx="0" cy="1663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AD7B21B-0BE8-4031-BD84-4757DD3505BA}"/>
              </a:ext>
            </a:extLst>
          </p:cNvPr>
          <p:cNvSpPr txBox="1"/>
          <p:nvPr/>
        </p:nvSpPr>
        <p:spPr>
          <a:xfrm>
            <a:off x="6688038" y="849780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6A03CD-E21B-4E79-816B-57F1A402082F}"/>
              </a:ext>
            </a:extLst>
          </p:cNvPr>
          <p:cNvSpPr txBox="1"/>
          <p:nvPr/>
        </p:nvSpPr>
        <p:spPr>
          <a:xfrm>
            <a:off x="7016669" y="1648281"/>
            <a:ext cx="167946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XAI </a:t>
            </a:r>
            <a:r>
              <a:rPr lang="en-US" sz="1100"/>
              <a:t>and Evaluation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6CA77-2C32-4FDF-895F-ADE0BDF31C83}"/>
              </a:ext>
            </a:extLst>
          </p:cNvPr>
          <p:cNvSpPr txBox="1"/>
          <p:nvPr/>
        </p:nvSpPr>
        <p:spPr>
          <a:xfrm>
            <a:off x="814211" y="2826176"/>
            <a:ext cx="1925319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800" dirty="0"/>
              <a:t>Data is loaded as </a:t>
            </a:r>
            <a:r>
              <a:rPr lang="en-US" sz="800" dirty="0" err="1"/>
              <a:t>pytorch</a:t>
            </a:r>
            <a:r>
              <a:rPr lang="en-US" sz="800" dirty="0"/>
              <a:t> Dataset:</a:t>
            </a:r>
          </a:p>
          <a:p>
            <a:r>
              <a:rPr lang="en-US" sz="800" dirty="0"/>
              <a:t>class </a:t>
            </a:r>
            <a:r>
              <a:rPr lang="en-US" sz="800" b="1" dirty="0" err="1">
                <a:solidFill>
                  <a:srgbClr val="00B0F0"/>
                </a:solidFill>
              </a:rPr>
              <a:t>TenClassesPyIO</a:t>
            </a:r>
            <a:r>
              <a:rPr lang="en-US" sz="800" b="1" dirty="0">
                <a:solidFill>
                  <a:srgbClr val="00B0F0"/>
                </a:solidFill>
              </a:rPr>
              <a:t>() </a:t>
            </a:r>
            <a:r>
              <a:rPr lang="en-US" sz="800" dirty="0"/>
              <a:t>(</a:t>
            </a:r>
            <a:r>
              <a:rPr lang="en-US" sz="800" dirty="0" err="1"/>
              <a:t>pipeline.objgen</a:t>
            </a:r>
            <a:r>
              <a:rPr lang="en-US" sz="800" dirty="0"/>
              <a:t>. </a:t>
            </a:r>
            <a:r>
              <a:rPr lang="en-US" sz="800" dirty="0" err="1"/>
              <a:t>random_simple</a:t>
            </a:r>
            <a:r>
              <a:rPr lang="en-US" sz="800" dirty="0"/>
              <a:t> _gen_implemented.py)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0AC68C-B765-4874-B8D8-2CB619089A3B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1776871" y="3287841"/>
            <a:ext cx="0" cy="490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AA5588-60B6-4BDC-B5D3-C3662A64BEE2}"/>
              </a:ext>
            </a:extLst>
          </p:cNvPr>
          <p:cNvSpPr txBox="1"/>
          <p:nvPr/>
        </p:nvSpPr>
        <p:spPr>
          <a:xfrm>
            <a:off x="814211" y="3778119"/>
            <a:ext cx="1925319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class </a:t>
            </a:r>
            <a:r>
              <a:rPr lang="en-US" sz="800" b="1" dirty="0" err="1">
                <a:solidFill>
                  <a:srgbClr val="00B0F0"/>
                </a:solidFill>
              </a:rPr>
              <a:t>TenClassesRandomFetcher</a:t>
            </a:r>
            <a:r>
              <a:rPr lang="en-US" sz="800" b="1" dirty="0">
                <a:solidFill>
                  <a:srgbClr val="00B0F0"/>
                </a:solidFill>
              </a:rPr>
              <a:t> () </a:t>
            </a:r>
            <a:r>
              <a:rPr lang="en-US" sz="800" dirty="0"/>
              <a:t>(</a:t>
            </a:r>
            <a:r>
              <a:rPr lang="en-US" sz="800" dirty="0" err="1"/>
              <a:t>pipeline.objgen</a:t>
            </a:r>
            <a:r>
              <a:rPr lang="en-US" sz="800" dirty="0"/>
              <a:t>. </a:t>
            </a:r>
            <a:r>
              <a:rPr lang="en-US" sz="800" dirty="0" err="1"/>
              <a:t>random_simple</a:t>
            </a:r>
            <a:r>
              <a:rPr lang="en-US" sz="800" dirty="0"/>
              <a:t>_ gen_implemented.py) </a:t>
            </a:r>
          </a:p>
          <a:p>
            <a:endParaRPr lang="en-US" sz="800" dirty="0"/>
          </a:p>
          <a:p>
            <a:r>
              <a:rPr lang="en-US" sz="800" b="1" dirty="0" err="1">
                <a:solidFill>
                  <a:srgbClr val="00B0F0"/>
                </a:solidFill>
              </a:rPr>
              <a:t>draw_one_sample</a:t>
            </a:r>
            <a:r>
              <a:rPr lang="en-US" sz="800" dirty="0"/>
              <a:t>(y0, </a:t>
            </a:r>
            <a:r>
              <a:rPr lang="en-US" sz="800" dirty="0" err="1"/>
              <a:t>bg_rand</a:t>
            </a:r>
            <a:r>
              <a:rPr lang="en-US" sz="800" dirty="0"/>
              <a:t>)</a:t>
            </a:r>
          </a:p>
          <a:p>
            <a:r>
              <a:rPr lang="en-US" sz="800" dirty="0"/>
              <a:t>return cobj,    </a:t>
            </a:r>
            <a:r>
              <a:rPr lang="en-US" sz="800" dirty="0" err="1">
                <a:solidFill>
                  <a:srgbClr val="00B050"/>
                </a:solidFill>
              </a:rPr>
              <a:t>cimg</a:t>
            </a:r>
            <a:r>
              <a:rPr lang="en-US" sz="800" dirty="0"/>
              <a:t>  ,   </a:t>
            </a:r>
            <a:r>
              <a:rPr lang="en-US" sz="800" dirty="0">
                <a:solidFill>
                  <a:srgbClr val="FF0000"/>
                </a:solidFill>
              </a:rPr>
              <a:t>heatmap</a:t>
            </a:r>
            <a:r>
              <a:rPr lang="en-US" sz="800" dirty="0"/>
              <a:t>  , variables </a:t>
            </a:r>
            <a:endParaRPr lang="en-US" sz="800" b="1" dirty="0">
              <a:solidFill>
                <a:srgbClr val="00B0F0"/>
              </a:solidFill>
            </a:endParaRPr>
          </a:p>
        </p:txBody>
      </p:sp>
      <p:pic>
        <p:nvPicPr>
          <p:cNvPr id="27" name="Content Placeholder 3">
            <a:extLst>
              <a:ext uri="{FF2B5EF4-FFF2-40B4-BE49-F238E27FC236}">
                <a16:creationId xmlns:a16="http://schemas.microsoft.com/office/drawing/2014/main" id="{E656B350-EEF5-4B40-BBB7-783919B9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9000"/>
          </a:blip>
          <a:srcRect r="69881"/>
          <a:stretch/>
        </p:blipFill>
        <p:spPr>
          <a:xfrm>
            <a:off x="465723" y="5258230"/>
            <a:ext cx="1237489" cy="12048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203AB4-9097-4F86-BA00-B3738E34A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69783" b="-484"/>
          <a:stretch/>
        </p:blipFill>
        <p:spPr>
          <a:xfrm>
            <a:off x="1764172" y="5258230"/>
            <a:ext cx="1247206" cy="122398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1FD5B9-62FB-415C-81A4-E7C1276D8F61}"/>
              </a:ext>
            </a:extLst>
          </p:cNvPr>
          <p:cNvCxnSpPr>
            <a:cxnSpLocks/>
          </p:cNvCxnSpPr>
          <p:nvPr/>
        </p:nvCxnSpPr>
        <p:spPr>
          <a:xfrm flipH="1">
            <a:off x="720091" y="4553654"/>
            <a:ext cx="737575" cy="7600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4503FE-67BA-4B45-9CA7-83C5C6DC7628}"/>
              </a:ext>
            </a:extLst>
          </p:cNvPr>
          <p:cNvSpPr txBox="1"/>
          <p:nvPr/>
        </p:nvSpPr>
        <p:spPr>
          <a:xfrm rot="18721091">
            <a:off x="567110" y="4805646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y0=0, </a:t>
            </a:r>
            <a:r>
              <a:rPr lang="en-US" sz="800" dirty="0" err="1"/>
              <a:t>bg_rand</a:t>
            </a:r>
            <a:r>
              <a:rPr lang="en-US" sz="800" dirty="0"/>
              <a:t>=0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F23EF6-F0EB-43A4-85D2-1FA4A77B12C5}"/>
              </a:ext>
            </a:extLst>
          </p:cNvPr>
          <p:cNvCxnSpPr>
            <a:cxnSpLocks/>
          </p:cNvCxnSpPr>
          <p:nvPr/>
        </p:nvCxnSpPr>
        <p:spPr>
          <a:xfrm flipH="1">
            <a:off x="1161297" y="4553654"/>
            <a:ext cx="383312" cy="8718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455557-02A0-4E1C-B96C-671349E88C52}"/>
              </a:ext>
            </a:extLst>
          </p:cNvPr>
          <p:cNvSpPr txBox="1"/>
          <p:nvPr/>
        </p:nvSpPr>
        <p:spPr>
          <a:xfrm rot="17714940">
            <a:off x="860290" y="4836226"/>
            <a:ext cx="883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/>
              <a:t>y0=1, bg_rand=0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A8F7F53-4175-4609-90A3-A72A519754D0}"/>
              </a:ext>
            </a:extLst>
          </p:cNvPr>
          <p:cNvSpPr/>
          <p:nvPr/>
        </p:nvSpPr>
        <p:spPr>
          <a:xfrm>
            <a:off x="155144" y="4513044"/>
            <a:ext cx="1325236" cy="1328342"/>
          </a:xfrm>
          <a:custGeom>
            <a:avLst/>
            <a:gdLst>
              <a:gd name="connsiteX0" fmla="*/ 1325236 w 1325236"/>
              <a:gd name="connsiteY0" fmla="*/ 0 h 1319748"/>
              <a:gd name="connsiteX1" fmla="*/ 117466 w 1325236"/>
              <a:gd name="connsiteY1" fmla="*/ 441960 h 1319748"/>
              <a:gd name="connsiteX2" fmla="*/ 67936 w 1325236"/>
              <a:gd name="connsiteY2" fmla="*/ 1196340 h 1319748"/>
              <a:gd name="connsiteX3" fmla="*/ 307966 w 1325236"/>
              <a:gd name="connsiteY3" fmla="*/ 1318260 h 1319748"/>
              <a:gd name="connsiteX4" fmla="*/ 307966 w 1325236"/>
              <a:gd name="connsiteY4" fmla="*/ 1318260 h 1319748"/>
              <a:gd name="connsiteX0" fmla="*/ 1325236 w 1325236"/>
              <a:gd name="connsiteY0" fmla="*/ 0 h 1328342"/>
              <a:gd name="connsiteX1" fmla="*/ 117466 w 1325236"/>
              <a:gd name="connsiteY1" fmla="*/ 441960 h 1328342"/>
              <a:gd name="connsiteX2" fmla="*/ 67936 w 1325236"/>
              <a:gd name="connsiteY2" fmla="*/ 1196340 h 1328342"/>
              <a:gd name="connsiteX3" fmla="*/ 307966 w 1325236"/>
              <a:gd name="connsiteY3" fmla="*/ 1318260 h 1328342"/>
              <a:gd name="connsiteX4" fmla="*/ 483226 w 1325236"/>
              <a:gd name="connsiteY4" fmla="*/ 1322070 h 132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236" h="1328342">
                <a:moveTo>
                  <a:pt x="1325236" y="0"/>
                </a:moveTo>
                <a:cubicBezTo>
                  <a:pt x="826126" y="121285"/>
                  <a:pt x="327016" y="242570"/>
                  <a:pt x="117466" y="441960"/>
                </a:cubicBezTo>
                <a:cubicBezTo>
                  <a:pt x="-92084" y="641350"/>
                  <a:pt x="36186" y="1050290"/>
                  <a:pt x="67936" y="1196340"/>
                </a:cubicBezTo>
                <a:cubicBezTo>
                  <a:pt x="99686" y="1342390"/>
                  <a:pt x="238751" y="1297305"/>
                  <a:pt x="307966" y="1318260"/>
                </a:cubicBezTo>
                <a:cubicBezTo>
                  <a:pt x="377181" y="1339215"/>
                  <a:pt x="424806" y="1320800"/>
                  <a:pt x="483226" y="1322070"/>
                </a:cubicBezTo>
              </a:path>
            </a:pathLst>
          </a:custGeom>
          <a:noFill/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A0A62-9C9A-49C8-89B0-AAF121EE0755}"/>
              </a:ext>
            </a:extLst>
          </p:cNvPr>
          <p:cNvSpPr txBox="1"/>
          <p:nvPr/>
        </p:nvSpPr>
        <p:spPr>
          <a:xfrm rot="20182184">
            <a:off x="-38073" y="4666469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y0=0, </a:t>
            </a:r>
            <a:r>
              <a:rPr lang="en-US" sz="800" dirty="0" err="1"/>
              <a:t>bg_rand</a:t>
            </a:r>
            <a:r>
              <a:rPr lang="en-US" sz="800" dirty="0"/>
              <a:t>=1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1F832-3007-4991-B8B4-3821F4F0B226}"/>
              </a:ext>
            </a:extLst>
          </p:cNvPr>
          <p:cNvSpPr txBox="1"/>
          <p:nvPr/>
        </p:nvSpPr>
        <p:spPr>
          <a:xfrm rot="4417891">
            <a:off x="1841741" y="4849875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y0=1, bg_rand=0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D027E2-62A6-4D01-8CF7-41E541BB074F}"/>
              </a:ext>
            </a:extLst>
          </p:cNvPr>
          <p:cNvCxnSpPr>
            <a:cxnSpLocks/>
          </p:cNvCxnSpPr>
          <p:nvPr/>
        </p:nvCxnSpPr>
        <p:spPr>
          <a:xfrm>
            <a:off x="2101254" y="4553654"/>
            <a:ext cx="231876" cy="83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0C88C9-2421-4B57-A131-E3BC6C196867}"/>
              </a:ext>
            </a:extLst>
          </p:cNvPr>
          <p:cNvCxnSpPr>
            <a:cxnSpLocks/>
          </p:cNvCxnSpPr>
          <p:nvPr/>
        </p:nvCxnSpPr>
        <p:spPr>
          <a:xfrm flipH="1">
            <a:off x="1848308" y="4553654"/>
            <a:ext cx="86643" cy="858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0764B9E-5FAD-47CE-81AC-D53A853EA1C1}"/>
              </a:ext>
            </a:extLst>
          </p:cNvPr>
          <p:cNvSpPr txBox="1"/>
          <p:nvPr/>
        </p:nvSpPr>
        <p:spPr>
          <a:xfrm rot="16527397">
            <a:off x="1372453" y="4849874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y0=0, bg_rand=0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BB46B73-3E31-42E2-9C62-5C44054CE4C4}"/>
              </a:ext>
            </a:extLst>
          </p:cNvPr>
          <p:cNvSpPr/>
          <p:nvPr/>
        </p:nvSpPr>
        <p:spPr>
          <a:xfrm>
            <a:off x="2169160" y="4556760"/>
            <a:ext cx="739423" cy="1236980"/>
          </a:xfrm>
          <a:custGeom>
            <a:avLst/>
            <a:gdLst>
              <a:gd name="connsiteX0" fmla="*/ 0 w 739423"/>
              <a:gd name="connsiteY0" fmla="*/ 0 h 1236980"/>
              <a:gd name="connsiteX1" fmla="*/ 701040 w 739423"/>
              <a:gd name="connsiteY1" fmla="*/ 673100 h 1236980"/>
              <a:gd name="connsiteX2" fmla="*/ 652780 w 739423"/>
              <a:gd name="connsiteY2" fmla="*/ 1236980 h 1236980"/>
              <a:gd name="connsiteX3" fmla="*/ 652780 w 739423"/>
              <a:gd name="connsiteY3" fmla="*/ 1236980 h 123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23" h="1236980">
                <a:moveTo>
                  <a:pt x="0" y="0"/>
                </a:moveTo>
                <a:cubicBezTo>
                  <a:pt x="296121" y="233468"/>
                  <a:pt x="592243" y="466937"/>
                  <a:pt x="701040" y="673100"/>
                </a:cubicBezTo>
                <a:cubicBezTo>
                  <a:pt x="809837" y="879263"/>
                  <a:pt x="652780" y="1236980"/>
                  <a:pt x="652780" y="1236980"/>
                </a:cubicBezTo>
                <a:lnTo>
                  <a:pt x="652780" y="1236980"/>
                </a:lnTo>
              </a:path>
            </a:pathLst>
          </a:custGeom>
          <a:noFill/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7326BE-FF20-4E68-8C63-DB332652387C}"/>
              </a:ext>
            </a:extLst>
          </p:cNvPr>
          <p:cNvSpPr txBox="1"/>
          <p:nvPr/>
        </p:nvSpPr>
        <p:spPr>
          <a:xfrm rot="2566586">
            <a:off x="2240063" y="4784814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y0=2, bg_rand=1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2FC6D0-5300-44E4-903D-A31CF3D7328D}"/>
              </a:ext>
            </a:extLst>
          </p:cNvPr>
          <p:cNvSpPr txBox="1"/>
          <p:nvPr/>
        </p:nvSpPr>
        <p:spPr>
          <a:xfrm>
            <a:off x="988758" y="6430817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Available y0=0,1,…,9, bg_rand=0,1,2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B76923-71BF-4948-B679-55F0A3E3154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776871" y="2631958"/>
            <a:ext cx="66286" cy="19421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AC42C9-A3D4-4F60-9FA1-DAFFEA23A2D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39530" y="4193618"/>
            <a:ext cx="339755" cy="180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7122B9-261F-4F1E-AC0A-B5D898F514B9}"/>
              </a:ext>
            </a:extLst>
          </p:cNvPr>
          <p:cNvGrpSpPr/>
          <p:nvPr/>
        </p:nvGrpSpPr>
        <p:grpSpPr>
          <a:xfrm>
            <a:off x="3108355" y="4265134"/>
            <a:ext cx="2973399" cy="1569660"/>
            <a:chOff x="3108355" y="4265134"/>
            <a:chExt cx="2973399" cy="156966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3EE8B08-A184-4D84-BADB-D9900D0F10DD}"/>
                </a:ext>
              </a:extLst>
            </p:cNvPr>
            <p:cNvGrpSpPr/>
            <p:nvPr/>
          </p:nvGrpSpPr>
          <p:grpSpPr>
            <a:xfrm>
              <a:off x="3108355" y="4265134"/>
              <a:ext cx="2973399" cy="1569660"/>
              <a:chOff x="3108355" y="4265134"/>
              <a:chExt cx="2973399" cy="156966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8A4EC1-C499-4670-BA81-CA7B11FD1972}"/>
                  </a:ext>
                </a:extLst>
              </p:cNvPr>
              <p:cNvSpPr txBox="1"/>
              <p:nvPr/>
            </p:nvSpPr>
            <p:spPr>
              <a:xfrm>
                <a:off x="3108355" y="4384265"/>
                <a:ext cx="1222284" cy="144655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class 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Simple </a:t>
                </a:r>
                <a:r>
                  <a:rPr lang="en-US" sz="800" b="1" dirty="0" err="1">
                    <a:solidFill>
                      <a:srgbClr val="00B0F0"/>
                    </a:solidFill>
                  </a:rPr>
                  <a:t>RandomFetcher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 () </a:t>
                </a:r>
                <a:r>
                  <a:rPr lang="en-US" sz="800" dirty="0"/>
                  <a:t>(</a:t>
                </a:r>
                <a:r>
                  <a:rPr lang="en-US" sz="800" dirty="0" err="1"/>
                  <a:t>pipeline.objgen</a:t>
                </a:r>
                <a:r>
                  <a:rPr lang="en-US" sz="800" dirty="0"/>
                  <a:t>. </a:t>
                </a:r>
                <a:r>
                  <a:rPr lang="en-US" sz="800" dirty="0" err="1"/>
                  <a:t>random_simple</a:t>
                </a:r>
                <a:r>
                  <a:rPr lang="en-US" sz="800" dirty="0"/>
                  <a:t> _generator.py)</a:t>
                </a:r>
              </a:p>
              <a:p>
                <a:endParaRPr lang="en-US" sz="800" dirty="0"/>
              </a:p>
              <a:p>
                <a:r>
                  <a:rPr lang="en-US" sz="800" b="1" dirty="0">
                    <a:solidFill>
                      <a:srgbClr val="00B0F0"/>
                    </a:solidFill>
                  </a:rPr>
                  <a:t>get _random _</a:t>
                </a:r>
                <a:r>
                  <a:rPr lang="en-US" sz="800" b="1" dirty="0" err="1">
                    <a:solidFill>
                      <a:srgbClr val="00B0F0"/>
                    </a:solidFill>
                  </a:rPr>
                  <a:t>CCellX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 ()</a:t>
                </a:r>
              </a:p>
              <a:p>
                <a:r>
                  <a:rPr lang="en-US" sz="800" b="1" dirty="0">
                    <a:solidFill>
                      <a:srgbClr val="00B0F0"/>
                    </a:solidFill>
                  </a:rPr>
                  <a:t>get _</a:t>
                </a:r>
                <a:r>
                  <a:rPr lang="en-US" sz="800" b="1" dirty="0" err="1">
                    <a:solidFill>
                      <a:srgbClr val="00B0F0"/>
                    </a:solidFill>
                  </a:rPr>
                  <a:t>random_CCellMX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()</a:t>
                </a:r>
              </a:p>
              <a:p>
                <a:r>
                  <a:rPr lang="en-US" sz="800" b="1" dirty="0">
                    <a:solidFill>
                      <a:srgbClr val="00B0F0"/>
                    </a:solidFill>
                  </a:rPr>
                  <a:t>get _</a:t>
                </a:r>
                <a:r>
                  <a:rPr lang="en-US" sz="800" b="1" dirty="0" err="1">
                    <a:solidFill>
                      <a:srgbClr val="00B0F0"/>
                    </a:solidFill>
                  </a:rPr>
                  <a:t>random_CCellPX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()</a:t>
                </a:r>
              </a:p>
              <a:p>
                <a:r>
                  <a:rPr lang="en-US" sz="800" dirty="0"/>
                  <a:t>…</a:t>
                </a:r>
              </a:p>
              <a:p>
                <a:r>
                  <a:rPr lang="en-US" sz="800" b="1" dirty="0">
                    <a:solidFill>
                      <a:srgbClr val="00B0F0"/>
                    </a:solidFill>
                  </a:rPr>
                  <a:t>get _random_CCellTX8()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C1FE8C-BF5C-4C87-BC64-EF4C04EC30FE}"/>
                  </a:ext>
                </a:extLst>
              </p:cNvPr>
              <p:cNvSpPr txBox="1"/>
              <p:nvPr/>
            </p:nvSpPr>
            <p:spPr>
              <a:xfrm>
                <a:off x="4558154" y="4265134"/>
                <a:ext cx="1523600" cy="156966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Individual methods to construct image and heatmaps. Basic format</a:t>
                </a:r>
              </a:p>
              <a:p>
                <a:r>
                  <a:rPr lang="en-US" sz="800" dirty="0"/>
                  <a:t>{</a:t>
                </a:r>
              </a:p>
              <a:p>
                <a:r>
                  <a:rPr lang="en-US" sz="800" dirty="0"/>
                  <a:t>1. Get settings (translation, rotation, shapes, colors)</a:t>
                </a:r>
              </a:p>
              <a:p>
                <a:r>
                  <a:rPr lang="en-US" sz="800" dirty="0"/>
                  <a:t>2. Initiate object, </a:t>
                </a:r>
                <a:r>
                  <a:rPr lang="en-US" sz="800" b="1" i="1" dirty="0"/>
                  <a:t>cobj</a:t>
                </a:r>
                <a:r>
                  <a:rPr lang="en-US" sz="800" dirty="0"/>
                  <a:t> (one object is defined per class)</a:t>
                </a:r>
              </a:p>
              <a:p>
                <a:r>
                  <a:rPr lang="en-US" sz="800" dirty="0"/>
                  <a:t>3. Make core items: image </a:t>
                </a:r>
                <a:r>
                  <a:rPr lang="en-US" sz="800" b="1" i="1" dirty="0" err="1"/>
                  <a:t>cimg</a:t>
                </a:r>
                <a:r>
                  <a:rPr lang="en-US" sz="800" dirty="0"/>
                  <a:t> and heatmaps </a:t>
                </a:r>
                <a:r>
                  <a:rPr lang="en-US" sz="800" b="1" i="1" dirty="0"/>
                  <a:t>heatmap</a:t>
                </a:r>
                <a:r>
                  <a:rPr lang="en-US" sz="800" dirty="0"/>
                  <a:t>.</a:t>
                </a:r>
              </a:p>
              <a:p>
                <a:r>
                  <a:rPr lang="en-US" sz="800" dirty="0"/>
                  <a:t>4. Collate settings into </a:t>
                </a:r>
                <a:r>
                  <a:rPr lang="en-US" sz="800" b="1" i="1" dirty="0"/>
                  <a:t>variables</a:t>
                </a:r>
                <a:endParaRPr lang="en-US" sz="800" dirty="0"/>
              </a:p>
              <a:p>
                <a:r>
                  <a:rPr lang="en-US" sz="800" dirty="0"/>
                  <a:t>}</a:t>
                </a:r>
              </a:p>
            </p:txBody>
          </p:sp>
          <p:sp>
            <p:nvSpPr>
              <p:cNvPr id="81" name="Left Brace 80">
                <a:extLst>
                  <a:ext uri="{FF2B5EF4-FFF2-40B4-BE49-F238E27FC236}">
                    <a16:creationId xmlns:a16="http://schemas.microsoft.com/office/drawing/2014/main" id="{D46154B7-088D-41E2-BBD1-3C3CCC658966}"/>
                  </a:ext>
                </a:extLst>
              </p:cNvPr>
              <p:cNvSpPr/>
              <p:nvPr/>
            </p:nvSpPr>
            <p:spPr>
              <a:xfrm flipH="1">
                <a:off x="4174785" y="5109228"/>
                <a:ext cx="350520" cy="646813"/>
              </a:xfrm>
              <a:prstGeom prst="leftBrace">
                <a:avLst>
                  <a:gd name="adj1" fmla="val 8333"/>
                  <a:gd name="adj2" fmla="val 2549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106A14-86E1-44E9-AA6A-CEA997A3ECEF}"/>
                </a:ext>
              </a:extLst>
            </p:cNvPr>
            <p:cNvSpPr/>
            <p:nvPr/>
          </p:nvSpPr>
          <p:spPr>
            <a:xfrm>
              <a:off x="5319954" y="5039913"/>
              <a:ext cx="279232" cy="135255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Left Brace 91">
            <a:extLst>
              <a:ext uri="{FF2B5EF4-FFF2-40B4-BE49-F238E27FC236}">
                <a16:creationId xmlns:a16="http://schemas.microsoft.com/office/drawing/2014/main" id="{FC177A63-3618-42E0-B4A7-9CF9DFFA7545}"/>
              </a:ext>
            </a:extLst>
          </p:cNvPr>
          <p:cNvSpPr/>
          <p:nvPr/>
        </p:nvSpPr>
        <p:spPr>
          <a:xfrm>
            <a:off x="6018151" y="4627639"/>
            <a:ext cx="256478" cy="646813"/>
          </a:xfrm>
          <a:prstGeom prst="leftBrace">
            <a:avLst>
              <a:gd name="adj1" fmla="val 8333"/>
              <a:gd name="adj2" fmla="val 7639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9159EC6-1030-496A-A62B-7DE49D2CD596}"/>
              </a:ext>
            </a:extLst>
          </p:cNvPr>
          <p:cNvGrpSpPr/>
          <p:nvPr/>
        </p:nvGrpSpPr>
        <p:grpSpPr>
          <a:xfrm>
            <a:off x="6761476" y="3774414"/>
            <a:ext cx="4964801" cy="2781552"/>
            <a:chOff x="6688038" y="3012189"/>
            <a:chExt cx="4964801" cy="2781552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9D76DCC-B1D4-4D4A-9B79-2C61A7A5A31B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6688038" y="3857736"/>
              <a:ext cx="1651083" cy="415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CD6F069-2F9C-42CC-8757-ECC68EE05FB1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6792142" y="4430483"/>
              <a:ext cx="1546979" cy="325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D6C1281-EA56-41CB-AD2E-285F04FCB3D3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6818928" y="4816015"/>
              <a:ext cx="1520192" cy="79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4DB1AF2-0B7B-4017-BA7C-32B7401CD5D1}"/>
                </a:ext>
              </a:extLst>
            </p:cNvPr>
            <p:cNvGrpSpPr/>
            <p:nvPr/>
          </p:nvGrpSpPr>
          <p:grpSpPr>
            <a:xfrm>
              <a:off x="6743126" y="3012189"/>
              <a:ext cx="4909713" cy="2781552"/>
              <a:chOff x="5866826" y="3030701"/>
              <a:chExt cx="4909713" cy="2781552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F454799-7239-48ED-A703-EA964EE7B311}"/>
                  </a:ext>
                </a:extLst>
              </p:cNvPr>
              <p:cNvSpPr txBox="1"/>
              <p:nvPr/>
            </p:nvSpPr>
            <p:spPr>
              <a:xfrm>
                <a:off x="7462821" y="3460749"/>
                <a:ext cx="1331653" cy="83099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err="1">
                    <a:solidFill>
                      <a:srgbClr val="00B0F0"/>
                    </a:solidFill>
                  </a:rPr>
                  <a:t>CCell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 ()</a:t>
                </a:r>
                <a:r>
                  <a:rPr lang="en-US" sz="800" dirty="0"/>
                  <a:t> (pipeline </a:t>
                </a:r>
                <a:r>
                  <a:rPr lang="en-US" sz="800" dirty="0" err="1"/>
                  <a:t>objgen</a:t>
                </a:r>
                <a:r>
                  <a:rPr lang="en-US" sz="800" dirty="0"/>
                  <a:t>. cells.py)</a:t>
                </a:r>
              </a:p>
              <a:p>
                <a:endParaRPr lang="en-US" sz="800" b="1" dirty="0">
                  <a:solidFill>
                    <a:srgbClr val="00B0F0"/>
                  </a:solidFill>
                </a:endParaRPr>
              </a:p>
              <a:p>
                <a:r>
                  <a:rPr lang="en-US" sz="800" b="1" dirty="0" err="1">
                    <a:solidFill>
                      <a:srgbClr val="00B0F0"/>
                    </a:solidFill>
                  </a:rPr>
                  <a:t>build_basic_ball_body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()</a:t>
                </a:r>
              </a:p>
              <a:p>
                <a:r>
                  <a:rPr lang="en-US" sz="800" dirty="0"/>
                  <a:t>return ball, heatmap</a:t>
                </a:r>
              </a:p>
              <a:p>
                <a:r>
                  <a:rPr lang="en-US" sz="800" dirty="0"/>
                  <a:t>*ball is </a:t>
                </a:r>
                <a:r>
                  <a:rPr lang="en-US" sz="800" b="1" i="1" dirty="0" err="1"/>
                  <a:t>cimg</a:t>
                </a:r>
                <a:endParaRPr lang="en-US" sz="800" b="1" i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349D453-E4F4-4B20-BC32-819578DF3D16}"/>
                  </a:ext>
                </a:extLst>
              </p:cNvPr>
              <p:cNvSpPr txBox="1"/>
              <p:nvPr/>
            </p:nvSpPr>
            <p:spPr>
              <a:xfrm>
                <a:off x="9374060" y="4249710"/>
                <a:ext cx="1402479" cy="70788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B0F0"/>
                    </a:solidFill>
                  </a:rPr>
                  <a:t>ObjetOutline2D ()</a:t>
                </a:r>
                <a:r>
                  <a:rPr lang="en-US" sz="800" dirty="0"/>
                  <a:t> (pipeline. </a:t>
                </a:r>
                <a:r>
                  <a:rPr lang="en-US" sz="800" dirty="0" err="1"/>
                  <a:t>objgen</a:t>
                </a:r>
                <a:r>
                  <a:rPr lang="en-US" sz="800" dirty="0"/>
                  <a:t>. baseclass.py)</a:t>
                </a:r>
              </a:p>
              <a:p>
                <a:endParaRPr lang="en-US" sz="800" b="1" dirty="0">
                  <a:solidFill>
                    <a:srgbClr val="00B0F0"/>
                  </a:solidFill>
                </a:endParaRPr>
              </a:p>
              <a:p>
                <a:r>
                  <a:rPr lang="en-US" sz="800" b="1" dirty="0" err="1">
                    <a:solidFill>
                      <a:srgbClr val="00B0F0"/>
                    </a:solidFill>
                  </a:rPr>
                  <a:t>make_explanation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()</a:t>
                </a:r>
              </a:p>
              <a:p>
                <a:r>
                  <a:rPr lang="en-US" sz="800" dirty="0"/>
                  <a:t>return heatmaps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A9C956-0EF8-4151-B545-D039F84B1064}"/>
                  </a:ext>
                </a:extLst>
              </p:cNvPr>
              <p:cNvSpPr txBox="1"/>
              <p:nvPr/>
            </p:nvSpPr>
            <p:spPr>
              <a:xfrm>
                <a:off x="7462821" y="4358692"/>
                <a:ext cx="1331653" cy="83099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err="1">
                    <a:solidFill>
                      <a:srgbClr val="00B0F0"/>
                    </a:solidFill>
                  </a:rPr>
                  <a:t>CCell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 ()</a:t>
                </a:r>
                <a:r>
                  <a:rPr lang="en-US" sz="800" dirty="0"/>
                  <a:t> (pipeline </a:t>
                </a:r>
                <a:r>
                  <a:rPr lang="en-US" sz="800" dirty="0" err="1"/>
                  <a:t>objgen</a:t>
                </a:r>
                <a:r>
                  <a:rPr lang="en-US" sz="800" dirty="0"/>
                  <a:t>. ccells.py)</a:t>
                </a:r>
              </a:p>
              <a:p>
                <a:endParaRPr lang="en-US" sz="800" b="1" dirty="0">
                  <a:solidFill>
                    <a:srgbClr val="00B0F0"/>
                  </a:solidFill>
                </a:endParaRPr>
              </a:p>
              <a:p>
                <a:r>
                  <a:rPr lang="en-US" sz="800" b="1" dirty="0" err="1">
                    <a:solidFill>
                      <a:srgbClr val="00B0F0"/>
                    </a:solidFill>
                  </a:rPr>
                  <a:t>build_ccell_body</a:t>
                </a:r>
                <a:r>
                  <a:rPr lang="en-US" sz="800" b="1" dirty="0">
                    <a:solidFill>
                      <a:srgbClr val="00B0F0"/>
                    </a:solidFill>
                  </a:rPr>
                  <a:t>()</a:t>
                </a:r>
              </a:p>
              <a:p>
                <a:r>
                  <a:rPr lang="en-US" sz="800" dirty="0"/>
                  <a:t>return ball, heatmap</a:t>
                </a:r>
              </a:p>
              <a:p>
                <a:r>
                  <a:rPr lang="en-US" sz="800" dirty="0"/>
                  <a:t>*ball is </a:t>
                </a:r>
                <a:r>
                  <a:rPr lang="en-US" sz="800" b="1" i="1" dirty="0" err="1"/>
                  <a:t>cimg</a:t>
                </a:r>
                <a:endParaRPr lang="en-US" sz="800" b="1" i="1" dirty="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ECA0EE6-70B0-4CD1-8371-437B0C65EFFA}"/>
                  </a:ext>
                </a:extLst>
              </p:cNvPr>
              <p:cNvCxnSpPr>
                <a:cxnSpLocks/>
                <a:stCxn id="121" idx="3"/>
                <a:endCxn id="104" idx="1"/>
              </p:cNvCxnSpPr>
              <p:nvPr/>
            </p:nvCxnSpPr>
            <p:spPr>
              <a:xfrm flipV="1">
                <a:off x="8794473" y="4603653"/>
                <a:ext cx="579587" cy="7540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7165CE-EA28-4A75-868E-443841663F02}"/>
                  </a:ext>
                </a:extLst>
              </p:cNvPr>
              <p:cNvSpPr txBox="1"/>
              <p:nvPr/>
            </p:nvSpPr>
            <p:spPr>
              <a:xfrm>
                <a:off x="7462820" y="5250025"/>
                <a:ext cx="1331653" cy="21544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similar</a:t>
                </a:r>
                <a:endParaRPr lang="en-US" sz="800" i="1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5ABE027-817C-488B-A9B5-17978CC63DF7}"/>
                  </a:ext>
                </a:extLst>
              </p:cNvPr>
              <p:cNvSpPr txBox="1"/>
              <p:nvPr/>
            </p:nvSpPr>
            <p:spPr>
              <a:xfrm>
                <a:off x="7462820" y="5525805"/>
                <a:ext cx="1331653" cy="21544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similar</a:t>
                </a:r>
                <a:endParaRPr lang="en-US" sz="800" i="1" dirty="0"/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D41D3EC6-999C-4942-9640-31879665F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826" y="4587641"/>
                <a:ext cx="1748394" cy="9225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66E0E10C-F35E-4C8F-BFF1-095E04FA9CE5}"/>
                  </a:ext>
                </a:extLst>
              </p:cNvPr>
              <p:cNvCxnSpPr>
                <a:cxnSpLocks/>
                <a:stCxn id="112" idx="3"/>
                <a:endCxn id="104" idx="1"/>
              </p:cNvCxnSpPr>
              <p:nvPr/>
            </p:nvCxnSpPr>
            <p:spPr>
              <a:xfrm flipV="1">
                <a:off x="8794474" y="4603653"/>
                <a:ext cx="579586" cy="1705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B59CC428-B0BA-46A5-A314-454FBE684EDC}"/>
                  </a:ext>
                </a:extLst>
              </p:cNvPr>
              <p:cNvCxnSpPr>
                <a:cxnSpLocks/>
                <a:stCxn id="98" idx="3"/>
                <a:endCxn id="104" idx="1"/>
              </p:cNvCxnSpPr>
              <p:nvPr/>
            </p:nvCxnSpPr>
            <p:spPr>
              <a:xfrm>
                <a:off x="8794474" y="3876248"/>
                <a:ext cx="579586" cy="72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562ABF85-64C9-4916-B7B1-D630C05C2FD4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 flipV="1">
                <a:off x="8794473" y="4603653"/>
                <a:ext cx="579587" cy="1029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2DEE708-90E6-4CFA-BDE1-8362382C4CC1}"/>
                  </a:ext>
                </a:extLst>
              </p:cNvPr>
              <p:cNvSpPr/>
              <p:nvPr/>
            </p:nvSpPr>
            <p:spPr>
              <a:xfrm>
                <a:off x="7174993" y="3030701"/>
                <a:ext cx="1838800" cy="278155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EEDF7BC-392D-4826-9CE0-DD7502921283}"/>
                  </a:ext>
                </a:extLst>
              </p:cNvPr>
              <p:cNvSpPr txBox="1"/>
              <p:nvPr/>
            </p:nvSpPr>
            <p:spPr>
              <a:xfrm>
                <a:off x="7174993" y="3030701"/>
                <a:ext cx="1741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800" dirty="0"/>
                  <a:t>Define class that implements the method that returns the image, </a:t>
                </a:r>
                <a:r>
                  <a:rPr lang="en-US" sz="800" b="1" i="1" dirty="0" err="1"/>
                  <a:t>cimg</a:t>
                </a:r>
                <a:r>
                  <a:rPr lang="en-US" sz="800" b="1" i="1" dirty="0"/>
                  <a:t> 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DAF031-4B6B-4F14-BB2F-884E1C406BAA}"/>
              </a:ext>
            </a:extLst>
          </p:cNvPr>
          <p:cNvGrpSpPr/>
          <p:nvPr/>
        </p:nvGrpSpPr>
        <p:grpSpPr>
          <a:xfrm>
            <a:off x="6313441" y="4374409"/>
            <a:ext cx="1517055" cy="1451337"/>
            <a:chOff x="6262390" y="3598626"/>
            <a:chExt cx="1517055" cy="145133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254FAA-9E57-421C-BA90-614927BE2054}"/>
                </a:ext>
              </a:extLst>
            </p:cNvPr>
            <p:cNvSpPr txBox="1"/>
            <p:nvPr/>
          </p:nvSpPr>
          <p:spPr>
            <a:xfrm>
              <a:off x="6291460" y="4190093"/>
              <a:ext cx="1445543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err="1">
                  <a:solidFill>
                    <a:srgbClr val="00B0F0"/>
                  </a:solidFill>
                </a:rPr>
                <a:t>CCellX</a:t>
              </a:r>
              <a:r>
                <a:rPr lang="en-US" sz="800" b="1" dirty="0">
                  <a:solidFill>
                    <a:srgbClr val="00B0F0"/>
                  </a:solidFill>
                </a:rPr>
                <a:t> ()</a:t>
              </a:r>
            </a:p>
            <a:p>
              <a:r>
                <a:rPr lang="en-US" sz="800" b="1" dirty="0" err="1">
                  <a:solidFill>
                    <a:srgbClr val="00B0F0"/>
                  </a:solidFill>
                </a:rPr>
                <a:t>CCellMX</a:t>
              </a:r>
              <a:r>
                <a:rPr lang="en-US" sz="800" b="1" dirty="0">
                  <a:solidFill>
                    <a:srgbClr val="00B0F0"/>
                  </a:solidFill>
                </a:rPr>
                <a:t>()</a:t>
              </a:r>
            </a:p>
            <a:p>
              <a:r>
                <a:rPr lang="en-US" sz="800" b="1" dirty="0" err="1">
                  <a:solidFill>
                    <a:srgbClr val="00B0F0"/>
                  </a:solidFill>
                </a:rPr>
                <a:t>CCellPX</a:t>
              </a:r>
              <a:r>
                <a:rPr lang="en-US" sz="800" b="1" dirty="0">
                  <a:solidFill>
                    <a:srgbClr val="00B0F0"/>
                  </a:solidFill>
                </a:rPr>
                <a:t>()</a:t>
              </a:r>
            </a:p>
            <a:p>
              <a:r>
                <a:rPr lang="en-US" sz="800" dirty="0"/>
                <a:t>…</a:t>
              </a:r>
            </a:p>
            <a:p>
              <a:r>
                <a:rPr lang="en-US" sz="800" b="1" dirty="0">
                  <a:solidFill>
                    <a:srgbClr val="00B0F0"/>
                  </a:solidFill>
                </a:rPr>
                <a:t>CCellTX8()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6C20B90-4CD1-4A46-9BA3-DB404599B09F}"/>
                </a:ext>
              </a:extLst>
            </p:cNvPr>
            <p:cNvSpPr/>
            <p:nvPr/>
          </p:nvSpPr>
          <p:spPr>
            <a:xfrm>
              <a:off x="6262390" y="3598626"/>
              <a:ext cx="1517055" cy="14513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E41747-65B4-4126-8C92-96811E455382}"/>
                </a:ext>
              </a:extLst>
            </p:cNvPr>
            <p:cNvSpPr/>
            <p:nvPr/>
          </p:nvSpPr>
          <p:spPr>
            <a:xfrm>
              <a:off x="6314385" y="3640897"/>
              <a:ext cx="14426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Define class that implements </a:t>
              </a:r>
              <a:r>
                <a:rPr lang="en-US" sz="800" b="1" dirty="0">
                  <a:solidFill>
                    <a:srgbClr val="00B0F0"/>
                  </a:solidFill>
                </a:rPr>
                <a:t>make _explanation()</a:t>
              </a:r>
              <a:r>
                <a:rPr lang="en-US" sz="800" dirty="0"/>
                <a:t> ,which returns the image, </a:t>
              </a:r>
              <a:r>
                <a:rPr lang="en-US" sz="800" b="1" i="1" dirty="0"/>
                <a:t>heatmap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990DF1-000C-4B07-9CB0-0AB7CE9D50B9}"/>
              </a:ext>
            </a:extLst>
          </p:cNvPr>
          <p:cNvSpPr txBox="1"/>
          <p:nvPr/>
        </p:nvSpPr>
        <p:spPr>
          <a:xfrm>
            <a:off x="1703212" y="3357196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Class </a:t>
            </a:r>
          </a:p>
          <a:p>
            <a:pPr algn="l"/>
            <a:r>
              <a:rPr lang="en-US" sz="800" dirty="0"/>
              <a:t>inheritance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C7CDEC-4450-418E-AB28-AA44C90DD8BE}"/>
              </a:ext>
            </a:extLst>
          </p:cNvPr>
          <p:cNvCxnSpPr>
            <a:cxnSpLocks/>
            <a:stCxn id="3" idx="3"/>
            <a:endCxn id="75" idx="1"/>
          </p:cNvCxnSpPr>
          <p:nvPr/>
        </p:nvCxnSpPr>
        <p:spPr>
          <a:xfrm>
            <a:off x="2739530" y="3057009"/>
            <a:ext cx="364321" cy="37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8B11070-8CAB-49E5-8CDE-BFF1760436D4}"/>
              </a:ext>
            </a:extLst>
          </p:cNvPr>
          <p:cNvSpPr txBox="1"/>
          <p:nvPr/>
        </p:nvSpPr>
        <p:spPr>
          <a:xfrm>
            <a:off x="3103851" y="2770477"/>
            <a:ext cx="15236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B0F0"/>
                </a:solidFill>
              </a:rPr>
              <a:t>create_or_load</a:t>
            </a:r>
            <a:r>
              <a:rPr lang="en-US" sz="800" b="1" dirty="0">
                <a:solidFill>
                  <a:srgbClr val="00B0F0"/>
                </a:solidFill>
              </a:rPr>
              <a:t> _</a:t>
            </a:r>
            <a:r>
              <a:rPr lang="en-US" sz="800" b="1" dirty="0" err="1">
                <a:solidFill>
                  <a:srgbClr val="00B0F0"/>
                </a:solidFill>
              </a:rPr>
              <a:t>data_shards</a:t>
            </a:r>
            <a:r>
              <a:rPr lang="en-US" sz="800" b="1" dirty="0">
                <a:solidFill>
                  <a:srgbClr val="00B0F0"/>
                </a:solidFill>
              </a:rPr>
              <a:t>() </a:t>
            </a:r>
            <a:r>
              <a:rPr lang="en-US" sz="800" dirty="0"/>
              <a:t>runs either 1. </a:t>
            </a:r>
            <a:r>
              <a:rPr lang="en-US" sz="800" b="1" dirty="0" err="1">
                <a:solidFill>
                  <a:srgbClr val="00B0F0"/>
                </a:solidFill>
              </a:rPr>
              <a:t>save_one_shard</a:t>
            </a:r>
            <a:r>
              <a:rPr lang="en-US" sz="800" b="1" dirty="0">
                <a:solidFill>
                  <a:srgbClr val="00B0F0"/>
                </a:solidFill>
              </a:rPr>
              <a:t>() </a:t>
            </a:r>
            <a:r>
              <a:rPr lang="en-US" sz="800" dirty="0"/>
              <a:t>or 2. </a:t>
            </a:r>
            <a:r>
              <a:rPr lang="en-US" sz="800" b="1" dirty="0" err="1">
                <a:solidFill>
                  <a:srgbClr val="00B0F0"/>
                </a:solidFill>
              </a:rPr>
              <a:t>save_one_chunk</a:t>
            </a:r>
            <a:r>
              <a:rPr lang="en-US" sz="800" b="1" dirty="0">
                <a:solidFill>
                  <a:srgbClr val="00B0F0"/>
                </a:solidFill>
              </a:rPr>
              <a:t>() </a:t>
            </a:r>
            <a:r>
              <a:rPr lang="en-US" sz="800" i="1" dirty="0" err="1"/>
              <a:t>n_shard</a:t>
            </a:r>
            <a:r>
              <a:rPr lang="en-US" sz="800" dirty="0"/>
              <a:t> times.</a:t>
            </a:r>
          </a:p>
          <a:p>
            <a:endParaRPr lang="en-US" sz="800" b="1" dirty="0">
              <a:solidFill>
                <a:srgbClr val="00B0F0"/>
              </a:solidFill>
            </a:endParaRPr>
          </a:p>
          <a:p>
            <a:r>
              <a:rPr lang="en-US" sz="800" dirty="0"/>
              <a:t>there is a misnomer in the method name. Data is not actually loaded here. </a:t>
            </a:r>
          </a:p>
          <a:p>
            <a:r>
              <a:rPr lang="en-US" sz="800" dirty="0"/>
              <a:t>(pipeline. data. prepare _10classes _data.py)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7E911B-E148-4EED-BBF6-3DCC4303848B}"/>
              </a:ext>
            </a:extLst>
          </p:cNvPr>
          <p:cNvSpPr txBox="1"/>
          <p:nvPr/>
        </p:nvSpPr>
        <p:spPr>
          <a:xfrm>
            <a:off x="5472202" y="2972401"/>
            <a:ext cx="2431671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This function creates as many shards as specified by the argument </a:t>
            </a:r>
            <a:r>
              <a:rPr lang="en-US" sz="800" i="1" dirty="0" err="1"/>
              <a:t>n_shard</a:t>
            </a:r>
            <a:r>
              <a:rPr lang="en-US" sz="800" dirty="0"/>
              <a:t>. The argument </a:t>
            </a:r>
            <a:r>
              <a:rPr lang="en-US" sz="800" i="1" dirty="0" err="1"/>
              <a:t>n_per_shard</a:t>
            </a:r>
            <a:r>
              <a:rPr lang="en-US" sz="800" dirty="0"/>
              <a:t> specifies how many images are stored in a single shard.</a:t>
            </a:r>
          </a:p>
          <a:p>
            <a:endParaRPr lang="en-US" sz="800" dirty="0"/>
          </a:p>
          <a:p>
            <a:r>
              <a:rPr lang="en-US" sz="800" dirty="0"/>
              <a:t>Data will be loaded </a:t>
            </a:r>
            <a:r>
              <a:rPr lang="en-US" sz="800" b="1" i="1" dirty="0"/>
              <a:t>shard by shard</a:t>
            </a:r>
            <a:r>
              <a:rPr lang="en-US" sz="800" b="1" dirty="0"/>
              <a:t> </a:t>
            </a:r>
            <a:r>
              <a:rPr lang="en-US" sz="800" dirty="0"/>
              <a:t>during training phase.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7FF83B-8EB0-4F20-BD86-59A1C5F3492C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4627451" y="3432197"/>
            <a:ext cx="844751" cy="172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513509CC-A565-49B4-BFA3-A51F6299FDCA}"/>
              </a:ext>
            </a:extLst>
          </p:cNvPr>
          <p:cNvSpPr/>
          <p:nvPr/>
        </p:nvSpPr>
        <p:spPr>
          <a:xfrm>
            <a:off x="1556938" y="1182532"/>
            <a:ext cx="9381799" cy="32627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rgbClr val="FFC000">
                  <a:alpha val="34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E53F0-9F62-4B43-8581-7ED9CA0E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4" y="81428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1: resnet34 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E1B6E-D7CA-42C2-9225-D5C082D68DFF}"/>
              </a:ext>
            </a:extLst>
          </p:cNvPr>
          <p:cNvSpPr/>
          <p:nvPr/>
        </p:nvSpPr>
        <p:spPr>
          <a:xfrm>
            <a:off x="1499233" y="1599770"/>
            <a:ext cx="687847" cy="103218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46EDA-DF6A-4CAF-A2BB-F44EB1C870BB}"/>
              </a:ext>
            </a:extLst>
          </p:cNvPr>
          <p:cNvGrpSpPr/>
          <p:nvPr/>
        </p:nvGrpSpPr>
        <p:grpSpPr>
          <a:xfrm>
            <a:off x="2448031" y="1599770"/>
            <a:ext cx="4145949" cy="1032188"/>
            <a:chOff x="2051651" y="1029878"/>
            <a:chExt cx="4097438" cy="1032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384B7-1A2D-4603-B44F-63F082B1940A}"/>
                </a:ext>
              </a:extLst>
            </p:cNvPr>
            <p:cNvSpPr/>
            <p:nvPr/>
          </p:nvSpPr>
          <p:spPr>
            <a:xfrm>
              <a:off x="2051651" y="1029878"/>
              <a:ext cx="4097438" cy="1032188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394979-A767-42F6-801F-994E1BA3EDAD}"/>
                </a:ext>
              </a:extLst>
            </p:cNvPr>
            <p:cNvSpPr txBox="1"/>
            <p:nvPr/>
          </p:nvSpPr>
          <p:spPr>
            <a:xfrm>
              <a:off x="2099888" y="1073523"/>
              <a:ext cx="691540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Training</a:t>
              </a:r>
            </a:p>
            <a:p>
              <a:r>
                <a:rPr lang="en-US" sz="800" dirty="0"/>
                <a:t>Mode: Continuous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A91170-9E45-47A9-B04E-BD58CF9C25FE}"/>
                </a:ext>
              </a:extLst>
            </p:cNvPr>
            <p:cNvSpPr txBox="1"/>
            <p:nvPr/>
          </p:nvSpPr>
          <p:spPr>
            <a:xfrm>
              <a:off x="3580274" y="1073523"/>
              <a:ext cx="1237334" cy="6771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Training</a:t>
              </a:r>
            </a:p>
            <a:p>
              <a:r>
                <a:rPr lang="en-US" sz="800" dirty="0"/>
                <a:t>Mode: regular evaluation</a:t>
              </a:r>
            </a:p>
            <a:p>
              <a:r>
                <a:rPr lang="en-US" sz="1100" dirty="0"/>
                <a:t>Validation</a:t>
              </a:r>
            </a:p>
            <a:p>
              <a:r>
                <a:rPr lang="en-US" sz="800" dirty="0"/>
                <a:t>On validation dataset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B29F7A-F503-4730-B719-E442B131516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327372" y="1182532"/>
            <a:ext cx="576" cy="14992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77EBE5-9382-40AF-9F29-5795C01A6F56}"/>
              </a:ext>
            </a:extLst>
          </p:cNvPr>
          <p:cNvSpPr txBox="1"/>
          <p:nvPr/>
        </p:nvSpPr>
        <p:spPr>
          <a:xfrm>
            <a:off x="3355162" y="1764617"/>
            <a:ext cx="43648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Plot loss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F54B48-1BC9-40AA-9D1B-3E4C2FBAD7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899871" y="1183702"/>
            <a:ext cx="121" cy="15346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C122B-DCB7-4696-9FAD-B4869C096411}"/>
              </a:ext>
            </a:extLst>
          </p:cNvPr>
          <p:cNvCxnSpPr>
            <a:cxnSpLocks/>
          </p:cNvCxnSpPr>
          <p:nvPr/>
        </p:nvCxnSpPr>
        <p:spPr>
          <a:xfrm>
            <a:off x="3238005" y="1466195"/>
            <a:ext cx="0" cy="1276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B46AD8-3A20-4B1F-8B85-67C279830834}"/>
              </a:ext>
            </a:extLst>
          </p:cNvPr>
          <p:cNvSpPr txBox="1"/>
          <p:nvPr/>
        </p:nvSpPr>
        <p:spPr>
          <a:xfrm>
            <a:off x="2111254" y="967088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A1E04-3E97-42B7-B914-D88F5F5284AE}"/>
              </a:ext>
            </a:extLst>
          </p:cNvPr>
          <p:cNvSpPr txBox="1"/>
          <p:nvPr/>
        </p:nvSpPr>
        <p:spPr>
          <a:xfrm>
            <a:off x="3683177" y="968258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B2797-B045-4549-B50A-C4C2F5920C61}"/>
              </a:ext>
            </a:extLst>
          </p:cNvPr>
          <p:cNvSpPr txBox="1"/>
          <p:nvPr/>
        </p:nvSpPr>
        <p:spPr>
          <a:xfrm>
            <a:off x="3039192" y="1238435"/>
            <a:ext cx="644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1.2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708A1-3CFF-45C8-B5F4-4F2ABF0D682F}"/>
              </a:ext>
            </a:extLst>
          </p:cNvPr>
          <p:cNvSpPr txBox="1"/>
          <p:nvPr/>
        </p:nvSpPr>
        <p:spPr>
          <a:xfrm>
            <a:off x="2187081" y="3263470"/>
            <a:ext cx="1327150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Training a model by fine-tuning pretrained resnet34 to the new dataset. [model-name].model. Info is stored in [model-name] .info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4ED40-0911-4715-8896-6D02AA8318A6}"/>
              </a:ext>
            </a:extLst>
          </p:cNvPr>
          <p:cNvSpPr txBox="1"/>
          <p:nvPr/>
        </p:nvSpPr>
        <p:spPr>
          <a:xfrm>
            <a:off x="3899871" y="3246679"/>
            <a:ext cx="1436884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Training with validation on a fraction of validation dataset (for efficiency), followed by full validation on validation dataset.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0EE65-6795-4B3C-80F7-A9C73264A89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846703" y="2151246"/>
            <a:ext cx="3953" cy="111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18652-EB47-4CE1-A37B-D97411D3D663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4618313" y="2320523"/>
            <a:ext cx="2431" cy="92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C736A-8FC4-4247-A8FA-432FF7673B25}"/>
              </a:ext>
            </a:extLst>
          </p:cNvPr>
          <p:cNvCxnSpPr>
            <a:cxnSpLocks/>
          </p:cNvCxnSpPr>
          <p:nvPr/>
        </p:nvCxnSpPr>
        <p:spPr>
          <a:xfrm>
            <a:off x="5316737" y="1478054"/>
            <a:ext cx="0" cy="1276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80FEC5-63EA-4D21-B22A-F0329EDEFB9B}"/>
              </a:ext>
            </a:extLst>
          </p:cNvPr>
          <p:cNvSpPr txBox="1"/>
          <p:nvPr/>
        </p:nvSpPr>
        <p:spPr>
          <a:xfrm>
            <a:off x="5042178" y="1245789"/>
            <a:ext cx="644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2.2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E30F4C-5A15-4904-8AD3-936009CDD8D5}"/>
              </a:ext>
            </a:extLst>
          </p:cNvPr>
          <p:cNvSpPr txBox="1"/>
          <p:nvPr/>
        </p:nvSpPr>
        <p:spPr>
          <a:xfrm>
            <a:off x="1494467" y="1901107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DATA PREP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4ABDD-46F1-4D5D-9316-2080A21B1341}"/>
              </a:ext>
            </a:extLst>
          </p:cNvPr>
          <p:cNvSpPr txBox="1"/>
          <p:nvPr/>
        </p:nvSpPr>
        <p:spPr>
          <a:xfrm>
            <a:off x="5578925" y="1780534"/>
            <a:ext cx="778007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EFFBEC-86B6-42CB-9564-8A74D150B403}"/>
              </a:ext>
            </a:extLst>
          </p:cNvPr>
          <p:cNvSpPr txBox="1"/>
          <p:nvPr/>
        </p:nvSpPr>
        <p:spPr>
          <a:xfrm>
            <a:off x="5364231" y="2947489"/>
            <a:ext cx="1207393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If .</a:t>
            </a:r>
            <a:r>
              <a:rPr lang="en-US" sz="800" dirty="0" err="1"/>
              <a:t>optim</a:t>
            </a:r>
            <a:r>
              <a:rPr lang="en-US" sz="800" dirty="0"/>
              <a:t> exists, proceed with it. Otherwise, if the desired performance is not reached, .</a:t>
            </a:r>
            <a:r>
              <a:rPr lang="en-US" sz="800" dirty="0" err="1"/>
              <a:t>noptim</a:t>
            </a:r>
            <a:r>
              <a:rPr lang="en-US" sz="800" dirty="0"/>
              <a:t> is created. We can proceed with .</a:t>
            </a:r>
            <a:r>
              <a:rPr lang="en-US" sz="800" dirty="0" err="1"/>
              <a:t>noptim</a:t>
            </a:r>
            <a:r>
              <a:rPr lang="en-US" sz="800" dirty="0"/>
              <a:t> instead.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FDD333-BE66-4A72-BFC9-6B66B0241BFF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5967928" y="2042144"/>
            <a:ext cx="1" cy="90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5154DE-575A-43B6-8C7A-43C8D5A3A256}"/>
              </a:ext>
            </a:extLst>
          </p:cNvPr>
          <p:cNvGrpSpPr/>
          <p:nvPr/>
        </p:nvGrpSpPr>
        <p:grpSpPr>
          <a:xfrm>
            <a:off x="6792796" y="1607047"/>
            <a:ext cx="4145949" cy="1032188"/>
            <a:chOff x="2051651" y="1029878"/>
            <a:chExt cx="4097438" cy="103218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ECA820-92A5-455A-9CCD-5EB81DA67062}"/>
                </a:ext>
              </a:extLst>
            </p:cNvPr>
            <p:cNvSpPr/>
            <p:nvPr/>
          </p:nvSpPr>
          <p:spPr>
            <a:xfrm>
              <a:off x="2051651" y="1029878"/>
              <a:ext cx="4097438" cy="1032188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40D14F-4361-4DCE-A406-FB3B5552DFAC}"/>
                </a:ext>
              </a:extLst>
            </p:cNvPr>
            <p:cNvSpPr txBox="1"/>
            <p:nvPr/>
          </p:nvSpPr>
          <p:spPr>
            <a:xfrm>
              <a:off x="2231459" y="1100020"/>
              <a:ext cx="974802" cy="800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XAI Methods</a:t>
              </a:r>
            </a:p>
            <a:p>
              <a:r>
                <a:rPr lang="en-US" sz="800" dirty="0"/>
                <a:t>Mode: Saliency etc </a:t>
              </a:r>
            </a:p>
            <a:p>
              <a:r>
                <a:rPr lang="en-US" sz="1100" dirty="0"/>
                <a:t>Testing</a:t>
              </a:r>
            </a:p>
            <a:p>
              <a:r>
                <a:rPr lang="en-US" sz="800" dirty="0"/>
                <a:t>Accuracy on test dataset</a:t>
              </a:r>
              <a:endParaRPr lang="en-US" sz="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21DEFA-10C9-44E2-A89B-DE126B056C48}"/>
                </a:ext>
              </a:extLst>
            </p:cNvPr>
            <p:cNvSpPr txBox="1"/>
            <p:nvPr/>
          </p:nvSpPr>
          <p:spPr>
            <a:xfrm>
              <a:off x="3654352" y="1160931"/>
              <a:ext cx="1006161" cy="4308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Unpack XAI results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881F467-2C34-4755-8F5A-8B33C0C21601}"/>
              </a:ext>
            </a:extLst>
          </p:cNvPr>
          <p:cNvSpPr txBox="1"/>
          <p:nvPr/>
        </p:nvSpPr>
        <p:spPr>
          <a:xfrm>
            <a:off x="6749462" y="2947489"/>
            <a:ext cx="1436884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Run the process that computes the score for XAI evaluation and save it as .</a:t>
            </a:r>
            <a:r>
              <a:rPr lang="en-US" sz="800" dirty="0" err="1"/>
              <a:t>xai</a:t>
            </a:r>
            <a:r>
              <a:rPr lang="en-US" sz="800" dirty="0"/>
              <a:t> data.</a:t>
            </a:r>
          </a:p>
          <a:p>
            <a:endParaRPr lang="en-US" sz="800" dirty="0"/>
          </a:p>
          <a:p>
            <a:r>
              <a:rPr lang="en-US" sz="800" dirty="0"/>
              <a:t>Along the way, computes classification accuracies on testing dataset.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6A0AFB-66B0-486C-9BC8-F669ACEE02BA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904732" y="1180916"/>
            <a:ext cx="0" cy="1527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AD7B21B-0BE8-4031-BD84-4757DD3505BA}"/>
              </a:ext>
            </a:extLst>
          </p:cNvPr>
          <p:cNvSpPr txBox="1"/>
          <p:nvPr/>
        </p:nvSpPr>
        <p:spPr>
          <a:xfrm>
            <a:off x="6688038" y="965472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A68733-D96C-443B-837E-8FE2A1FCED9E}"/>
              </a:ext>
            </a:extLst>
          </p:cNvPr>
          <p:cNvSpPr txBox="1"/>
          <p:nvPr/>
        </p:nvSpPr>
        <p:spPr>
          <a:xfrm>
            <a:off x="5730623" y="4743555"/>
            <a:ext cx="242634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 err="1"/>
              <a:t>Pytorch</a:t>
            </a:r>
            <a:r>
              <a:rPr lang="en-US" sz="800" dirty="0"/>
              <a:t> </a:t>
            </a:r>
            <a:r>
              <a:rPr lang="en-US" sz="800" dirty="0" err="1"/>
              <a:t>captum</a:t>
            </a:r>
            <a:r>
              <a:rPr lang="en-US" sz="800" dirty="0"/>
              <a:t> API is used to compute attributions</a:t>
            </a:r>
          </a:p>
          <a:p>
            <a:pPr marL="228600" indent="-228600">
              <a:buAutoNum type="arabicPeriod"/>
            </a:pPr>
            <a:r>
              <a:rPr lang="en-US" sz="800" dirty="0"/>
              <a:t>The first evaluation metric we test is called the soft </a:t>
            </a:r>
            <a:r>
              <a:rPr lang="en-US" sz="800" dirty="0" err="1"/>
              <a:t>fiveband</a:t>
            </a:r>
            <a:r>
              <a:rPr lang="en-US" sz="800" dirty="0"/>
              <a:t> score</a:t>
            </a:r>
          </a:p>
          <a:p>
            <a:pPr marL="228600" indent="-228600">
              <a:buAutoNum type="arabicPeriod"/>
            </a:pPr>
            <a:r>
              <a:rPr lang="en-US" sz="800" dirty="0" err="1"/>
              <a:t>EvaluationPackage</a:t>
            </a:r>
            <a:r>
              <a:rPr lang="en-US" sz="800" dirty="0"/>
              <a:t> object is used to store the results from 2 and creates a gallery for viewing heatmaps from 1 (we select a few images to store, to prevent memory overload)</a:t>
            </a:r>
          </a:p>
          <a:p>
            <a:endParaRPr lang="en-US" sz="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B0064F-A0F3-4292-8F50-E7BD287E0244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6943793" y="4024707"/>
            <a:ext cx="524111" cy="718848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1EF00E-9332-4091-A16E-5DF50095CCB5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7467904" y="2477408"/>
            <a:ext cx="1" cy="47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46E692-FBD1-4358-BAFB-59AB477157D5}"/>
              </a:ext>
            </a:extLst>
          </p:cNvPr>
          <p:cNvCxnSpPr>
            <a:cxnSpLocks/>
          </p:cNvCxnSpPr>
          <p:nvPr/>
        </p:nvCxnSpPr>
        <p:spPr>
          <a:xfrm>
            <a:off x="8156963" y="1461233"/>
            <a:ext cx="0" cy="1304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27889A-AB5B-4AC9-B0CC-80BD5A404595}"/>
              </a:ext>
            </a:extLst>
          </p:cNvPr>
          <p:cNvSpPr txBox="1"/>
          <p:nvPr/>
        </p:nvSpPr>
        <p:spPr>
          <a:xfrm>
            <a:off x="7939168" y="1235021"/>
            <a:ext cx="598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3.2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14BAFD-1B10-431A-BBC7-CC61B647CFFC}"/>
              </a:ext>
            </a:extLst>
          </p:cNvPr>
          <p:cNvCxnSpPr>
            <a:cxnSpLocks/>
            <a:stCxn id="54" idx="2"/>
            <a:endCxn id="73" idx="0"/>
          </p:cNvCxnSpPr>
          <p:nvPr/>
        </p:nvCxnSpPr>
        <p:spPr>
          <a:xfrm flipH="1">
            <a:off x="8923508" y="2168987"/>
            <a:ext cx="1" cy="77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DC7E8-1549-46C0-B426-1ED51AEE8F16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>
            <a:off x="9481706" y="2528525"/>
            <a:ext cx="165618" cy="131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7B3F46-1571-4AE1-9F3F-0D376A0700D0}"/>
              </a:ext>
            </a:extLst>
          </p:cNvPr>
          <p:cNvSpPr txBox="1"/>
          <p:nvPr/>
        </p:nvSpPr>
        <p:spPr>
          <a:xfrm>
            <a:off x="8343757" y="2947489"/>
            <a:ext cx="1159501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XAI evaluation data stored in .</a:t>
            </a:r>
            <a:r>
              <a:rPr lang="en-US" sz="800" dirty="0" err="1"/>
              <a:t>xai</a:t>
            </a:r>
            <a:r>
              <a:rPr lang="en-US" sz="800" dirty="0"/>
              <a:t> is arranged into .csv file that is ready for analysis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EAF651-E7C2-4AFE-BEA3-DB0845CB0217}"/>
              </a:ext>
            </a:extLst>
          </p:cNvPr>
          <p:cNvSpPr txBox="1"/>
          <p:nvPr/>
        </p:nvSpPr>
        <p:spPr>
          <a:xfrm>
            <a:off x="9067573" y="3840652"/>
            <a:ext cx="1159501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For each branch of model and each XAI method used, create a gallery that displays the resulting heatmaps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9A007-2803-4564-966D-E9A1F05E3917}"/>
              </a:ext>
            </a:extLst>
          </p:cNvPr>
          <p:cNvSpPr txBox="1"/>
          <p:nvPr/>
        </p:nvSpPr>
        <p:spPr>
          <a:xfrm>
            <a:off x="1919083" y="4788568"/>
            <a:ext cx="192071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The fine-tuned model is trained further. Many branch models [model-name]. [branch no.].model are created from it. This is for validation to ensure that a good performance does not just happen by chance.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735EE-E0F9-4FD8-9069-63FEE0D19C2A}"/>
              </a:ext>
            </a:extLst>
          </p:cNvPr>
          <p:cNvCxnSpPr>
            <a:cxnSpLocks/>
            <a:stCxn id="23" idx="1"/>
            <a:endCxn id="43" idx="0"/>
          </p:cNvCxnSpPr>
          <p:nvPr/>
        </p:nvCxnSpPr>
        <p:spPr>
          <a:xfrm flipH="1">
            <a:off x="2879442" y="3600622"/>
            <a:ext cx="1020429" cy="1187946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6EA94B-03E2-4F31-97B3-61DE443B7269}"/>
              </a:ext>
            </a:extLst>
          </p:cNvPr>
          <p:cNvSpPr txBox="1"/>
          <p:nvPr/>
        </p:nvSpPr>
        <p:spPr>
          <a:xfrm>
            <a:off x="2848008" y="2708902"/>
            <a:ext cx="1434065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Plot losses</a:t>
            </a:r>
            <a:r>
              <a:rPr lang="en-US" sz="800" b="1" dirty="0"/>
              <a:t> </a:t>
            </a:r>
            <a:r>
              <a:rPr lang="en-US" sz="800" dirty="0"/>
              <a:t>against iterations in [model-name].jpg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011482-454E-4F03-8B93-80657DC95BB6}"/>
              </a:ext>
            </a:extLst>
          </p:cNvPr>
          <p:cNvCxnSpPr>
            <a:cxnSpLocks/>
            <a:stCxn id="13" idx="2"/>
            <a:endCxn id="60" idx="0"/>
          </p:cNvCxnSpPr>
          <p:nvPr/>
        </p:nvCxnSpPr>
        <p:spPr>
          <a:xfrm flipH="1">
            <a:off x="3565041" y="2103171"/>
            <a:ext cx="8362" cy="60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05B735A-47AF-4F64-9CF8-653EFA10B71A}"/>
              </a:ext>
            </a:extLst>
          </p:cNvPr>
          <p:cNvSpPr txBox="1"/>
          <p:nvPr/>
        </p:nvSpPr>
        <p:spPr>
          <a:xfrm>
            <a:off x="3907900" y="4788567"/>
            <a:ext cx="1671025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Full validation on validation dataset. Save a txt as a report and an .info file.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60B1BD-421E-474E-AB18-70264C376BE9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>
            <a:off x="4618313" y="3954565"/>
            <a:ext cx="125100" cy="834002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CCABFF-BFED-4506-824B-3D8D8349B50B}"/>
              </a:ext>
            </a:extLst>
          </p:cNvPr>
          <p:cNvSpPr txBox="1"/>
          <p:nvPr/>
        </p:nvSpPr>
        <p:spPr>
          <a:xfrm>
            <a:off x="8361395" y="4856792"/>
            <a:ext cx="1333140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Main controller methods help with unpacking and plotting of intermediate results.</a:t>
            </a:r>
          </a:p>
          <a:p>
            <a:endParaRPr lang="en-US" sz="8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5F2A48-356D-430A-ADAA-5FD96E6A9F9E}"/>
              </a:ext>
            </a:extLst>
          </p:cNvPr>
          <p:cNvCxnSpPr>
            <a:cxnSpLocks/>
            <a:stCxn id="73" idx="2"/>
            <a:endCxn id="49" idx="0"/>
          </p:cNvCxnSpPr>
          <p:nvPr/>
        </p:nvCxnSpPr>
        <p:spPr>
          <a:xfrm>
            <a:off x="8923508" y="3655375"/>
            <a:ext cx="104457" cy="1201417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854C30-BACF-4D15-AE59-8BC71436F26C}"/>
              </a:ext>
            </a:extLst>
          </p:cNvPr>
          <p:cNvCxnSpPr>
            <a:cxnSpLocks/>
            <a:stCxn id="92" idx="2"/>
            <a:endCxn id="49" idx="0"/>
          </p:cNvCxnSpPr>
          <p:nvPr/>
        </p:nvCxnSpPr>
        <p:spPr>
          <a:xfrm flipH="1">
            <a:off x="9027965" y="4548538"/>
            <a:ext cx="619359" cy="308254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AD5AE4-D52E-462D-B8E0-F24857154423}"/>
              </a:ext>
            </a:extLst>
          </p:cNvPr>
          <p:cNvSpPr txBox="1"/>
          <p:nvPr/>
        </p:nvSpPr>
        <p:spPr>
          <a:xfrm>
            <a:off x="8972669" y="2266915"/>
            <a:ext cx="101807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View Gallery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411D5B-0A30-4CD5-BDD2-5E4CD571D6E8}"/>
              </a:ext>
            </a:extLst>
          </p:cNvPr>
          <p:cNvCxnSpPr>
            <a:cxnSpLocks/>
          </p:cNvCxnSpPr>
          <p:nvPr/>
        </p:nvCxnSpPr>
        <p:spPr>
          <a:xfrm>
            <a:off x="9572672" y="1215544"/>
            <a:ext cx="0" cy="14248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3F4BCDA-B63A-4B0D-9D66-79ADBAD1DF4D}"/>
              </a:ext>
            </a:extLst>
          </p:cNvPr>
          <p:cNvSpPr txBox="1"/>
          <p:nvPr/>
        </p:nvSpPr>
        <p:spPr>
          <a:xfrm>
            <a:off x="9326814" y="1004202"/>
            <a:ext cx="732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093E54-D12A-48F3-A5E5-4CD005EBA51E}"/>
              </a:ext>
            </a:extLst>
          </p:cNvPr>
          <p:cNvSpPr txBox="1"/>
          <p:nvPr/>
        </p:nvSpPr>
        <p:spPr>
          <a:xfrm>
            <a:off x="9631362" y="1832663"/>
            <a:ext cx="83656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ROC AUC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7FAD7D-DB8F-48C4-B4CF-B80D52060F70}"/>
              </a:ext>
            </a:extLst>
          </p:cNvPr>
          <p:cNvSpPr txBox="1"/>
          <p:nvPr/>
        </p:nvSpPr>
        <p:spPr>
          <a:xfrm>
            <a:off x="991311" y="2834422"/>
            <a:ext cx="1106942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Data is loaded shard by shard within each training epoch.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281F00-B3DA-415F-B8B8-017CFEEC1C8C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1544782" y="2631958"/>
            <a:ext cx="298376" cy="20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CA5CDD-1B1F-4EDE-B30C-D7A2562C66CC}"/>
              </a:ext>
            </a:extLst>
          </p:cNvPr>
          <p:cNvCxnSpPr>
            <a:cxnSpLocks/>
            <a:stCxn id="82" idx="2"/>
            <a:endCxn id="22" idx="1"/>
          </p:cNvCxnSpPr>
          <p:nvPr/>
        </p:nvCxnSpPr>
        <p:spPr>
          <a:xfrm>
            <a:off x="1544782" y="3296087"/>
            <a:ext cx="642299" cy="382882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2F19F3-454D-457F-A02D-C3F9C7E359CF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098253" y="3065255"/>
            <a:ext cx="1860337" cy="428515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2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rrow: Right 63">
            <a:extLst>
              <a:ext uri="{FF2B5EF4-FFF2-40B4-BE49-F238E27FC236}">
                <a16:creationId xmlns:a16="http://schemas.microsoft.com/office/drawing/2014/main" id="{30230E32-A424-47C6-A2CC-C1AA1520B860}"/>
              </a:ext>
            </a:extLst>
          </p:cNvPr>
          <p:cNvSpPr/>
          <p:nvPr/>
        </p:nvSpPr>
        <p:spPr>
          <a:xfrm>
            <a:off x="1556938" y="1182532"/>
            <a:ext cx="9381799" cy="32627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rgbClr val="FFC000">
                  <a:alpha val="34000"/>
                </a:srgb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E53F0-9F62-4B43-8581-7ED9CA0E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4" y="81428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1: resnet34 (methods-view)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E1B6E-D7CA-42C2-9225-D5C082D68DFF}"/>
              </a:ext>
            </a:extLst>
          </p:cNvPr>
          <p:cNvSpPr/>
          <p:nvPr/>
        </p:nvSpPr>
        <p:spPr>
          <a:xfrm>
            <a:off x="1499233" y="1599770"/>
            <a:ext cx="687847" cy="103218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46EDA-DF6A-4CAF-A2BB-F44EB1C870BB}"/>
              </a:ext>
            </a:extLst>
          </p:cNvPr>
          <p:cNvGrpSpPr/>
          <p:nvPr/>
        </p:nvGrpSpPr>
        <p:grpSpPr>
          <a:xfrm>
            <a:off x="2448031" y="1599770"/>
            <a:ext cx="4145949" cy="1032188"/>
            <a:chOff x="2051651" y="1029878"/>
            <a:chExt cx="4097438" cy="1032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384B7-1A2D-4603-B44F-63F082B1940A}"/>
                </a:ext>
              </a:extLst>
            </p:cNvPr>
            <p:cNvSpPr/>
            <p:nvPr/>
          </p:nvSpPr>
          <p:spPr>
            <a:xfrm>
              <a:off x="2051651" y="1029878"/>
              <a:ext cx="4097438" cy="1032188"/>
            </a:xfrm>
            <a:prstGeom prst="rect">
              <a:avLst/>
            </a:prstGeom>
            <a:solidFill>
              <a:srgbClr val="FFC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394979-A767-42F6-801F-994E1BA3EDAD}"/>
                </a:ext>
              </a:extLst>
            </p:cNvPr>
            <p:cNvSpPr txBox="1"/>
            <p:nvPr/>
          </p:nvSpPr>
          <p:spPr>
            <a:xfrm>
              <a:off x="2099888" y="1073523"/>
              <a:ext cx="691540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Training</a:t>
              </a:r>
            </a:p>
            <a:p>
              <a:r>
                <a:rPr lang="en-US" sz="800" dirty="0"/>
                <a:t>Mode: Continuous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A91170-9E45-47A9-B04E-BD58CF9C25FE}"/>
                </a:ext>
              </a:extLst>
            </p:cNvPr>
            <p:cNvSpPr txBox="1"/>
            <p:nvPr/>
          </p:nvSpPr>
          <p:spPr>
            <a:xfrm>
              <a:off x="3580274" y="1073523"/>
              <a:ext cx="1237334" cy="6771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Training</a:t>
              </a:r>
            </a:p>
            <a:p>
              <a:r>
                <a:rPr lang="en-US" sz="800" dirty="0"/>
                <a:t>Mode: regular evaluation</a:t>
              </a:r>
            </a:p>
            <a:p>
              <a:r>
                <a:rPr lang="en-US" sz="1100" dirty="0"/>
                <a:t>Validation</a:t>
              </a:r>
            </a:p>
            <a:p>
              <a:r>
                <a:rPr lang="en-US" sz="800" dirty="0"/>
                <a:t>On validation dataset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77EBE5-9382-40AF-9F29-5795C01A6F56}"/>
              </a:ext>
            </a:extLst>
          </p:cNvPr>
          <p:cNvSpPr txBox="1"/>
          <p:nvPr/>
        </p:nvSpPr>
        <p:spPr>
          <a:xfrm>
            <a:off x="3355162" y="1764617"/>
            <a:ext cx="43648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Plot loss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C122B-DCB7-4696-9FAD-B4869C096411}"/>
              </a:ext>
            </a:extLst>
          </p:cNvPr>
          <p:cNvCxnSpPr>
            <a:cxnSpLocks/>
          </p:cNvCxnSpPr>
          <p:nvPr/>
        </p:nvCxnSpPr>
        <p:spPr>
          <a:xfrm>
            <a:off x="3238005" y="1466195"/>
            <a:ext cx="0" cy="1276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708A1-3CFF-45C8-B5F4-4F2ABF0D682F}"/>
              </a:ext>
            </a:extLst>
          </p:cNvPr>
          <p:cNvSpPr txBox="1"/>
          <p:nvPr/>
        </p:nvSpPr>
        <p:spPr>
          <a:xfrm>
            <a:off x="2187081" y="3263470"/>
            <a:ext cx="132715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[model-name].model</a:t>
            </a:r>
          </a:p>
          <a:p>
            <a:r>
              <a:rPr lang="en-US" sz="800" dirty="0"/>
              <a:t>[model-name].info</a:t>
            </a:r>
          </a:p>
          <a:p>
            <a:pPr marL="228600" indent="-228600">
              <a:buAutoNum type="arabicPeriod"/>
            </a:pPr>
            <a:endParaRPr lang="en-US" sz="800" dirty="0"/>
          </a:p>
          <a:p>
            <a:r>
              <a:rPr lang="en-US" sz="800" b="1" dirty="0"/>
              <a:t>Methods:</a:t>
            </a:r>
          </a:p>
          <a:p>
            <a:r>
              <a:rPr lang="en-US" sz="800" dirty="0"/>
              <a:t>1. </a:t>
            </a:r>
            <a:r>
              <a:rPr lang="en-US" sz="800" b="1" dirty="0">
                <a:solidFill>
                  <a:srgbClr val="00B0F0"/>
                </a:solidFill>
              </a:rPr>
              <a:t>training_resnet34 _ten_classes()</a:t>
            </a:r>
          </a:p>
          <a:p>
            <a:r>
              <a:rPr lang="en-US" sz="800" dirty="0"/>
              <a:t>(</a:t>
            </a:r>
            <a:r>
              <a:rPr lang="nl-NL" sz="800" dirty="0"/>
              <a:t>pipeline. training .resnet34_ten_classes)</a:t>
            </a:r>
            <a:endParaRPr 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4ED40-0911-4715-8896-6D02AA8318A6}"/>
              </a:ext>
            </a:extLst>
          </p:cNvPr>
          <p:cNvSpPr txBox="1"/>
          <p:nvPr/>
        </p:nvSpPr>
        <p:spPr>
          <a:xfrm>
            <a:off x="3899871" y="3246679"/>
            <a:ext cx="143688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Methods:</a:t>
            </a:r>
          </a:p>
          <a:p>
            <a:r>
              <a:rPr lang="en-US" sz="800" dirty="0"/>
              <a:t>1. </a:t>
            </a:r>
            <a:r>
              <a:rPr lang="en-US" sz="800" b="1" dirty="0">
                <a:solidFill>
                  <a:srgbClr val="00B0F0"/>
                </a:solidFill>
              </a:rPr>
              <a:t>training_resnet34 _ten_classes()</a:t>
            </a:r>
          </a:p>
          <a:p>
            <a:r>
              <a:rPr lang="en-US" sz="800" dirty="0"/>
              <a:t>(</a:t>
            </a:r>
            <a:r>
              <a:rPr lang="nl-NL" sz="800" dirty="0"/>
              <a:t>pipeline. training. Resnet34 _ten_classes)</a:t>
            </a:r>
          </a:p>
          <a:p>
            <a:r>
              <a:rPr lang="nl-NL" sz="800" dirty="0"/>
              <a:t>2. </a:t>
            </a:r>
            <a:r>
              <a:rPr lang="nl-NL" sz="800" b="1" dirty="0">
                <a:solidFill>
                  <a:srgbClr val="00B0F0"/>
                </a:solidFill>
              </a:rPr>
              <a:t>eval_resnet34 _ten_classes _branch _validation _info() </a:t>
            </a:r>
            <a:r>
              <a:rPr lang="nl-NL" sz="800" dirty="0"/>
              <a:t>(pipeline. eval. Resnet34 _ten _classes _eval)</a:t>
            </a:r>
            <a:endParaRPr lang="en-US" sz="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0EE65-6795-4B3C-80F7-A9C73264A89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846703" y="2151246"/>
            <a:ext cx="3953" cy="111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B18652-EB47-4CE1-A37B-D97411D3D663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4618313" y="2320523"/>
            <a:ext cx="2431" cy="92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C736A-8FC4-4247-A8FA-432FF7673B25}"/>
              </a:ext>
            </a:extLst>
          </p:cNvPr>
          <p:cNvCxnSpPr>
            <a:cxnSpLocks/>
          </p:cNvCxnSpPr>
          <p:nvPr/>
        </p:nvCxnSpPr>
        <p:spPr>
          <a:xfrm>
            <a:off x="5316737" y="1478054"/>
            <a:ext cx="0" cy="12769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C80FEC5-63EA-4D21-B22A-F0329EDEFB9B}"/>
              </a:ext>
            </a:extLst>
          </p:cNvPr>
          <p:cNvSpPr txBox="1"/>
          <p:nvPr/>
        </p:nvSpPr>
        <p:spPr>
          <a:xfrm>
            <a:off x="5042178" y="1245789"/>
            <a:ext cx="644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2.2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E30F4C-5A15-4904-8AD3-936009CDD8D5}"/>
              </a:ext>
            </a:extLst>
          </p:cNvPr>
          <p:cNvSpPr txBox="1"/>
          <p:nvPr/>
        </p:nvSpPr>
        <p:spPr>
          <a:xfrm>
            <a:off x="1494467" y="1901107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DATA PREP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4ABDD-46F1-4D5D-9316-2080A21B1341}"/>
              </a:ext>
            </a:extLst>
          </p:cNvPr>
          <p:cNvSpPr txBox="1"/>
          <p:nvPr/>
        </p:nvSpPr>
        <p:spPr>
          <a:xfrm>
            <a:off x="5578925" y="1780534"/>
            <a:ext cx="778007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EFFBEC-86B6-42CB-9564-8A74D150B403}"/>
              </a:ext>
            </a:extLst>
          </p:cNvPr>
          <p:cNvSpPr txBox="1"/>
          <p:nvPr/>
        </p:nvSpPr>
        <p:spPr>
          <a:xfrm>
            <a:off x="5364231" y="2947489"/>
            <a:ext cx="120739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[model-name].[BRANCH NO].</a:t>
            </a:r>
            <a:r>
              <a:rPr lang="en-US" sz="800" dirty="0" err="1"/>
              <a:t>model.noptim</a:t>
            </a:r>
            <a:endParaRPr lang="en-US" sz="800" dirty="0"/>
          </a:p>
          <a:p>
            <a:r>
              <a:rPr lang="en-US" sz="800" dirty="0"/>
              <a:t>* If .</a:t>
            </a:r>
            <a:r>
              <a:rPr lang="en-US" sz="800" dirty="0" err="1"/>
              <a:t>model.optim</a:t>
            </a:r>
            <a:r>
              <a:rPr lang="en-US" sz="800" dirty="0"/>
              <a:t> is not obtained</a:t>
            </a:r>
          </a:p>
          <a:p>
            <a:pPr marL="228600" indent="-228600">
              <a:buAutoNum type="arabicPeriod"/>
            </a:pPr>
            <a:endParaRPr lang="en-US" sz="800" dirty="0"/>
          </a:p>
          <a:p>
            <a:r>
              <a:rPr lang="en-US" sz="800" b="1" dirty="0"/>
              <a:t>Methods:</a:t>
            </a:r>
          </a:p>
          <a:p>
            <a:r>
              <a:rPr lang="en-US" sz="800" dirty="0"/>
              <a:t>None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FDD333-BE66-4A72-BFC9-6B66B0241BFF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5967928" y="2042144"/>
            <a:ext cx="1" cy="90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5154DE-575A-43B6-8C7A-43C8D5A3A256}"/>
              </a:ext>
            </a:extLst>
          </p:cNvPr>
          <p:cNvGrpSpPr/>
          <p:nvPr/>
        </p:nvGrpSpPr>
        <p:grpSpPr>
          <a:xfrm>
            <a:off x="6792796" y="1607047"/>
            <a:ext cx="4145949" cy="1032188"/>
            <a:chOff x="2051651" y="1029878"/>
            <a:chExt cx="4097438" cy="103218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ECA820-92A5-455A-9CCD-5EB81DA67062}"/>
                </a:ext>
              </a:extLst>
            </p:cNvPr>
            <p:cNvSpPr/>
            <p:nvPr/>
          </p:nvSpPr>
          <p:spPr>
            <a:xfrm>
              <a:off x="2051651" y="1029878"/>
              <a:ext cx="4097438" cy="1032188"/>
            </a:xfrm>
            <a:prstGeom prst="rect">
              <a:avLst/>
            </a:prstGeom>
            <a:solidFill>
              <a:srgbClr val="92D05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40D14F-4361-4DCE-A406-FB3B5552DFAC}"/>
                </a:ext>
              </a:extLst>
            </p:cNvPr>
            <p:cNvSpPr txBox="1"/>
            <p:nvPr/>
          </p:nvSpPr>
          <p:spPr>
            <a:xfrm>
              <a:off x="2231459" y="1100020"/>
              <a:ext cx="974802" cy="800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XAI Methods</a:t>
              </a:r>
            </a:p>
            <a:p>
              <a:r>
                <a:rPr lang="en-US" sz="800" dirty="0"/>
                <a:t>Mode: Saliency etc </a:t>
              </a:r>
            </a:p>
            <a:p>
              <a:r>
                <a:rPr lang="en-US" sz="1100" dirty="0"/>
                <a:t>Testing</a:t>
              </a:r>
            </a:p>
            <a:p>
              <a:r>
                <a:rPr lang="en-US" sz="800" dirty="0"/>
                <a:t>Accuracy on test dataset</a:t>
              </a:r>
              <a:endParaRPr lang="en-US" sz="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21DEFA-10C9-44E2-A89B-DE126B056C48}"/>
                </a:ext>
              </a:extLst>
            </p:cNvPr>
            <p:cNvSpPr txBox="1"/>
            <p:nvPr/>
          </p:nvSpPr>
          <p:spPr>
            <a:xfrm>
              <a:off x="3654352" y="1160931"/>
              <a:ext cx="1006161" cy="4308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Unpack XAI results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881F467-2C34-4755-8F5A-8B33C0C21601}"/>
              </a:ext>
            </a:extLst>
          </p:cNvPr>
          <p:cNvSpPr txBox="1"/>
          <p:nvPr/>
        </p:nvSpPr>
        <p:spPr>
          <a:xfrm>
            <a:off x="6593981" y="2719187"/>
            <a:ext cx="1430638" cy="243143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1. [model-name]. [BRANCH NO]_ [</a:t>
            </a:r>
            <a:r>
              <a:rPr lang="en-US" sz="800" dirty="0" err="1"/>
              <a:t>xai_mode</a:t>
            </a:r>
            <a:r>
              <a:rPr lang="en-US" sz="800" dirty="0"/>
              <a:t>] .</a:t>
            </a:r>
            <a:r>
              <a:rPr lang="en-US" sz="800" dirty="0" err="1"/>
              <a:t>xai</a:t>
            </a:r>
            <a:r>
              <a:rPr lang="en-US" sz="800" dirty="0"/>
              <a:t> </a:t>
            </a:r>
          </a:p>
          <a:p>
            <a:r>
              <a:rPr lang="en-US" sz="800" dirty="0"/>
              <a:t>2. [model-name]. [BRANCH NO]_ [</a:t>
            </a:r>
            <a:r>
              <a:rPr lang="en-US" sz="800" dirty="0" err="1"/>
              <a:t>xai_mode</a:t>
            </a:r>
            <a:r>
              <a:rPr lang="en-US" sz="800" dirty="0"/>
              <a:t>] .xai.txt</a:t>
            </a:r>
          </a:p>
          <a:p>
            <a:r>
              <a:rPr lang="en-US" sz="800" dirty="0"/>
              <a:t>* Branch no. is optional</a:t>
            </a:r>
          </a:p>
          <a:p>
            <a:endParaRPr lang="en-US" sz="800" dirty="0"/>
          </a:p>
          <a:p>
            <a:r>
              <a:rPr lang="en-US" sz="800" b="1" dirty="0"/>
              <a:t>Methods:</a:t>
            </a:r>
          </a:p>
          <a:p>
            <a:r>
              <a:rPr lang="en-US" sz="800" b="1" dirty="0">
                <a:solidFill>
                  <a:srgbClr val="00B0F0"/>
                </a:solidFill>
              </a:rPr>
              <a:t>eval_resnet34_ </a:t>
            </a:r>
            <a:r>
              <a:rPr lang="en-US" sz="800" b="1" dirty="0" err="1">
                <a:solidFill>
                  <a:srgbClr val="00B0F0"/>
                </a:solidFill>
              </a:rPr>
              <a:t>ten_classes_xai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  <a:r>
              <a:rPr lang="en-US" sz="800" dirty="0"/>
              <a:t> (pipeline. eval. resnet34_ </a:t>
            </a:r>
            <a:r>
              <a:rPr lang="en-US" sz="800" dirty="0" err="1"/>
              <a:t>ten_classes</a:t>
            </a:r>
            <a:r>
              <a:rPr lang="en-US" sz="800" dirty="0"/>
              <a:t> _eval).</a:t>
            </a:r>
          </a:p>
          <a:p>
            <a:endParaRPr lang="en-US" sz="800" dirty="0"/>
          </a:p>
          <a:p>
            <a:r>
              <a:rPr lang="en-US" sz="800" dirty="0"/>
              <a:t>It uses modules from (</a:t>
            </a:r>
            <a:r>
              <a:rPr lang="fr-FR" sz="800" dirty="0"/>
              <a:t>pipeline. </a:t>
            </a:r>
            <a:r>
              <a:rPr lang="fr-FR" sz="800" dirty="0" err="1"/>
              <a:t>eval</a:t>
            </a:r>
            <a:r>
              <a:rPr lang="fr-FR" sz="800" dirty="0"/>
              <a:t> .</a:t>
            </a:r>
            <a:r>
              <a:rPr lang="fr-FR" sz="800" dirty="0" err="1"/>
              <a:t>evaluation</a:t>
            </a:r>
            <a:r>
              <a:rPr lang="fr-FR" sz="800" dirty="0"/>
              <a:t>_ </a:t>
            </a:r>
            <a:r>
              <a:rPr lang="fr-FR" sz="800" dirty="0" err="1"/>
              <a:t>xai</a:t>
            </a:r>
            <a:r>
              <a:rPr lang="fr-FR" sz="800" dirty="0"/>
              <a:t> _</a:t>
            </a:r>
            <a:r>
              <a:rPr lang="fr-FR" sz="800" dirty="0" err="1"/>
              <a:t>implementation</a:t>
            </a:r>
            <a:r>
              <a:rPr lang="fr-FR" sz="800" dirty="0"/>
              <a:t>),</a:t>
            </a:r>
            <a:r>
              <a:rPr lang="en-US" sz="800" dirty="0"/>
              <a:t> </a:t>
            </a:r>
            <a:r>
              <a:rPr lang="en-US" sz="800" b="1" dirty="0">
                <a:solidFill>
                  <a:srgbClr val="00B0F0"/>
                </a:solidFill>
              </a:rPr>
              <a:t>evaluation _ten _classes() </a:t>
            </a:r>
            <a:r>
              <a:rPr lang="en-US" sz="800" dirty="0"/>
              <a:t>which calls </a:t>
            </a:r>
            <a:r>
              <a:rPr lang="en-US" sz="800" b="1" u="sng" dirty="0">
                <a:solidFill>
                  <a:srgbClr val="00B0F0"/>
                </a:solidFill>
              </a:rPr>
              <a:t>aggregate _evaluation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  <a:endParaRPr 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A68733-D96C-443B-837E-8FE2A1FCED9E}"/>
              </a:ext>
            </a:extLst>
          </p:cNvPr>
          <p:cNvSpPr txBox="1"/>
          <p:nvPr/>
        </p:nvSpPr>
        <p:spPr>
          <a:xfrm>
            <a:off x="5567273" y="5250953"/>
            <a:ext cx="3059622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Dependencies of </a:t>
            </a:r>
            <a:r>
              <a:rPr lang="en-US" sz="800" b="1" u="sng" dirty="0">
                <a:solidFill>
                  <a:srgbClr val="00B0F0"/>
                </a:solidFill>
              </a:rPr>
              <a:t>aggregate _evaluation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  <a:endParaRPr lang="en-US" sz="800" b="1" dirty="0"/>
          </a:p>
          <a:p>
            <a:pPr marL="228600" indent="-228600">
              <a:buAutoNum type="arabicPeriod"/>
            </a:pPr>
            <a:r>
              <a:rPr lang="en-US" sz="800" b="1" dirty="0" err="1">
                <a:solidFill>
                  <a:srgbClr val="00B0F0"/>
                </a:solidFill>
              </a:rPr>
              <a:t>compute_single_data</a:t>
            </a:r>
            <a:r>
              <a:rPr lang="en-US" sz="800" b="1" dirty="0">
                <a:solidFill>
                  <a:srgbClr val="00B0F0"/>
                </a:solidFill>
              </a:rPr>
              <a:t> _attribution() </a:t>
            </a:r>
            <a:r>
              <a:rPr lang="en-US" sz="800" dirty="0"/>
              <a:t>(pipeline. eval. evaluation _</a:t>
            </a:r>
            <a:r>
              <a:rPr lang="en-US" sz="800" dirty="0" err="1"/>
              <a:t>xai</a:t>
            </a:r>
            <a:r>
              <a:rPr lang="en-US" sz="800" dirty="0"/>
              <a:t> _</a:t>
            </a:r>
            <a:r>
              <a:rPr lang="en-US" sz="800" dirty="0" err="1"/>
              <a:t>utils</a:t>
            </a:r>
            <a:r>
              <a:rPr lang="en-US" sz="800" dirty="0"/>
              <a:t>)</a:t>
            </a:r>
          </a:p>
          <a:p>
            <a:pPr marL="228600" indent="-228600">
              <a:buAutoNum type="arabicPeriod"/>
            </a:pPr>
            <a:r>
              <a:rPr lang="en-US" sz="800" b="1" dirty="0" err="1">
                <a:solidFill>
                  <a:srgbClr val="00B0F0"/>
                </a:solidFill>
              </a:rPr>
              <a:t>soft_fiveband_score</a:t>
            </a:r>
            <a:r>
              <a:rPr lang="en-US" sz="800" b="1" dirty="0">
                <a:solidFill>
                  <a:srgbClr val="00B0F0"/>
                </a:solidFill>
              </a:rPr>
              <a:t>() </a:t>
            </a:r>
            <a:r>
              <a:rPr lang="en-US" sz="800" dirty="0"/>
              <a:t>(pipeline. eval. </a:t>
            </a:r>
            <a:r>
              <a:rPr lang="en-US" sz="800" dirty="0" err="1"/>
              <a:t>eval_metrics</a:t>
            </a:r>
            <a:r>
              <a:rPr lang="en-US" sz="8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800" b="1" u="sng" dirty="0" err="1">
                <a:solidFill>
                  <a:srgbClr val="00B0F0"/>
                </a:solidFill>
              </a:rPr>
              <a:t>EvaluationPackage</a:t>
            </a:r>
            <a:r>
              <a:rPr lang="en-US" sz="800" b="1" u="sng" dirty="0">
                <a:solidFill>
                  <a:srgbClr val="00B0F0"/>
                </a:solidFill>
              </a:rPr>
              <a:t>()</a:t>
            </a:r>
            <a:r>
              <a:rPr lang="en-US" sz="800" b="1" dirty="0">
                <a:solidFill>
                  <a:srgbClr val="00B0F0"/>
                </a:solidFill>
              </a:rPr>
              <a:t> object.  </a:t>
            </a:r>
            <a:r>
              <a:rPr lang="en-US" sz="800" b="1" dirty="0"/>
              <a:t>(</a:t>
            </a:r>
            <a:r>
              <a:rPr lang="en-US" sz="800" dirty="0"/>
              <a:t>pipeline. eval. Evaluation _</a:t>
            </a:r>
            <a:r>
              <a:rPr lang="en-US" sz="800" dirty="0" err="1"/>
              <a:t>xai</a:t>
            </a:r>
            <a:r>
              <a:rPr lang="en-US" sz="800" dirty="0"/>
              <a:t> _</a:t>
            </a:r>
            <a:r>
              <a:rPr lang="en-US" sz="800" dirty="0" err="1"/>
              <a:t>utils</a:t>
            </a:r>
            <a:r>
              <a:rPr lang="en-US" sz="800" dirty="0"/>
              <a:t>)</a:t>
            </a:r>
          </a:p>
          <a:p>
            <a:pPr marL="685800" lvl="1" indent="-228600">
              <a:buFontTx/>
              <a:buAutoNum type="arabicPeriod"/>
            </a:pPr>
            <a:r>
              <a:rPr lang="en-US" sz="800" dirty="0"/>
              <a:t>Calls </a:t>
            </a:r>
            <a:r>
              <a:rPr lang="en-US" sz="800" b="1" dirty="0" err="1">
                <a:solidFill>
                  <a:srgbClr val="00B0F0"/>
                </a:solidFill>
              </a:rPr>
              <a:t>add_xai_data_by_xai_method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</a:p>
          <a:p>
            <a:pPr marL="685800" lvl="1" indent="-228600">
              <a:buFontTx/>
              <a:buAutoNum type="arabicPeriod"/>
            </a:pPr>
            <a:r>
              <a:rPr lang="en-US" sz="800" dirty="0"/>
              <a:t>Calls</a:t>
            </a:r>
            <a:r>
              <a:rPr lang="en-US" sz="800" b="1" dirty="0">
                <a:solidFill>
                  <a:srgbClr val="00B0F0"/>
                </a:solidFill>
              </a:rPr>
              <a:t> </a:t>
            </a:r>
            <a:r>
              <a:rPr lang="en-US" sz="800" b="1" dirty="0" err="1">
                <a:solidFill>
                  <a:srgbClr val="00B0F0"/>
                </a:solidFill>
              </a:rPr>
              <a:t>add_xai_output_to_gallery_by_groundtruth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</a:p>
          <a:p>
            <a:endParaRPr lang="en-US" sz="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B0064F-A0F3-4292-8F50-E7BD287E0244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7097084" y="5150622"/>
            <a:ext cx="212216" cy="100331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1EF00E-9332-4091-A16E-5DF50095CCB5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7309300" y="2477408"/>
            <a:ext cx="158605" cy="24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46E692-FBD1-4358-BAFB-59AB477157D5}"/>
              </a:ext>
            </a:extLst>
          </p:cNvPr>
          <p:cNvCxnSpPr>
            <a:cxnSpLocks/>
          </p:cNvCxnSpPr>
          <p:nvPr/>
        </p:nvCxnSpPr>
        <p:spPr>
          <a:xfrm>
            <a:off x="8156963" y="1461233"/>
            <a:ext cx="0" cy="1304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27889A-AB5B-4AC9-B0CC-80BD5A404595}"/>
              </a:ext>
            </a:extLst>
          </p:cNvPr>
          <p:cNvSpPr txBox="1"/>
          <p:nvPr/>
        </p:nvSpPr>
        <p:spPr>
          <a:xfrm>
            <a:off x="7939168" y="1235021"/>
            <a:ext cx="598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3.2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14BAFD-1B10-431A-BBC7-CC61B647CFFC}"/>
              </a:ext>
            </a:extLst>
          </p:cNvPr>
          <p:cNvCxnSpPr>
            <a:cxnSpLocks/>
            <a:stCxn id="54" idx="2"/>
            <a:endCxn id="73" idx="0"/>
          </p:cNvCxnSpPr>
          <p:nvPr/>
        </p:nvCxnSpPr>
        <p:spPr>
          <a:xfrm>
            <a:off x="8923509" y="2168987"/>
            <a:ext cx="10040" cy="65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DC7E8-1549-46C0-B426-1ED51AEE8F16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9481706" y="2528525"/>
            <a:ext cx="108371" cy="1708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7B3F46-1571-4AE1-9F3F-0D376A0700D0}"/>
              </a:ext>
            </a:extLst>
          </p:cNvPr>
          <p:cNvSpPr txBox="1"/>
          <p:nvPr/>
        </p:nvSpPr>
        <p:spPr>
          <a:xfrm>
            <a:off x="8077852" y="2824139"/>
            <a:ext cx="1711394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[model-name]. [BRANCH NO]_ [</a:t>
            </a:r>
            <a:r>
              <a:rPr lang="en-US" sz="800" dirty="0" err="1"/>
              <a:t>xai_mode</a:t>
            </a:r>
            <a:r>
              <a:rPr lang="en-US" sz="800" dirty="0"/>
              <a:t>] .csv</a:t>
            </a:r>
          </a:p>
          <a:p>
            <a:r>
              <a:rPr lang="en-US" sz="800" dirty="0"/>
              <a:t>* Branch no. is optional</a:t>
            </a:r>
          </a:p>
          <a:p>
            <a:endParaRPr lang="en-US" sz="800" b="1" dirty="0"/>
          </a:p>
          <a:p>
            <a:r>
              <a:rPr lang="en-US" sz="800" b="1" dirty="0"/>
              <a:t>Methods:</a:t>
            </a:r>
          </a:p>
          <a:p>
            <a:r>
              <a:rPr lang="en-US" sz="800" b="1" u="sng" dirty="0" err="1">
                <a:solidFill>
                  <a:srgbClr val="00B0F0"/>
                </a:solidFill>
              </a:rPr>
              <a:t>unpack_and</a:t>
            </a:r>
            <a:r>
              <a:rPr lang="en-US" sz="800" b="1" u="sng" dirty="0">
                <a:solidFill>
                  <a:srgbClr val="00B0F0"/>
                </a:solidFill>
              </a:rPr>
              <a:t>_ </a:t>
            </a:r>
            <a:r>
              <a:rPr lang="en-US" sz="800" b="1" u="sng" dirty="0" err="1">
                <a:solidFill>
                  <a:srgbClr val="00B0F0"/>
                </a:solidFill>
              </a:rPr>
              <a:t>pointwise_process</a:t>
            </a:r>
            <a:r>
              <a:rPr lang="en-US" sz="800" b="1" u="sng" dirty="0">
                <a:solidFill>
                  <a:srgbClr val="00B0F0"/>
                </a:solidFill>
              </a:rPr>
              <a:t> _</a:t>
            </a:r>
            <a:r>
              <a:rPr lang="en-US" sz="800" b="1" u="sng" dirty="0" err="1">
                <a:solidFill>
                  <a:srgbClr val="00B0F0"/>
                </a:solidFill>
              </a:rPr>
              <a:t>xai_data</a:t>
            </a:r>
            <a:r>
              <a:rPr lang="en-US" sz="800" b="1" u="sng" dirty="0">
                <a:solidFill>
                  <a:srgbClr val="00B0F0"/>
                </a:solidFill>
              </a:rPr>
              <a:t>() </a:t>
            </a:r>
            <a:r>
              <a:rPr lang="en-US" sz="800" dirty="0"/>
              <a:t>(pipeline. eval. resnet34_ </a:t>
            </a:r>
            <a:r>
              <a:rPr lang="en-US" sz="800" dirty="0" err="1"/>
              <a:t>ten_classes_eval</a:t>
            </a:r>
            <a:r>
              <a:rPr lang="en-US" sz="800" dirty="0"/>
              <a:t> _unpack_ </a:t>
            </a:r>
            <a:r>
              <a:rPr lang="en-US" sz="800" dirty="0" err="1"/>
              <a:t>xai_data</a:t>
            </a:r>
            <a:r>
              <a:rPr lang="en-US" sz="800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EAF651-E7C2-4AFE-BEA3-DB0845CB0217}"/>
              </a:ext>
            </a:extLst>
          </p:cNvPr>
          <p:cNvSpPr txBox="1"/>
          <p:nvPr/>
        </p:nvSpPr>
        <p:spPr>
          <a:xfrm>
            <a:off x="8318465" y="4236647"/>
            <a:ext cx="2543223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folder gallery_[model-name]. [BRANCH NO]_ [</a:t>
            </a:r>
            <a:r>
              <a:rPr lang="en-US" sz="800" dirty="0" err="1"/>
              <a:t>xai_mode</a:t>
            </a:r>
            <a:r>
              <a:rPr lang="en-US" sz="800" dirty="0"/>
              <a:t>]</a:t>
            </a:r>
          </a:p>
          <a:p>
            <a:r>
              <a:rPr lang="en-US" sz="800" dirty="0"/>
              <a:t>* Branch no. is optional</a:t>
            </a:r>
          </a:p>
          <a:p>
            <a:endParaRPr lang="en-US" sz="800" b="1" dirty="0"/>
          </a:p>
          <a:p>
            <a:r>
              <a:rPr lang="en-US" sz="800" b="1" dirty="0"/>
              <a:t>Methods:</a:t>
            </a:r>
          </a:p>
          <a:p>
            <a:r>
              <a:rPr lang="en-US" sz="800" dirty="0"/>
              <a:t>1. calling </a:t>
            </a:r>
            <a:r>
              <a:rPr lang="en-US" sz="800" b="1" u="sng" dirty="0" err="1">
                <a:solidFill>
                  <a:srgbClr val="00B0F0"/>
                </a:solidFill>
              </a:rPr>
              <a:t>view_gallery</a:t>
            </a:r>
            <a:r>
              <a:rPr lang="en-US" sz="800" b="1" u="sng" dirty="0">
                <a:solidFill>
                  <a:srgbClr val="00B0F0"/>
                </a:solidFill>
              </a:rPr>
              <a:t>() </a:t>
            </a:r>
            <a:r>
              <a:rPr lang="en-US" sz="800" dirty="0"/>
              <a:t>(pipeline. eval. resnet34_ </a:t>
            </a:r>
            <a:r>
              <a:rPr lang="en-US" sz="800" dirty="0" err="1"/>
              <a:t>ten_classes_eval</a:t>
            </a:r>
            <a:r>
              <a:rPr lang="en-US" sz="800" dirty="0"/>
              <a:t> _unpack_ </a:t>
            </a:r>
            <a:r>
              <a:rPr lang="en-US" sz="800" dirty="0" err="1"/>
              <a:t>xai_data</a:t>
            </a:r>
            <a:r>
              <a:rPr lang="en-US" sz="800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115AF86-0B57-48C3-981C-2F34887F083E}"/>
              </a:ext>
            </a:extLst>
          </p:cNvPr>
          <p:cNvCxnSpPr>
            <a:cxnSpLocks/>
          </p:cNvCxnSpPr>
          <p:nvPr/>
        </p:nvCxnSpPr>
        <p:spPr>
          <a:xfrm flipV="1">
            <a:off x="5715551" y="3229891"/>
            <a:ext cx="972487" cy="24455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A9A007-2803-4564-966D-E9A1F05E3917}"/>
              </a:ext>
            </a:extLst>
          </p:cNvPr>
          <p:cNvSpPr txBox="1"/>
          <p:nvPr/>
        </p:nvSpPr>
        <p:spPr>
          <a:xfrm>
            <a:off x="1919083" y="4788568"/>
            <a:ext cx="1920718" cy="14157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1. [model-name].[BRANCH NO].model</a:t>
            </a:r>
          </a:p>
          <a:p>
            <a:r>
              <a:rPr lang="en-US" sz="800" dirty="0"/>
              <a:t>2. [model-name].[BRANCH NO].</a:t>
            </a:r>
            <a:r>
              <a:rPr lang="en-US" sz="800" dirty="0" err="1"/>
              <a:t>model.optim</a:t>
            </a:r>
            <a:r>
              <a:rPr lang="en-US" sz="800" dirty="0"/>
              <a:t>*</a:t>
            </a:r>
          </a:p>
          <a:p>
            <a:endParaRPr lang="en-US" sz="800" dirty="0"/>
          </a:p>
          <a:p>
            <a:r>
              <a:rPr lang="en-US" sz="700" dirty="0"/>
              <a:t>* In the best-case scenario, when target accuracy is reached.</a:t>
            </a:r>
          </a:p>
          <a:p>
            <a:endParaRPr lang="en-US" sz="800" b="1" dirty="0"/>
          </a:p>
          <a:p>
            <a:r>
              <a:rPr lang="en-US" sz="800" b="1" dirty="0">
                <a:solidFill>
                  <a:srgbClr val="00B0F0"/>
                </a:solidFill>
              </a:rPr>
              <a:t>Regular Evaluator() object </a:t>
            </a:r>
            <a:r>
              <a:rPr lang="en-US" sz="800" dirty="0"/>
              <a:t>(pipeline. training. Validation _</a:t>
            </a:r>
            <a:r>
              <a:rPr lang="en-US" sz="800" dirty="0" err="1"/>
              <a:t>utils</a:t>
            </a:r>
            <a:r>
              <a:rPr lang="en-US" sz="800" dirty="0"/>
              <a:t>)  calling method</a:t>
            </a:r>
            <a:r>
              <a:rPr lang="en-US" sz="800" b="1" dirty="0">
                <a:solidFill>
                  <a:srgbClr val="00B0F0"/>
                </a:solidFill>
              </a:rPr>
              <a:t> evaluate _and _save()</a:t>
            </a:r>
            <a:endParaRPr lang="en-US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735EE-E0F9-4FD8-9069-63FEE0D19C2A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879442" y="3577590"/>
            <a:ext cx="1115310" cy="1210978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6EA94B-03E2-4F31-97B3-61DE443B7269}"/>
              </a:ext>
            </a:extLst>
          </p:cNvPr>
          <p:cNvSpPr txBox="1"/>
          <p:nvPr/>
        </p:nvSpPr>
        <p:spPr>
          <a:xfrm>
            <a:off x="2402749" y="2708486"/>
            <a:ext cx="2324316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 </a:t>
            </a:r>
            <a:r>
              <a:rPr lang="en-US" sz="800" dirty="0"/>
              <a:t>[model-name].jpg</a:t>
            </a:r>
          </a:p>
          <a:p>
            <a:r>
              <a:rPr lang="en-US" sz="800" b="1" dirty="0"/>
              <a:t>Methods: </a:t>
            </a:r>
            <a:r>
              <a:rPr lang="en-US" sz="800" dirty="0"/>
              <a:t> </a:t>
            </a:r>
            <a:r>
              <a:rPr lang="en-US" sz="800" b="1" dirty="0">
                <a:solidFill>
                  <a:srgbClr val="00B0F0"/>
                </a:solidFill>
              </a:rPr>
              <a:t>eval_resnet34 _</a:t>
            </a:r>
            <a:r>
              <a:rPr lang="en-US" sz="800" b="1" dirty="0" err="1">
                <a:solidFill>
                  <a:srgbClr val="00B0F0"/>
                </a:solidFill>
              </a:rPr>
              <a:t>ten_classes</a:t>
            </a:r>
            <a:r>
              <a:rPr lang="en-US" sz="800" b="1" dirty="0">
                <a:solidFill>
                  <a:srgbClr val="00B0F0"/>
                </a:solidFill>
              </a:rPr>
              <a:t> _</a:t>
            </a:r>
            <a:r>
              <a:rPr lang="en-US" sz="800" b="1" dirty="0" err="1">
                <a:solidFill>
                  <a:srgbClr val="00B0F0"/>
                </a:solidFill>
              </a:rPr>
              <a:t>plot_loss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</a:p>
          <a:p>
            <a:r>
              <a:rPr lang="en-US" sz="800" dirty="0"/>
              <a:t>(</a:t>
            </a:r>
            <a:r>
              <a:rPr lang="nl-NL" sz="800" dirty="0"/>
              <a:t>pipeline. eval . resnet34_ ten_classes _eval)</a:t>
            </a:r>
            <a:endParaRPr lang="en-US" sz="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011482-454E-4F03-8B93-80657DC95BB6}"/>
              </a:ext>
            </a:extLst>
          </p:cNvPr>
          <p:cNvCxnSpPr>
            <a:cxnSpLocks/>
            <a:stCxn id="13" idx="2"/>
            <a:endCxn id="60" idx="0"/>
          </p:cNvCxnSpPr>
          <p:nvPr/>
        </p:nvCxnSpPr>
        <p:spPr>
          <a:xfrm flipH="1">
            <a:off x="3564907" y="2103171"/>
            <a:ext cx="8496" cy="60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05B735A-47AF-4F64-9CF8-653EFA10B71A}"/>
              </a:ext>
            </a:extLst>
          </p:cNvPr>
          <p:cNvSpPr txBox="1"/>
          <p:nvPr/>
        </p:nvSpPr>
        <p:spPr>
          <a:xfrm>
            <a:off x="3907900" y="4788567"/>
            <a:ext cx="159127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Output:</a:t>
            </a:r>
          </a:p>
          <a:p>
            <a:r>
              <a:rPr lang="en-US" sz="800" dirty="0"/>
              <a:t>1. [model-name].[BRANCH NO].txt</a:t>
            </a:r>
          </a:p>
          <a:p>
            <a:r>
              <a:rPr lang="en-US" sz="800" b="1" dirty="0"/>
              <a:t>2. </a:t>
            </a:r>
            <a:r>
              <a:rPr lang="en-US" sz="800" dirty="0"/>
              <a:t>[model-name].[BRANCH NO].info</a:t>
            </a:r>
            <a:endParaRPr lang="en-US" sz="800" b="1" dirty="0"/>
          </a:p>
          <a:p>
            <a:endParaRPr lang="en-US" sz="800" b="1" dirty="0"/>
          </a:p>
          <a:p>
            <a:r>
              <a:rPr lang="en-US" sz="800" dirty="0"/>
              <a:t>Method calls </a:t>
            </a:r>
            <a:r>
              <a:rPr lang="en-US" sz="800" b="1" dirty="0">
                <a:solidFill>
                  <a:srgbClr val="00B0F0"/>
                </a:solidFill>
              </a:rPr>
              <a:t>branch _validation _info() </a:t>
            </a:r>
            <a:r>
              <a:rPr lang="en-US" sz="800" dirty="0"/>
              <a:t>(</a:t>
            </a:r>
            <a:r>
              <a:rPr lang="en-US" sz="800" dirty="0" err="1"/>
              <a:t>pipeline.training.validation_utils</a:t>
            </a:r>
            <a:r>
              <a:rPr lang="en-US" sz="800" dirty="0"/>
              <a:t>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60B1BD-421E-474E-AB18-70264C376BE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553860" y="4154204"/>
            <a:ext cx="149677" cy="634363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B25829-7D87-4554-A7A9-45CD29EDE22B}"/>
              </a:ext>
            </a:extLst>
          </p:cNvPr>
          <p:cNvSpPr txBox="1"/>
          <p:nvPr/>
        </p:nvSpPr>
        <p:spPr>
          <a:xfrm>
            <a:off x="8765975" y="5496454"/>
            <a:ext cx="1333140" cy="10772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/>
              <a:t>Dependencies</a:t>
            </a:r>
          </a:p>
          <a:p>
            <a:r>
              <a:rPr lang="en-US" sz="800" dirty="0"/>
              <a:t>Main modules from (eval _unpack_ </a:t>
            </a:r>
            <a:r>
              <a:rPr lang="en-US" sz="800" dirty="0" err="1"/>
              <a:t>xai_data</a:t>
            </a:r>
            <a:r>
              <a:rPr lang="en-US" sz="800" dirty="0"/>
              <a:t>)</a:t>
            </a:r>
          </a:p>
          <a:p>
            <a:r>
              <a:rPr lang="en-US" sz="800" dirty="0"/>
              <a:t>1. </a:t>
            </a:r>
            <a:r>
              <a:rPr lang="en-US" sz="800" dirty="0" err="1"/>
              <a:t>view_gallery</a:t>
            </a:r>
            <a:r>
              <a:rPr lang="en-US" sz="800" dirty="0"/>
              <a:t> _control()</a:t>
            </a:r>
          </a:p>
          <a:p>
            <a:r>
              <a:rPr lang="en-US" sz="800" dirty="0"/>
              <a:t>2. </a:t>
            </a:r>
            <a:r>
              <a:rPr lang="en-US" sz="800" dirty="0" err="1"/>
              <a:t>unpack_and</a:t>
            </a:r>
            <a:r>
              <a:rPr lang="en-US" sz="800" dirty="0"/>
              <a:t> _pointwise _process _</a:t>
            </a:r>
            <a:r>
              <a:rPr lang="en-US" sz="800" dirty="0" err="1"/>
              <a:t>xai_data</a:t>
            </a:r>
            <a:r>
              <a:rPr lang="en-US" sz="800" dirty="0"/>
              <a:t> _control()</a:t>
            </a:r>
          </a:p>
          <a:p>
            <a:endParaRPr lang="en-US" sz="8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6ECA88-4F8D-4750-B1C5-0C7055DC7605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>
            <a:off x="8933549" y="4147578"/>
            <a:ext cx="498996" cy="1348876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408C68-94EA-4A11-8B1B-BD5BAB2C32DB}"/>
              </a:ext>
            </a:extLst>
          </p:cNvPr>
          <p:cNvCxnSpPr>
            <a:cxnSpLocks/>
            <a:stCxn id="92" idx="2"/>
            <a:endCxn id="65" idx="0"/>
          </p:cNvCxnSpPr>
          <p:nvPr/>
        </p:nvCxnSpPr>
        <p:spPr>
          <a:xfrm flipH="1">
            <a:off x="9432545" y="5190754"/>
            <a:ext cx="157532" cy="305700"/>
          </a:xfrm>
          <a:prstGeom prst="line">
            <a:avLst/>
          </a:prstGeom>
          <a:ln>
            <a:solidFill>
              <a:srgbClr val="00B0F0"/>
            </a:solidFill>
            <a:headEnd type="triangle" w="sm" len="sm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C1FEA3-8F9A-4BDB-8521-1586E97CA686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2327372" y="1182532"/>
            <a:ext cx="576" cy="14992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8B33E5-2342-496E-93DB-E637485287C3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3899871" y="1183702"/>
            <a:ext cx="121" cy="15346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8867201-8C4E-48B0-B26A-2BD15455FA5B}"/>
              </a:ext>
            </a:extLst>
          </p:cNvPr>
          <p:cNvSpPr txBox="1"/>
          <p:nvPr/>
        </p:nvSpPr>
        <p:spPr>
          <a:xfrm>
            <a:off x="2111254" y="967088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B77FCA-85E2-4364-BC4E-18ACC58AD759}"/>
              </a:ext>
            </a:extLst>
          </p:cNvPr>
          <p:cNvSpPr txBox="1"/>
          <p:nvPr/>
        </p:nvSpPr>
        <p:spPr>
          <a:xfrm>
            <a:off x="3683177" y="968258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6ABBEB-6412-46B5-A4B3-DF0AF06E8ED3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6904732" y="1180916"/>
            <a:ext cx="0" cy="1527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DF57F9D-FCBA-4888-A50F-E0849B943DFC}"/>
              </a:ext>
            </a:extLst>
          </p:cNvPr>
          <p:cNvSpPr txBox="1"/>
          <p:nvPr/>
        </p:nvSpPr>
        <p:spPr>
          <a:xfrm>
            <a:off x="6688038" y="965472"/>
            <a:ext cx="43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94D481-D3FA-4257-B0C0-533411E25C01}"/>
              </a:ext>
            </a:extLst>
          </p:cNvPr>
          <p:cNvSpPr txBox="1"/>
          <p:nvPr/>
        </p:nvSpPr>
        <p:spPr>
          <a:xfrm>
            <a:off x="3039192" y="1238435"/>
            <a:ext cx="644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1.2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441F60-1DD4-40A3-8F33-553DB599330B}"/>
              </a:ext>
            </a:extLst>
          </p:cNvPr>
          <p:cNvSpPr txBox="1"/>
          <p:nvPr/>
        </p:nvSpPr>
        <p:spPr>
          <a:xfrm>
            <a:off x="8972669" y="2266915"/>
            <a:ext cx="101807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View Gallery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A5F33A-7287-4845-A708-D4954E09BE03}"/>
              </a:ext>
            </a:extLst>
          </p:cNvPr>
          <p:cNvCxnSpPr>
            <a:cxnSpLocks/>
          </p:cNvCxnSpPr>
          <p:nvPr/>
        </p:nvCxnSpPr>
        <p:spPr>
          <a:xfrm>
            <a:off x="9572672" y="1215544"/>
            <a:ext cx="0" cy="14248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603091-6BAE-47D8-8DB0-05B9991FEDAD}"/>
              </a:ext>
            </a:extLst>
          </p:cNvPr>
          <p:cNvSpPr txBox="1"/>
          <p:nvPr/>
        </p:nvSpPr>
        <p:spPr>
          <a:xfrm>
            <a:off x="9326814" y="1004202"/>
            <a:ext cx="732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Part 3.3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2C5CD3-A482-4374-A484-6A73656E8A58}"/>
              </a:ext>
            </a:extLst>
          </p:cNvPr>
          <p:cNvSpPr txBox="1"/>
          <p:nvPr/>
        </p:nvSpPr>
        <p:spPr>
          <a:xfrm>
            <a:off x="9631362" y="1832663"/>
            <a:ext cx="83656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ROC AUC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FCA426-D05E-4D48-9355-611D03563192}"/>
              </a:ext>
            </a:extLst>
          </p:cNvPr>
          <p:cNvSpPr txBox="1"/>
          <p:nvPr/>
        </p:nvSpPr>
        <p:spPr>
          <a:xfrm>
            <a:off x="991311" y="2834422"/>
            <a:ext cx="1106942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B0F0"/>
                </a:solidFill>
              </a:rPr>
              <a:t>load_dataset</a:t>
            </a:r>
            <a:r>
              <a:rPr lang="en-US" sz="800" b="1" dirty="0">
                <a:solidFill>
                  <a:srgbClr val="00B0F0"/>
                </a:solidFill>
              </a:rPr>
              <a:t> _from _</a:t>
            </a:r>
            <a:r>
              <a:rPr lang="en-US" sz="800" b="1" dirty="0" err="1">
                <a:solidFill>
                  <a:srgbClr val="00B0F0"/>
                </a:solidFill>
              </a:rPr>
              <a:t>a_shard</a:t>
            </a:r>
            <a:r>
              <a:rPr lang="en-US" sz="800" b="1" dirty="0">
                <a:solidFill>
                  <a:srgbClr val="00B0F0"/>
                </a:solidFill>
              </a:rPr>
              <a:t>()</a:t>
            </a:r>
          </a:p>
          <a:p>
            <a:endParaRPr lang="en-US" sz="800" dirty="0"/>
          </a:p>
          <a:p>
            <a:r>
              <a:rPr lang="en-US" sz="800" dirty="0"/>
              <a:t>(pipeline .data .prepare _10classes _data)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160A15-A074-4191-BC32-761738EA161A}"/>
              </a:ext>
            </a:extLst>
          </p:cNvPr>
          <p:cNvCxnSpPr>
            <a:cxnSpLocks/>
            <a:stCxn id="4" idx="2"/>
            <a:endCxn id="57" idx="0"/>
          </p:cNvCxnSpPr>
          <p:nvPr/>
        </p:nvCxnSpPr>
        <p:spPr>
          <a:xfrm flipH="1">
            <a:off x="1544782" y="2631958"/>
            <a:ext cx="298375" cy="20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59D06-CFA4-42B2-B1AB-A86CA0673450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544782" y="3665419"/>
            <a:ext cx="699644" cy="35816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01E24F-651B-4046-AAA0-8B5823C0588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098253" y="3249921"/>
            <a:ext cx="1860337" cy="243849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0C9A05-3581-4C54-A92E-87CE8F9BE99C}"/>
              </a:ext>
            </a:extLst>
          </p:cNvPr>
          <p:cNvSpPr txBox="1">
            <a:spLocks/>
          </p:cNvSpPr>
          <p:nvPr/>
        </p:nvSpPr>
        <p:spPr>
          <a:xfrm>
            <a:off x="141914" y="81428"/>
            <a:ext cx="10515600" cy="599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Workflow 2: </a:t>
            </a:r>
            <a:r>
              <a:rPr lang="en-US" dirty="0" err="1"/>
              <a:t>AlexNet</a:t>
            </a:r>
            <a:r>
              <a:rPr lang="en-US" dirty="0"/>
              <a:t> (methods-view)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17989E-526D-48C6-907B-EB7C0203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13" y="3233737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3: VGG (methods-view)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981CF8-D807-4D7A-95D4-F061E9D08C31}"/>
              </a:ext>
            </a:extLst>
          </p:cNvPr>
          <p:cNvGrpSpPr/>
          <p:nvPr/>
        </p:nvGrpSpPr>
        <p:grpSpPr>
          <a:xfrm>
            <a:off x="757475" y="798024"/>
            <a:ext cx="9444276" cy="1800272"/>
            <a:chOff x="695477" y="1028053"/>
            <a:chExt cx="9444276" cy="1800272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6DEB061-B3AE-436D-A9B6-4204854B7EC5}"/>
                </a:ext>
              </a:extLst>
            </p:cNvPr>
            <p:cNvSpPr/>
            <p:nvPr/>
          </p:nvSpPr>
          <p:spPr>
            <a:xfrm>
              <a:off x="757948" y="1245113"/>
              <a:ext cx="9381799" cy="326277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FC000">
                    <a:alpha val="34000"/>
                  </a:srgb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DC3CC-8571-4D04-A591-883688F14ED4}"/>
                </a:ext>
              </a:extLst>
            </p:cNvPr>
            <p:cNvSpPr/>
            <p:nvPr/>
          </p:nvSpPr>
          <p:spPr>
            <a:xfrm>
              <a:off x="700243" y="1662351"/>
              <a:ext cx="687847" cy="1032188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4083B4-04EF-4C06-AB47-88B3CFF50F9A}"/>
                </a:ext>
              </a:extLst>
            </p:cNvPr>
            <p:cNvGrpSpPr/>
            <p:nvPr/>
          </p:nvGrpSpPr>
          <p:grpSpPr>
            <a:xfrm>
              <a:off x="1649041" y="1662351"/>
              <a:ext cx="4145949" cy="1032188"/>
              <a:chOff x="2051651" y="1029878"/>
              <a:chExt cx="4097438" cy="103218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C2D370-1177-4035-8020-66ECFBC7683B}"/>
                  </a:ext>
                </a:extLst>
              </p:cNvPr>
              <p:cNvSpPr/>
              <p:nvPr/>
            </p:nvSpPr>
            <p:spPr>
              <a:xfrm>
                <a:off x="2051651" y="1029878"/>
                <a:ext cx="4097438" cy="1032188"/>
              </a:xfrm>
              <a:prstGeom prst="rect">
                <a:avLst/>
              </a:prstGeom>
              <a:solidFill>
                <a:srgbClr val="FFC000">
                  <a:alpha val="4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A8EAB-CB50-48E3-A92A-666DDE84FA54}"/>
                  </a:ext>
                </a:extLst>
              </p:cNvPr>
              <p:cNvSpPr txBox="1"/>
              <p:nvPr/>
            </p:nvSpPr>
            <p:spPr>
              <a:xfrm>
                <a:off x="2099888" y="1073523"/>
                <a:ext cx="691540" cy="5078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Training</a:t>
                </a:r>
              </a:p>
              <a:p>
                <a:r>
                  <a:rPr lang="en-US" sz="800" dirty="0"/>
                  <a:t>Mode: Continuous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15CBA9-86B0-4335-8A18-523FEF7BDE0C}"/>
                  </a:ext>
                </a:extLst>
              </p:cNvPr>
              <p:cNvSpPr txBox="1"/>
              <p:nvPr/>
            </p:nvSpPr>
            <p:spPr>
              <a:xfrm>
                <a:off x="3580274" y="1073523"/>
                <a:ext cx="1237334" cy="6771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Training</a:t>
                </a:r>
              </a:p>
              <a:p>
                <a:r>
                  <a:rPr lang="en-US" sz="800" dirty="0"/>
                  <a:t>Mode: regular evaluation</a:t>
                </a:r>
              </a:p>
              <a:p>
                <a:r>
                  <a:rPr lang="en-US" sz="1100" dirty="0"/>
                  <a:t>Validation</a:t>
                </a:r>
              </a:p>
              <a:p>
                <a:r>
                  <a:rPr lang="en-US" sz="800" dirty="0"/>
                  <a:t>On validation dataset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A15680-56DC-4927-9A27-E3FDE15803A9}"/>
                </a:ext>
              </a:extLst>
            </p:cNvPr>
            <p:cNvSpPr txBox="1"/>
            <p:nvPr/>
          </p:nvSpPr>
          <p:spPr>
            <a:xfrm>
              <a:off x="2556172" y="1827198"/>
              <a:ext cx="436481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Plot loss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4AAE2-15F7-4157-8C07-2A502602019B}"/>
                </a:ext>
              </a:extLst>
            </p:cNvPr>
            <p:cNvCxnSpPr>
              <a:cxnSpLocks/>
            </p:cNvCxnSpPr>
            <p:nvPr/>
          </p:nvCxnSpPr>
          <p:spPr>
            <a:xfrm>
              <a:off x="2439015" y="1528776"/>
              <a:ext cx="0" cy="12769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B0EA9D-2905-4BE9-BBF3-26B0BA0B6521}"/>
                </a:ext>
              </a:extLst>
            </p:cNvPr>
            <p:cNvCxnSpPr>
              <a:cxnSpLocks/>
            </p:cNvCxnSpPr>
            <p:nvPr/>
          </p:nvCxnSpPr>
          <p:spPr>
            <a:xfrm>
              <a:off x="4517747" y="1540635"/>
              <a:ext cx="0" cy="12769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DED240-592A-4CCB-A020-87D7D90CBFF0}"/>
                </a:ext>
              </a:extLst>
            </p:cNvPr>
            <p:cNvSpPr txBox="1"/>
            <p:nvPr/>
          </p:nvSpPr>
          <p:spPr>
            <a:xfrm>
              <a:off x="4243188" y="1308370"/>
              <a:ext cx="644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2.2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D7B77E-D044-428E-AEF2-48EEDAA82D4B}"/>
                </a:ext>
              </a:extLst>
            </p:cNvPr>
            <p:cNvSpPr txBox="1"/>
            <p:nvPr/>
          </p:nvSpPr>
          <p:spPr>
            <a:xfrm>
              <a:off x="695477" y="1963688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DATA PREP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141908-7CA7-43DE-9F89-ECA1037C858F}"/>
                </a:ext>
              </a:extLst>
            </p:cNvPr>
            <p:cNvSpPr txBox="1"/>
            <p:nvPr/>
          </p:nvSpPr>
          <p:spPr>
            <a:xfrm>
              <a:off x="4779935" y="1843115"/>
              <a:ext cx="778007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Selection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1D8835-4707-43D4-905E-0F5D553A3CBE}"/>
                </a:ext>
              </a:extLst>
            </p:cNvPr>
            <p:cNvGrpSpPr/>
            <p:nvPr/>
          </p:nvGrpSpPr>
          <p:grpSpPr>
            <a:xfrm>
              <a:off x="5993805" y="1669628"/>
              <a:ext cx="4145948" cy="1032188"/>
              <a:chOff x="2051651" y="1029878"/>
              <a:chExt cx="4097438" cy="103218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794B3F-EA2B-4EB0-8593-102E1A50A041}"/>
                  </a:ext>
                </a:extLst>
              </p:cNvPr>
              <p:cNvSpPr/>
              <p:nvPr/>
            </p:nvSpPr>
            <p:spPr>
              <a:xfrm>
                <a:off x="2051651" y="1029878"/>
                <a:ext cx="4097438" cy="1032188"/>
              </a:xfrm>
              <a:prstGeom prst="rect">
                <a:avLst/>
              </a:prstGeom>
              <a:solidFill>
                <a:srgbClr val="92D050">
                  <a:alpha val="4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C025B-A05A-4E8C-8B90-85C35F9285C5}"/>
                  </a:ext>
                </a:extLst>
              </p:cNvPr>
              <p:cNvSpPr txBox="1"/>
              <p:nvPr/>
            </p:nvSpPr>
            <p:spPr>
              <a:xfrm>
                <a:off x="2231459" y="1100020"/>
                <a:ext cx="974802" cy="8002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XAI Methods</a:t>
                </a:r>
              </a:p>
              <a:p>
                <a:r>
                  <a:rPr lang="en-US" sz="800" dirty="0"/>
                  <a:t>Mode: Saliency etc </a:t>
                </a:r>
              </a:p>
              <a:p>
                <a:r>
                  <a:rPr lang="en-US" sz="1100" dirty="0"/>
                  <a:t>Testing</a:t>
                </a:r>
              </a:p>
              <a:p>
                <a:r>
                  <a:rPr lang="en-US" sz="800" dirty="0"/>
                  <a:t>Accuracy on test dataset</a:t>
                </a:r>
                <a:endParaRPr lang="en-US" sz="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EC9657-5FFD-4430-B63E-266F5EF82D29}"/>
                  </a:ext>
                </a:extLst>
              </p:cNvPr>
              <p:cNvSpPr txBox="1"/>
              <p:nvPr/>
            </p:nvSpPr>
            <p:spPr>
              <a:xfrm>
                <a:off x="3654352" y="1160931"/>
                <a:ext cx="1006161" cy="430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Unpack XAI results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591203-8E37-4EC9-AD75-BDEC75269AC3}"/>
                </a:ext>
              </a:extLst>
            </p:cNvPr>
            <p:cNvCxnSpPr>
              <a:cxnSpLocks/>
            </p:cNvCxnSpPr>
            <p:nvPr/>
          </p:nvCxnSpPr>
          <p:spPr>
            <a:xfrm>
              <a:off x="7357973" y="1523814"/>
              <a:ext cx="0" cy="13045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DA611E-8FC9-41E6-A25B-5FBD5A4304F8}"/>
                </a:ext>
              </a:extLst>
            </p:cNvPr>
            <p:cNvSpPr txBox="1"/>
            <p:nvPr/>
          </p:nvSpPr>
          <p:spPr>
            <a:xfrm>
              <a:off x="7140178" y="1297602"/>
              <a:ext cx="598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3.2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216E1F-CFD9-424F-9912-826CBC92AF9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2765917" y="2165752"/>
              <a:ext cx="8496" cy="60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4BCCF1-9D1C-47AF-94FC-475CC52F700A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1528382" y="1245113"/>
              <a:ext cx="576" cy="14992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A424C2-2142-441D-9894-8D55C2FA27D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3100881" y="1246283"/>
              <a:ext cx="121" cy="15346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563D95-A041-41FB-8277-5CC0DF1BDBB1}"/>
                </a:ext>
              </a:extLst>
            </p:cNvPr>
            <p:cNvSpPr txBox="1"/>
            <p:nvPr/>
          </p:nvSpPr>
          <p:spPr>
            <a:xfrm>
              <a:off x="1312264" y="1029669"/>
              <a:ext cx="433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98942-B09F-45C2-9B30-8E6F5DABC5B6}"/>
                </a:ext>
              </a:extLst>
            </p:cNvPr>
            <p:cNvSpPr txBox="1"/>
            <p:nvPr/>
          </p:nvSpPr>
          <p:spPr>
            <a:xfrm>
              <a:off x="2884187" y="1030839"/>
              <a:ext cx="433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2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21BFF3-6DC2-42A1-BD5E-C8DE807E03A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105742" y="1243497"/>
              <a:ext cx="0" cy="15275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0DA208-AABE-4247-B4E3-CE75C1DF42C0}"/>
                </a:ext>
              </a:extLst>
            </p:cNvPr>
            <p:cNvSpPr txBox="1"/>
            <p:nvPr/>
          </p:nvSpPr>
          <p:spPr>
            <a:xfrm>
              <a:off x="5889048" y="1028053"/>
              <a:ext cx="433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BA6046-2FB5-40B7-9A68-32D815FDFFB9}"/>
                </a:ext>
              </a:extLst>
            </p:cNvPr>
            <p:cNvSpPr txBox="1"/>
            <p:nvPr/>
          </p:nvSpPr>
          <p:spPr>
            <a:xfrm>
              <a:off x="2240202" y="1301016"/>
              <a:ext cx="644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1.2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1C88EE-09DF-4886-91EF-B4C104AC76A0}"/>
                </a:ext>
              </a:extLst>
            </p:cNvPr>
            <p:cNvSpPr txBox="1"/>
            <p:nvPr/>
          </p:nvSpPr>
          <p:spPr>
            <a:xfrm>
              <a:off x="8173679" y="2329496"/>
              <a:ext cx="101807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View Gallery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91D2F0-3467-43A1-B9AD-50DA6D560588}"/>
                </a:ext>
              </a:extLst>
            </p:cNvPr>
            <p:cNvCxnSpPr>
              <a:cxnSpLocks/>
            </p:cNvCxnSpPr>
            <p:nvPr/>
          </p:nvCxnSpPr>
          <p:spPr>
            <a:xfrm>
              <a:off x="8773682" y="1278125"/>
              <a:ext cx="0" cy="14248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B51689-728F-48C1-A638-F1617A43AF49}"/>
                </a:ext>
              </a:extLst>
            </p:cNvPr>
            <p:cNvSpPr txBox="1"/>
            <p:nvPr/>
          </p:nvSpPr>
          <p:spPr>
            <a:xfrm>
              <a:off x="8527824" y="1066783"/>
              <a:ext cx="732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3.3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39470-4EDB-4491-A772-2ED058E03C1F}"/>
                </a:ext>
              </a:extLst>
            </p:cNvPr>
            <p:cNvSpPr txBox="1"/>
            <p:nvPr/>
          </p:nvSpPr>
          <p:spPr>
            <a:xfrm>
              <a:off x="8832372" y="1895244"/>
              <a:ext cx="836560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ROC AUC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72791C-C61F-4430-9E76-9F45B684D82D}"/>
              </a:ext>
            </a:extLst>
          </p:cNvPr>
          <p:cNvGrpSpPr/>
          <p:nvPr/>
        </p:nvGrpSpPr>
        <p:grpSpPr>
          <a:xfrm>
            <a:off x="757475" y="3816916"/>
            <a:ext cx="9444276" cy="1800272"/>
            <a:chOff x="695477" y="1028053"/>
            <a:chExt cx="9444276" cy="1800272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B83D4A3-7ACD-44B6-AE68-080A9C7DDEF4}"/>
                </a:ext>
              </a:extLst>
            </p:cNvPr>
            <p:cNvSpPr/>
            <p:nvPr/>
          </p:nvSpPr>
          <p:spPr>
            <a:xfrm>
              <a:off x="757948" y="1245113"/>
              <a:ext cx="9381799" cy="326277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FC000">
                    <a:alpha val="34000"/>
                  </a:srgbClr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5FD936-A1DA-43CF-A107-73F967DEB7B0}"/>
                </a:ext>
              </a:extLst>
            </p:cNvPr>
            <p:cNvSpPr/>
            <p:nvPr/>
          </p:nvSpPr>
          <p:spPr>
            <a:xfrm>
              <a:off x="700243" y="1662351"/>
              <a:ext cx="687847" cy="1032188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D0B8A6-3566-46EA-93DB-91314776F47D}"/>
                </a:ext>
              </a:extLst>
            </p:cNvPr>
            <p:cNvGrpSpPr/>
            <p:nvPr/>
          </p:nvGrpSpPr>
          <p:grpSpPr>
            <a:xfrm>
              <a:off x="1649041" y="1662351"/>
              <a:ext cx="4145949" cy="1032188"/>
              <a:chOff x="2051651" y="1029878"/>
              <a:chExt cx="4097438" cy="103218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7ADD78-6149-4652-B561-C2B1567A6114}"/>
                  </a:ext>
                </a:extLst>
              </p:cNvPr>
              <p:cNvSpPr/>
              <p:nvPr/>
            </p:nvSpPr>
            <p:spPr>
              <a:xfrm>
                <a:off x="2051651" y="1029878"/>
                <a:ext cx="4097438" cy="1032188"/>
              </a:xfrm>
              <a:prstGeom prst="rect">
                <a:avLst/>
              </a:prstGeom>
              <a:solidFill>
                <a:srgbClr val="FFC000">
                  <a:alpha val="4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31C4BC-0D28-405F-AEF7-4F7348AF6DC3}"/>
                  </a:ext>
                </a:extLst>
              </p:cNvPr>
              <p:cNvSpPr txBox="1"/>
              <p:nvPr/>
            </p:nvSpPr>
            <p:spPr>
              <a:xfrm>
                <a:off x="2099888" y="1073523"/>
                <a:ext cx="691540" cy="5078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Training</a:t>
                </a:r>
              </a:p>
              <a:p>
                <a:r>
                  <a:rPr lang="en-US" sz="800" dirty="0"/>
                  <a:t>Mode: Continuous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BCC0C72-DC7F-4C82-B2DB-DB391594D859}"/>
                  </a:ext>
                </a:extLst>
              </p:cNvPr>
              <p:cNvSpPr txBox="1"/>
              <p:nvPr/>
            </p:nvSpPr>
            <p:spPr>
              <a:xfrm>
                <a:off x="3580274" y="1073523"/>
                <a:ext cx="1237334" cy="6771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Training</a:t>
                </a:r>
              </a:p>
              <a:p>
                <a:r>
                  <a:rPr lang="en-US" sz="800" dirty="0"/>
                  <a:t>Mode: regular evaluation</a:t>
                </a:r>
              </a:p>
              <a:p>
                <a:r>
                  <a:rPr lang="en-US" sz="1100" dirty="0"/>
                  <a:t>Validation</a:t>
                </a:r>
              </a:p>
              <a:p>
                <a:r>
                  <a:rPr lang="en-US" sz="800" dirty="0"/>
                  <a:t>On validation dataset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F2492F-F400-4638-9A09-A900F982C4DB}"/>
                </a:ext>
              </a:extLst>
            </p:cNvPr>
            <p:cNvSpPr txBox="1"/>
            <p:nvPr/>
          </p:nvSpPr>
          <p:spPr>
            <a:xfrm>
              <a:off x="2556172" y="1827198"/>
              <a:ext cx="436481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Plot loss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D5BEB8-5290-47CB-93A2-DEE8EB964E82}"/>
                </a:ext>
              </a:extLst>
            </p:cNvPr>
            <p:cNvCxnSpPr>
              <a:cxnSpLocks/>
            </p:cNvCxnSpPr>
            <p:nvPr/>
          </p:nvCxnSpPr>
          <p:spPr>
            <a:xfrm>
              <a:off x="2439015" y="1528776"/>
              <a:ext cx="0" cy="12769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1720FF-DD4D-4173-A5C4-FB26CB520739}"/>
                </a:ext>
              </a:extLst>
            </p:cNvPr>
            <p:cNvCxnSpPr>
              <a:cxnSpLocks/>
            </p:cNvCxnSpPr>
            <p:nvPr/>
          </p:nvCxnSpPr>
          <p:spPr>
            <a:xfrm>
              <a:off x="4517747" y="1540635"/>
              <a:ext cx="0" cy="12769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539EF9-4B2E-4709-AF8B-399563F63697}"/>
                </a:ext>
              </a:extLst>
            </p:cNvPr>
            <p:cNvSpPr txBox="1"/>
            <p:nvPr/>
          </p:nvSpPr>
          <p:spPr>
            <a:xfrm>
              <a:off x="4243188" y="1308370"/>
              <a:ext cx="644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2.2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9BD776-4764-4AEC-B147-4B4A98FE4E4B}"/>
                </a:ext>
              </a:extLst>
            </p:cNvPr>
            <p:cNvSpPr txBox="1"/>
            <p:nvPr/>
          </p:nvSpPr>
          <p:spPr>
            <a:xfrm>
              <a:off x="695477" y="1963688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/>
                <a:t>DATA PREP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97AA59-BE34-4A90-A163-6D5C92C4A94F}"/>
                </a:ext>
              </a:extLst>
            </p:cNvPr>
            <p:cNvSpPr txBox="1"/>
            <p:nvPr/>
          </p:nvSpPr>
          <p:spPr>
            <a:xfrm>
              <a:off x="4779935" y="1843115"/>
              <a:ext cx="778007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Selection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5A0E329-3405-4717-BC83-EDDA66C7A2FB}"/>
                </a:ext>
              </a:extLst>
            </p:cNvPr>
            <p:cNvGrpSpPr/>
            <p:nvPr/>
          </p:nvGrpSpPr>
          <p:grpSpPr>
            <a:xfrm>
              <a:off x="5993805" y="1669628"/>
              <a:ext cx="4145948" cy="1032188"/>
              <a:chOff x="2051651" y="1029878"/>
              <a:chExt cx="4097438" cy="103218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CD9124D-76F6-4F01-AD79-869B9BDE8720}"/>
                  </a:ext>
                </a:extLst>
              </p:cNvPr>
              <p:cNvSpPr/>
              <p:nvPr/>
            </p:nvSpPr>
            <p:spPr>
              <a:xfrm>
                <a:off x="2051651" y="1029878"/>
                <a:ext cx="4097438" cy="1032188"/>
              </a:xfrm>
              <a:prstGeom prst="rect">
                <a:avLst/>
              </a:prstGeom>
              <a:solidFill>
                <a:srgbClr val="92D050">
                  <a:alpha val="4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9A7B62-E71C-4498-B76A-E6F0EFFD0F14}"/>
                  </a:ext>
                </a:extLst>
              </p:cNvPr>
              <p:cNvSpPr txBox="1"/>
              <p:nvPr/>
            </p:nvSpPr>
            <p:spPr>
              <a:xfrm>
                <a:off x="2231459" y="1100020"/>
                <a:ext cx="974802" cy="8002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XAI Methods</a:t>
                </a:r>
              </a:p>
              <a:p>
                <a:r>
                  <a:rPr lang="en-US" sz="800" dirty="0"/>
                  <a:t>Mode: Saliency etc </a:t>
                </a:r>
              </a:p>
              <a:p>
                <a:r>
                  <a:rPr lang="en-US" sz="1100" dirty="0"/>
                  <a:t>Testing</a:t>
                </a:r>
              </a:p>
              <a:p>
                <a:r>
                  <a:rPr lang="en-US" sz="800" dirty="0"/>
                  <a:t>Accuracy on test dataset</a:t>
                </a:r>
                <a:endParaRPr lang="en-US" sz="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2A6BDB-AFE5-46DC-8AEC-8908ED386745}"/>
                  </a:ext>
                </a:extLst>
              </p:cNvPr>
              <p:cNvSpPr txBox="1"/>
              <p:nvPr/>
            </p:nvSpPr>
            <p:spPr>
              <a:xfrm>
                <a:off x="3654352" y="1160931"/>
                <a:ext cx="1006161" cy="430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Unpack XAI results</a:t>
                </a:r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7EEC66-D8B5-4F16-A814-199DDA13E889}"/>
                </a:ext>
              </a:extLst>
            </p:cNvPr>
            <p:cNvCxnSpPr>
              <a:cxnSpLocks/>
            </p:cNvCxnSpPr>
            <p:nvPr/>
          </p:nvCxnSpPr>
          <p:spPr>
            <a:xfrm>
              <a:off x="7357973" y="1523814"/>
              <a:ext cx="0" cy="13045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819621-9F84-4020-B5DF-3F89EC88211B}"/>
                </a:ext>
              </a:extLst>
            </p:cNvPr>
            <p:cNvSpPr txBox="1"/>
            <p:nvPr/>
          </p:nvSpPr>
          <p:spPr>
            <a:xfrm>
              <a:off x="7140178" y="1297602"/>
              <a:ext cx="5981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3.2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E8A548-CFBF-49E5-8CA2-72CD2F649F01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2765917" y="2165752"/>
              <a:ext cx="8496" cy="60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4768CE-83DE-4F46-8965-FEA6F21874F0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1528382" y="1245113"/>
              <a:ext cx="576" cy="14992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48784-44E5-47CD-A647-CDB51BE11A58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100881" y="1246283"/>
              <a:ext cx="121" cy="15346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8D77D1-AD1D-46FB-B069-2F7B50C336BF}"/>
                </a:ext>
              </a:extLst>
            </p:cNvPr>
            <p:cNvSpPr txBox="1"/>
            <p:nvPr/>
          </p:nvSpPr>
          <p:spPr>
            <a:xfrm>
              <a:off x="1312264" y="1029669"/>
              <a:ext cx="433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4E0234-AF40-42F5-A003-875414E83753}"/>
                </a:ext>
              </a:extLst>
            </p:cNvPr>
            <p:cNvSpPr txBox="1"/>
            <p:nvPr/>
          </p:nvSpPr>
          <p:spPr>
            <a:xfrm>
              <a:off x="2884187" y="1030839"/>
              <a:ext cx="433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2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DE4BEF-745C-43D7-B87A-52CEC30E71DF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6105742" y="1243497"/>
              <a:ext cx="0" cy="15275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970403-605A-468C-A591-B7ECFF40F186}"/>
                </a:ext>
              </a:extLst>
            </p:cNvPr>
            <p:cNvSpPr txBox="1"/>
            <p:nvPr/>
          </p:nvSpPr>
          <p:spPr>
            <a:xfrm>
              <a:off x="5889048" y="1028053"/>
              <a:ext cx="433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1D6BDD-BA43-4366-A7B6-6AA3355A120A}"/>
                </a:ext>
              </a:extLst>
            </p:cNvPr>
            <p:cNvSpPr txBox="1"/>
            <p:nvPr/>
          </p:nvSpPr>
          <p:spPr>
            <a:xfrm>
              <a:off x="2240202" y="1301016"/>
              <a:ext cx="644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1.2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C5216C-F401-440E-9DBB-EB130D1F9E47}"/>
                </a:ext>
              </a:extLst>
            </p:cNvPr>
            <p:cNvSpPr txBox="1"/>
            <p:nvPr/>
          </p:nvSpPr>
          <p:spPr>
            <a:xfrm>
              <a:off x="8173679" y="2329496"/>
              <a:ext cx="101807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View Gallery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28EA051-DD60-4E8B-B160-A004BA932018}"/>
                </a:ext>
              </a:extLst>
            </p:cNvPr>
            <p:cNvCxnSpPr>
              <a:cxnSpLocks/>
            </p:cNvCxnSpPr>
            <p:nvPr/>
          </p:nvCxnSpPr>
          <p:spPr>
            <a:xfrm>
              <a:off x="8773682" y="1278125"/>
              <a:ext cx="0" cy="14248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D7C3E8-6EDC-4C06-9752-32DB38A262C6}"/>
                </a:ext>
              </a:extLst>
            </p:cNvPr>
            <p:cNvSpPr txBox="1"/>
            <p:nvPr/>
          </p:nvSpPr>
          <p:spPr>
            <a:xfrm>
              <a:off x="8527824" y="1066783"/>
              <a:ext cx="732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Part 3.3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624AF2-E23B-4E53-9229-21AA917F428B}"/>
                </a:ext>
              </a:extLst>
            </p:cNvPr>
            <p:cNvSpPr txBox="1"/>
            <p:nvPr/>
          </p:nvSpPr>
          <p:spPr>
            <a:xfrm>
              <a:off x="8832372" y="1895244"/>
              <a:ext cx="836560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ROC 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F06BD5-69E0-4D5B-9A9B-B5BA6A03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59650"/>
              </p:ext>
            </p:extLst>
          </p:nvPr>
        </p:nvGraphicFramePr>
        <p:xfrm>
          <a:off x="550516" y="1741636"/>
          <a:ext cx="442097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65">
                  <a:extLst>
                    <a:ext uri="{9D8B030D-6E8A-4147-A177-3AD203B41FA5}">
                      <a16:colId xmlns:a16="http://schemas.microsoft.com/office/drawing/2014/main" val="353641538"/>
                    </a:ext>
                  </a:extLst>
                </a:gridCol>
                <a:gridCol w="1116080">
                  <a:extLst>
                    <a:ext uri="{9D8B030D-6E8A-4147-A177-3AD203B41FA5}">
                      <a16:colId xmlns:a16="http://schemas.microsoft.com/office/drawing/2014/main" val="253335352"/>
                    </a:ext>
                  </a:extLst>
                </a:gridCol>
                <a:gridCol w="870409">
                  <a:extLst>
                    <a:ext uri="{9D8B030D-6E8A-4147-A177-3AD203B41FA5}">
                      <a16:colId xmlns:a16="http://schemas.microsoft.com/office/drawing/2014/main" val="691976137"/>
                    </a:ext>
                  </a:extLst>
                </a:gridCol>
                <a:gridCol w="994943">
                  <a:extLst>
                    <a:ext uri="{9D8B030D-6E8A-4147-A177-3AD203B41FA5}">
                      <a16:colId xmlns:a16="http://schemas.microsoft.com/office/drawing/2014/main" val="2430746727"/>
                    </a:ext>
                  </a:extLst>
                </a:gridCol>
                <a:gridCol w="887381">
                  <a:extLst>
                    <a:ext uri="{9D8B030D-6E8A-4147-A177-3AD203B41FA5}">
                      <a16:colId xmlns:a16="http://schemas.microsoft.com/office/drawing/2014/main" val="1198541167"/>
                    </a:ext>
                  </a:extLst>
                </a:gridCol>
              </a:tblGrid>
              <a:tr h="217817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Alexnet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24343"/>
                  </a:ext>
                </a:extLst>
              </a:tr>
              <a:tr h="21781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Batch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144882"/>
                  </a:ext>
                </a:extLst>
              </a:tr>
              <a:tr h="2178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562415"/>
                  </a:ext>
                </a:extLst>
              </a:tr>
              <a:tr h="2178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73968"/>
                  </a:ext>
                </a:extLst>
              </a:tr>
              <a:tr h="217817">
                <a:tc rowSpan="6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Acc on eval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82465"/>
                  </a:ext>
                </a:extLst>
              </a:tr>
              <a:tr h="217817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00194"/>
                  </a:ext>
                </a:extLst>
              </a:tr>
              <a:tr h="217817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78886"/>
                  </a:ext>
                </a:extLst>
              </a:tr>
              <a:tr h="217817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7254"/>
                  </a:ext>
                </a:extLst>
              </a:tr>
              <a:tr h="217817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Branch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44179"/>
                  </a:ext>
                </a:extLst>
              </a:tr>
              <a:tr h="217817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867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3B1144-55D8-4AB1-9D53-32D345FF00E0}"/>
              </a:ext>
            </a:extLst>
          </p:cNvPr>
          <p:cNvSpPr txBox="1"/>
          <p:nvPr/>
        </p:nvSpPr>
        <p:spPr>
          <a:xfrm>
            <a:off x="4934734" y="2302096"/>
            <a:ext cx="517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using </a:t>
            </a:r>
            <a:r>
              <a:rPr lang="en-US" sz="1200" i="1" dirty="0" err="1"/>
              <a:t>config_data</a:t>
            </a:r>
            <a:r>
              <a:rPr lang="en-US" sz="1200" i="1" dirty="0"/>
              <a:t>[‘</a:t>
            </a:r>
            <a:r>
              <a:rPr lang="en-US" sz="1200" i="1" dirty="0" err="1"/>
              <a:t>n_epoch</a:t>
            </a:r>
            <a:r>
              <a:rPr lang="en-US" sz="1200" i="1" dirty="0"/>
              <a:t>’], N_CONTINUOUS _TRANING_EPOCH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FAA05-862D-4E06-8C72-6DC69030021D}"/>
              </a:ext>
            </a:extLst>
          </p:cNvPr>
          <p:cNvSpPr txBox="1"/>
          <p:nvPr/>
        </p:nvSpPr>
        <p:spPr>
          <a:xfrm>
            <a:off x="4934734" y="2517541"/>
            <a:ext cx="517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using </a:t>
            </a:r>
            <a:r>
              <a:rPr lang="en-US" sz="1200" i="1" dirty="0" err="1"/>
              <a:t>config_data</a:t>
            </a:r>
            <a:r>
              <a:rPr lang="en-US" sz="1200" i="1" dirty="0"/>
              <a:t>[‘</a:t>
            </a:r>
            <a:r>
              <a:rPr lang="en-US" sz="1200" i="1" dirty="0" err="1"/>
              <a:t>n_epoch</a:t>
            </a:r>
            <a:r>
              <a:rPr lang="en-US" sz="1200" i="1" dirty="0"/>
              <a:t>’], N_REGULAR_EVALUATION_EPOCH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33BAF-3A8E-4A8A-A399-F151FCC6BD41}"/>
              </a:ext>
            </a:extLst>
          </p:cNvPr>
          <p:cNvSpPr/>
          <p:nvPr/>
        </p:nvSpPr>
        <p:spPr>
          <a:xfrm>
            <a:off x="5451415" y="3009985"/>
            <a:ext cx="13644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eval_every_n_iter</a:t>
            </a:r>
            <a:r>
              <a:rPr lang="en-US" sz="1100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423190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24F691-2DE8-4BC3-ACF8-C2BFD1DE0BF6}"/>
              </a:ext>
            </a:extLst>
          </p:cNvPr>
          <p:cNvSpPr/>
          <p:nvPr/>
        </p:nvSpPr>
        <p:spPr>
          <a:xfrm>
            <a:off x="168675" y="85332"/>
            <a:ext cx="7128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Five-band Score </a:t>
            </a:r>
          </a:p>
          <a:p>
            <a:r>
              <a:rPr lang="en-US" sz="1400" dirty="0"/>
              <a:t>pipeline. eval. </a:t>
            </a:r>
            <a:r>
              <a:rPr lang="en-US" sz="1400" dirty="0" err="1"/>
              <a:t>eval_metrics</a:t>
            </a:r>
            <a:r>
              <a:rPr lang="en-US" sz="1400" dirty="0"/>
              <a:t>/ eval_metrics.py </a:t>
            </a:r>
            <a:r>
              <a:rPr lang="en-US" sz="1400" dirty="0" err="1"/>
              <a:t>FiveBandXAIMetric</a:t>
            </a:r>
            <a:r>
              <a:rPr lang="en-US" sz="14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00AAC-BB0D-4C3D-A3F0-C6D622840253}"/>
              </a:ext>
            </a:extLst>
          </p:cNvPr>
          <p:cNvSpPr/>
          <p:nvPr/>
        </p:nvSpPr>
        <p:spPr>
          <a:xfrm>
            <a:off x="168675" y="581752"/>
            <a:ext cx="561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>
                <a:solidFill>
                  <a:srgbClr val="00B0F0"/>
                </a:solidFill>
              </a:rPr>
              <a:t>fiveband_score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(self, h, h0, setting=None, verbose=0):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2B8F4-9185-46FD-B3B6-C25CB52E0072}"/>
              </a:ext>
            </a:extLst>
          </p:cNvPr>
          <p:cNvSpPr txBox="1"/>
          <p:nvPr/>
        </p:nvSpPr>
        <p:spPr>
          <a:xfrm>
            <a:off x="824672" y="937881"/>
            <a:ext cx="177382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h </a:t>
            </a:r>
          </a:p>
          <a:p>
            <a:pPr algn="l"/>
            <a:r>
              <a:rPr lang="en-US" sz="1000" dirty="0"/>
              <a:t>Attribution computed by XAI method from </a:t>
            </a:r>
            <a:r>
              <a:rPr lang="en-US" sz="1000" dirty="0" err="1"/>
              <a:t>pytorch</a:t>
            </a:r>
            <a:r>
              <a:rPr lang="en-US" sz="1000" dirty="0"/>
              <a:t> </a:t>
            </a:r>
            <a:r>
              <a:rPr lang="en-US" sz="1000" dirty="0" err="1"/>
              <a:t>captum</a:t>
            </a:r>
            <a:endParaRPr lang="en-US" sz="1000" dirty="0"/>
          </a:p>
          <a:p>
            <a:pPr algn="l"/>
            <a:r>
              <a:rPr lang="en-US" sz="1000" dirty="0"/>
              <a:t>shape: (C,H,W)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CD4B8-41D3-4DDC-8B92-CAF12DDBA697}"/>
              </a:ext>
            </a:extLst>
          </p:cNvPr>
          <p:cNvSpPr txBox="1"/>
          <p:nvPr/>
        </p:nvSpPr>
        <p:spPr>
          <a:xfrm>
            <a:off x="2766937" y="940939"/>
            <a:ext cx="183780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h0 </a:t>
            </a:r>
          </a:p>
          <a:p>
            <a:pPr algn="l"/>
            <a:r>
              <a:rPr lang="en-US" sz="1000" dirty="0" err="1"/>
              <a:t>Groundtruth</a:t>
            </a:r>
            <a:r>
              <a:rPr lang="en-US" sz="1000" dirty="0"/>
              <a:t> attribution that we define in pipeline. </a:t>
            </a:r>
            <a:r>
              <a:rPr lang="en-US" sz="1000" dirty="0" err="1"/>
              <a:t>objgen</a:t>
            </a:r>
            <a:endParaRPr lang="en-US" sz="1000" dirty="0"/>
          </a:p>
          <a:p>
            <a:pPr algn="l"/>
            <a:r>
              <a:rPr lang="en-US" sz="1000" dirty="0"/>
              <a:t>shape: (H,W)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1BC60-C83C-4058-9787-C740A0284C84}"/>
              </a:ext>
            </a:extLst>
          </p:cNvPr>
          <p:cNvSpPr txBox="1"/>
          <p:nvPr/>
        </p:nvSpPr>
        <p:spPr>
          <a:xfrm>
            <a:off x="3149471" y="165925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/>
              <a:t>For example: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20150-C903-495F-9D24-8DEF550E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89" y="1813389"/>
            <a:ext cx="591199" cy="5927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1F2522-D793-44F8-8754-1CDD7B6A3965}"/>
              </a:ext>
            </a:extLst>
          </p:cNvPr>
          <p:cNvGrpSpPr/>
          <p:nvPr/>
        </p:nvGrpSpPr>
        <p:grpSpPr>
          <a:xfrm>
            <a:off x="583092" y="1659258"/>
            <a:ext cx="2204776" cy="1869287"/>
            <a:chOff x="776569" y="1924869"/>
            <a:chExt cx="2204776" cy="18692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A0F5B5-EFF4-4D4A-9BA3-92DBFF1F2BD8}"/>
                </a:ext>
              </a:extLst>
            </p:cNvPr>
            <p:cNvGrpSpPr/>
            <p:nvPr/>
          </p:nvGrpSpPr>
          <p:grpSpPr>
            <a:xfrm>
              <a:off x="913131" y="1924869"/>
              <a:ext cx="1983856" cy="746831"/>
              <a:chOff x="846125" y="2051644"/>
              <a:chExt cx="1983856" cy="74683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F0E2C04-D173-41C8-8F8C-9D171B7AB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480" y="2200527"/>
                <a:ext cx="1880489" cy="56302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D35910-A1C1-4279-90C9-3BC9C019B03C}"/>
                  </a:ext>
                </a:extLst>
              </p:cNvPr>
              <p:cNvSpPr txBox="1"/>
              <p:nvPr/>
            </p:nvSpPr>
            <p:spPr>
              <a:xfrm>
                <a:off x="846125" y="2051644"/>
                <a:ext cx="16369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dirty="0"/>
                  <a:t>For example, C=3 (three channels):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FBDDCE-74C9-47BA-AA93-3783261D5BE1}"/>
                  </a:ext>
                </a:extLst>
              </p:cNvPr>
              <p:cNvSpPr txBox="1"/>
              <p:nvPr/>
            </p:nvSpPr>
            <p:spPr>
              <a:xfrm>
                <a:off x="890208" y="2598420"/>
                <a:ext cx="63991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dirty="0"/>
                  <a:t>Channel 1: 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98BB8-6939-4DBF-AD00-3BC86669DE51}"/>
                  </a:ext>
                </a:extLst>
              </p:cNvPr>
              <p:cNvSpPr txBox="1"/>
              <p:nvPr/>
            </p:nvSpPr>
            <p:spPr>
              <a:xfrm>
                <a:off x="1538741" y="2598420"/>
                <a:ext cx="6479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dirty="0"/>
                  <a:t>Channel 2: G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206B56-6E5A-4285-A1FD-922194999DF8}"/>
                  </a:ext>
                </a:extLst>
              </p:cNvPr>
              <p:cNvSpPr txBox="1"/>
              <p:nvPr/>
            </p:nvSpPr>
            <p:spPr>
              <a:xfrm>
                <a:off x="2190062" y="2598420"/>
                <a:ext cx="63991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00" dirty="0"/>
                  <a:t>Channel 3: B</a:t>
                </a:r>
              </a:p>
            </p:txBody>
          </p:sp>
        </p:grp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DA3EB8E-F25B-4570-8549-10BB43081D20}"/>
                </a:ext>
              </a:extLst>
            </p:cNvPr>
            <p:cNvSpPr/>
            <p:nvPr/>
          </p:nvSpPr>
          <p:spPr>
            <a:xfrm rot="2688842">
              <a:off x="1274811" y="2748355"/>
              <a:ext cx="300908" cy="437260"/>
            </a:xfrm>
            <a:prstGeom prst="downArrow">
              <a:avLst>
                <a:gd name="adj1" fmla="val 32144"/>
                <a:gd name="adj2" fmla="val 33136"/>
              </a:avLst>
            </a:prstGeom>
            <a:solidFill>
              <a:srgbClr val="92D050">
                <a:alpha val="57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7D092E-1487-45AD-BA01-F146BAC07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69" y="3208921"/>
              <a:ext cx="585235" cy="58523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027D72-CE4A-4390-BB60-B5E24B11622C}"/>
                </a:ext>
              </a:extLst>
            </p:cNvPr>
            <p:cNvSpPr txBox="1"/>
            <p:nvPr/>
          </p:nvSpPr>
          <p:spPr>
            <a:xfrm>
              <a:off x="1686088" y="2747256"/>
              <a:ext cx="1295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/>
                <a:t>Collapse into one channel, for example by</a:t>
              </a:r>
              <a:r>
                <a:rPr lang="en-US" sz="800" b="1" dirty="0">
                  <a:solidFill>
                    <a:srgbClr val="00B0F0"/>
                  </a:solidFill>
                </a:rPr>
                <a:t> sum _pixels_ over _channels()</a:t>
              </a: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CF6CE6D-324B-4CC1-ABF9-4F60568E0287}"/>
              </a:ext>
            </a:extLst>
          </p:cNvPr>
          <p:cNvSpPr/>
          <p:nvPr/>
        </p:nvSpPr>
        <p:spPr>
          <a:xfrm rot="16200000">
            <a:off x="1292207" y="3052044"/>
            <a:ext cx="273632" cy="352349"/>
          </a:xfrm>
          <a:prstGeom prst="downArrow">
            <a:avLst>
              <a:gd name="adj1" fmla="val 32144"/>
              <a:gd name="adj2" fmla="val 49845"/>
            </a:avLst>
          </a:prstGeom>
          <a:pattFill prst="ltUpDiag">
            <a:fgClr>
              <a:srgbClr val="92D050"/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6C2212F-7EA3-4137-8FB8-17E841DC80FB}"/>
              </a:ext>
            </a:extLst>
          </p:cNvPr>
          <p:cNvSpPr/>
          <p:nvPr/>
        </p:nvSpPr>
        <p:spPr>
          <a:xfrm>
            <a:off x="3549023" y="2440238"/>
            <a:ext cx="273632" cy="465608"/>
          </a:xfrm>
          <a:prstGeom prst="downArrow">
            <a:avLst>
              <a:gd name="adj1" fmla="val 32144"/>
              <a:gd name="adj2" fmla="val 49845"/>
            </a:avLst>
          </a:prstGeom>
          <a:pattFill prst="ltUpDiag">
            <a:fgClr>
              <a:srgbClr val="92D050"/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D547303-AA2E-4007-AB8A-0D382B4E38EE}"/>
              </a:ext>
            </a:extLst>
          </p:cNvPr>
          <p:cNvSpPr/>
          <p:nvPr/>
        </p:nvSpPr>
        <p:spPr>
          <a:xfrm rot="5400000">
            <a:off x="1625742" y="1560854"/>
            <a:ext cx="178228" cy="1767272"/>
          </a:xfrm>
          <a:prstGeom prst="rightBrace">
            <a:avLst>
              <a:gd name="adj1" fmla="val 8333"/>
              <a:gd name="adj2" fmla="val 631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E794F-C591-4FC5-988A-35DDF87C550D}"/>
              </a:ext>
            </a:extLst>
          </p:cNvPr>
          <p:cNvSpPr txBox="1"/>
          <p:nvPr/>
        </p:nvSpPr>
        <p:spPr>
          <a:xfrm>
            <a:off x="3119579" y="3014278"/>
            <a:ext cx="1132520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h0 (stratified)</a:t>
            </a:r>
          </a:p>
          <a:p>
            <a:r>
              <a:rPr lang="en-US" sz="1000" dirty="0"/>
              <a:t>Array of shape (H,W) containing only 5 bands, i.e. its entry only has [-2,-1,0,1,2]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770F0-E207-4007-96EB-46A1281152AE}"/>
              </a:ext>
            </a:extLst>
          </p:cNvPr>
          <p:cNvSpPr txBox="1"/>
          <p:nvPr/>
        </p:nvSpPr>
        <p:spPr>
          <a:xfrm>
            <a:off x="1641776" y="3014278"/>
            <a:ext cx="1132520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h (stratified)</a:t>
            </a:r>
          </a:p>
          <a:p>
            <a:pPr algn="l"/>
            <a:r>
              <a:rPr lang="en-US" sz="1000" dirty="0"/>
              <a:t>Array of shape (H,W) containing only 5 bands, i.e. its entry only has [-2,-1,0,1,2]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FAEADD-EE5B-46D3-8031-5C69E11FCE71}"/>
              </a:ext>
            </a:extLst>
          </p:cNvPr>
          <p:cNvGrpSpPr/>
          <p:nvPr/>
        </p:nvGrpSpPr>
        <p:grpSpPr>
          <a:xfrm>
            <a:off x="4604545" y="4775287"/>
            <a:ext cx="3351065" cy="1577115"/>
            <a:chOff x="5782775" y="786131"/>
            <a:chExt cx="3351065" cy="1577115"/>
          </a:xfrm>
        </p:grpSpPr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23256D47-BA3D-4EA0-BEF2-7D9F07337E19}"/>
                </a:ext>
              </a:extLst>
            </p:cNvPr>
            <p:cNvSpPr/>
            <p:nvPr/>
          </p:nvSpPr>
          <p:spPr>
            <a:xfrm rot="16200000">
              <a:off x="5915510" y="732993"/>
              <a:ext cx="259505" cy="365782"/>
            </a:xfrm>
            <a:prstGeom prst="downArrow">
              <a:avLst>
                <a:gd name="adj1" fmla="val 32144"/>
                <a:gd name="adj2" fmla="val 49845"/>
              </a:avLst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085507-8126-42CD-B209-BC15ACDC3FFA}"/>
                </a:ext>
              </a:extLst>
            </p:cNvPr>
            <p:cNvSpPr txBox="1"/>
            <p:nvPr/>
          </p:nvSpPr>
          <p:spPr>
            <a:xfrm>
              <a:off x="6265747" y="808162"/>
              <a:ext cx="14051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/>
                <a:t>Five band stratification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B1274-38EF-468D-B43C-06DF3BCB8B12}"/>
                </a:ext>
              </a:extLst>
            </p:cNvPr>
            <p:cNvSpPr txBox="1"/>
            <p:nvPr/>
          </p:nvSpPr>
          <p:spPr>
            <a:xfrm>
              <a:off x="5782775" y="1069279"/>
              <a:ext cx="2626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This process requires threshold settings, for example the default [-0.7, -0.3, 0.3, 0.7]. </a:t>
              </a:r>
            </a:p>
            <a:p>
              <a:r>
                <a:rPr lang="en-US" sz="800" dirty="0"/>
                <a:t>Assuming that the array we stratify is normalized to [-1,1], the entry by entry conversion is shown below.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30DE8C0-8F83-403E-8A41-D88CD7052180}"/>
                </a:ext>
              </a:extLst>
            </p:cNvPr>
            <p:cNvGrpSpPr/>
            <p:nvPr/>
          </p:nvGrpSpPr>
          <p:grpSpPr>
            <a:xfrm>
              <a:off x="5782776" y="1651972"/>
              <a:ext cx="3351064" cy="711274"/>
              <a:chOff x="5782776" y="1651972"/>
              <a:chExt cx="3351064" cy="71127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90A175-C8CC-4EEB-AE8E-A7E96F2BA40F}"/>
                  </a:ext>
                </a:extLst>
              </p:cNvPr>
              <p:cNvGrpSpPr/>
              <p:nvPr/>
            </p:nvGrpSpPr>
            <p:grpSpPr>
              <a:xfrm>
                <a:off x="5782776" y="1651972"/>
                <a:ext cx="3305371" cy="550260"/>
                <a:chOff x="6011376" y="1599030"/>
                <a:chExt cx="3305371" cy="55026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91877E-B314-4E4A-A8B0-C62B3EB38AA7}"/>
                    </a:ext>
                  </a:extLst>
                </p:cNvPr>
                <p:cNvSpPr/>
                <p:nvPr/>
              </p:nvSpPr>
              <p:spPr>
                <a:xfrm>
                  <a:off x="6273862" y="1599030"/>
                  <a:ext cx="2900611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-0.7                 -0.3                0.3               0.7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1518FBD-F8EF-4AF3-9018-77424B70B08E}"/>
                    </a:ext>
                  </a:extLst>
                </p:cNvPr>
                <p:cNvGrpSpPr/>
                <p:nvPr/>
              </p:nvGrpSpPr>
              <p:grpSpPr>
                <a:xfrm>
                  <a:off x="6011376" y="1808930"/>
                  <a:ext cx="3305371" cy="340360"/>
                  <a:chOff x="6051989" y="1821180"/>
                  <a:chExt cx="3305371" cy="34036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FA99B41E-8712-4434-851F-C3F26CF89D37}"/>
                      </a:ext>
                    </a:extLst>
                  </p:cNvPr>
                  <p:cNvGrpSpPr/>
                  <p:nvPr/>
                </p:nvGrpSpPr>
                <p:grpSpPr>
                  <a:xfrm>
                    <a:off x="6051989" y="1821180"/>
                    <a:ext cx="3305371" cy="340360"/>
                    <a:chOff x="6051989" y="1821180"/>
                    <a:chExt cx="3305371" cy="340360"/>
                  </a:xfrm>
                </p:grpSpPr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A1C4F9F2-8A30-437D-831A-98B7A37792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51989" y="1991360"/>
                      <a:ext cx="330537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1895AD52-EF18-4F7E-9F1D-4D320BC11D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74286" y="1821180"/>
                      <a:ext cx="0" cy="3403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4D9DAE98-2488-454A-99A2-821EBB8230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1366" y="1821180"/>
                      <a:ext cx="0" cy="3403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45556465-A7AF-4633-8BDB-7B5AD31D76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03366" y="1821180"/>
                      <a:ext cx="0" cy="3403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E3B4F0D-53C4-4813-9CED-84937113C964}"/>
                      </a:ext>
                    </a:extLst>
                  </p:cNvPr>
                  <p:cNvCxnSpPr/>
                  <p:nvPr/>
                </p:nvCxnSpPr>
                <p:spPr>
                  <a:xfrm>
                    <a:off x="8845046" y="1821180"/>
                    <a:ext cx="0" cy="3403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8FB5F11-F0F7-4910-BFEF-A23FFFBDE2A4}"/>
                  </a:ext>
                </a:extLst>
              </p:cNvPr>
              <p:cNvSpPr/>
              <p:nvPr/>
            </p:nvSpPr>
            <p:spPr>
              <a:xfrm>
                <a:off x="5911404" y="2086247"/>
                <a:ext cx="32224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-2             -1                    0                 1               2      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4F45A-67F0-4EB3-9A8A-4A3DFCE19B56}"/>
              </a:ext>
            </a:extLst>
          </p:cNvPr>
          <p:cNvCxnSpPr>
            <a:cxnSpLocks/>
            <a:stCxn id="26" idx="2"/>
            <a:endCxn id="54" idx="0"/>
          </p:cNvCxnSpPr>
          <p:nvPr/>
        </p:nvCxnSpPr>
        <p:spPr>
          <a:xfrm>
            <a:off x="2208036" y="4060718"/>
            <a:ext cx="754093" cy="3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7DA2E2-46B5-4FF9-9673-9AD2A90FA60A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2962129" y="4060718"/>
            <a:ext cx="723710" cy="3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7652130-B98A-438B-9F1A-8DA28B7D8B08}"/>
              </a:ext>
            </a:extLst>
          </p:cNvPr>
          <p:cNvSpPr txBox="1"/>
          <p:nvPr/>
        </p:nvSpPr>
        <p:spPr>
          <a:xfrm>
            <a:off x="2011444" y="4379855"/>
            <a:ext cx="19013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Compute binary accuracy, recall, precision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D92A9B75-7051-46BB-8668-D65712EF1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85B89-9BCC-4670-950F-E39F29246040}"/>
              </a:ext>
            </a:extLst>
          </p:cNvPr>
          <p:cNvGrpSpPr/>
          <p:nvPr/>
        </p:nvGrpSpPr>
        <p:grpSpPr>
          <a:xfrm>
            <a:off x="5582121" y="228599"/>
            <a:ext cx="5892203" cy="4022130"/>
            <a:chOff x="5582121" y="228599"/>
            <a:chExt cx="5892203" cy="40221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A46230-D8BE-4AD4-A7D7-2C323A94D811}"/>
                </a:ext>
              </a:extLst>
            </p:cNvPr>
            <p:cNvSpPr txBox="1"/>
            <p:nvPr/>
          </p:nvSpPr>
          <p:spPr>
            <a:xfrm>
              <a:off x="6372639" y="228599"/>
              <a:ext cx="841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/>
                <a:t>Example 1</a:t>
              </a:r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B9A3FCD0-D803-4374-8264-AE753578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321" y="490035"/>
              <a:ext cx="694821" cy="169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h0</a:t>
              </a:r>
              <a:endPara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A1DC40D2-4F97-4C8F-BEF4-D1C3EEC20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078" y="762076"/>
              <a:ext cx="434515" cy="169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h</a:t>
              </a:r>
              <a:endPara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AE417701-0A37-46C8-AB9C-BC28E28C9362}"/>
                </a:ext>
              </a:extLst>
            </p:cNvPr>
            <p:cNvSpPr/>
            <p:nvPr/>
          </p:nvSpPr>
          <p:spPr>
            <a:xfrm rot="2688842">
              <a:off x="6524192" y="1533288"/>
              <a:ext cx="300908" cy="437260"/>
            </a:xfrm>
            <a:prstGeom prst="downArrow">
              <a:avLst>
                <a:gd name="adj1" fmla="val 32144"/>
                <a:gd name="adj2" fmla="val 33136"/>
              </a:avLst>
            </a:prstGeom>
            <a:solidFill>
              <a:srgbClr val="92D050">
                <a:alpha val="57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5730B16-B0C2-4BA1-A377-CE0D04C1D2CE}"/>
                </a:ext>
              </a:extLst>
            </p:cNvPr>
            <p:cNvSpPr/>
            <p:nvPr/>
          </p:nvSpPr>
          <p:spPr>
            <a:xfrm>
              <a:off x="6783562" y="1623427"/>
              <a:ext cx="17844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B0F0"/>
                  </a:solidFill>
                </a:rPr>
                <a:t>sum _pixels_ over _channels()</a:t>
              </a:r>
              <a:endParaRPr lang="en-US" sz="1000" dirty="0"/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E94D1DBD-006F-4CC9-BB72-7901AAEB1109}"/>
                </a:ext>
              </a:extLst>
            </p:cNvPr>
            <p:cNvSpPr/>
            <p:nvPr/>
          </p:nvSpPr>
          <p:spPr>
            <a:xfrm rot="16200000">
              <a:off x="7674046" y="1962936"/>
              <a:ext cx="273632" cy="352349"/>
            </a:xfrm>
            <a:prstGeom prst="downArrow">
              <a:avLst>
                <a:gd name="adj1" fmla="val 32144"/>
                <a:gd name="adj2" fmla="val 49845"/>
              </a:avLst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0B1F9DE0-BCED-41F7-8E5A-307ADAFA8C45}"/>
                </a:ext>
              </a:extLst>
            </p:cNvPr>
            <p:cNvSpPr/>
            <p:nvPr/>
          </p:nvSpPr>
          <p:spPr>
            <a:xfrm>
              <a:off x="10047694" y="1038993"/>
              <a:ext cx="273632" cy="912541"/>
            </a:xfrm>
            <a:prstGeom prst="downArrow">
              <a:avLst>
                <a:gd name="adj1" fmla="val 32144"/>
                <a:gd name="adj2" fmla="val 49845"/>
              </a:avLst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4DE81E1-E9EE-4091-9FCF-10C7D258DFA5}"/>
                </a:ext>
              </a:extLst>
            </p:cNvPr>
            <p:cNvCxnSpPr>
              <a:cxnSpLocks/>
            </p:cNvCxnSpPr>
            <p:nvPr/>
          </p:nvCxnSpPr>
          <p:spPr>
            <a:xfrm>
              <a:off x="8680558" y="2288135"/>
              <a:ext cx="782984" cy="3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E578A08-1BE5-466C-B7BA-0AE39EA70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542" y="2288135"/>
              <a:ext cx="694820" cy="3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0786F0B-D7E6-4DC4-8976-0F722BF9B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040"/>
            <a:stretch/>
          </p:blipFill>
          <p:spPr>
            <a:xfrm>
              <a:off x="6714593" y="505598"/>
              <a:ext cx="2205399" cy="973143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FE7CF9C-C8D8-4D93-9B0A-5C1EFF61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8328" y="708369"/>
              <a:ext cx="2305996" cy="296382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D2DE7F4-797D-4687-B794-7098B8D9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121" y="2035711"/>
              <a:ext cx="1930400" cy="22923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A7524CF-0C85-4A62-908E-80E6F9B6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6511" y="1987424"/>
              <a:ext cx="1289419" cy="246221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288ED23-5E0B-4565-8B09-63CC6BD7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14768" y="1996760"/>
              <a:ext cx="1265560" cy="24166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5DD4384-DB4B-4CCA-8C2D-71DA9311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60249" y="2623257"/>
              <a:ext cx="1205809" cy="1627472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203286-8898-4269-9C51-53D7C266A7E8}"/>
                </a:ext>
              </a:extLst>
            </p:cNvPr>
            <p:cNvSpPr/>
            <p:nvPr/>
          </p:nvSpPr>
          <p:spPr>
            <a:xfrm>
              <a:off x="9455505" y="2673042"/>
              <a:ext cx="1765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it-IT" sz="1200" dirty="0"/>
                <a:t>'pixel_acc': 1.0, </a:t>
              </a:r>
            </a:p>
            <a:p>
              <a:pPr lvl="0">
                <a:defRPr/>
              </a:pPr>
              <a:r>
                <a:rPr lang="it-IT" sz="1200" dirty="0"/>
                <a:t>'recall': 0.999, </a:t>
              </a:r>
            </a:p>
            <a:p>
              <a:pPr lvl="0">
                <a:defRPr/>
              </a:pPr>
              <a:r>
                <a:rPr lang="it-IT" sz="1200" dirty="0"/>
                <a:t>'precision': 0.999</a:t>
              </a:r>
              <a:endParaRPr lang="en-US" altLang="en-US" sz="1200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C779D26-DC24-42F1-B150-60A917533114}"/>
              </a:ext>
            </a:extLst>
          </p:cNvPr>
          <p:cNvSpPr txBox="1"/>
          <p:nvPr/>
        </p:nvSpPr>
        <p:spPr>
          <a:xfrm>
            <a:off x="10158362" y="3902687"/>
            <a:ext cx="1742375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/>
              <a:t>After counting the number of 1s in TP, FP etc</a:t>
            </a:r>
          </a:p>
          <a:p>
            <a:pPr algn="l"/>
            <a:endParaRPr lang="en-US" sz="1050" dirty="0"/>
          </a:p>
          <a:p>
            <a:pPr algn="l"/>
            <a:r>
              <a:rPr lang="en-US" sz="1050" dirty="0"/>
              <a:t>Recall = TP/(TP + FN + e)</a:t>
            </a:r>
          </a:p>
          <a:p>
            <a:pPr algn="l"/>
            <a:r>
              <a:rPr lang="en-US" sz="1050" dirty="0"/>
              <a:t>Precision = TP/(TP + FP + e)</a:t>
            </a:r>
          </a:p>
          <a:p>
            <a:pPr algn="l"/>
            <a:endParaRPr lang="en-US" sz="1050" dirty="0"/>
          </a:p>
          <a:p>
            <a:pPr algn="l"/>
            <a:r>
              <a:rPr lang="en-US" sz="1050" dirty="0"/>
              <a:t>e is a small number to prevent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31773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3070EBC-F723-4949-8026-7D731D98B944}"/>
              </a:ext>
            </a:extLst>
          </p:cNvPr>
          <p:cNvGrpSpPr/>
          <p:nvPr/>
        </p:nvGrpSpPr>
        <p:grpSpPr>
          <a:xfrm>
            <a:off x="2296520" y="449579"/>
            <a:ext cx="5024471" cy="3275440"/>
            <a:chOff x="6196564" y="228599"/>
            <a:chExt cx="5024471" cy="327544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A75D00-332B-4B85-B981-2EDE95AA4DBA}"/>
                </a:ext>
              </a:extLst>
            </p:cNvPr>
            <p:cNvSpPr txBox="1"/>
            <p:nvPr/>
          </p:nvSpPr>
          <p:spPr>
            <a:xfrm>
              <a:off x="6372639" y="228599"/>
              <a:ext cx="8410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/>
                <a:t>Example 2</a:t>
              </a:r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F8E9F8A0-B7EE-4625-8C99-544BC581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321" y="490035"/>
              <a:ext cx="694821" cy="169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h0</a:t>
              </a:r>
              <a:endPara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9E8C5D9E-CA67-4245-B94E-43541748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564" y="814100"/>
              <a:ext cx="434515" cy="169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h</a:t>
              </a:r>
              <a:endPara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BB6DC62B-F1AB-46D1-9CBC-2C34F9447E73}"/>
                </a:ext>
              </a:extLst>
            </p:cNvPr>
            <p:cNvSpPr/>
            <p:nvPr/>
          </p:nvSpPr>
          <p:spPr>
            <a:xfrm rot="2688842">
              <a:off x="6524192" y="1533288"/>
              <a:ext cx="300908" cy="437260"/>
            </a:xfrm>
            <a:prstGeom prst="downArrow">
              <a:avLst>
                <a:gd name="adj1" fmla="val 32144"/>
                <a:gd name="adj2" fmla="val 33136"/>
              </a:avLst>
            </a:prstGeom>
            <a:solidFill>
              <a:srgbClr val="92D050">
                <a:alpha val="57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027882-BCC1-48D2-BC54-CEA8FDC2D542}"/>
                </a:ext>
              </a:extLst>
            </p:cNvPr>
            <p:cNvSpPr/>
            <p:nvPr/>
          </p:nvSpPr>
          <p:spPr>
            <a:xfrm>
              <a:off x="6783562" y="1623427"/>
              <a:ext cx="17844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B0F0"/>
                  </a:solidFill>
                </a:rPr>
                <a:t>sum _pixels_ over _channels()</a:t>
              </a:r>
              <a:endParaRPr lang="en-US" sz="1000" dirty="0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6D7E601D-ECF5-409C-A280-5C7543A12F16}"/>
                </a:ext>
              </a:extLst>
            </p:cNvPr>
            <p:cNvSpPr/>
            <p:nvPr/>
          </p:nvSpPr>
          <p:spPr>
            <a:xfrm rot="16200000">
              <a:off x="7674046" y="1962936"/>
              <a:ext cx="273632" cy="352349"/>
            </a:xfrm>
            <a:prstGeom prst="downArrow">
              <a:avLst>
                <a:gd name="adj1" fmla="val 32144"/>
                <a:gd name="adj2" fmla="val 49845"/>
              </a:avLst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CAC9387E-F8C2-4B30-9801-311C6D94D92C}"/>
                </a:ext>
              </a:extLst>
            </p:cNvPr>
            <p:cNvSpPr/>
            <p:nvPr/>
          </p:nvSpPr>
          <p:spPr>
            <a:xfrm>
              <a:off x="10047694" y="1038993"/>
              <a:ext cx="273632" cy="912541"/>
            </a:xfrm>
            <a:prstGeom prst="downArrow">
              <a:avLst>
                <a:gd name="adj1" fmla="val 32144"/>
                <a:gd name="adj2" fmla="val 49845"/>
              </a:avLst>
            </a:prstGeom>
            <a:pattFill prst="ltUp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B7FFEE1-8977-434B-93F2-3E9B6ED9391F}"/>
                </a:ext>
              </a:extLst>
            </p:cNvPr>
            <p:cNvCxnSpPr>
              <a:cxnSpLocks/>
            </p:cNvCxnSpPr>
            <p:nvPr/>
          </p:nvCxnSpPr>
          <p:spPr>
            <a:xfrm>
              <a:off x="8680558" y="2288135"/>
              <a:ext cx="782984" cy="3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2D4C59-B8C2-4C45-8C06-7A336E046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542" y="2288135"/>
              <a:ext cx="694820" cy="319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392A3F-20AC-471A-A534-8A379C4C278F}"/>
                </a:ext>
              </a:extLst>
            </p:cNvPr>
            <p:cNvSpPr/>
            <p:nvPr/>
          </p:nvSpPr>
          <p:spPr>
            <a:xfrm>
              <a:off x="9640178" y="2673042"/>
              <a:ext cx="15808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'</a:t>
              </a:r>
              <a:r>
                <a:rPr lang="en-US" altLang="en-US" sz="12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pixel_acc</a:t>
              </a:r>
              <a:r>
                <a:rPr lang="en-US" altLang="en-US" sz="12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': 0.6, </a:t>
              </a:r>
            </a:p>
            <a:p>
              <a:pPr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'recall': 0.57143,</a:t>
              </a:r>
            </a:p>
            <a:p>
              <a:pPr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'precision': 0.9999</a:t>
              </a:r>
              <a:endParaRPr lang="en-US" altLang="en-US" sz="2800" dirty="0">
                <a:latin typeface="Arial" panose="020B0604020202020204" pitchFamily="34" charset="0"/>
              </a:endParaRPr>
            </a:p>
            <a:p>
              <a:pPr lvl="0">
                <a:defRPr/>
              </a:pPr>
              <a:endParaRPr lang="en-US" altLang="en-US" sz="1200" dirty="0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03A16EF4-A35E-45FE-B2CA-72D8363C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17" y="941333"/>
            <a:ext cx="2120174" cy="2675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86C0EE-6BAE-44B5-BD4C-AEC465D7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74" y="811943"/>
            <a:ext cx="2096937" cy="9146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3712308-E3F1-4C95-B2D0-D972E22A8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38" y="2217740"/>
            <a:ext cx="1983105" cy="2368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D585A1-7D4A-4BA1-81C7-0BEAEB4554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54"/>
          <a:stretch/>
        </p:blipFill>
        <p:spPr>
          <a:xfrm>
            <a:off x="4173784" y="2234035"/>
            <a:ext cx="1378649" cy="24089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8953E3-DFD9-4DED-BF3D-4D3449437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135" y="2231752"/>
            <a:ext cx="1464308" cy="27363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B0AB50E-2B59-43D2-9C40-70D49D9AB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482" y="2862439"/>
            <a:ext cx="1114016" cy="1529177"/>
          </a:xfrm>
          <a:prstGeom prst="rect">
            <a:avLst/>
          </a:prstGeom>
        </p:spPr>
      </p:pic>
      <p:sp>
        <p:nvSpPr>
          <p:cNvPr id="58" name="Rectangle 6">
            <a:extLst>
              <a:ext uri="{FF2B5EF4-FFF2-40B4-BE49-F238E27FC236}">
                <a16:creationId xmlns:a16="http://schemas.microsoft.com/office/drawing/2014/main" id="{07B7E555-70B3-4194-992E-BEDB7D96C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80" y="471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65E034-98F4-4DC0-A38A-2669702EC328}"/>
              </a:ext>
            </a:extLst>
          </p:cNvPr>
          <p:cNvSpPr txBox="1"/>
          <p:nvPr/>
        </p:nvSpPr>
        <p:spPr>
          <a:xfrm>
            <a:off x="1715301" y="3175620"/>
            <a:ext cx="206044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TP (true positive): here it is slightly different</a:t>
            </a:r>
          </a:p>
          <a:p>
            <a:pPr algn="just"/>
            <a:r>
              <a:rPr lang="en-US" sz="800" dirty="0"/>
              <a:t>For TP to be 1, h0 must be non-zero and h must be correct. So if h0[</a:t>
            </a:r>
            <a:r>
              <a:rPr lang="en-US" sz="800" dirty="0" err="1"/>
              <a:t>i,j</a:t>
            </a:r>
            <a:r>
              <a:rPr lang="en-US" sz="800" dirty="0"/>
              <a:t>]=2 but h[</a:t>
            </a:r>
            <a:r>
              <a:rPr lang="en-US" sz="800" dirty="0" err="1"/>
              <a:t>i,j</a:t>
            </a:r>
            <a:r>
              <a:rPr lang="en-US" sz="800" dirty="0"/>
              <a:t>]=1, it is not a true positive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A560EE-7C11-4674-8342-93453ED3D480}"/>
              </a:ext>
            </a:extLst>
          </p:cNvPr>
          <p:cNvCxnSpPr>
            <a:stCxn id="59" idx="3"/>
          </p:cNvCxnSpPr>
          <p:nvPr/>
        </p:nvCxnSpPr>
        <p:spPr>
          <a:xfrm flipV="1">
            <a:off x="3775749" y="3309520"/>
            <a:ext cx="673733" cy="158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B873E1-B1F1-465F-AAFB-9BB857B42D22}"/>
              </a:ext>
            </a:extLst>
          </p:cNvPr>
          <p:cNvSpPr txBox="1"/>
          <p:nvPr/>
        </p:nvSpPr>
        <p:spPr>
          <a:xfrm>
            <a:off x="10158362" y="3902687"/>
            <a:ext cx="1742375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/>
              <a:t>After counting the number of 1s in TP, FP etc</a:t>
            </a:r>
          </a:p>
          <a:p>
            <a:pPr algn="l"/>
            <a:endParaRPr lang="en-US" sz="1050" dirty="0"/>
          </a:p>
          <a:p>
            <a:pPr algn="l"/>
            <a:r>
              <a:rPr lang="en-US" sz="1050" dirty="0"/>
              <a:t>Recall = TP/(TP + FN + e)</a:t>
            </a:r>
          </a:p>
          <a:p>
            <a:pPr algn="l"/>
            <a:r>
              <a:rPr lang="en-US" sz="1050" dirty="0"/>
              <a:t>Precision = TP/(TP + FP + e)</a:t>
            </a:r>
          </a:p>
          <a:p>
            <a:pPr algn="l"/>
            <a:endParaRPr lang="en-US" sz="1050" dirty="0"/>
          </a:p>
          <a:p>
            <a:pPr algn="l"/>
            <a:r>
              <a:rPr lang="en-US" sz="1050" dirty="0"/>
              <a:t>e is a small number to prevent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290088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22D265-309A-4267-85CC-224F31F44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3811"/>
              </p:ext>
            </p:extLst>
          </p:nvPr>
        </p:nvGraphicFramePr>
        <p:xfrm>
          <a:off x="847853" y="2572512"/>
          <a:ext cx="6172707" cy="1308006"/>
        </p:xfrm>
        <a:graphic>
          <a:graphicData uri="http://schemas.openxmlformats.org/drawingml/2006/table">
            <a:tbl>
              <a:tblPr/>
              <a:tblGrid>
                <a:gridCol w="181230">
                  <a:extLst>
                    <a:ext uri="{9D8B030D-6E8A-4147-A177-3AD203B41FA5}">
                      <a16:colId xmlns:a16="http://schemas.microsoft.com/office/drawing/2014/main" val="15366954"/>
                    </a:ext>
                  </a:extLst>
                </a:gridCol>
                <a:gridCol w="1425154">
                  <a:extLst>
                    <a:ext uri="{9D8B030D-6E8A-4147-A177-3AD203B41FA5}">
                      <a16:colId xmlns:a16="http://schemas.microsoft.com/office/drawing/2014/main" val="4025678806"/>
                    </a:ext>
                  </a:extLst>
                </a:gridCol>
                <a:gridCol w="202603">
                  <a:extLst>
                    <a:ext uri="{9D8B030D-6E8A-4147-A177-3AD203B41FA5}">
                      <a16:colId xmlns:a16="http://schemas.microsoft.com/office/drawing/2014/main" val="176993199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071704588"/>
                    </a:ext>
                  </a:extLst>
                </a:gridCol>
                <a:gridCol w="355854">
                  <a:extLst>
                    <a:ext uri="{9D8B030D-6E8A-4147-A177-3AD203B41FA5}">
                      <a16:colId xmlns:a16="http://schemas.microsoft.com/office/drawing/2014/main" val="38073280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142333553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val="742054120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60947035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664801016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194969656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307985166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4358886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751497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4013562429"/>
                    </a:ext>
                  </a:extLst>
                </a:gridCol>
              </a:tblGrid>
              <a:tr h="82735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y_pred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pred_is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_correct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Amu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914232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0.936373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0.939573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0.004184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0.011236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883300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0.894275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0.896046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0.012019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0.031746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0.983644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4808641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0.929688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0.932697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0.04556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0.316526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108749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0.830015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0.832091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0.006286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0.023408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0.927155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1787529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0.895793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0.897202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0.013577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0.034424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0.956411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078012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0.903693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0.905194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0.033136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0.066697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0.899513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0.965517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868694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0.913112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0.915378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0.027842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0.063004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0.96769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48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0.888735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0.890047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0.007792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0.026266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0.885367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276574"/>
                  </a:ext>
                </a:extLst>
              </a:tr>
              <a:tr h="12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small_test_data_10c_chunk1_queue8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0.873223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0.876893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0.021429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0.051988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0.997623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43" marR="5143" marT="51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7853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9A49CB-100B-4486-AD7B-AC330EF4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07" y="5159648"/>
            <a:ext cx="2207744" cy="160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8E2D1-2661-461D-BEAD-C857FCE242AA}"/>
              </a:ext>
            </a:extLst>
          </p:cNvPr>
          <p:cNvSpPr/>
          <p:nvPr/>
        </p:nvSpPr>
        <p:spPr>
          <a:xfrm>
            <a:off x="4495800" y="2522220"/>
            <a:ext cx="529590" cy="1394460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5AD7FD-98FF-4FBC-87C2-57EBC14F820B}"/>
                  </a:ext>
                </a:extLst>
              </p:cNvPr>
              <p:cNvSpPr txBox="1"/>
              <p:nvPr/>
            </p:nvSpPr>
            <p:spPr>
              <a:xfrm>
                <a:off x="4760595" y="4467923"/>
                <a:ext cx="1017138" cy="275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800" dirty="0"/>
                  <a:t>,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5AD7FD-98FF-4FBC-87C2-57EBC14F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95" y="4467923"/>
                <a:ext cx="1017138" cy="275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03269-7742-4CFB-909B-952C4908BF2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4794885" y="2929890"/>
            <a:ext cx="702879" cy="15694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70D86D-A23F-4FD3-8E48-02D4C8E1969B}"/>
              </a:ext>
            </a:extLst>
          </p:cNvPr>
          <p:cNvSpPr/>
          <p:nvPr/>
        </p:nvSpPr>
        <p:spPr>
          <a:xfrm>
            <a:off x="4594860" y="2785110"/>
            <a:ext cx="400050" cy="1447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AD55B-FA51-4ACF-B4B4-E9B0AA0D95CA}"/>
              </a:ext>
            </a:extLst>
          </p:cNvPr>
          <p:cNvSpPr/>
          <p:nvPr/>
        </p:nvSpPr>
        <p:spPr>
          <a:xfrm>
            <a:off x="5252960" y="4474703"/>
            <a:ext cx="439180" cy="258633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F56C06-300C-421C-B02B-5163706FE740}"/>
              </a:ext>
            </a:extLst>
          </p:cNvPr>
          <p:cNvSpPr/>
          <p:nvPr/>
        </p:nvSpPr>
        <p:spPr>
          <a:xfrm>
            <a:off x="5362484" y="4499386"/>
            <a:ext cx="270559" cy="20926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6B3867-F672-4397-9AFF-A5DFCBB4FD7E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760595" y="3916680"/>
            <a:ext cx="711955" cy="558023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A8406-8691-4723-BA09-4E2D284B63A2}"/>
              </a:ext>
            </a:extLst>
          </p:cNvPr>
          <p:cNvSpPr/>
          <p:nvPr/>
        </p:nvSpPr>
        <p:spPr>
          <a:xfrm>
            <a:off x="5692139" y="2522220"/>
            <a:ext cx="529590" cy="1394460"/>
          </a:xfrm>
          <a:prstGeom prst="rect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98BA44-3A6A-4D4C-8D26-15A518292F8A}"/>
              </a:ext>
            </a:extLst>
          </p:cNvPr>
          <p:cNvCxnSpPr>
            <a:cxnSpLocks/>
            <a:stCxn id="22" idx="2"/>
            <a:endCxn id="34" idx="0"/>
          </p:cNvCxnSpPr>
          <p:nvPr/>
        </p:nvCxnSpPr>
        <p:spPr>
          <a:xfrm flipH="1">
            <a:off x="5018470" y="3916680"/>
            <a:ext cx="938464" cy="568263"/>
          </a:xfrm>
          <a:prstGeom prst="straightConnector1">
            <a:avLst/>
          </a:prstGeom>
          <a:ln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B4774B-10FA-4F20-A0F0-7A14C2C6940A}"/>
              </a:ext>
            </a:extLst>
          </p:cNvPr>
          <p:cNvSpPr/>
          <p:nvPr/>
        </p:nvSpPr>
        <p:spPr>
          <a:xfrm>
            <a:off x="4798880" y="4484943"/>
            <a:ext cx="439180" cy="258633"/>
          </a:xfrm>
          <a:prstGeom prst="rect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89FB49-D0B1-496B-9110-74D98058C4B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72550" y="4733336"/>
            <a:ext cx="669170" cy="118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E95052-3367-4C5B-94D0-AAF86ABCD7C1}"/>
              </a:ext>
            </a:extLst>
          </p:cNvPr>
          <p:cNvSpPr txBox="1"/>
          <p:nvPr/>
        </p:nvSpPr>
        <p:spPr>
          <a:xfrm rot="3609461">
            <a:off x="5382952" y="516175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accent1"/>
                </a:solidFill>
              </a:rPr>
              <a:t>1 XAI type, 1 mode branch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399A46-6AF3-47F2-8579-3541B45C8061}"/>
              </a:ext>
            </a:extLst>
          </p:cNvPr>
          <p:cNvCxnSpPr>
            <a:cxnSpLocks/>
          </p:cNvCxnSpPr>
          <p:nvPr/>
        </p:nvCxnSpPr>
        <p:spPr>
          <a:xfrm flipH="1">
            <a:off x="4445785" y="3930810"/>
            <a:ext cx="299911" cy="777842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E3FAB75-FFD1-4374-9E6D-BBE04DB290A9}"/>
                  </a:ext>
                </a:extLst>
              </p:cNvPr>
              <p:cNvSpPr/>
              <p:nvPr/>
            </p:nvSpPr>
            <p:spPr>
              <a:xfrm>
                <a:off x="6005503" y="4603912"/>
                <a:ext cx="728405" cy="342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ra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E3FAB75-FFD1-4374-9E6D-BBE04DB2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03" y="4603912"/>
                <a:ext cx="728405" cy="342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E5A686-97AE-4CA4-86A1-9228E12FC235}"/>
                  </a:ext>
                </a:extLst>
              </p:cNvPr>
              <p:cNvSpPr/>
              <p:nvPr/>
            </p:nvSpPr>
            <p:spPr>
              <a:xfrm>
                <a:off x="3948688" y="4708652"/>
                <a:ext cx="728405" cy="342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ra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E5A686-97AE-4CA4-86A1-9228E12FC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688" y="4708652"/>
                <a:ext cx="728405" cy="342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DD35FBF-6036-4E8C-A16C-27FB7B79B0CD}"/>
              </a:ext>
            </a:extLst>
          </p:cNvPr>
          <p:cNvSpPr/>
          <p:nvPr/>
        </p:nvSpPr>
        <p:spPr>
          <a:xfrm>
            <a:off x="4324350" y="5055870"/>
            <a:ext cx="1409700" cy="632460"/>
          </a:xfrm>
          <a:custGeom>
            <a:avLst/>
            <a:gdLst>
              <a:gd name="connsiteX0" fmla="*/ 0 w 1409700"/>
              <a:gd name="connsiteY0" fmla="*/ 0 h 735216"/>
              <a:gd name="connsiteX1" fmla="*/ 335280 w 1409700"/>
              <a:gd name="connsiteY1" fmla="*/ 624840 h 735216"/>
              <a:gd name="connsiteX2" fmla="*/ 1409700 w 1409700"/>
              <a:gd name="connsiteY2" fmla="*/ 731520 h 73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735216">
                <a:moveTo>
                  <a:pt x="0" y="0"/>
                </a:moveTo>
                <a:cubicBezTo>
                  <a:pt x="50165" y="251460"/>
                  <a:pt x="100330" y="502920"/>
                  <a:pt x="335280" y="624840"/>
                </a:cubicBezTo>
                <a:cubicBezTo>
                  <a:pt x="570230" y="746760"/>
                  <a:pt x="989965" y="739140"/>
                  <a:pt x="1409700" y="73152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EB6E37D4-467F-4F62-914C-1900A60E8EA2}"/>
              </a:ext>
            </a:extLst>
          </p:cNvPr>
          <p:cNvSpPr/>
          <p:nvPr/>
        </p:nvSpPr>
        <p:spPr>
          <a:xfrm>
            <a:off x="5761416" y="5478780"/>
            <a:ext cx="45719" cy="4419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2C1A18FA-AFCC-4AD7-87D9-D2A1E7F81D35}"/>
              </a:ext>
            </a:extLst>
          </p:cNvPr>
          <p:cNvSpPr/>
          <p:nvPr/>
        </p:nvSpPr>
        <p:spPr>
          <a:xfrm rot="5400000">
            <a:off x="6367206" y="5643123"/>
            <a:ext cx="45719" cy="4419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AECC2A-A913-4C54-9064-FB574165D47F}"/>
              </a:ext>
            </a:extLst>
          </p:cNvPr>
          <p:cNvCxnSpPr>
            <a:cxnSpLocks/>
          </p:cNvCxnSpPr>
          <p:nvPr/>
        </p:nvCxnSpPr>
        <p:spPr>
          <a:xfrm>
            <a:off x="6385293" y="4973946"/>
            <a:ext cx="4773" cy="84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4FB1EE-73A1-4B2E-9B90-2F4B8A77CB08}"/>
              </a:ext>
            </a:extLst>
          </p:cNvPr>
          <p:cNvCxnSpPr>
            <a:cxnSpLocks/>
            <a:stCxn id="22" idx="2"/>
            <a:endCxn id="49" idx="0"/>
          </p:cNvCxnSpPr>
          <p:nvPr/>
        </p:nvCxnSpPr>
        <p:spPr>
          <a:xfrm>
            <a:off x="5956934" y="3916680"/>
            <a:ext cx="412772" cy="687232"/>
          </a:xfrm>
          <a:prstGeom prst="straightConnector1">
            <a:avLst/>
          </a:prstGeom>
          <a:ln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889CBCF-0ADA-4964-8824-A0A5D09B065A}"/>
              </a:ext>
            </a:extLst>
          </p:cNvPr>
          <p:cNvSpPr txBox="1"/>
          <p:nvPr/>
        </p:nvSpPr>
        <p:spPr>
          <a:xfrm>
            <a:off x="971539" y="3914611"/>
            <a:ext cx="285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An example from </a:t>
            </a:r>
            <a:r>
              <a:rPr lang="en-US" sz="800" i="1" dirty="0"/>
              <a:t>workflow2_0001\workflow2_0001.1</a:t>
            </a:r>
          </a:p>
          <a:p>
            <a:r>
              <a:rPr lang="en-US" sz="800" i="1" dirty="0"/>
              <a:t>\</a:t>
            </a:r>
            <a:r>
              <a:rPr lang="en-US" sz="800" i="1" dirty="0" err="1"/>
              <a:t>XAI_results</a:t>
            </a:r>
            <a:r>
              <a:rPr lang="en-US" sz="800" i="1" dirty="0"/>
              <a:t>\workflow2_0001.1_InputXGradient.clamp.csv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E099C7-C6F4-4B2F-BC5B-FC096E839222}"/>
              </a:ext>
            </a:extLst>
          </p:cNvPr>
          <p:cNvSpPr/>
          <p:nvPr/>
        </p:nvSpPr>
        <p:spPr>
          <a:xfrm>
            <a:off x="556889" y="877685"/>
            <a:ext cx="3147072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Attribution h </a:t>
            </a:r>
            <a:r>
              <a:rPr lang="en-US" sz="800" dirty="0"/>
              <a:t>is computed for the predicted value (NOT the correct value)</a:t>
            </a:r>
          </a:p>
          <a:p>
            <a:r>
              <a:rPr lang="en-US" sz="800" dirty="0"/>
              <a:t>As shown in the following code: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attr</a:t>
            </a:r>
            <a:r>
              <a:rPr lang="en-US" sz="800" dirty="0"/>
              <a:t> = </a:t>
            </a:r>
            <a:r>
              <a:rPr lang="en-US" sz="800" dirty="0" err="1"/>
              <a:t>attrmodel.attribute</a:t>
            </a:r>
            <a:r>
              <a:rPr lang="en-US" sz="800" dirty="0"/>
              <a:t>(x1[0:0+1], </a:t>
            </a:r>
            <a:r>
              <a:rPr lang="en-US" sz="800" b="1" dirty="0"/>
              <a:t>target=</a:t>
            </a:r>
            <a:r>
              <a:rPr lang="en-US" sz="800" b="1" dirty="0" err="1"/>
              <a:t>y_pred</a:t>
            </a:r>
            <a:r>
              <a:rPr lang="en-US" sz="8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AA3C4D-F19A-4A18-B28D-70C4FAF115DB}"/>
                  </a:ext>
                </a:extLst>
              </p:cNvPr>
              <p:cNvSpPr/>
              <p:nvPr/>
            </p:nvSpPr>
            <p:spPr>
              <a:xfrm>
                <a:off x="431800" y="1794999"/>
                <a:ext cx="3397251" cy="584775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b="1" dirty="0"/>
                  <a:t>Pipeline.eval. </a:t>
                </a:r>
                <a:r>
                  <a:rPr lang="en-US" sz="800" b="1" dirty="0" err="1"/>
                  <a:t>Eval_metrics</a:t>
                </a:r>
                <a:r>
                  <a:rPr lang="en-US" sz="800" b="1" dirty="0"/>
                  <a:t>. Soft </a:t>
                </a:r>
                <a:r>
                  <a:rPr lang="en-US" sz="800" b="1" dirty="0" err="1"/>
                  <a:t>Fiveband</a:t>
                </a:r>
                <a:r>
                  <a:rPr lang="en-US" sz="800" b="1" dirty="0"/>
                  <a:t> score()</a:t>
                </a:r>
                <a:r>
                  <a:rPr lang="en-US" sz="800" dirty="0"/>
                  <a:t> </a:t>
                </a:r>
              </a:p>
              <a:p>
                <a:r>
                  <a:rPr lang="en-US" sz="800" dirty="0"/>
                  <a:t>h (after normalization)  is compared to h0 using different threshold (therefore soft), so we have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𝑏𝑆𝑐𝑜𝑟𝑒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800" dirty="0"/>
                  <a:t> where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=(−0.7+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,−0.3+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,0.3−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,0.7−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" dirty="0"/>
                  <a:t> where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=0,…,55</m:t>
                    </m:r>
                  </m:oMath>
                </a14:m>
                <a:r>
                  <a:rPr lang="en-US" sz="800" dirty="0"/>
                  <a:t> and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AA3C4D-F19A-4A18-B28D-70C4FAF11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794999"/>
                <a:ext cx="3397251" cy="584775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267E510-4A8F-4A7C-A9FF-55F33EDFA582}"/>
              </a:ext>
            </a:extLst>
          </p:cNvPr>
          <p:cNvCxnSpPr>
            <a:cxnSpLocks/>
            <a:stCxn id="2" idx="2"/>
            <a:endCxn id="13" idx="1"/>
          </p:cNvCxnSpPr>
          <p:nvPr/>
        </p:nvCxnSpPr>
        <p:spPr>
          <a:xfrm rot="5400000">
            <a:off x="5599762" y="1043848"/>
            <a:ext cx="808750" cy="2818554"/>
          </a:xfrm>
          <a:prstGeom prst="curvedConnector4">
            <a:avLst>
              <a:gd name="adj1" fmla="val 45525"/>
              <a:gd name="adj2" fmla="val 106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6866BA3-C742-45FE-A314-55984B8FDB49}"/>
              </a:ext>
            </a:extLst>
          </p:cNvPr>
          <p:cNvSpPr/>
          <p:nvPr/>
        </p:nvSpPr>
        <p:spPr>
          <a:xfrm>
            <a:off x="5042753" y="2785110"/>
            <a:ext cx="400050" cy="1447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8692FA7-6AD1-4F90-BE73-067E3C4FA589}"/>
              </a:ext>
            </a:extLst>
          </p:cNvPr>
          <p:cNvCxnSpPr>
            <a:cxnSpLocks/>
            <a:stCxn id="2" idx="2"/>
            <a:endCxn id="72" idx="0"/>
          </p:cNvCxnSpPr>
          <p:nvPr/>
        </p:nvCxnSpPr>
        <p:spPr>
          <a:xfrm rot="5400000">
            <a:off x="5959916" y="1331612"/>
            <a:ext cx="736360" cy="2170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11327B-A514-4CB5-9E9E-1013F18402A7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2130425" y="1462460"/>
            <a:ext cx="1" cy="3325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F1B01C-620E-49A9-9B58-E5671386E8D4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3829051" y="1529835"/>
            <a:ext cx="1213702" cy="55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9CFB74-29F8-4199-BA9F-A82407AF3707}"/>
              </a:ext>
            </a:extLst>
          </p:cNvPr>
          <p:cNvSpPr txBox="1"/>
          <p:nvPr/>
        </p:nvSpPr>
        <p:spPr>
          <a:xfrm rot="20015809">
            <a:off x="4210374" y="1600517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1"/>
              <a:t>Return</a:t>
            </a:r>
            <a:endParaRPr lang="en-US" sz="8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D01011-7268-4FB1-A12D-320B0E66609D}"/>
              </a:ext>
            </a:extLst>
          </p:cNvPr>
          <p:cNvGrpSpPr/>
          <p:nvPr/>
        </p:nvGrpSpPr>
        <p:grpSpPr>
          <a:xfrm>
            <a:off x="4989809" y="838486"/>
            <a:ext cx="4868085" cy="1210264"/>
            <a:chOff x="4989809" y="838486"/>
            <a:chExt cx="4868085" cy="121026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041F49-68D2-4409-9F37-E1E544FA239B}"/>
                </a:ext>
              </a:extLst>
            </p:cNvPr>
            <p:cNvSpPr/>
            <p:nvPr/>
          </p:nvSpPr>
          <p:spPr>
            <a:xfrm>
              <a:off x="8713941" y="1116499"/>
              <a:ext cx="951384" cy="80509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287B6F-E287-425B-8704-8199FEA24F99}"/>
                </a:ext>
              </a:extLst>
            </p:cNvPr>
            <p:cNvGrpSpPr/>
            <p:nvPr/>
          </p:nvGrpSpPr>
          <p:grpSpPr>
            <a:xfrm>
              <a:off x="4989809" y="838486"/>
              <a:ext cx="4868085" cy="1210264"/>
              <a:chOff x="4989809" y="838486"/>
              <a:chExt cx="4868085" cy="12102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E529C2C-0F3C-4067-9C39-A09794CE21C4}"/>
                  </a:ext>
                </a:extLst>
              </p:cNvPr>
              <p:cNvSpPr/>
              <p:nvPr/>
            </p:nvSpPr>
            <p:spPr>
              <a:xfrm>
                <a:off x="5042753" y="1010920"/>
                <a:ext cx="4741322" cy="10378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014291-9C0A-45F2-8DE0-07BC66A740CE}"/>
                  </a:ext>
                </a:extLst>
              </p:cNvPr>
              <p:cNvSpPr txBox="1"/>
              <p:nvPr/>
            </p:nvSpPr>
            <p:spPr>
              <a:xfrm>
                <a:off x="4989809" y="838486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00" dirty="0" err="1"/>
                  <a:t>metrics_collection</a:t>
                </a:r>
                <a:endParaRPr lang="en-US" sz="8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9367FE3-07B3-45F5-995F-6B303BBDF4B3}"/>
                  </a:ext>
                </a:extLst>
              </p:cNvPr>
              <p:cNvGrpSpPr/>
              <p:nvPr/>
            </p:nvGrpSpPr>
            <p:grpSpPr>
              <a:xfrm>
                <a:off x="5116573" y="1083177"/>
                <a:ext cx="2334122" cy="818895"/>
                <a:chOff x="5172923" y="1081937"/>
                <a:chExt cx="2211391" cy="818895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FE05F56-FDB5-4D6E-B552-4A10FA810EE5}"/>
                    </a:ext>
                  </a:extLst>
                </p:cNvPr>
                <p:cNvSpPr/>
                <p:nvPr/>
              </p:nvSpPr>
              <p:spPr>
                <a:xfrm>
                  <a:off x="5172923" y="1095734"/>
                  <a:ext cx="2211391" cy="805098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1B91ECB-B938-466A-AE78-24D26E083E0B}"/>
                    </a:ext>
                  </a:extLst>
                </p:cNvPr>
                <p:cNvSpPr txBox="1"/>
                <p:nvPr/>
              </p:nvSpPr>
              <p:spPr>
                <a:xfrm>
                  <a:off x="5172923" y="1081937"/>
                  <a:ext cx="5455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800" b="1" dirty="0"/>
                    <a:t>metrics 1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37CC38B-A96A-4641-A680-0E63B1B6A3C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0404" y="1246083"/>
                    <a:ext cx="290849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37CC38B-A96A-4641-A680-0E63B1B6A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0404" y="1246083"/>
                    <a:ext cx="290849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D6FBC8-D986-4A30-84CC-277864185FF9}"/>
                  </a:ext>
                </a:extLst>
              </p:cNvPr>
              <p:cNvSpPr/>
              <p:nvPr/>
            </p:nvSpPr>
            <p:spPr>
              <a:xfrm>
                <a:off x="7575784" y="1127286"/>
                <a:ext cx="687972" cy="80509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E2B0F8-964E-4FFB-A283-19DF3F361D57}"/>
                  </a:ext>
                </a:extLst>
              </p:cNvPr>
              <p:cNvSpPr txBox="1"/>
              <p:nvPr/>
            </p:nvSpPr>
            <p:spPr>
              <a:xfrm>
                <a:off x="7546185" y="1127286"/>
                <a:ext cx="541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800" b="1" dirty="0"/>
                  <a:t>metrics 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2E934FB-CD2F-42AB-80E3-2687ECEC9F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4341" y="1099962"/>
                    <a:ext cx="1173553" cy="227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800" b="1" dirty="0"/>
                      <a:t>metrics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𝒔𝒐𝒇𝒕</m:t>
                            </m:r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𝒅𝒆𝒍𝒕𝒂</m:t>
                            </m:r>
                          </m:sub>
                        </m:sSub>
                      </m:oMath>
                    </a14:m>
                    <a:endParaRPr lang="en-US" sz="800" b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2E934FB-CD2F-42AB-80E3-2687ECEC9F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4341" y="1099962"/>
                    <a:ext cx="1173553" cy="22717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393840-2217-4323-9B96-8413A0FA2CF5}"/>
                  </a:ext>
                </a:extLst>
              </p:cNvPr>
              <p:cNvSpPr txBox="1"/>
              <p:nvPr/>
            </p:nvSpPr>
            <p:spPr>
              <a:xfrm>
                <a:off x="8245487" y="138759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58287CC-1B37-492C-902D-8EF67DB4653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5822" y="1246083"/>
                    <a:ext cx="636186" cy="2473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𝑠𝑜𝑓𝑡</m:t>
                                      </m:r>
                                      <m: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800" b="0" i="1" dirty="0" smtClean="0">
                                          <a:latin typeface="Cambria Math" panose="02040503050406030204" pitchFamily="18" charset="0"/>
                                        </a:rPr>
                                        <m:t>𝑑𝑒𝑙𝑡𝑎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58287CC-1B37-492C-902D-8EF67DB46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5822" y="1246083"/>
                    <a:ext cx="636186" cy="2473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8941D4-731D-4D9C-9435-921FD846EEEC}"/>
                  </a:ext>
                </a:extLst>
              </p:cNvPr>
              <p:cNvSpPr txBox="1"/>
              <p:nvPr/>
            </p:nvSpPr>
            <p:spPr>
              <a:xfrm>
                <a:off x="5140327" y="1450769"/>
                <a:ext cx="20148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, acc (A) , recall (R), precision (</a:t>
                </a:r>
                <a:r>
                  <a:rPr lang="en-US" sz="800"/>
                  <a:t>P), FPR </a:t>
                </a:r>
                <a:endParaRPr lang="en-US" sz="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8941D4-731D-4D9C-9435-921FD846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7" y="1450769"/>
                <a:ext cx="2014872" cy="215444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E2304B-F87F-44B1-AE6F-F390CA4F9174}"/>
                  </a:ext>
                </a:extLst>
              </p:cNvPr>
              <p:cNvSpPr txBox="1"/>
              <p:nvPr/>
            </p:nvSpPr>
            <p:spPr>
              <a:xfrm>
                <a:off x="8140976" y="2008368"/>
                <a:ext cx="179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800" dirty="0"/>
                  <a:t> is the m-</a:t>
                </a:r>
                <a:r>
                  <a:rPr lang="en-US" sz="800" dirty="0" err="1"/>
                  <a:t>th</a:t>
                </a:r>
                <a:r>
                  <a:rPr lang="en-US" sz="800" dirty="0"/>
                  <a:t> threshold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800" dirty="0"/>
                  <a:t> is the m-</a:t>
                </a:r>
                <a:r>
                  <a:rPr lang="en-US" sz="800" dirty="0" err="1"/>
                  <a:t>th</a:t>
                </a:r>
                <a:r>
                  <a:rPr lang="en-US" sz="800" dirty="0"/>
                  <a:t> threshold for </a:t>
                </a:r>
                <a:r>
                  <a:rPr lang="en-US" sz="800" dirty="0" err="1"/>
                  <a:t>groundtruth</a:t>
                </a:r>
                <a:r>
                  <a:rPr lang="en-US" sz="800" dirty="0"/>
                  <a:t>, mostly not a problem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E2304B-F87F-44B1-AE6F-F390CA4F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76" y="2008368"/>
                <a:ext cx="1796004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CAF051C-C7F3-4847-BA0A-0E99F7128B53}"/>
              </a:ext>
            </a:extLst>
          </p:cNvPr>
          <p:cNvSpPr/>
          <p:nvPr/>
        </p:nvSpPr>
        <p:spPr>
          <a:xfrm>
            <a:off x="261860" y="364001"/>
            <a:ext cx="10119360" cy="21047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801513-4115-4CD4-A0C0-36DC4B2D1B37}"/>
              </a:ext>
            </a:extLst>
          </p:cNvPr>
          <p:cNvSpPr txBox="1"/>
          <p:nvPr/>
        </p:nvSpPr>
        <p:spPr>
          <a:xfrm>
            <a:off x="655949" y="148557"/>
            <a:ext cx="3102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 err="1"/>
              <a:t>pipeline.eval</a:t>
            </a:r>
            <a:r>
              <a:rPr lang="en-US" sz="800" dirty="0"/>
              <a:t>. </a:t>
            </a:r>
            <a:r>
              <a:rPr lang="en-US" sz="800" dirty="0" err="1"/>
              <a:t>evaluation_xai_implementation</a:t>
            </a:r>
            <a:r>
              <a:rPr lang="en-US" sz="800" dirty="0"/>
              <a:t>. Aggregate evaluation()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AEB1E7-6501-451E-B474-4071A8E32B9B}"/>
              </a:ext>
            </a:extLst>
          </p:cNvPr>
          <p:cNvSpPr/>
          <p:nvPr/>
        </p:nvSpPr>
        <p:spPr>
          <a:xfrm>
            <a:off x="414260" y="752944"/>
            <a:ext cx="9522720" cy="16654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7E1F3C-E090-46B2-847F-97EB7C94B9E9}"/>
              </a:ext>
            </a:extLst>
          </p:cNvPr>
          <p:cNvSpPr txBox="1"/>
          <p:nvPr/>
        </p:nvSpPr>
        <p:spPr>
          <a:xfrm>
            <a:off x="399020" y="554519"/>
            <a:ext cx="954107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b="1" dirty="0"/>
              <a:t>Sample by sample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B18952-CA0A-4F9E-A128-34E0EBC1DB2C}"/>
              </a:ext>
            </a:extLst>
          </p:cNvPr>
          <p:cNvSpPr/>
          <p:nvPr/>
        </p:nvSpPr>
        <p:spPr>
          <a:xfrm>
            <a:off x="7517657" y="2935487"/>
            <a:ext cx="1149834" cy="62686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D9FF81-25F9-4D23-84D0-A17E63DCAFBC}"/>
              </a:ext>
            </a:extLst>
          </p:cNvPr>
          <p:cNvSpPr txBox="1"/>
          <p:nvPr/>
        </p:nvSpPr>
        <p:spPr>
          <a:xfrm>
            <a:off x="7532203" y="2721341"/>
            <a:ext cx="954107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b="1" dirty="0"/>
              <a:t>Sample by sample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8B88C-9123-449C-ADD6-3229F88E1070}"/>
              </a:ext>
            </a:extLst>
          </p:cNvPr>
          <p:cNvCxnSpPr/>
          <p:nvPr/>
        </p:nvCxnSpPr>
        <p:spPr>
          <a:xfrm>
            <a:off x="6861810" y="1649573"/>
            <a:ext cx="1165599" cy="157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9C1D42-5C7B-4395-A76C-F58E6C1A82A1}"/>
              </a:ext>
            </a:extLst>
          </p:cNvPr>
          <p:cNvCxnSpPr>
            <a:cxnSpLocks/>
          </p:cNvCxnSpPr>
          <p:nvPr/>
        </p:nvCxnSpPr>
        <p:spPr>
          <a:xfrm>
            <a:off x="5994860" y="1655117"/>
            <a:ext cx="1936581" cy="158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A66D9-3FBE-47E9-ACD3-B40F1FA3208D}"/>
              </a:ext>
            </a:extLst>
          </p:cNvPr>
          <p:cNvSpPr/>
          <p:nvPr/>
        </p:nvSpPr>
        <p:spPr>
          <a:xfrm>
            <a:off x="7342047" y="2612351"/>
            <a:ext cx="3102433" cy="99527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8B17CC-4009-4436-9A23-5DB967340960}"/>
              </a:ext>
            </a:extLst>
          </p:cNvPr>
          <p:cNvSpPr txBox="1"/>
          <p:nvPr/>
        </p:nvSpPr>
        <p:spPr>
          <a:xfrm>
            <a:off x="9215516" y="2633855"/>
            <a:ext cx="1165704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b="1" dirty="0"/>
              <a:t>Threshold by threshold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60C8D9-C384-4ECD-9948-DB87A69AE8A8}"/>
              </a:ext>
            </a:extLst>
          </p:cNvPr>
          <p:cNvSpPr txBox="1"/>
          <p:nvPr/>
        </p:nvSpPr>
        <p:spPr>
          <a:xfrm>
            <a:off x="7733022" y="3201644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Recall, FPR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BEDCDA7-5D54-4E93-805F-84A3BF39FDFB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8667491" y="3248919"/>
            <a:ext cx="313721" cy="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F7A5B5E-3ED0-402C-918C-A8BCBAF27C8E}"/>
              </a:ext>
            </a:extLst>
          </p:cNvPr>
          <p:cNvSpPr/>
          <p:nvPr/>
        </p:nvSpPr>
        <p:spPr>
          <a:xfrm>
            <a:off x="8981212" y="3036908"/>
            <a:ext cx="1096237" cy="42927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347A99-D01B-414C-8BB2-B4903B8B04C5}"/>
                  </a:ext>
                </a:extLst>
              </p:cNvPr>
              <p:cNvSpPr txBox="1"/>
              <p:nvPr/>
            </p:nvSpPr>
            <p:spPr>
              <a:xfrm>
                <a:off x="8984792" y="3028064"/>
                <a:ext cx="10776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&gt;,&lt;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en-US" sz="800" dirty="0"/>
              </a:p>
              <a:p>
                <a:r>
                  <a:rPr lang="en-US" sz="700" dirty="0"/>
                  <a:t>i.e. Mean values over all samples per threshold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347A99-D01B-414C-8BB2-B4903B8B0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92" y="3028064"/>
                <a:ext cx="1077699" cy="430887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8">
            <a:extLst>
              <a:ext uri="{FF2B5EF4-FFF2-40B4-BE49-F238E27FC236}">
                <a16:creationId xmlns:a16="http://schemas.microsoft.com/office/drawing/2014/main" id="{7BDBA72F-335F-4701-8AA0-853D424E1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r="50000" b="3218"/>
          <a:stretch/>
        </p:blipFill>
        <p:spPr bwMode="auto">
          <a:xfrm>
            <a:off x="7789614" y="4138284"/>
            <a:ext cx="2526094" cy="15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6588AD-67DD-4B64-BD32-E15B2732F686}"/>
              </a:ext>
            </a:extLst>
          </p:cNvPr>
          <p:cNvCxnSpPr>
            <a:cxnSpLocks/>
          </p:cNvCxnSpPr>
          <p:nvPr/>
        </p:nvCxnSpPr>
        <p:spPr>
          <a:xfrm>
            <a:off x="9502140" y="3417088"/>
            <a:ext cx="378793" cy="108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2505</Words>
  <Application>Microsoft Office PowerPoint</Application>
  <PresentationFormat>Widescreen</PresentationFormat>
  <Paragraphs>512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Cambria Math</vt:lpstr>
      <vt:lpstr>Office Theme</vt:lpstr>
      <vt:lpstr>Schematic</vt:lpstr>
      <vt:lpstr>Workflow 1: data preparation</vt:lpstr>
      <vt:lpstr>Workflow 1: resnet34 description</vt:lpstr>
      <vt:lpstr>Workflow 1: resnet34 (methods-view)</vt:lpstr>
      <vt:lpstr>Workflow 3: VGG (methods-view)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#ERICO TJOA#</dc:creator>
  <cp:lastModifiedBy>#ERICO TJOA#</cp:lastModifiedBy>
  <cp:revision>616</cp:revision>
  <dcterms:created xsi:type="dcterms:W3CDTF">2020-07-15T03:12:53Z</dcterms:created>
  <dcterms:modified xsi:type="dcterms:W3CDTF">2020-09-05T15:31:40Z</dcterms:modified>
</cp:coreProperties>
</file>