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4068" r:id="rId2"/>
    <p:sldMasterId id="2147484080" r:id="rId3"/>
    <p:sldMasterId id="2147484056" r:id="rId4"/>
    <p:sldMasterId id="2147484030" r:id="rId5"/>
    <p:sldMasterId id="2147484043" r:id="rId6"/>
  </p:sldMasterIdLst>
  <p:notesMasterIdLst>
    <p:notesMasterId r:id="rId28"/>
  </p:notesMasterIdLst>
  <p:handoutMasterIdLst>
    <p:handoutMasterId r:id="rId29"/>
  </p:handoutMasterIdLst>
  <p:sldIdLst>
    <p:sldId id="578" r:id="rId7"/>
    <p:sldId id="2147471677" r:id="rId8"/>
    <p:sldId id="2147471726" r:id="rId9"/>
    <p:sldId id="2147471727" r:id="rId10"/>
    <p:sldId id="2147471717" r:id="rId11"/>
    <p:sldId id="2147471688" r:id="rId12"/>
    <p:sldId id="2147471687" r:id="rId13"/>
    <p:sldId id="2147471689" r:id="rId14"/>
    <p:sldId id="2147471695" r:id="rId15"/>
    <p:sldId id="630" r:id="rId16"/>
    <p:sldId id="2147471691" r:id="rId17"/>
    <p:sldId id="2147471692" r:id="rId18"/>
    <p:sldId id="2147471693" r:id="rId19"/>
    <p:sldId id="2147471694" r:id="rId20"/>
    <p:sldId id="2147471718" r:id="rId21"/>
    <p:sldId id="2147471720" r:id="rId22"/>
    <p:sldId id="2147471721" r:id="rId23"/>
    <p:sldId id="2147471722" r:id="rId24"/>
    <p:sldId id="2147471723" r:id="rId25"/>
    <p:sldId id="2147471724" r:id="rId26"/>
    <p:sldId id="265" r:id="rId2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49">
          <p15:clr>
            <a:srgbClr val="A4A3A4"/>
          </p15:clr>
        </p15:guide>
        <p15:guide id="2" orient="horz" pos="360" userDrawn="1">
          <p15:clr>
            <a:srgbClr val="A4A3A4"/>
          </p15:clr>
        </p15:guide>
        <p15:guide id="3" pos="7678" userDrawn="1">
          <p15:clr>
            <a:srgbClr val="A4A3A4"/>
          </p15:clr>
        </p15:guide>
        <p15:guide id="4" pos="910" userDrawn="1">
          <p15:clr>
            <a:srgbClr val="A4A3A4"/>
          </p15:clr>
        </p15:guide>
        <p15:guide id="5" pos="14446" userDrawn="1">
          <p15:clr>
            <a:srgbClr val="A4A3A4"/>
          </p15:clr>
        </p15:guide>
        <p15:guide id="6" orient="horz" pos="4398">
          <p15:clr>
            <a:srgbClr val="A4A3A4"/>
          </p15:clr>
        </p15:guide>
        <p15:guide id="7" orient="horz" pos="461">
          <p15:clr>
            <a:srgbClr val="A4A3A4"/>
          </p15:clr>
        </p15:guide>
        <p15:guide id="8" pos="14396">
          <p15:clr>
            <a:srgbClr val="A4A3A4"/>
          </p15:clr>
        </p15:guide>
        <p15:guide id="9" pos="7683">
          <p15:clr>
            <a:srgbClr val="A4A3A4"/>
          </p15:clr>
        </p15:guide>
        <p15:guide id="10" pos="96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 initials="N" lastIdx="2" clrIdx="0">
    <p:extLst>
      <p:ext uri="{19B8F6BF-5375-455C-9EA6-DF929625EA0E}">
        <p15:presenceInfo xmlns:p15="http://schemas.microsoft.com/office/powerpoint/2012/main" userId="N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298EA9"/>
    <a:srgbClr val="FDA35F"/>
    <a:srgbClr val="B08600"/>
    <a:srgbClr val="333639"/>
    <a:srgbClr val="F4AB17"/>
    <a:srgbClr val="57687B"/>
    <a:srgbClr val="0187C0"/>
    <a:srgbClr val="D09E00"/>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2747A-7B1A-40DA-9AF9-10B5738B54AB}" v="1" dt="2025-07-23T01:35:45.390"/>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364" autoAdjust="0"/>
  </p:normalViewPr>
  <p:slideViewPr>
    <p:cSldViewPr snapToGrid="0" snapToObjects="1">
      <p:cViewPr varScale="1">
        <p:scale>
          <a:sx n="32" d="100"/>
          <a:sy n="32" d="100"/>
        </p:scale>
        <p:origin x="168" y="66"/>
      </p:cViewPr>
      <p:guideLst>
        <p:guide orient="horz" pos="8249"/>
        <p:guide orient="horz" pos="360"/>
        <p:guide pos="7678"/>
        <p:guide pos="910"/>
        <p:guide pos="14446"/>
        <p:guide orient="horz" pos="4398"/>
        <p:guide orient="horz" pos="461"/>
        <p:guide pos="14396"/>
        <p:guide pos="7683"/>
        <p:guide pos="9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4" d="100"/>
        <a:sy n="24" d="100"/>
      </p:scale>
      <p:origin x="0" y="0"/>
    </p:cViewPr>
  </p:sorterViewPr>
  <p:notesViewPr>
    <p:cSldViewPr snapToGrid="0" snapToObjects="1">
      <p:cViewPr varScale="1">
        <p:scale>
          <a:sx n="78" d="100"/>
          <a:sy n="78" d="100"/>
        </p:scale>
        <p:origin x="3198"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anhnt" userId="6d863154-aa32-4bb6-a865-2aaffa8179f4" providerId="ADAL" clId="{1242747A-7B1A-40DA-9AF9-10B5738B54AB}"/>
    <pc:docChg chg="custSel addSld delSld modSld">
      <pc:chgData name="vananhnt" userId="6d863154-aa32-4bb6-a865-2aaffa8179f4" providerId="ADAL" clId="{1242747A-7B1A-40DA-9AF9-10B5738B54AB}" dt="2025-07-23T01:38:50.562" v="44" actId="5793"/>
      <pc:docMkLst>
        <pc:docMk/>
      </pc:docMkLst>
      <pc:sldChg chg="add">
        <pc:chgData name="vananhnt" userId="6d863154-aa32-4bb6-a865-2aaffa8179f4" providerId="ADAL" clId="{1242747A-7B1A-40DA-9AF9-10B5738B54AB}" dt="2025-07-23T01:35:45.385" v="1"/>
        <pc:sldMkLst>
          <pc:docMk/>
          <pc:sldMk cId="0" sldId="256"/>
        </pc:sldMkLst>
      </pc:sldChg>
      <pc:sldChg chg="add">
        <pc:chgData name="vananhnt" userId="6d863154-aa32-4bb6-a865-2aaffa8179f4" providerId="ADAL" clId="{1242747A-7B1A-40DA-9AF9-10B5738B54AB}" dt="2025-07-23T01:35:45.385" v="1"/>
        <pc:sldMkLst>
          <pc:docMk/>
          <pc:sldMk cId="0" sldId="257"/>
        </pc:sldMkLst>
      </pc:sldChg>
      <pc:sldChg chg="add">
        <pc:chgData name="vananhnt" userId="6d863154-aa32-4bb6-a865-2aaffa8179f4" providerId="ADAL" clId="{1242747A-7B1A-40DA-9AF9-10B5738B54AB}" dt="2025-07-23T01:35:45.385" v="1"/>
        <pc:sldMkLst>
          <pc:docMk/>
          <pc:sldMk cId="0" sldId="258"/>
        </pc:sldMkLst>
      </pc:sldChg>
      <pc:sldChg chg="add">
        <pc:chgData name="vananhnt" userId="6d863154-aa32-4bb6-a865-2aaffa8179f4" providerId="ADAL" clId="{1242747A-7B1A-40DA-9AF9-10B5738B54AB}" dt="2025-07-23T01:35:45.385" v="1"/>
        <pc:sldMkLst>
          <pc:docMk/>
          <pc:sldMk cId="0" sldId="259"/>
        </pc:sldMkLst>
      </pc:sldChg>
      <pc:sldChg chg="add">
        <pc:chgData name="vananhnt" userId="6d863154-aa32-4bb6-a865-2aaffa8179f4" providerId="ADAL" clId="{1242747A-7B1A-40DA-9AF9-10B5738B54AB}" dt="2025-07-23T01:35:45.385" v="1"/>
        <pc:sldMkLst>
          <pc:docMk/>
          <pc:sldMk cId="0" sldId="260"/>
        </pc:sldMkLst>
      </pc:sldChg>
      <pc:sldChg chg="add">
        <pc:chgData name="vananhnt" userId="6d863154-aa32-4bb6-a865-2aaffa8179f4" providerId="ADAL" clId="{1242747A-7B1A-40DA-9AF9-10B5738B54AB}" dt="2025-07-23T01:35:45.385" v="1"/>
        <pc:sldMkLst>
          <pc:docMk/>
          <pc:sldMk cId="0" sldId="261"/>
        </pc:sldMkLst>
      </pc:sldChg>
      <pc:sldChg chg="add">
        <pc:chgData name="vananhnt" userId="6d863154-aa32-4bb6-a865-2aaffa8179f4" providerId="ADAL" clId="{1242747A-7B1A-40DA-9AF9-10B5738B54AB}" dt="2025-07-23T01:35:45.385" v="1"/>
        <pc:sldMkLst>
          <pc:docMk/>
          <pc:sldMk cId="0" sldId="262"/>
        </pc:sldMkLst>
      </pc:sldChg>
      <pc:sldChg chg="add">
        <pc:chgData name="vananhnt" userId="6d863154-aa32-4bb6-a865-2aaffa8179f4" providerId="ADAL" clId="{1242747A-7B1A-40DA-9AF9-10B5738B54AB}" dt="2025-07-23T01:35:45.385" v="1"/>
        <pc:sldMkLst>
          <pc:docMk/>
          <pc:sldMk cId="0" sldId="264"/>
        </pc:sldMkLst>
      </pc:sldChg>
      <pc:sldChg chg="add">
        <pc:chgData name="vananhnt" userId="6d863154-aa32-4bb6-a865-2aaffa8179f4" providerId="ADAL" clId="{1242747A-7B1A-40DA-9AF9-10B5738B54AB}" dt="2025-07-23T01:35:45.385" v="1"/>
        <pc:sldMkLst>
          <pc:docMk/>
          <pc:sldMk cId="0" sldId="265"/>
        </pc:sldMkLst>
      </pc:sldChg>
      <pc:sldChg chg="add">
        <pc:chgData name="vananhnt" userId="6d863154-aa32-4bb6-a865-2aaffa8179f4" providerId="ADAL" clId="{1242747A-7B1A-40DA-9AF9-10B5738B54AB}" dt="2025-07-23T01:35:45.385" v="1"/>
        <pc:sldMkLst>
          <pc:docMk/>
          <pc:sldMk cId="997088891" sldId="266"/>
        </pc:sldMkLst>
      </pc:sldChg>
      <pc:sldChg chg="add">
        <pc:chgData name="vananhnt" userId="6d863154-aa32-4bb6-a865-2aaffa8179f4" providerId="ADAL" clId="{1242747A-7B1A-40DA-9AF9-10B5738B54AB}" dt="2025-07-23T01:35:45.385" v="1"/>
        <pc:sldMkLst>
          <pc:docMk/>
          <pc:sldMk cId="2164051492" sldId="267"/>
        </pc:sldMkLst>
      </pc:sldChg>
      <pc:sldChg chg="del">
        <pc:chgData name="vananhnt" userId="6d863154-aa32-4bb6-a865-2aaffa8179f4" providerId="ADAL" clId="{1242747A-7B1A-40DA-9AF9-10B5738B54AB}" dt="2025-07-23T01:34:41.575" v="0" actId="2696"/>
        <pc:sldMkLst>
          <pc:docMk/>
          <pc:sldMk cId="1416670274" sldId="2147471696"/>
        </pc:sldMkLst>
      </pc:sldChg>
      <pc:sldChg chg="del">
        <pc:chgData name="vananhnt" userId="6d863154-aa32-4bb6-a865-2aaffa8179f4" providerId="ADAL" clId="{1242747A-7B1A-40DA-9AF9-10B5738B54AB}" dt="2025-07-23T01:34:41.575" v="0" actId="2696"/>
        <pc:sldMkLst>
          <pc:docMk/>
          <pc:sldMk cId="2858499760" sldId="2147471697"/>
        </pc:sldMkLst>
      </pc:sldChg>
      <pc:sldChg chg="del">
        <pc:chgData name="vananhnt" userId="6d863154-aa32-4bb6-a865-2aaffa8179f4" providerId="ADAL" clId="{1242747A-7B1A-40DA-9AF9-10B5738B54AB}" dt="2025-07-23T01:34:41.575" v="0" actId="2696"/>
        <pc:sldMkLst>
          <pc:docMk/>
          <pc:sldMk cId="1594952321" sldId="2147471698"/>
        </pc:sldMkLst>
      </pc:sldChg>
      <pc:sldChg chg="del">
        <pc:chgData name="vananhnt" userId="6d863154-aa32-4bb6-a865-2aaffa8179f4" providerId="ADAL" clId="{1242747A-7B1A-40DA-9AF9-10B5738B54AB}" dt="2025-07-23T01:34:41.575" v="0" actId="2696"/>
        <pc:sldMkLst>
          <pc:docMk/>
          <pc:sldMk cId="250446371" sldId="2147471699"/>
        </pc:sldMkLst>
      </pc:sldChg>
      <pc:sldChg chg="modSp mod">
        <pc:chgData name="vananhnt" userId="6d863154-aa32-4bb6-a865-2aaffa8179f4" providerId="ADAL" clId="{1242747A-7B1A-40DA-9AF9-10B5738B54AB}" dt="2025-07-23T01:38:50.562" v="44" actId="5793"/>
        <pc:sldMkLst>
          <pc:docMk/>
          <pc:sldMk cId="1175010289" sldId="2147471703"/>
        </pc:sldMkLst>
        <pc:spChg chg="mod">
          <ac:chgData name="vananhnt" userId="6d863154-aa32-4bb6-a865-2aaffa8179f4" providerId="ADAL" clId="{1242747A-7B1A-40DA-9AF9-10B5738B54AB}" dt="2025-07-23T01:38:50.562" v="44" actId="5793"/>
          <ac:spMkLst>
            <pc:docMk/>
            <pc:sldMk cId="1175010289" sldId="2147471703"/>
            <ac:spMk id="52" creationId="{97C03F26-F982-540C-5C20-31357A7D8814}"/>
          </ac:spMkLst>
        </pc:spChg>
      </pc:sldChg>
      <pc:sldChg chg="add del">
        <pc:chgData name="vananhnt" userId="6d863154-aa32-4bb6-a865-2aaffa8179f4" providerId="ADAL" clId="{1242747A-7B1A-40DA-9AF9-10B5738B54AB}" dt="2025-07-23T01:35:45.385" v="1"/>
        <pc:sldMkLst>
          <pc:docMk/>
          <pc:sldMk cId="1772344988" sldId="2147471704"/>
        </pc:sldMkLst>
      </pc:sldChg>
      <pc:sldChg chg="del">
        <pc:chgData name="vananhnt" userId="6d863154-aa32-4bb6-a865-2aaffa8179f4" providerId="ADAL" clId="{1242747A-7B1A-40DA-9AF9-10B5738B54AB}" dt="2025-07-23T01:34:41.575" v="0" actId="2696"/>
        <pc:sldMkLst>
          <pc:docMk/>
          <pc:sldMk cId="1230781421" sldId="2147471705"/>
        </pc:sldMkLst>
      </pc:sldChg>
      <pc:sldChg chg="add">
        <pc:chgData name="vananhnt" userId="6d863154-aa32-4bb6-a865-2aaffa8179f4" providerId="ADAL" clId="{1242747A-7B1A-40DA-9AF9-10B5738B54AB}" dt="2025-07-23T01:35:45.385" v="1"/>
        <pc:sldMkLst>
          <pc:docMk/>
          <pc:sldMk cId="1751049352" sldId="2147471706"/>
        </pc:sldMkLst>
      </pc:sldChg>
      <pc:sldChg chg="add">
        <pc:chgData name="vananhnt" userId="6d863154-aa32-4bb6-a865-2aaffa8179f4" providerId="ADAL" clId="{1242747A-7B1A-40DA-9AF9-10B5738B54AB}" dt="2025-07-23T01:35:45.385" v="1"/>
        <pc:sldMkLst>
          <pc:docMk/>
          <pc:sldMk cId="3992094020" sldId="2147471707"/>
        </pc:sldMkLst>
      </pc:sldChg>
      <pc:sldChg chg="add">
        <pc:chgData name="vananhnt" userId="6d863154-aa32-4bb6-a865-2aaffa8179f4" providerId="ADAL" clId="{1242747A-7B1A-40DA-9AF9-10B5738B54AB}" dt="2025-07-23T01:35:45.385" v="1"/>
        <pc:sldMkLst>
          <pc:docMk/>
          <pc:sldMk cId="1631570191" sldId="2147471708"/>
        </pc:sldMkLst>
      </pc:sldChg>
      <pc:sldChg chg="add">
        <pc:chgData name="vananhnt" userId="6d863154-aa32-4bb6-a865-2aaffa8179f4" providerId="ADAL" clId="{1242747A-7B1A-40DA-9AF9-10B5738B54AB}" dt="2025-07-23T01:35:45.385" v="1"/>
        <pc:sldMkLst>
          <pc:docMk/>
          <pc:sldMk cId="799520639" sldId="2147471709"/>
        </pc:sldMkLst>
      </pc:sldChg>
      <pc:sldChg chg="add">
        <pc:chgData name="vananhnt" userId="6d863154-aa32-4bb6-a865-2aaffa8179f4" providerId="ADAL" clId="{1242747A-7B1A-40DA-9AF9-10B5738B54AB}" dt="2025-07-23T01:35:45.385" v="1"/>
        <pc:sldMkLst>
          <pc:docMk/>
          <pc:sldMk cId="373806337" sldId="2147471710"/>
        </pc:sldMkLst>
      </pc:sldChg>
      <pc:sldChg chg="add">
        <pc:chgData name="vananhnt" userId="6d863154-aa32-4bb6-a865-2aaffa8179f4" providerId="ADAL" clId="{1242747A-7B1A-40DA-9AF9-10B5738B54AB}" dt="2025-07-23T01:35:45.385" v="1"/>
        <pc:sldMkLst>
          <pc:docMk/>
          <pc:sldMk cId="4240458353" sldId="2147471711"/>
        </pc:sldMkLst>
      </pc:sldChg>
      <pc:sldChg chg="add">
        <pc:chgData name="vananhnt" userId="6d863154-aa32-4bb6-a865-2aaffa8179f4" providerId="ADAL" clId="{1242747A-7B1A-40DA-9AF9-10B5738B54AB}" dt="2025-07-23T01:35:45.385" v="1"/>
        <pc:sldMkLst>
          <pc:docMk/>
          <pc:sldMk cId="2600222202" sldId="2147471712"/>
        </pc:sldMkLst>
      </pc:sldChg>
      <pc:sldChg chg="add">
        <pc:chgData name="vananhnt" userId="6d863154-aa32-4bb6-a865-2aaffa8179f4" providerId="ADAL" clId="{1242747A-7B1A-40DA-9AF9-10B5738B54AB}" dt="2025-07-23T01:35:45.385" v="1"/>
        <pc:sldMkLst>
          <pc:docMk/>
          <pc:sldMk cId="2880761981" sldId="214747171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1A17F-D177-4E2F-A529-58117871E4ED}" type="doc">
      <dgm:prSet loTypeId="urn:microsoft.com/office/officeart/2005/8/layout/chevron2" loCatId="list" qsTypeId="urn:microsoft.com/office/officeart/2005/8/quickstyle/3d1" qsCatId="3D" csTypeId="urn:microsoft.com/office/officeart/2005/8/colors/colorful2" csCatId="colorful" phldr="1"/>
      <dgm:spPr/>
      <dgm:t>
        <a:bodyPr/>
        <a:lstStyle/>
        <a:p>
          <a:endParaRPr lang="en-US"/>
        </a:p>
      </dgm:t>
    </dgm:pt>
    <dgm:pt modelId="{F5B2FA23-D595-4803-A607-49293D9BE90F}">
      <dgm:prSet custT="1"/>
      <dgm:spPr/>
      <dgm:t>
        <a:bodyPr/>
        <a:lstStyle/>
        <a:p>
          <a:pPr rtl="0"/>
          <a:r>
            <a:rPr lang="en-US" sz="4400" dirty="0">
              <a:solidFill>
                <a:srgbClr val="002060"/>
              </a:solidFill>
              <a:latin typeface="+mj-lt"/>
              <a:cs typeface="Arial" pitchFamily="34" charset="0"/>
            </a:rPr>
            <a:t>K</a:t>
          </a:r>
          <a:r>
            <a:rPr lang="vi-VN" sz="4400" dirty="0">
              <a:solidFill>
                <a:srgbClr val="002060"/>
              </a:solidFill>
              <a:latin typeface="+mj-lt"/>
              <a:cs typeface="Arial" pitchFamily="34" charset="0"/>
            </a:rPr>
            <a:t>hẳng định vai trò là đơn vị cung ứng dịch vụ công, dịch vụ xã hội thiết yếu tại cơ sở</a:t>
          </a:r>
          <a:endParaRPr lang="en-US" sz="4400" dirty="0">
            <a:solidFill>
              <a:srgbClr val="002060"/>
            </a:solidFill>
            <a:latin typeface="+mj-lt"/>
            <a:cs typeface="Arial" pitchFamily="34" charset="0"/>
          </a:endParaRPr>
        </a:p>
      </dgm:t>
    </dgm:pt>
    <dgm:pt modelId="{135A217F-7025-4C0F-95A6-7A5EBDE1CBFE}" type="parTrans" cxnId="{556103FA-2C22-48FB-B3A6-D109BCCA768D}">
      <dgm:prSet/>
      <dgm:spPr/>
      <dgm:t>
        <a:bodyPr/>
        <a:lstStyle/>
        <a:p>
          <a:endParaRPr lang="en-US"/>
        </a:p>
      </dgm:t>
    </dgm:pt>
    <dgm:pt modelId="{BCD600C5-5546-4536-9EEE-0A9559AED658}" type="sibTrans" cxnId="{556103FA-2C22-48FB-B3A6-D109BCCA768D}">
      <dgm:prSet/>
      <dgm:spPr/>
      <dgm:t>
        <a:bodyPr/>
        <a:lstStyle/>
        <a:p>
          <a:endParaRPr lang="en-US"/>
        </a:p>
      </dgm:t>
    </dgm:pt>
    <dgm:pt modelId="{356E2E5C-BFF0-450F-B310-74B6F173FB3F}">
      <dgm:prSet custT="1"/>
      <dgm:spPr/>
      <dgm:t>
        <a:bodyPr/>
        <a:lstStyle/>
        <a:p>
          <a:pPr rtl="0"/>
          <a:r>
            <a:rPr lang="en-US" sz="4400" dirty="0">
              <a:solidFill>
                <a:srgbClr val="002060"/>
              </a:solidFill>
              <a:latin typeface="+mj-lt"/>
              <a:cs typeface="Arial" pitchFamily="34" charset="0"/>
            </a:rPr>
            <a:t>BĐX </a:t>
          </a:r>
          <a:r>
            <a:rPr lang="en-US" sz="4400" dirty="0" err="1">
              <a:solidFill>
                <a:srgbClr val="002060"/>
              </a:solidFill>
              <a:latin typeface="+mj-lt"/>
              <a:cs typeface="Arial" pitchFamily="34" charset="0"/>
            </a:rPr>
            <a:t>là</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tiền</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đồn</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của</a:t>
          </a:r>
          <a:r>
            <a:rPr lang="en-US" sz="4400" dirty="0">
              <a:solidFill>
                <a:srgbClr val="002060"/>
              </a:solidFill>
              <a:latin typeface="+mj-lt"/>
              <a:cs typeface="Arial" pitchFamily="34" charset="0"/>
            </a:rPr>
            <a:t> BĐT/TP </a:t>
          </a:r>
          <a:r>
            <a:rPr lang="en-US" sz="4400" dirty="0" err="1">
              <a:solidFill>
                <a:srgbClr val="002060"/>
              </a:solidFill>
              <a:latin typeface="+mj-lt"/>
              <a:cs typeface="Arial" pitchFamily="34" charset="0"/>
            </a:rPr>
            <a:t>và</a:t>
          </a:r>
          <a:r>
            <a:rPr lang="en-US" sz="4400" dirty="0">
              <a:solidFill>
                <a:srgbClr val="002060"/>
              </a:solidFill>
              <a:latin typeface="+mj-lt"/>
              <a:cs typeface="Arial" pitchFamily="34" charset="0"/>
            </a:rPr>
            <a:t> TCT </a:t>
          </a:r>
          <a:r>
            <a:rPr lang="en-US" sz="4400" dirty="0" err="1">
              <a:solidFill>
                <a:srgbClr val="002060"/>
              </a:solidFill>
              <a:latin typeface="+mj-lt"/>
              <a:cs typeface="Arial" pitchFamily="34" charset="0"/>
            </a:rPr>
            <a:t>tại</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địa</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bàn</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xã</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là</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hộ</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nhận</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Kế</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hoạch</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của</a:t>
          </a:r>
          <a:r>
            <a:rPr lang="en-US" sz="4400" dirty="0">
              <a:solidFill>
                <a:srgbClr val="002060"/>
              </a:solidFill>
              <a:latin typeface="+mj-lt"/>
              <a:cs typeface="Arial" pitchFamily="34" charset="0"/>
            </a:rPr>
            <a:t> BĐT, TP</a:t>
          </a:r>
        </a:p>
      </dgm:t>
    </dgm:pt>
    <dgm:pt modelId="{536F1186-5ECA-4B1D-ABED-C67C289F0AAA}" type="parTrans" cxnId="{40AE7641-1775-40AB-ADD1-792FBA4D0F64}">
      <dgm:prSet/>
      <dgm:spPr/>
      <dgm:t>
        <a:bodyPr/>
        <a:lstStyle/>
        <a:p>
          <a:endParaRPr lang="en-US"/>
        </a:p>
      </dgm:t>
    </dgm:pt>
    <dgm:pt modelId="{653C79C3-D658-4BF9-8FB1-72106C4A0748}" type="sibTrans" cxnId="{40AE7641-1775-40AB-ADD1-792FBA4D0F64}">
      <dgm:prSet/>
      <dgm:spPr/>
      <dgm:t>
        <a:bodyPr/>
        <a:lstStyle/>
        <a:p>
          <a:endParaRPr lang="en-US"/>
        </a:p>
      </dgm:t>
    </dgm:pt>
    <dgm:pt modelId="{F0D8AD67-7521-43F4-9D89-4AF9E03D150B}">
      <dgm:prSet custT="1"/>
      <dgm:spPr/>
      <dgm:t>
        <a:bodyPr/>
        <a:lstStyle/>
        <a:p>
          <a:pPr rtl="0"/>
          <a:r>
            <a:rPr lang="en-US" sz="4400" dirty="0">
              <a:solidFill>
                <a:srgbClr val="002060"/>
              </a:solidFill>
              <a:latin typeface="+mj-lt"/>
              <a:cs typeface="Arial" pitchFamily="34" charset="0"/>
            </a:rPr>
            <a:t>BĐX </a:t>
          </a:r>
          <a:r>
            <a:rPr lang="en-US" sz="4400" dirty="0" err="1">
              <a:solidFill>
                <a:srgbClr val="002060"/>
              </a:solidFill>
              <a:latin typeface="+mj-lt"/>
              <a:cs typeface="Arial" pitchFamily="34" charset="0"/>
            </a:rPr>
            <a:t>là</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đầu</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mối</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giao</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tiếp</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với</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chính</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quyền</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tổ</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chức</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kinh</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doanh</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tại</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địa</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bàn</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xã</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nhất</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là</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lĩnh</a:t>
          </a:r>
          <a:r>
            <a:rPr lang="en-US" sz="4400" dirty="0">
              <a:solidFill>
                <a:srgbClr val="002060"/>
              </a:solidFill>
              <a:latin typeface="+mj-lt"/>
              <a:cs typeface="Arial" pitchFamily="34" charset="0"/>
            </a:rPr>
            <a:t> </a:t>
          </a:r>
          <a:r>
            <a:rPr lang="en-US" sz="4400" dirty="0" err="1">
              <a:solidFill>
                <a:srgbClr val="002060"/>
              </a:solidFill>
              <a:latin typeface="+mj-lt"/>
              <a:cs typeface="Arial" pitchFamily="34" charset="0"/>
            </a:rPr>
            <a:t>vực</a:t>
          </a:r>
          <a:r>
            <a:rPr lang="en-US" sz="4400" dirty="0">
              <a:solidFill>
                <a:srgbClr val="002060"/>
              </a:solidFill>
              <a:latin typeface="+mj-lt"/>
              <a:cs typeface="Arial" pitchFamily="34" charset="0"/>
            </a:rPr>
            <a:t> HCC</a:t>
          </a:r>
        </a:p>
      </dgm:t>
    </dgm:pt>
    <dgm:pt modelId="{12934E69-CB2D-4A5C-A15F-3B1062BD4DBA}" type="parTrans" cxnId="{32C95E14-0E5E-4A8F-9315-273C92461E40}">
      <dgm:prSet/>
      <dgm:spPr/>
      <dgm:t>
        <a:bodyPr/>
        <a:lstStyle/>
        <a:p>
          <a:endParaRPr lang="en-US"/>
        </a:p>
      </dgm:t>
    </dgm:pt>
    <dgm:pt modelId="{18A26122-4517-4578-9D82-050230648EB7}" type="sibTrans" cxnId="{32C95E14-0E5E-4A8F-9315-273C92461E40}">
      <dgm:prSet/>
      <dgm:spPr/>
      <dgm:t>
        <a:bodyPr/>
        <a:lstStyle/>
        <a:p>
          <a:endParaRPr lang="en-US"/>
        </a:p>
      </dgm:t>
    </dgm:pt>
    <dgm:pt modelId="{83769B96-2FDF-4E0C-B5D4-B31D7ADF8228}">
      <dgm:prSet custT="1"/>
      <dgm:spPr/>
      <dgm:t>
        <a:bodyPr/>
        <a:lstStyle/>
        <a:p>
          <a:pPr rtl="0"/>
          <a:endParaRPr lang="en-US" sz="1200">
            <a:latin typeface="Arial" pitchFamily="34" charset="0"/>
            <a:cs typeface="Arial" pitchFamily="34" charset="0"/>
          </a:endParaRPr>
        </a:p>
      </dgm:t>
    </dgm:pt>
    <dgm:pt modelId="{ED7E6474-D22D-4DB9-A207-8E9A8C3DF687}" type="parTrans" cxnId="{18713E7B-B75E-47A8-A62C-1C87FE4FFB69}">
      <dgm:prSet/>
      <dgm:spPr/>
      <dgm:t>
        <a:bodyPr/>
        <a:lstStyle/>
        <a:p>
          <a:endParaRPr lang="en-US"/>
        </a:p>
      </dgm:t>
    </dgm:pt>
    <dgm:pt modelId="{CFCBDEE6-54B3-4E1F-BEAA-12260EFBAA0E}" type="sibTrans" cxnId="{18713E7B-B75E-47A8-A62C-1C87FE4FFB69}">
      <dgm:prSet/>
      <dgm:spPr/>
      <dgm:t>
        <a:bodyPr/>
        <a:lstStyle/>
        <a:p>
          <a:endParaRPr lang="en-US"/>
        </a:p>
      </dgm:t>
    </dgm:pt>
    <dgm:pt modelId="{FBA2B45E-CD6C-4565-8081-102EB86D1BE1}">
      <dgm:prSet custT="1"/>
      <dgm:spPr/>
      <dgm:t>
        <a:bodyPr/>
        <a:lstStyle/>
        <a:p>
          <a:pPr rtl="0"/>
          <a:endParaRPr lang="en-US" sz="1200">
            <a:latin typeface="Arial" pitchFamily="34" charset="0"/>
            <a:cs typeface="Arial" pitchFamily="34" charset="0"/>
          </a:endParaRPr>
        </a:p>
      </dgm:t>
    </dgm:pt>
    <dgm:pt modelId="{C9EFB12D-753D-4DFB-819D-6884972955E6}" type="parTrans" cxnId="{BEF1A514-E81D-46A8-88AD-9B53044AFCC4}">
      <dgm:prSet/>
      <dgm:spPr/>
      <dgm:t>
        <a:bodyPr/>
        <a:lstStyle/>
        <a:p>
          <a:endParaRPr lang="en-US"/>
        </a:p>
      </dgm:t>
    </dgm:pt>
    <dgm:pt modelId="{AC1EEBA3-0470-485B-AFB7-ACD04C7BCC98}" type="sibTrans" cxnId="{BEF1A514-E81D-46A8-88AD-9B53044AFCC4}">
      <dgm:prSet/>
      <dgm:spPr/>
      <dgm:t>
        <a:bodyPr/>
        <a:lstStyle/>
        <a:p>
          <a:endParaRPr lang="en-US"/>
        </a:p>
      </dgm:t>
    </dgm:pt>
    <dgm:pt modelId="{F9EE8370-5D1A-43AF-997C-3734B2F818D1}">
      <dgm:prSet custT="1"/>
      <dgm:spPr/>
      <dgm:t>
        <a:bodyPr/>
        <a:lstStyle/>
        <a:p>
          <a:pPr rtl="0"/>
          <a:endParaRPr lang="en-US" sz="1200">
            <a:latin typeface="Arial" pitchFamily="34" charset="0"/>
            <a:cs typeface="Arial" pitchFamily="34" charset="0"/>
          </a:endParaRPr>
        </a:p>
      </dgm:t>
    </dgm:pt>
    <dgm:pt modelId="{A6293A6E-586E-4B2B-8E7B-CABC4F73A31E}" type="parTrans" cxnId="{78229C3E-77A7-4A3E-AEFA-A19754C785F1}">
      <dgm:prSet/>
      <dgm:spPr/>
      <dgm:t>
        <a:bodyPr/>
        <a:lstStyle/>
        <a:p>
          <a:endParaRPr lang="en-US"/>
        </a:p>
      </dgm:t>
    </dgm:pt>
    <dgm:pt modelId="{D80DB058-9C2B-49DB-AEB2-2F28E9436437}" type="sibTrans" cxnId="{78229C3E-77A7-4A3E-AEFA-A19754C785F1}">
      <dgm:prSet/>
      <dgm:spPr/>
      <dgm:t>
        <a:bodyPr/>
        <a:lstStyle/>
        <a:p>
          <a:endParaRPr lang="en-US"/>
        </a:p>
      </dgm:t>
    </dgm:pt>
    <dgm:pt modelId="{A7D90304-54FE-4F58-B532-9BB3A56B00CC}">
      <dgm:prSet custT="1"/>
      <dgm:spPr/>
      <dgm:t>
        <a:bodyPr/>
        <a:lstStyle/>
        <a:p>
          <a:pPr rtl="0"/>
          <a:endParaRPr lang="en-US" sz="1200">
            <a:latin typeface="Arial" pitchFamily="34" charset="0"/>
            <a:cs typeface="Arial" pitchFamily="34" charset="0"/>
          </a:endParaRPr>
        </a:p>
      </dgm:t>
    </dgm:pt>
    <dgm:pt modelId="{FBD2EC2F-22DE-4B7D-983F-BFF47341F094}" type="parTrans" cxnId="{FFD02B01-8148-4575-9952-445999557C76}">
      <dgm:prSet/>
      <dgm:spPr/>
      <dgm:t>
        <a:bodyPr/>
        <a:lstStyle/>
        <a:p>
          <a:endParaRPr lang="en-US"/>
        </a:p>
      </dgm:t>
    </dgm:pt>
    <dgm:pt modelId="{94D2A5EE-6244-46F2-ADFF-9E81A5AF459F}" type="sibTrans" cxnId="{FFD02B01-8148-4575-9952-445999557C76}">
      <dgm:prSet/>
      <dgm:spPr/>
      <dgm:t>
        <a:bodyPr/>
        <a:lstStyle/>
        <a:p>
          <a:endParaRPr lang="en-US"/>
        </a:p>
      </dgm:t>
    </dgm:pt>
    <dgm:pt modelId="{FF10A497-B1CA-4C0E-B1BC-30D7206462E4}">
      <dgm:prSet custT="1"/>
      <dgm:spPr/>
      <dgm:t>
        <a:bodyPr/>
        <a:lstStyle/>
        <a:p>
          <a:pPr rtl="0"/>
          <a:r>
            <a:rPr lang="en-US" sz="4400">
              <a:solidFill>
                <a:srgbClr val="002060"/>
              </a:solidFill>
              <a:latin typeface="+mj-lt"/>
              <a:cs typeface="Arial" pitchFamily="34" charset="0"/>
            </a:rPr>
            <a:t>Tăng cường hiện diện của Tổng công ty tại địa bàn xã</a:t>
          </a:r>
          <a:endParaRPr lang="en-US" sz="4400" dirty="0">
            <a:solidFill>
              <a:srgbClr val="002060"/>
            </a:solidFill>
            <a:latin typeface="+mj-lt"/>
            <a:cs typeface="Arial" pitchFamily="34" charset="0"/>
          </a:endParaRPr>
        </a:p>
      </dgm:t>
    </dgm:pt>
    <dgm:pt modelId="{E361092B-F85E-41AD-9DEB-0E23B33BC2D5}" type="sibTrans" cxnId="{C33298C8-C7B4-4596-937A-FF086655F544}">
      <dgm:prSet/>
      <dgm:spPr/>
      <dgm:t>
        <a:bodyPr/>
        <a:lstStyle/>
        <a:p>
          <a:endParaRPr lang="en-US"/>
        </a:p>
      </dgm:t>
    </dgm:pt>
    <dgm:pt modelId="{91DBB940-C258-49EF-BB5A-0DE4B95CE74F}" type="parTrans" cxnId="{C33298C8-C7B4-4596-937A-FF086655F544}">
      <dgm:prSet/>
      <dgm:spPr/>
      <dgm:t>
        <a:bodyPr/>
        <a:lstStyle/>
        <a:p>
          <a:endParaRPr lang="en-US"/>
        </a:p>
      </dgm:t>
    </dgm:pt>
    <dgm:pt modelId="{BA1D00DD-470F-4149-B391-66B09DCFF2E3}" type="pres">
      <dgm:prSet presAssocID="{95A1A17F-D177-4E2F-A529-58117871E4ED}" presName="linearFlow" presStyleCnt="0">
        <dgm:presLayoutVars>
          <dgm:dir/>
          <dgm:animLvl val="lvl"/>
          <dgm:resizeHandles val="exact"/>
        </dgm:presLayoutVars>
      </dgm:prSet>
      <dgm:spPr/>
      <dgm:t>
        <a:bodyPr/>
        <a:lstStyle/>
        <a:p>
          <a:endParaRPr lang="en-US"/>
        </a:p>
      </dgm:t>
    </dgm:pt>
    <dgm:pt modelId="{FC67AE61-C0EB-4C27-A67B-54C9C14787C6}" type="pres">
      <dgm:prSet presAssocID="{83769B96-2FDF-4E0C-B5D4-B31D7ADF8228}" presName="composite" presStyleCnt="0"/>
      <dgm:spPr/>
    </dgm:pt>
    <dgm:pt modelId="{F049FCA0-48AD-4B83-B3B5-A9BA756E788B}" type="pres">
      <dgm:prSet presAssocID="{83769B96-2FDF-4E0C-B5D4-B31D7ADF8228}" presName="parentText" presStyleLbl="alignNode1" presStyleIdx="0" presStyleCnt="4">
        <dgm:presLayoutVars>
          <dgm:chMax val="1"/>
          <dgm:bulletEnabled val="1"/>
        </dgm:presLayoutVars>
      </dgm:prSet>
      <dgm:spPr/>
      <dgm:t>
        <a:bodyPr/>
        <a:lstStyle/>
        <a:p>
          <a:endParaRPr lang="en-US"/>
        </a:p>
      </dgm:t>
    </dgm:pt>
    <dgm:pt modelId="{37640E11-9A2D-46B7-AE2D-476B30EEF804}" type="pres">
      <dgm:prSet presAssocID="{83769B96-2FDF-4E0C-B5D4-B31D7ADF8228}" presName="descendantText" presStyleLbl="alignAcc1" presStyleIdx="0" presStyleCnt="4" custLinFactNeighborX="-131" custLinFactNeighborY="-33820">
        <dgm:presLayoutVars>
          <dgm:bulletEnabled val="1"/>
        </dgm:presLayoutVars>
      </dgm:prSet>
      <dgm:spPr/>
      <dgm:t>
        <a:bodyPr/>
        <a:lstStyle/>
        <a:p>
          <a:endParaRPr lang="en-US"/>
        </a:p>
      </dgm:t>
    </dgm:pt>
    <dgm:pt modelId="{4FED8971-2BFE-4141-904D-4BB356D1E946}" type="pres">
      <dgm:prSet presAssocID="{CFCBDEE6-54B3-4E1F-BEAA-12260EFBAA0E}" presName="sp" presStyleCnt="0"/>
      <dgm:spPr/>
    </dgm:pt>
    <dgm:pt modelId="{C91F53E6-E88A-421C-930C-D133CE6DEAD3}" type="pres">
      <dgm:prSet presAssocID="{FBA2B45E-CD6C-4565-8081-102EB86D1BE1}" presName="composite" presStyleCnt="0"/>
      <dgm:spPr/>
    </dgm:pt>
    <dgm:pt modelId="{E6D214D5-B3F8-4D3B-972A-59B372A783C0}" type="pres">
      <dgm:prSet presAssocID="{FBA2B45E-CD6C-4565-8081-102EB86D1BE1}" presName="parentText" presStyleLbl="alignNode1" presStyleIdx="1" presStyleCnt="4">
        <dgm:presLayoutVars>
          <dgm:chMax val="1"/>
          <dgm:bulletEnabled val="1"/>
        </dgm:presLayoutVars>
      </dgm:prSet>
      <dgm:spPr/>
      <dgm:t>
        <a:bodyPr/>
        <a:lstStyle/>
        <a:p>
          <a:endParaRPr lang="en-US"/>
        </a:p>
      </dgm:t>
    </dgm:pt>
    <dgm:pt modelId="{C52B65B7-5305-4D08-B569-B1D6FD1B670C}" type="pres">
      <dgm:prSet presAssocID="{FBA2B45E-CD6C-4565-8081-102EB86D1BE1}" presName="descendantText" presStyleLbl="alignAcc1" presStyleIdx="1" presStyleCnt="4">
        <dgm:presLayoutVars>
          <dgm:bulletEnabled val="1"/>
        </dgm:presLayoutVars>
      </dgm:prSet>
      <dgm:spPr/>
      <dgm:t>
        <a:bodyPr/>
        <a:lstStyle/>
        <a:p>
          <a:endParaRPr lang="en-US"/>
        </a:p>
      </dgm:t>
    </dgm:pt>
    <dgm:pt modelId="{97C5E20E-1E91-46DD-8E79-4C4A8DB636EA}" type="pres">
      <dgm:prSet presAssocID="{AC1EEBA3-0470-485B-AFB7-ACD04C7BCC98}" presName="sp" presStyleCnt="0"/>
      <dgm:spPr/>
    </dgm:pt>
    <dgm:pt modelId="{604BCE62-5F4B-4734-A1CA-4B82403B7776}" type="pres">
      <dgm:prSet presAssocID="{F9EE8370-5D1A-43AF-997C-3734B2F818D1}" presName="composite" presStyleCnt="0"/>
      <dgm:spPr/>
    </dgm:pt>
    <dgm:pt modelId="{2008EFBF-EE7D-49EF-A2EB-DE16896C4F5D}" type="pres">
      <dgm:prSet presAssocID="{F9EE8370-5D1A-43AF-997C-3734B2F818D1}" presName="parentText" presStyleLbl="alignNode1" presStyleIdx="2" presStyleCnt="4">
        <dgm:presLayoutVars>
          <dgm:chMax val="1"/>
          <dgm:bulletEnabled val="1"/>
        </dgm:presLayoutVars>
      </dgm:prSet>
      <dgm:spPr/>
      <dgm:t>
        <a:bodyPr/>
        <a:lstStyle/>
        <a:p>
          <a:endParaRPr lang="en-US"/>
        </a:p>
      </dgm:t>
    </dgm:pt>
    <dgm:pt modelId="{590D8ADC-64CC-45E9-9AEB-EEBBE21698C8}" type="pres">
      <dgm:prSet presAssocID="{F9EE8370-5D1A-43AF-997C-3734B2F818D1}" presName="descendantText" presStyleLbl="alignAcc1" presStyleIdx="2" presStyleCnt="4">
        <dgm:presLayoutVars>
          <dgm:bulletEnabled val="1"/>
        </dgm:presLayoutVars>
      </dgm:prSet>
      <dgm:spPr/>
      <dgm:t>
        <a:bodyPr/>
        <a:lstStyle/>
        <a:p>
          <a:endParaRPr lang="en-US"/>
        </a:p>
      </dgm:t>
    </dgm:pt>
    <dgm:pt modelId="{D7275640-745F-480A-A971-AFAB330C4B82}" type="pres">
      <dgm:prSet presAssocID="{D80DB058-9C2B-49DB-AEB2-2F28E9436437}" presName="sp" presStyleCnt="0"/>
      <dgm:spPr/>
    </dgm:pt>
    <dgm:pt modelId="{60903C85-AF24-4D2A-9E00-F98A2DFE76A3}" type="pres">
      <dgm:prSet presAssocID="{A7D90304-54FE-4F58-B532-9BB3A56B00CC}" presName="composite" presStyleCnt="0"/>
      <dgm:spPr/>
    </dgm:pt>
    <dgm:pt modelId="{6D5F9A48-A389-4066-A759-3D89B9C9599B}" type="pres">
      <dgm:prSet presAssocID="{A7D90304-54FE-4F58-B532-9BB3A56B00CC}" presName="parentText" presStyleLbl="alignNode1" presStyleIdx="3" presStyleCnt="4">
        <dgm:presLayoutVars>
          <dgm:chMax val="1"/>
          <dgm:bulletEnabled val="1"/>
        </dgm:presLayoutVars>
      </dgm:prSet>
      <dgm:spPr/>
      <dgm:t>
        <a:bodyPr/>
        <a:lstStyle/>
        <a:p>
          <a:endParaRPr lang="en-US"/>
        </a:p>
      </dgm:t>
    </dgm:pt>
    <dgm:pt modelId="{81E199E7-034F-4FD6-A841-DFDA0018D44D}" type="pres">
      <dgm:prSet presAssocID="{A7D90304-54FE-4F58-B532-9BB3A56B00CC}" presName="descendantText" presStyleLbl="alignAcc1" presStyleIdx="3" presStyleCnt="4">
        <dgm:presLayoutVars>
          <dgm:bulletEnabled val="1"/>
        </dgm:presLayoutVars>
      </dgm:prSet>
      <dgm:spPr/>
      <dgm:t>
        <a:bodyPr/>
        <a:lstStyle/>
        <a:p>
          <a:endParaRPr lang="en-US"/>
        </a:p>
      </dgm:t>
    </dgm:pt>
  </dgm:ptLst>
  <dgm:cxnLst>
    <dgm:cxn modelId="{78229C3E-77A7-4A3E-AEFA-A19754C785F1}" srcId="{95A1A17F-D177-4E2F-A529-58117871E4ED}" destId="{F9EE8370-5D1A-43AF-997C-3734B2F818D1}" srcOrd="2" destOrd="0" parTransId="{A6293A6E-586E-4B2B-8E7B-CABC4F73A31E}" sibTransId="{D80DB058-9C2B-49DB-AEB2-2F28E9436437}"/>
    <dgm:cxn modelId="{18713E7B-B75E-47A8-A62C-1C87FE4FFB69}" srcId="{95A1A17F-D177-4E2F-A529-58117871E4ED}" destId="{83769B96-2FDF-4E0C-B5D4-B31D7ADF8228}" srcOrd="0" destOrd="0" parTransId="{ED7E6474-D22D-4DB9-A207-8E9A8C3DF687}" sibTransId="{CFCBDEE6-54B3-4E1F-BEAA-12260EFBAA0E}"/>
    <dgm:cxn modelId="{43139E5D-A398-412E-A253-32A3077C60C9}" type="presOf" srcId="{F9EE8370-5D1A-43AF-997C-3734B2F818D1}" destId="{2008EFBF-EE7D-49EF-A2EB-DE16896C4F5D}" srcOrd="0" destOrd="0" presId="urn:microsoft.com/office/officeart/2005/8/layout/chevron2"/>
    <dgm:cxn modelId="{40AE7641-1775-40AB-ADD1-792FBA4D0F64}" srcId="{F9EE8370-5D1A-43AF-997C-3734B2F818D1}" destId="{356E2E5C-BFF0-450F-B310-74B6F173FB3F}" srcOrd="0" destOrd="0" parTransId="{536F1186-5ECA-4B1D-ABED-C67C289F0AAA}" sibTransId="{653C79C3-D658-4BF9-8FB1-72106C4A0748}"/>
    <dgm:cxn modelId="{25B3A40B-3714-4547-A403-B3C40E2DDB37}" type="presOf" srcId="{A7D90304-54FE-4F58-B532-9BB3A56B00CC}" destId="{6D5F9A48-A389-4066-A759-3D89B9C9599B}" srcOrd="0" destOrd="0" presId="urn:microsoft.com/office/officeart/2005/8/layout/chevron2"/>
    <dgm:cxn modelId="{32C95E14-0E5E-4A8F-9315-273C92461E40}" srcId="{A7D90304-54FE-4F58-B532-9BB3A56B00CC}" destId="{F0D8AD67-7521-43F4-9D89-4AF9E03D150B}" srcOrd="0" destOrd="0" parTransId="{12934E69-CB2D-4A5C-A15F-3B1062BD4DBA}" sibTransId="{18A26122-4517-4578-9D82-050230648EB7}"/>
    <dgm:cxn modelId="{5B3FC5F9-324E-4A4B-9FBC-62D99E291EFA}" type="presOf" srcId="{FF10A497-B1CA-4C0E-B1BC-30D7206462E4}" destId="{37640E11-9A2D-46B7-AE2D-476B30EEF804}" srcOrd="0" destOrd="0" presId="urn:microsoft.com/office/officeart/2005/8/layout/chevron2"/>
    <dgm:cxn modelId="{391C959F-B22B-4B98-A6FB-A1CFBED6CD2B}" type="presOf" srcId="{83769B96-2FDF-4E0C-B5D4-B31D7ADF8228}" destId="{F049FCA0-48AD-4B83-B3B5-A9BA756E788B}" srcOrd="0" destOrd="0" presId="urn:microsoft.com/office/officeart/2005/8/layout/chevron2"/>
    <dgm:cxn modelId="{10DE7E56-6B9A-43D1-9142-EE086F3EF12C}" type="presOf" srcId="{F0D8AD67-7521-43F4-9D89-4AF9E03D150B}" destId="{81E199E7-034F-4FD6-A841-DFDA0018D44D}" srcOrd="0" destOrd="0" presId="urn:microsoft.com/office/officeart/2005/8/layout/chevron2"/>
    <dgm:cxn modelId="{300F0C52-5330-4872-93BD-C3A935C95A0C}" type="presOf" srcId="{FBA2B45E-CD6C-4565-8081-102EB86D1BE1}" destId="{E6D214D5-B3F8-4D3B-972A-59B372A783C0}" srcOrd="0" destOrd="0" presId="urn:microsoft.com/office/officeart/2005/8/layout/chevron2"/>
    <dgm:cxn modelId="{BEF1A514-E81D-46A8-88AD-9B53044AFCC4}" srcId="{95A1A17F-D177-4E2F-A529-58117871E4ED}" destId="{FBA2B45E-CD6C-4565-8081-102EB86D1BE1}" srcOrd="1" destOrd="0" parTransId="{C9EFB12D-753D-4DFB-819D-6884972955E6}" sibTransId="{AC1EEBA3-0470-485B-AFB7-ACD04C7BCC98}"/>
    <dgm:cxn modelId="{556103FA-2C22-48FB-B3A6-D109BCCA768D}" srcId="{FBA2B45E-CD6C-4565-8081-102EB86D1BE1}" destId="{F5B2FA23-D595-4803-A607-49293D9BE90F}" srcOrd="0" destOrd="0" parTransId="{135A217F-7025-4C0F-95A6-7A5EBDE1CBFE}" sibTransId="{BCD600C5-5546-4536-9EEE-0A9559AED658}"/>
    <dgm:cxn modelId="{10304FDC-FB1E-4B4D-A07C-DEF4F9B8ECC1}" type="presOf" srcId="{F5B2FA23-D595-4803-A607-49293D9BE90F}" destId="{C52B65B7-5305-4D08-B569-B1D6FD1B670C}" srcOrd="0" destOrd="0" presId="urn:microsoft.com/office/officeart/2005/8/layout/chevron2"/>
    <dgm:cxn modelId="{FFD02B01-8148-4575-9952-445999557C76}" srcId="{95A1A17F-D177-4E2F-A529-58117871E4ED}" destId="{A7D90304-54FE-4F58-B532-9BB3A56B00CC}" srcOrd="3" destOrd="0" parTransId="{FBD2EC2F-22DE-4B7D-983F-BFF47341F094}" sibTransId="{94D2A5EE-6244-46F2-ADFF-9E81A5AF459F}"/>
    <dgm:cxn modelId="{C33298C8-C7B4-4596-937A-FF086655F544}" srcId="{83769B96-2FDF-4E0C-B5D4-B31D7ADF8228}" destId="{FF10A497-B1CA-4C0E-B1BC-30D7206462E4}" srcOrd="0" destOrd="0" parTransId="{91DBB940-C258-49EF-BB5A-0DE4B95CE74F}" sibTransId="{E361092B-F85E-41AD-9DEB-0E23B33BC2D5}"/>
    <dgm:cxn modelId="{36AC8911-15A6-4DEA-AC67-F66525FD91CC}" type="presOf" srcId="{356E2E5C-BFF0-450F-B310-74B6F173FB3F}" destId="{590D8ADC-64CC-45E9-9AEB-EEBBE21698C8}" srcOrd="0" destOrd="0" presId="urn:microsoft.com/office/officeart/2005/8/layout/chevron2"/>
    <dgm:cxn modelId="{F8AD10F8-F57A-4983-BAF5-3A2BEFA3F525}" type="presOf" srcId="{95A1A17F-D177-4E2F-A529-58117871E4ED}" destId="{BA1D00DD-470F-4149-B391-66B09DCFF2E3}" srcOrd="0" destOrd="0" presId="urn:microsoft.com/office/officeart/2005/8/layout/chevron2"/>
    <dgm:cxn modelId="{D30BFB45-F565-477F-81D1-083E8E85C4B4}" type="presParOf" srcId="{BA1D00DD-470F-4149-B391-66B09DCFF2E3}" destId="{FC67AE61-C0EB-4C27-A67B-54C9C14787C6}" srcOrd="0" destOrd="0" presId="urn:microsoft.com/office/officeart/2005/8/layout/chevron2"/>
    <dgm:cxn modelId="{D8DF115D-E507-41A6-B14D-C79A2625A819}" type="presParOf" srcId="{FC67AE61-C0EB-4C27-A67B-54C9C14787C6}" destId="{F049FCA0-48AD-4B83-B3B5-A9BA756E788B}" srcOrd="0" destOrd="0" presId="urn:microsoft.com/office/officeart/2005/8/layout/chevron2"/>
    <dgm:cxn modelId="{265795F3-099A-409F-904A-04105BCE963D}" type="presParOf" srcId="{FC67AE61-C0EB-4C27-A67B-54C9C14787C6}" destId="{37640E11-9A2D-46B7-AE2D-476B30EEF804}" srcOrd="1" destOrd="0" presId="urn:microsoft.com/office/officeart/2005/8/layout/chevron2"/>
    <dgm:cxn modelId="{5E8E218E-793D-44DA-A52A-925D4ABF62F9}" type="presParOf" srcId="{BA1D00DD-470F-4149-B391-66B09DCFF2E3}" destId="{4FED8971-2BFE-4141-904D-4BB356D1E946}" srcOrd="1" destOrd="0" presId="urn:microsoft.com/office/officeart/2005/8/layout/chevron2"/>
    <dgm:cxn modelId="{F1C7E77D-E4FE-4390-A666-D7C98FAEC796}" type="presParOf" srcId="{BA1D00DD-470F-4149-B391-66B09DCFF2E3}" destId="{C91F53E6-E88A-421C-930C-D133CE6DEAD3}" srcOrd="2" destOrd="0" presId="urn:microsoft.com/office/officeart/2005/8/layout/chevron2"/>
    <dgm:cxn modelId="{4BF17C9C-DD9D-45AA-A265-B414E6136AB3}" type="presParOf" srcId="{C91F53E6-E88A-421C-930C-D133CE6DEAD3}" destId="{E6D214D5-B3F8-4D3B-972A-59B372A783C0}" srcOrd="0" destOrd="0" presId="urn:microsoft.com/office/officeart/2005/8/layout/chevron2"/>
    <dgm:cxn modelId="{697B2271-15E5-4A87-B2CA-881E7D160BD7}" type="presParOf" srcId="{C91F53E6-E88A-421C-930C-D133CE6DEAD3}" destId="{C52B65B7-5305-4D08-B569-B1D6FD1B670C}" srcOrd="1" destOrd="0" presId="urn:microsoft.com/office/officeart/2005/8/layout/chevron2"/>
    <dgm:cxn modelId="{72511CDC-A05C-4C16-B914-ABDF397C9C30}" type="presParOf" srcId="{BA1D00DD-470F-4149-B391-66B09DCFF2E3}" destId="{97C5E20E-1E91-46DD-8E79-4C4A8DB636EA}" srcOrd="3" destOrd="0" presId="urn:microsoft.com/office/officeart/2005/8/layout/chevron2"/>
    <dgm:cxn modelId="{4AB8B714-4633-4C03-947B-F4FA30B95322}" type="presParOf" srcId="{BA1D00DD-470F-4149-B391-66B09DCFF2E3}" destId="{604BCE62-5F4B-4734-A1CA-4B82403B7776}" srcOrd="4" destOrd="0" presId="urn:microsoft.com/office/officeart/2005/8/layout/chevron2"/>
    <dgm:cxn modelId="{5ECBC2FF-A162-4F22-AD36-551CCDAAF704}" type="presParOf" srcId="{604BCE62-5F4B-4734-A1CA-4B82403B7776}" destId="{2008EFBF-EE7D-49EF-A2EB-DE16896C4F5D}" srcOrd="0" destOrd="0" presId="urn:microsoft.com/office/officeart/2005/8/layout/chevron2"/>
    <dgm:cxn modelId="{70CCB7A2-823C-4315-8D65-FE5245ECE5E9}" type="presParOf" srcId="{604BCE62-5F4B-4734-A1CA-4B82403B7776}" destId="{590D8ADC-64CC-45E9-9AEB-EEBBE21698C8}" srcOrd="1" destOrd="0" presId="urn:microsoft.com/office/officeart/2005/8/layout/chevron2"/>
    <dgm:cxn modelId="{4301B1A4-E923-410C-A527-C738B1D19081}" type="presParOf" srcId="{BA1D00DD-470F-4149-B391-66B09DCFF2E3}" destId="{D7275640-745F-480A-A971-AFAB330C4B82}" srcOrd="5" destOrd="0" presId="urn:microsoft.com/office/officeart/2005/8/layout/chevron2"/>
    <dgm:cxn modelId="{305423D0-757B-4517-9771-C943244ACBD0}" type="presParOf" srcId="{BA1D00DD-470F-4149-B391-66B09DCFF2E3}" destId="{60903C85-AF24-4D2A-9E00-F98A2DFE76A3}" srcOrd="6" destOrd="0" presId="urn:microsoft.com/office/officeart/2005/8/layout/chevron2"/>
    <dgm:cxn modelId="{967E7D79-6C7E-4815-9B83-4EEE385FC756}" type="presParOf" srcId="{60903C85-AF24-4D2A-9E00-F98A2DFE76A3}" destId="{6D5F9A48-A389-4066-A759-3D89B9C9599B}" srcOrd="0" destOrd="0" presId="urn:microsoft.com/office/officeart/2005/8/layout/chevron2"/>
    <dgm:cxn modelId="{147A24DE-4B73-44B7-95D0-A2590689741D}" type="presParOf" srcId="{60903C85-AF24-4D2A-9E00-F98A2DFE76A3}" destId="{81E199E7-034F-4FD6-A841-DFDA0018D44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9FCA0-48AD-4B83-B3B5-A9BA756E788B}">
      <dsp:nvSpPr>
        <dsp:cNvPr id="0" name=""/>
        <dsp:cNvSpPr/>
      </dsp:nvSpPr>
      <dsp:spPr>
        <a:xfrm rot="5400000">
          <a:off x="-380478" y="380987"/>
          <a:ext cx="2536520" cy="1775564"/>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endParaRPr lang="en-US" sz="1200" kern="1200">
            <a:latin typeface="Arial" pitchFamily="34" charset="0"/>
            <a:cs typeface="Arial" pitchFamily="34" charset="0"/>
          </a:endParaRPr>
        </a:p>
      </dsp:txBody>
      <dsp:txXfrm rot="-5400000">
        <a:off x="0" y="888291"/>
        <a:ext cx="1775564" cy="760956"/>
      </dsp:txXfrm>
    </dsp:sp>
    <dsp:sp modelId="{37640E11-9A2D-46B7-AE2D-476B30EEF804}">
      <dsp:nvSpPr>
        <dsp:cNvPr id="0" name=""/>
        <dsp:cNvSpPr/>
      </dsp:nvSpPr>
      <dsp:spPr>
        <a:xfrm rot="5400000">
          <a:off x="12046675" y="-10300258"/>
          <a:ext cx="1648738" cy="22249254"/>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rtl="0">
            <a:lnSpc>
              <a:spcPct val="90000"/>
            </a:lnSpc>
            <a:spcBef>
              <a:spcPct val="0"/>
            </a:spcBef>
            <a:spcAft>
              <a:spcPct val="15000"/>
            </a:spcAft>
            <a:buChar char="••"/>
          </a:pPr>
          <a:r>
            <a:rPr lang="en-US" sz="4400" kern="1200">
              <a:solidFill>
                <a:srgbClr val="002060"/>
              </a:solidFill>
              <a:latin typeface="+mj-lt"/>
              <a:cs typeface="Arial" pitchFamily="34" charset="0"/>
            </a:rPr>
            <a:t>Tăng cường hiện diện của Tổng công ty tại địa bàn xã</a:t>
          </a:r>
          <a:endParaRPr lang="en-US" sz="4400" kern="1200" dirty="0">
            <a:solidFill>
              <a:srgbClr val="002060"/>
            </a:solidFill>
            <a:latin typeface="+mj-lt"/>
            <a:cs typeface="Arial" pitchFamily="34" charset="0"/>
          </a:endParaRPr>
        </a:p>
      </dsp:txBody>
      <dsp:txXfrm rot="-5400000">
        <a:off x="1746418" y="80484"/>
        <a:ext cx="22168769" cy="1487768"/>
      </dsp:txXfrm>
    </dsp:sp>
    <dsp:sp modelId="{E6D214D5-B3F8-4D3B-972A-59B372A783C0}">
      <dsp:nvSpPr>
        <dsp:cNvPr id="0" name=""/>
        <dsp:cNvSpPr/>
      </dsp:nvSpPr>
      <dsp:spPr>
        <a:xfrm rot="5400000">
          <a:off x="-380478" y="2777834"/>
          <a:ext cx="2536520" cy="1775564"/>
        </a:xfrm>
        <a:prstGeom prst="chevron">
          <a:avLst/>
        </a:prstGeom>
        <a:gradFill rotWithShape="0">
          <a:gsLst>
            <a:gs pos="0">
              <a:schemeClr val="accent2">
                <a:hueOff val="2702160"/>
                <a:satOff val="-28065"/>
                <a:lumOff val="-12811"/>
                <a:alphaOff val="0"/>
                <a:satMod val="103000"/>
                <a:lumMod val="102000"/>
                <a:tint val="94000"/>
              </a:schemeClr>
            </a:gs>
            <a:gs pos="50000">
              <a:schemeClr val="accent2">
                <a:hueOff val="2702160"/>
                <a:satOff val="-28065"/>
                <a:lumOff val="-12811"/>
                <a:alphaOff val="0"/>
                <a:satMod val="110000"/>
                <a:lumMod val="100000"/>
                <a:shade val="100000"/>
              </a:schemeClr>
            </a:gs>
            <a:gs pos="100000">
              <a:schemeClr val="accent2">
                <a:hueOff val="2702160"/>
                <a:satOff val="-28065"/>
                <a:lumOff val="-12811"/>
                <a:alphaOff val="0"/>
                <a:lumMod val="99000"/>
                <a:satMod val="120000"/>
                <a:shade val="78000"/>
              </a:schemeClr>
            </a:gs>
          </a:gsLst>
          <a:lin ang="5400000" scaled="0"/>
        </a:gradFill>
        <a:ln w="6350" cap="flat" cmpd="sng" algn="ctr">
          <a:solidFill>
            <a:schemeClr val="accent2">
              <a:hueOff val="2702160"/>
              <a:satOff val="-28065"/>
              <a:lumOff val="-1281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endParaRPr lang="en-US" sz="1200" kern="1200">
            <a:latin typeface="Arial" pitchFamily="34" charset="0"/>
            <a:cs typeface="Arial" pitchFamily="34" charset="0"/>
          </a:endParaRPr>
        </a:p>
      </dsp:txBody>
      <dsp:txXfrm rot="-5400000">
        <a:off x="0" y="3285138"/>
        <a:ext cx="1775564" cy="760956"/>
      </dsp:txXfrm>
    </dsp:sp>
    <dsp:sp modelId="{C52B65B7-5305-4D08-B569-B1D6FD1B670C}">
      <dsp:nvSpPr>
        <dsp:cNvPr id="0" name=""/>
        <dsp:cNvSpPr/>
      </dsp:nvSpPr>
      <dsp:spPr>
        <a:xfrm rot="5400000">
          <a:off x="12075822" y="-7902902"/>
          <a:ext cx="1648738" cy="22249254"/>
        </a:xfrm>
        <a:prstGeom prst="round2SameRect">
          <a:avLst/>
        </a:prstGeom>
        <a:solidFill>
          <a:schemeClr val="lt1">
            <a:alpha val="90000"/>
            <a:hueOff val="0"/>
            <a:satOff val="0"/>
            <a:lumOff val="0"/>
            <a:alphaOff val="0"/>
          </a:schemeClr>
        </a:solidFill>
        <a:ln w="6350" cap="flat" cmpd="sng" algn="ctr">
          <a:solidFill>
            <a:schemeClr val="accent2">
              <a:hueOff val="2702160"/>
              <a:satOff val="-28065"/>
              <a:lumOff val="-1281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rtl="0">
            <a:lnSpc>
              <a:spcPct val="90000"/>
            </a:lnSpc>
            <a:spcBef>
              <a:spcPct val="0"/>
            </a:spcBef>
            <a:spcAft>
              <a:spcPct val="15000"/>
            </a:spcAft>
            <a:buChar char="••"/>
          </a:pPr>
          <a:r>
            <a:rPr lang="en-US" sz="4400" kern="1200" dirty="0">
              <a:solidFill>
                <a:srgbClr val="002060"/>
              </a:solidFill>
              <a:latin typeface="+mj-lt"/>
              <a:cs typeface="Arial" pitchFamily="34" charset="0"/>
            </a:rPr>
            <a:t>K</a:t>
          </a:r>
          <a:r>
            <a:rPr lang="vi-VN" sz="4400" kern="1200" dirty="0">
              <a:solidFill>
                <a:srgbClr val="002060"/>
              </a:solidFill>
              <a:latin typeface="+mj-lt"/>
              <a:cs typeface="Arial" pitchFamily="34" charset="0"/>
            </a:rPr>
            <a:t>hẳng định vai trò là đơn vị cung ứng dịch vụ công, dịch vụ xã hội thiết yếu tại cơ sở</a:t>
          </a:r>
          <a:endParaRPr lang="en-US" sz="4400" kern="1200" dirty="0">
            <a:solidFill>
              <a:srgbClr val="002060"/>
            </a:solidFill>
            <a:latin typeface="+mj-lt"/>
            <a:cs typeface="Arial" pitchFamily="34" charset="0"/>
          </a:endParaRPr>
        </a:p>
      </dsp:txBody>
      <dsp:txXfrm rot="-5400000">
        <a:off x="1775565" y="2477840"/>
        <a:ext cx="22168769" cy="1487768"/>
      </dsp:txXfrm>
    </dsp:sp>
    <dsp:sp modelId="{2008EFBF-EE7D-49EF-A2EB-DE16896C4F5D}">
      <dsp:nvSpPr>
        <dsp:cNvPr id="0" name=""/>
        <dsp:cNvSpPr/>
      </dsp:nvSpPr>
      <dsp:spPr>
        <a:xfrm rot="5400000">
          <a:off x="-380478" y="5174680"/>
          <a:ext cx="2536520" cy="1775564"/>
        </a:xfrm>
        <a:prstGeom prst="chevron">
          <a:avLst/>
        </a:prstGeom>
        <a:gradFill rotWithShape="0">
          <a:gsLst>
            <a:gs pos="0">
              <a:schemeClr val="accent2">
                <a:hueOff val="5404320"/>
                <a:satOff val="-56131"/>
                <a:lumOff val="-25621"/>
                <a:alphaOff val="0"/>
                <a:satMod val="103000"/>
                <a:lumMod val="102000"/>
                <a:tint val="94000"/>
              </a:schemeClr>
            </a:gs>
            <a:gs pos="50000">
              <a:schemeClr val="accent2">
                <a:hueOff val="5404320"/>
                <a:satOff val="-56131"/>
                <a:lumOff val="-25621"/>
                <a:alphaOff val="0"/>
                <a:satMod val="110000"/>
                <a:lumMod val="100000"/>
                <a:shade val="100000"/>
              </a:schemeClr>
            </a:gs>
            <a:gs pos="100000">
              <a:schemeClr val="accent2">
                <a:hueOff val="5404320"/>
                <a:satOff val="-56131"/>
                <a:lumOff val="-25621"/>
                <a:alphaOff val="0"/>
                <a:lumMod val="99000"/>
                <a:satMod val="120000"/>
                <a:shade val="78000"/>
              </a:schemeClr>
            </a:gs>
          </a:gsLst>
          <a:lin ang="5400000" scaled="0"/>
        </a:gradFill>
        <a:ln w="6350" cap="flat" cmpd="sng" algn="ctr">
          <a:solidFill>
            <a:schemeClr val="accent2">
              <a:hueOff val="5404320"/>
              <a:satOff val="-56131"/>
              <a:lumOff val="-2562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endParaRPr lang="en-US" sz="1200" kern="1200">
            <a:latin typeface="Arial" pitchFamily="34" charset="0"/>
            <a:cs typeface="Arial" pitchFamily="34" charset="0"/>
          </a:endParaRPr>
        </a:p>
      </dsp:txBody>
      <dsp:txXfrm rot="-5400000">
        <a:off x="0" y="5681984"/>
        <a:ext cx="1775564" cy="760956"/>
      </dsp:txXfrm>
    </dsp:sp>
    <dsp:sp modelId="{590D8ADC-64CC-45E9-9AEB-EEBBE21698C8}">
      <dsp:nvSpPr>
        <dsp:cNvPr id="0" name=""/>
        <dsp:cNvSpPr/>
      </dsp:nvSpPr>
      <dsp:spPr>
        <a:xfrm rot="5400000">
          <a:off x="12075822" y="-5506055"/>
          <a:ext cx="1648738" cy="22249254"/>
        </a:xfrm>
        <a:prstGeom prst="round2SameRect">
          <a:avLst/>
        </a:prstGeom>
        <a:solidFill>
          <a:schemeClr val="lt1">
            <a:alpha val="90000"/>
            <a:hueOff val="0"/>
            <a:satOff val="0"/>
            <a:lumOff val="0"/>
            <a:alphaOff val="0"/>
          </a:schemeClr>
        </a:solidFill>
        <a:ln w="6350" cap="flat" cmpd="sng" algn="ctr">
          <a:solidFill>
            <a:schemeClr val="accent2">
              <a:hueOff val="5404320"/>
              <a:satOff val="-56131"/>
              <a:lumOff val="-2562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rtl="0">
            <a:lnSpc>
              <a:spcPct val="90000"/>
            </a:lnSpc>
            <a:spcBef>
              <a:spcPct val="0"/>
            </a:spcBef>
            <a:spcAft>
              <a:spcPct val="15000"/>
            </a:spcAft>
            <a:buChar char="••"/>
          </a:pPr>
          <a:r>
            <a:rPr lang="en-US" sz="4400" kern="1200" dirty="0">
              <a:solidFill>
                <a:srgbClr val="002060"/>
              </a:solidFill>
              <a:latin typeface="+mj-lt"/>
              <a:cs typeface="Arial" pitchFamily="34" charset="0"/>
            </a:rPr>
            <a:t>BĐX </a:t>
          </a:r>
          <a:r>
            <a:rPr lang="en-US" sz="4400" kern="1200" dirty="0" err="1">
              <a:solidFill>
                <a:srgbClr val="002060"/>
              </a:solidFill>
              <a:latin typeface="+mj-lt"/>
              <a:cs typeface="Arial" pitchFamily="34" charset="0"/>
            </a:rPr>
            <a:t>là</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tiền</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đồn</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của</a:t>
          </a:r>
          <a:r>
            <a:rPr lang="en-US" sz="4400" kern="1200" dirty="0">
              <a:solidFill>
                <a:srgbClr val="002060"/>
              </a:solidFill>
              <a:latin typeface="+mj-lt"/>
              <a:cs typeface="Arial" pitchFamily="34" charset="0"/>
            </a:rPr>
            <a:t> BĐT/TP </a:t>
          </a:r>
          <a:r>
            <a:rPr lang="en-US" sz="4400" kern="1200" dirty="0" err="1">
              <a:solidFill>
                <a:srgbClr val="002060"/>
              </a:solidFill>
              <a:latin typeface="+mj-lt"/>
              <a:cs typeface="Arial" pitchFamily="34" charset="0"/>
            </a:rPr>
            <a:t>và</a:t>
          </a:r>
          <a:r>
            <a:rPr lang="en-US" sz="4400" kern="1200" dirty="0">
              <a:solidFill>
                <a:srgbClr val="002060"/>
              </a:solidFill>
              <a:latin typeface="+mj-lt"/>
              <a:cs typeface="Arial" pitchFamily="34" charset="0"/>
            </a:rPr>
            <a:t> TCT </a:t>
          </a:r>
          <a:r>
            <a:rPr lang="en-US" sz="4400" kern="1200" dirty="0" err="1">
              <a:solidFill>
                <a:srgbClr val="002060"/>
              </a:solidFill>
              <a:latin typeface="+mj-lt"/>
              <a:cs typeface="Arial" pitchFamily="34" charset="0"/>
            </a:rPr>
            <a:t>tại</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địa</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bàn</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xã</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là</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hộ</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nhận</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Kế</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hoạch</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của</a:t>
          </a:r>
          <a:r>
            <a:rPr lang="en-US" sz="4400" kern="1200" dirty="0">
              <a:solidFill>
                <a:srgbClr val="002060"/>
              </a:solidFill>
              <a:latin typeface="+mj-lt"/>
              <a:cs typeface="Arial" pitchFamily="34" charset="0"/>
            </a:rPr>
            <a:t> BĐT, TP</a:t>
          </a:r>
        </a:p>
      </dsp:txBody>
      <dsp:txXfrm rot="-5400000">
        <a:off x="1775565" y="4874687"/>
        <a:ext cx="22168769" cy="1487768"/>
      </dsp:txXfrm>
    </dsp:sp>
    <dsp:sp modelId="{6D5F9A48-A389-4066-A759-3D89B9C9599B}">
      <dsp:nvSpPr>
        <dsp:cNvPr id="0" name=""/>
        <dsp:cNvSpPr/>
      </dsp:nvSpPr>
      <dsp:spPr>
        <a:xfrm rot="5400000">
          <a:off x="-380478" y="7571526"/>
          <a:ext cx="2536520" cy="1775564"/>
        </a:xfrm>
        <a:prstGeom prst="chevron">
          <a:avLst/>
        </a:prstGeom>
        <a:gradFill rotWithShape="0">
          <a:gsLst>
            <a:gs pos="0">
              <a:schemeClr val="accent2">
                <a:hueOff val="8106480"/>
                <a:satOff val="-84196"/>
                <a:lumOff val="-38432"/>
                <a:alphaOff val="0"/>
                <a:satMod val="103000"/>
                <a:lumMod val="102000"/>
                <a:tint val="94000"/>
              </a:schemeClr>
            </a:gs>
            <a:gs pos="50000">
              <a:schemeClr val="accent2">
                <a:hueOff val="8106480"/>
                <a:satOff val="-84196"/>
                <a:lumOff val="-38432"/>
                <a:alphaOff val="0"/>
                <a:satMod val="110000"/>
                <a:lumMod val="100000"/>
                <a:shade val="100000"/>
              </a:schemeClr>
            </a:gs>
            <a:gs pos="100000">
              <a:schemeClr val="accent2">
                <a:hueOff val="8106480"/>
                <a:satOff val="-84196"/>
                <a:lumOff val="-38432"/>
                <a:alphaOff val="0"/>
                <a:lumMod val="99000"/>
                <a:satMod val="120000"/>
                <a:shade val="78000"/>
              </a:schemeClr>
            </a:gs>
          </a:gsLst>
          <a:lin ang="5400000" scaled="0"/>
        </a:gradFill>
        <a:ln w="6350" cap="flat" cmpd="sng" algn="ctr">
          <a:solidFill>
            <a:schemeClr val="accent2">
              <a:hueOff val="8106480"/>
              <a:satOff val="-84196"/>
              <a:lumOff val="-3843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endParaRPr lang="en-US" sz="1200" kern="1200">
            <a:latin typeface="Arial" pitchFamily="34" charset="0"/>
            <a:cs typeface="Arial" pitchFamily="34" charset="0"/>
          </a:endParaRPr>
        </a:p>
      </dsp:txBody>
      <dsp:txXfrm rot="-5400000">
        <a:off x="0" y="8078830"/>
        <a:ext cx="1775564" cy="760956"/>
      </dsp:txXfrm>
    </dsp:sp>
    <dsp:sp modelId="{81E199E7-034F-4FD6-A841-DFDA0018D44D}">
      <dsp:nvSpPr>
        <dsp:cNvPr id="0" name=""/>
        <dsp:cNvSpPr/>
      </dsp:nvSpPr>
      <dsp:spPr>
        <a:xfrm rot="5400000">
          <a:off x="12075822" y="-3109209"/>
          <a:ext cx="1648738" cy="22249254"/>
        </a:xfrm>
        <a:prstGeom prst="round2SameRect">
          <a:avLst/>
        </a:prstGeom>
        <a:solidFill>
          <a:schemeClr val="lt1">
            <a:alpha val="90000"/>
            <a:hueOff val="0"/>
            <a:satOff val="0"/>
            <a:lumOff val="0"/>
            <a:alphaOff val="0"/>
          </a:schemeClr>
        </a:solidFill>
        <a:ln w="6350" cap="flat" cmpd="sng" algn="ctr">
          <a:solidFill>
            <a:schemeClr val="accent2">
              <a:hueOff val="8106480"/>
              <a:satOff val="-84196"/>
              <a:lumOff val="-38432"/>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rtl="0">
            <a:lnSpc>
              <a:spcPct val="90000"/>
            </a:lnSpc>
            <a:spcBef>
              <a:spcPct val="0"/>
            </a:spcBef>
            <a:spcAft>
              <a:spcPct val="15000"/>
            </a:spcAft>
            <a:buChar char="••"/>
          </a:pPr>
          <a:r>
            <a:rPr lang="en-US" sz="4400" kern="1200" dirty="0">
              <a:solidFill>
                <a:srgbClr val="002060"/>
              </a:solidFill>
              <a:latin typeface="+mj-lt"/>
              <a:cs typeface="Arial" pitchFamily="34" charset="0"/>
            </a:rPr>
            <a:t>BĐX </a:t>
          </a:r>
          <a:r>
            <a:rPr lang="en-US" sz="4400" kern="1200" dirty="0" err="1">
              <a:solidFill>
                <a:srgbClr val="002060"/>
              </a:solidFill>
              <a:latin typeface="+mj-lt"/>
              <a:cs typeface="Arial" pitchFamily="34" charset="0"/>
            </a:rPr>
            <a:t>là</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đầu</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mối</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giao</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tiếp</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với</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chính</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quyền</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tổ</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chức</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kinh</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doanh</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tại</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địa</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bàn</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xã</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nhất</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là</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lĩnh</a:t>
          </a:r>
          <a:r>
            <a:rPr lang="en-US" sz="4400" kern="1200" dirty="0">
              <a:solidFill>
                <a:srgbClr val="002060"/>
              </a:solidFill>
              <a:latin typeface="+mj-lt"/>
              <a:cs typeface="Arial" pitchFamily="34" charset="0"/>
            </a:rPr>
            <a:t> </a:t>
          </a:r>
          <a:r>
            <a:rPr lang="en-US" sz="4400" kern="1200" dirty="0" err="1">
              <a:solidFill>
                <a:srgbClr val="002060"/>
              </a:solidFill>
              <a:latin typeface="+mj-lt"/>
              <a:cs typeface="Arial" pitchFamily="34" charset="0"/>
            </a:rPr>
            <a:t>vực</a:t>
          </a:r>
          <a:r>
            <a:rPr lang="en-US" sz="4400" kern="1200" dirty="0">
              <a:solidFill>
                <a:srgbClr val="002060"/>
              </a:solidFill>
              <a:latin typeface="+mj-lt"/>
              <a:cs typeface="Arial" pitchFamily="34" charset="0"/>
            </a:rPr>
            <a:t> HCC</a:t>
          </a:r>
        </a:p>
      </dsp:txBody>
      <dsp:txXfrm rot="-5400000">
        <a:off x="1775565" y="7271533"/>
        <a:ext cx="22168769" cy="14877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45621D-97C6-44AB-B3B1-4A69193642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13B97D4-8A1C-4D7F-AEDE-62BADB9DD5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CF974D-9D3C-403A-9E5B-01A1F4BB302A}" type="datetimeFigureOut">
              <a:rPr lang="en-US" smtClean="0"/>
              <a:t>7/31/2025</a:t>
            </a:fld>
            <a:endParaRPr lang="en-US"/>
          </a:p>
        </p:txBody>
      </p:sp>
      <p:sp>
        <p:nvSpPr>
          <p:cNvPr id="4" name="Footer Placeholder 3">
            <a:extLst>
              <a:ext uri="{FF2B5EF4-FFF2-40B4-BE49-F238E27FC236}">
                <a16:creationId xmlns:a16="http://schemas.microsoft.com/office/drawing/2014/main" id="{D8DD4F9E-4E61-4D4E-9B1F-FA2665A7C1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4BE721-10F9-4377-A60B-F35E505B41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F042DE-4044-4C6B-8109-43306C5E31C4}" type="slidenum">
              <a:rPr lang="en-US" smtClean="0"/>
              <a:t>‹#›</a:t>
            </a:fld>
            <a:endParaRPr lang="en-US"/>
          </a:p>
        </p:txBody>
      </p:sp>
    </p:spTree>
    <p:extLst>
      <p:ext uri="{BB962C8B-B14F-4D97-AF65-F5344CB8AC3E}">
        <p14:creationId xmlns:p14="http://schemas.microsoft.com/office/powerpoint/2010/main" val="1285544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7/31/2025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pPr marL="0" marR="0" lvl="0" indent="0" algn="r" defTabSz="342900" rtl="0" eaLnBrk="1" fontAlgn="base" latinLnBrk="0" hangingPunct="1">
              <a:lnSpc>
                <a:spcPct val="100000"/>
              </a:lnSpc>
              <a:spcBef>
                <a:spcPct val="0"/>
              </a:spcBef>
              <a:spcAft>
                <a:spcPct val="0"/>
              </a:spcAft>
              <a:buClrTx/>
              <a:buSzTx/>
              <a:buFontTx/>
              <a:buNone/>
              <a:tabLst/>
              <a:defRPr/>
            </a:pPr>
            <a:fld id="{D18FB104-4116-425A-870D-500210CECBD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3429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92564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pPr marL="0" marR="0" lvl="0" indent="0" algn="r" defTabSz="342900" rtl="0" eaLnBrk="1" fontAlgn="base" latinLnBrk="0" hangingPunct="1">
              <a:lnSpc>
                <a:spcPct val="100000"/>
              </a:lnSpc>
              <a:spcBef>
                <a:spcPct val="0"/>
              </a:spcBef>
              <a:spcAft>
                <a:spcPct val="0"/>
              </a:spcAft>
              <a:buClrTx/>
              <a:buSzTx/>
              <a:buFontTx/>
              <a:buNone/>
              <a:tabLst/>
              <a:defRPr/>
            </a:pPr>
            <a:fld id="{D18FB104-4116-425A-870D-500210CECBD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3429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84952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15</a:t>
            </a:fld>
            <a:endParaRPr lang="en-US"/>
          </a:p>
        </p:txBody>
      </p:sp>
    </p:spTree>
    <p:extLst>
      <p:ext uri="{BB962C8B-B14F-4D97-AF65-F5344CB8AC3E}">
        <p14:creationId xmlns:p14="http://schemas.microsoft.com/office/powerpoint/2010/main" val="113749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            </a:t>
            </a:r>
            <a:r>
              <a:rPr lang="en-US" dirty="0" err="1"/>
              <a:t>Kính</a:t>
            </a:r>
            <a:r>
              <a:rPr lang="en-US" baseline="0" dirty="0"/>
              <a:t> </a:t>
            </a:r>
            <a:r>
              <a:rPr lang="en-US" baseline="0" dirty="0" err="1"/>
              <a:t>thưa</a:t>
            </a:r>
            <a:r>
              <a:rPr lang="en-US" baseline="0" dirty="0"/>
              <a:t> </a:t>
            </a:r>
            <a:r>
              <a:rPr lang="en-US" baseline="0" dirty="0" err="1"/>
              <a:t>các</a:t>
            </a:r>
            <a:r>
              <a:rPr lang="en-US" baseline="0" dirty="0"/>
              <a:t> </a:t>
            </a:r>
            <a:r>
              <a:rPr lang="en-US" baseline="0" dirty="0" err="1"/>
              <a:t>đồng</a:t>
            </a:r>
            <a:r>
              <a:rPr lang="en-US" baseline="0" dirty="0"/>
              <a:t> </a:t>
            </a:r>
            <a:r>
              <a:rPr lang="en-US" baseline="0" dirty="0" err="1"/>
              <a:t>chí</a:t>
            </a:r>
            <a:r>
              <a:rPr lang="en-US" baseline="0" dirty="0"/>
              <a:t> </a:t>
            </a:r>
            <a:r>
              <a:rPr lang="en-US" baseline="0" dirty="0" err="1"/>
              <a:t>Lãnh</a:t>
            </a:r>
            <a:r>
              <a:rPr lang="en-US" baseline="0" dirty="0"/>
              <a:t> </a:t>
            </a:r>
            <a:r>
              <a:rPr lang="en-US" baseline="0" dirty="0" err="1"/>
              <a:t>đạo</a:t>
            </a:r>
            <a:r>
              <a:rPr lang="en-US" baseline="0" dirty="0"/>
              <a:t> </a:t>
            </a:r>
            <a:r>
              <a:rPr lang="en-US" baseline="0" dirty="0" err="1"/>
              <a:t>TCT</a:t>
            </a:r>
            <a:r>
              <a:rPr lang="en-US" baseline="0" dirty="0"/>
              <a:t>, </a:t>
            </a:r>
            <a:r>
              <a:rPr lang="en-US" baseline="0" dirty="0" err="1"/>
              <a:t>Lãnh</a:t>
            </a:r>
            <a:r>
              <a:rPr lang="en-US" baseline="0" dirty="0"/>
              <a:t> </a:t>
            </a:r>
            <a:r>
              <a:rPr lang="en-US" baseline="0" dirty="0" err="1"/>
              <a:t>đạo</a:t>
            </a:r>
            <a:r>
              <a:rPr lang="en-US" baseline="0" dirty="0"/>
              <a:t> </a:t>
            </a:r>
            <a:r>
              <a:rPr lang="en-US" baseline="0" dirty="0" err="1"/>
              <a:t>các</a:t>
            </a:r>
            <a:r>
              <a:rPr lang="en-US" baseline="0" dirty="0"/>
              <a:t> Ban </a:t>
            </a:r>
            <a:r>
              <a:rPr lang="en-US" baseline="0" dirty="0" err="1"/>
              <a:t>chức</a:t>
            </a:r>
            <a:r>
              <a:rPr lang="en-US" baseline="0" dirty="0"/>
              <a:t> </a:t>
            </a:r>
            <a:r>
              <a:rPr lang="en-US" baseline="0" dirty="0" err="1"/>
              <a:t>năng</a:t>
            </a:r>
            <a:r>
              <a:rPr lang="en-US" baseline="0" dirty="0"/>
              <a:t>, </a:t>
            </a:r>
            <a:r>
              <a:rPr lang="en-US" baseline="0" dirty="0" err="1"/>
              <a:t>Lãnh</a:t>
            </a:r>
            <a:r>
              <a:rPr lang="en-US" baseline="0" dirty="0"/>
              <a:t> </a:t>
            </a:r>
            <a:r>
              <a:rPr lang="en-US" baseline="0" dirty="0" err="1"/>
              <a:t>đạo</a:t>
            </a:r>
            <a:r>
              <a:rPr lang="en-US" baseline="0" dirty="0"/>
              <a:t> </a:t>
            </a:r>
            <a:r>
              <a:rPr lang="en-US" baseline="0" dirty="0" err="1"/>
              <a:t>các</a:t>
            </a:r>
            <a:r>
              <a:rPr lang="en-US" baseline="0" dirty="0"/>
              <a:t> </a:t>
            </a:r>
            <a:r>
              <a:rPr lang="en-US" baseline="0" dirty="0" err="1"/>
              <a:t>BĐT</a:t>
            </a:r>
            <a:r>
              <a:rPr lang="en-US" baseline="0" dirty="0"/>
              <a:t>/</a:t>
            </a:r>
            <a:r>
              <a:rPr lang="en-US" baseline="0" dirty="0" err="1"/>
              <a:t>TP</a:t>
            </a:r>
            <a:r>
              <a:rPr lang="en-US" baseline="0" dirty="0"/>
              <a:t> </a:t>
            </a:r>
            <a:r>
              <a:rPr lang="en-US" baseline="0" dirty="0" err="1"/>
              <a:t>cùng</a:t>
            </a:r>
            <a:r>
              <a:rPr lang="en-US" baseline="0" dirty="0"/>
              <a:t> </a:t>
            </a:r>
            <a:r>
              <a:rPr lang="en-US" baseline="0" dirty="0" err="1"/>
              <a:t>toàn</a:t>
            </a:r>
            <a:r>
              <a:rPr lang="en-US" baseline="0" dirty="0"/>
              <a:t> </a:t>
            </a:r>
            <a:r>
              <a:rPr lang="en-US" baseline="0" dirty="0" err="1"/>
              <a:t>thể</a:t>
            </a:r>
            <a:r>
              <a:rPr lang="en-US" baseline="0" dirty="0"/>
              <a:t> </a:t>
            </a:r>
            <a:r>
              <a:rPr lang="en-US" baseline="0" dirty="0" err="1"/>
              <a:t>anh</a:t>
            </a:r>
            <a:r>
              <a:rPr lang="en-US" baseline="0" dirty="0"/>
              <a:t> </a:t>
            </a:r>
            <a:r>
              <a:rPr lang="en-US" baseline="0" dirty="0" err="1"/>
              <a:t>chị</a:t>
            </a:r>
            <a:r>
              <a:rPr lang="en-US" baseline="0" dirty="0"/>
              <a:t> </a:t>
            </a:r>
            <a:r>
              <a:rPr lang="en-US" baseline="0" dirty="0" err="1"/>
              <a:t>em</a:t>
            </a:r>
            <a:r>
              <a:rPr lang="en-US" baseline="0" dirty="0"/>
              <a:t> </a:t>
            </a:r>
            <a:r>
              <a:rPr lang="en-US" baseline="0" dirty="0" err="1"/>
              <a:t>trên</a:t>
            </a:r>
            <a:r>
              <a:rPr lang="en-US" baseline="0" dirty="0"/>
              <a:t> </a:t>
            </a:r>
            <a:r>
              <a:rPr lang="en-US" baseline="0" dirty="0" err="1"/>
              <a:t>mạng</a:t>
            </a:r>
            <a:r>
              <a:rPr lang="en-US" baseline="0" dirty="0"/>
              <a:t> </a:t>
            </a:r>
            <a:r>
              <a:rPr lang="en-US" baseline="0" dirty="0" err="1"/>
              <a:t>lưới</a:t>
            </a:r>
            <a:r>
              <a:rPr lang="en-US" baseline="0" dirty="0"/>
              <a:t>, do </a:t>
            </a:r>
            <a:r>
              <a:rPr lang="en-US" baseline="0" dirty="0" err="1"/>
              <a:t>là</a:t>
            </a:r>
            <a:r>
              <a:rPr lang="en-US" baseline="0" dirty="0"/>
              <a:t> </a:t>
            </a:r>
            <a:r>
              <a:rPr lang="en-US" baseline="0" dirty="0" err="1"/>
              <a:t>người</a:t>
            </a:r>
            <a:r>
              <a:rPr lang="en-US" baseline="0" dirty="0"/>
              <a:t> </a:t>
            </a:r>
            <a:r>
              <a:rPr lang="en-US" baseline="0" dirty="0" err="1"/>
              <a:t>mới</a:t>
            </a:r>
            <a:r>
              <a:rPr lang="en-US" baseline="0" dirty="0"/>
              <a:t> </a:t>
            </a:r>
            <a:r>
              <a:rPr lang="en-US" baseline="0" dirty="0" err="1"/>
              <a:t>được</a:t>
            </a:r>
            <a:r>
              <a:rPr lang="en-US" baseline="0" dirty="0"/>
              <a:t> </a:t>
            </a:r>
            <a:r>
              <a:rPr lang="en-US" baseline="0" dirty="0" err="1"/>
              <a:t>phân</a:t>
            </a:r>
            <a:r>
              <a:rPr lang="en-US" baseline="0" dirty="0"/>
              <a:t> </a:t>
            </a:r>
            <a:r>
              <a:rPr lang="en-US" baseline="0" dirty="0" err="1"/>
              <a:t>công</a:t>
            </a:r>
            <a:r>
              <a:rPr lang="en-US" baseline="0" dirty="0"/>
              <a:t> </a:t>
            </a:r>
            <a:r>
              <a:rPr lang="en-US" baseline="0" dirty="0" err="1"/>
              <a:t>làm</a:t>
            </a:r>
            <a:r>
              <a:rPr lang="en-US" baseline="0" dirty="0"/>
              <a:t> </a:t>
            </a:r>
            <a:r>
              <a:rPr lang="en-US" baseline="0" dirty="0" err="1"/>
              <a:t>công</a:t>
            </a:r>
            <a:r>
              <a:rPr lang="en-US" baseline="0" dirty="0"/>
              <a:t> </a:t>
            </a:r>
            <a:r>
              <a:rPr lang="en-US" baseline="0" dirty="0" err="1"/>
              <a:t>tác</a:t>
            </a:r>
            <a:r>
              <a:rPr lang="en-US" baseline="0" dirty="0"/>
              <a:t> </a:t>
            </a:r>
            <a:r>
              <a:rPr lang="en-US" baseline="0" dirty="0" err="1"/>
              <a:t>truyền</a:t>
            </a:r>
            <a:r>
              <a:rPr lang="en-US" baseline="0" dirty="0"/>
              <a:t> </a:t>
            </a:r>
            <a:r>
              <a:rPr lang="en-US" baseline="0" dirty="0" err="1"/>
              <a:t>thông</a:t>
            </a:r>
            <a:r>
              <a:rPr lang="en-US" baseline="0" dirty="0"/>
              <a:t> </a:t>
            </a:r>
            <a:r>
              <a:rPr lang="en-US" baseline="0" dirty="0" err="1"/>
              <a:t>của</a:t>
            </a:r>
            <a:r>
              <a:rPr lang="en-US" baseline="0" dirty="0"/>
              <a:t> </a:t>
            </a:r>
            <a:r>
              <a:rPr lang="en-US" baseline="0" dirty="0" err="1"/>
              <a:t>TCT</a:t>
            </a:r>
            <a:r>
              <a:rPr lang="en-US" baseline="0" dirty="0"/>
              <a:t>, </a:t>
            </a:r>
            <a:r>
              <a:rPr lang="en-US" baseline="0" dirty="0" err="1"/>
              <a:t>và</a:t>
            </a:r>
            <a:r>
              <a:rPr lang="en-US" baseline="0" dirty="0"/>
              <a:t> </a:t>
            </a:r>
            <a:r>
              <a:rPr lang="en-US" baseline="0" dirty="0" err="1"/>
              <a:t>cũng</a:t>
            </a:r>
            <a:r>
              <a:rPr lang="en-US" baseline="0" dirty="0"/>
              <a:t> </a:t>
            </a:r>
            <a:r>
              <a:rPr lang="en-US" baseline="0" dirty="0" err="1"/>
              <a:t>có</a:t>
            </a:r>
            <a:r>
              <a:rPr lang="en-US" baseline="0" dirty="0"/>
              <a:t> </a:t>
            </a:r>
            <a:r>
              <a:rPr lang="en-US" baseline="0" dirty="0" err="1"/>
              <a:t>thể</a:t>
            </a:r>
            <a:r>
              <a:rPr lang="en-US" baseline="0" dirty="0"/>
              <a:t> </a:t>
            </a:r>
            <a:r>
              <a:rPr lang="en-US" baseline="0" dirty="0" err="1"/>
              <a:t>nói</a:t>
            </a:r>
            <a:r>
              <a:rPr lang="en-US" baseline="0" dirty="0"/>
              <a:t> </a:t>
            </a:r>
            <a:r>
              <a:rPr lang="en-US" baseline="0" dirty="0" err="1"/>
              <a:t>rằng</a:t>
            </a:r>
            <a:r>
              <a:rPr lang="en-US" baseline="0" dirty="0"/>
              <a:t>, </a:t>
            </a:r>
            <a:r>
              <a:rPr lang="en-US" baseline="0" dirty="0" err="1"/>
              <a:t>tôi</a:t>
            </a:r>
            <a:r>
              <a:rPr lang="en-US" baseline="0" dirty="0"/>
              <a:t> </a:t>
            </a:r>
            <a:r>
              <a:rPr lang="en-US" baseline="0" dirty="0" err="1"/>
              <a:t>cũng</a:t>
            </a:r>
            <a:r>
              <a:rPr lang="en-US" baseline="0" dirty="0"/>
              <a:t> </a:t>
            </a:r>
            <a:r>
              <a:rPr lang="en-US" baseline="0" dirty="0" err="1"/>
              <a:t>chân</a:t>
            </a:r>
            <a:r>
              <a:rPr lang="en-US" baseline="0" dirty="0"/>
              <a:t> </a:t>
            </a:r>
            <a:r>
              <a:rPr lang="en-US" baseline="0" dirty="0" err="1"/>
              <a:t>ướt</a:t>
            </a:r>
            <a:r>
              <a:rPr lang="en-US" baseline="0" dirty="0"/>
              <a:t>, </a:t>
            </a:r>
            <a:r>
              <a:rPr lang="en-US" baseline="0" dirty="0" err="1"/>
              <a:t>chân</a:t>
            </a:r>
            <a:r>
              <a:rPr lang="en-US" baseline="0" dirty="0"/>
              <a:t> </a:t>
            </a:r>
            <a:r>
              <a:rPr lang="en-US" baseline="0" dirty="0" err="1"/>
              <a:t>ráo</a:t>
            </a:r>
            <a:r>
              <a:rPr lang="en-US" baseline="0" dirty="0"/>
              <a:t> </a:t>
            </a:r>
            <a:r>
              <a:rPr lang="en-US" baseline="0" dirty="0" err="1"/>
              <a:t>bước</a:t>
            </a:r>
            <a:r>
              <a:rPr lang="en-US" baseline="0" dirty="0"/>
              <a:t> </a:t>
            </a:r>
            <a:r>
              <a:rPr lang="en-US" baseline="0" dirty="0" err="1"/>
              <a:t>vào</a:t>
            </a:r>
            <a:r>
              <a:rPr lang="en-US" baseline="0" dirty="0"/>
              <a:t> </a:t>
            </a:r>
            <a:r>
              <a:rPr lang="en-US" baseline="0" dirty="0" err="1"/>
              <a:t>nghề</a:t>
            </a:r>
            <a:r>
              <a:rPr lang="en-US" baseline="0" dirty="0"/>
              <a:t> </a:t>
            </a:r>
            <a:r>
              <a:rPr lang="en-US" baseline="0" dirty="0" err="1"/>
              <a:t>truyền</a:t>
            </a:r>
            <a:r>
              <a:rPr lang="en-US" baseline="0" dirty="0"/>
              <a:t> </a:t>
            </a:r>
            <a:r>
              <a:rPr lang="en-US" baseline="0" dirty="0" err="1"/>
              <a:t>thông</a:t>
            </a:r>
            <a:r>
              <a:rPr lang="en-US" baseline="0" dirty="0"/>
              <a:t> </a:t>
            </a:r>
            <a:r>
              <a:rPr lang="en-US" baseline="0" dirty="0" err="1"/>
              <a:t>của</a:t>
            </a:r>
            <a:r>
              <a:rPr lang="en-US" baseline="0" dirty="0"/>
              <a:t> </a:t>
            </a:r>
            <a:r>
              <a:rPr lang="en-US" baseline="0" dirty="0" err="1"/>
              <a:t>TCT</a:t>
            </a:r>
            <a:r>
              <a:rPr lang="en-US" baseline="0" dirty="0"/>
              <a:t>, </a:t>
            </a:r>
            <a:r>
              <a:rPr lang="en-US" baseline="0" dirty="0" err="1"/>
              <a:t>nên</a:t>
            </a:r>
            <a:r>
              <a:rPr lang="en-US" baseline="0" dirty="0"/>
              <a:t> </a:t>
            </a:r>
            <a:r>
              <a:rPr lang="en-US" baseline="0" dirty="0" err="1"/>
              <a:t>việc</a:t>
            </a:r>
            <a:r>
              <a:rPr lang="en-US" baseline="0" dirty="0"/>
              <a:t> </a:t>
            </a:r>
            <a:r>
              <a:rPr lang="en-US" baseline="0" dirty="0" err="1"/>
              <a:t>trình</a:t>
            </a:r>
            <a:r>
              <a:rPr lang="en-US" baseline="0" dirty="0"/>
              <a:t> </a:t>
            </a:r>
            <a:r>
              <a:rPr lang="en-US" baseline="0" dirty="0" err="1"/>
              <a:t>bày</a:t>
            </a:r>
            <a:r>
              <a:rPr lang="en-US" baseline="0" dirty="0"/>
              <a:t> </a:t>
            </a:r>
            <a:r>
              <a:rPr lang="en-US" baseline="0" dirty="0" err="1"/>
              <a:t>bản</a:t>
            </a:r>
            <a:r>
              <a:rPr lang="en-US" baseline="0" dirty="0"/>
              <a:t> </a:t>
            </a:r>
            <a:r>
              <a:rPr lang="en-US" baseline="0" dirty="0" err="1"/>
              <a:t>kế</a:t>
            </a:r>
            <a:r>
              <a:rPr lang="en-US" baseline="0" dirty="0"/>
              <a:t> </a:t>
            </a:r>
            <a:r>
              <a:rPr lang="en-US" baseline="0" dirty="0" err="1"/>
              <a:t>hoạch</a:t>
            </a:r>
            <a:r>
              <a:rPr lang="en-US" baseline="0" dirty="0"/>
              <a:t> </a:t>
            </a:r>
            <a:r>
              <a:rPr lang="en-US" baseline="0" dirty="0" err="1"/>
              <a:t>truyền</a:t>
            </a:r>
            <a:r>
              <a:rPr lang="en-US" baseline="0" dirty="0"/>
              <a:t> </a:t>
            </a:r>
            <a:r>
              <a:rPr lang="en-US" baseline="0" dirty="0" err="1"/>
              <a:t>thông</a:t>
            </a:r>
            <a:r>
              <a:rPr lang="en-US" baseline="0" dirty="0"/>
              <a:t> </a:t>
            </a:r>
            <a:r>
              <a:rPr lang="en-US" baseline="0" dirty="0" err="1"/>
              <a:t>hôm</a:t>
            </a:r>
            <a:r>
              <a:rPr lang="en-US" baseline="0" dirty="0"/>
              <a:t> nay </a:t>
            </a:r>
            <a:r>
              <a:rPr lang="en-US" baseline="0" dirty="0" err="1"/>
              <a:t>có</a:t>
            </a:r>
            <a:r>
              <a:rPr lang="en-US" baseline="0" dirty="0"/>
              <a:t> </a:t>
            </a:r>
            <a:r>
              <a:rPr lang="en-US" baseline="0" dirty="0" err="1"/>
              <a:t>thể</a:t>
            </a:r>
            <a:r>
              <a:rPr lang="en-US" baseline="0" dirty="0"/>
              <a:t> </a:t>
            </a:r>
            <a:r>
              <a:rPr lang="en-US" baseline="0" dirty="0" err="1"/>
              <a:t>còn</a:t>
            </a:r>
            <a:r>
              <a:rPr lang="en-US" baseline="0" dirty="0"/>
              <a:t> </a:t>
            </a:r>
            <a:r>
              <a:rPr lang="en-US" baseline="0" dirty="0" err="1"/>
              <a:t>nhiều</a:t>
            </a:r>
            <a:r>
              <a:rPr lang="en-US" baseline="0" dirty="0"/>
              <a:t> </a:t>
            </a:r>
            <a:r>
              <a:rPr lang="en-US" baseline="0" dirty="0" err="1"/>
              <a:t>nội</a:t>
            </a:r>
            <a:r>
              <a:rPr lang="en-US" baseline="0" dirty="0"/>
              <a:t> dung </a:t>
            </a:r>
            <a:r>
              <a:rPr lang="en-US" baseline="0" dirty="0" err="1"/>
              <a:t>chưa</a:t>
            </a:r>
            <a:r>
              <a:rPr lang="en-US" baseline="0" dirty="0"/>
              <a:t> </a:t>
            </a:r>
            <a:r>
              <a:rPr lang="en-US" baseline="0" dirty="0" err="1"/>
              <a:t>bao</a:t>
            </a:r>
            <a:r>
              <a:rPr lang="en-US" baseline="0" dirty="0"/>
              <a:t> </a:t>
            </a:r>
            <a:r>
              <a:rPr lang="en-US" baseline="0" dirty="0" err="1"/>
              <a:t>quát</a:t>
            </a:r>
            <a:r>
              <a:rPr lang="en-US" baseline="0" dirty="0"/>
              <a:t> </a:t>
            </a:r>
            <a:r>
              <a:rPr lang="en-US" baseline="0" dirty="0" err="1"/>
              <a:t>hết</a:t>
            </a:r>
            <a:r>
              <a:rPr lang="en-US" baseline="0" dirty="0"/>
              <a:t>. </a:t>
            </a:r>
            <a:r>
              <a:rPr lang="en-US" baseline="0" dirty="0" err="1"/>
              <a:t>Mong</a:t>
            </a:r>
            <a:r>
              <a:rPr lang="en-US" baseline="0" dirty="0"/>
              <a:t> </a:t>
            </a:r>
            <a:r>
              <a:rPr lang="en-US" baseline="0" dirty="0" err="1"/>
              <a:t>các</a:t>
            </a:r>
            <a:r>
              <a:rPr lang="en-US" baseline="0" dirty="0"/>
              <a:t> </a:t>
            </a:r>
            <a:r>
              <a:rPr lang="en-US" baseline="0" dirty="0" err="1"/>
              <a:t>anh</a:t>
            </a:r>
            <a:r>
              <a:rPr lang="en-US" baseline="0" dirty="0"/>
              <a:t> </a:t>
            </a:r>
            <a:r>
              <a:rPr lang="en-US" baseline="0" dirty="0" err="1"/>
              <a:t>chị</a:t>
            </a:r>
            <a:r>
              <a:rPr lang="en-US" baseline="0" dirty="0"/>
              <a:t> </a:t>
            </a:r>
            <a:r>
              <a:rPr lang="en-US" baseline="0" dirty="0" err="1"/>
              <a:t>thông</a:t>
            </a:r>
            <a:r>
              <a:rPr lang="en-US" baseline="0" dirty="0"/>
              <a:t> </a:t>
            </a:r>
            <a:r>
              <a:rPr lang="en-US" baseline="0" dirty="0" err="1"/>
              <a:t>cảm</a:t>
            </a:r>
            <a:r>
              <a:rPr lang="en-US" baseline="0" dirty="0"/>
              <a:t> </a:t>
            </a:r>
            <a:r>
              <a:rPr lang="en-US" baseline="0" dirty="0" err="1"/>
              <a:t>cho</a:t>
            </a:r>
            <a:r>
              <a:rPr lang="en-US" baseline="0" dirty="0"/>
              <a:t> </a:t>
            </a:r>
            <a:r>
              <a:rPr lang="en-US" baseline="0" dirty="0" err="1"/>
              <a:t>tôi</a:t>
            </a:r>
            <a:r>
              <a:rPr lang="en-US" baseline="0" dirty="0"/>
              <a:t>.</a:t>
            </a:r>
          </a:p>
          <a:p>
            <a:r>
              <a:rPr lang="en-US" baseline="0" dirty="0"/>
              <a:t> </a:t>
            </a:r>
          </a:p>
          <a:p>
            <a:r>
              <a:rPr lang="en-US" dirty="0"/>
              <a:t>              </a:t>
            </a:r>
            <a:r>
              <a:rPr lang="vi-VN" dirty="0"/>
              <a:t>Trước khi kết thúc, cho phép tôi được gửi lời chúc sức khỏe đến toàn thể các anh chị. Chúc các anh chị giữ vững tâm thế, đầy quyết tâm và nhanh chóng thích ứng với những thay đổi của đất nước, xã hội cũng như sự đổi mới trong tổ chức sản xuất kinh doanh theo mô hình mới của Tổng Công ty.</a:t>
            </a:r>
          </a:p>
          <a:p>
            <a:r>
              <a:rPr lang="vi-VN" b="1" dirty="0"/>
              <a:t>Xin trân trọng cảm ơn!</a:t>
            </a:r>
            <a:endParaRPr lang="vi-VN" dirty="0"/>
          </a:p>
          <a:p>
            <a:r>
              <a:rPr lang="en-US" baseline="0" dirty="0"/>
              <a:t>         </a:t>
            </a:r>
          </a:p>
          <a:p>
            <a:endParaRPr lang="en-US" baseline="0" dirty="0"/>
          </a:p>
          <a:p>
            <a:r>
              <a:rPr lang="en-US" baseline="0" dirty="0"/>
              <a:t>   </a:t>
            </a:r>
            <a:endParaRPr lang="en-US" dirty="0"/>
          </a:p>
        </p:txBody>
      </p:sp>
      <p:sp>
        <p:nvSpPr>
          <p:cNvPr id="4" name="Slide Number Placeholder 3"/>
          <p:cNvSpPr>
            <a:spLocks noGrp="1"/>
          </p:cNvSpPr>
          <p:nvPr>
            <p:ph type="sldNum" sz="quarter" idx="10"/>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64887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84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7" y="2244726"/>
            <a:ext cx="18283238" cy="4775200"/>
          </a:xfrm>
        </p:spPr>
        <p:txBody>
          <a:bodyPr anchor="b"/>
          <a:lstStyle>
            <a:lvl1pPr algn="ctr">
              <a:defRPr sz="11994"/>
            </a:lvl1pPr>
          </a:lstStyle>
          <a:p>
            <a:r>
              <a:rPr lang="en-US"/>
              <a:t>Click to edit Master title style</a:t>
            </a:r>
          </a:p>
        </p:txBody>
      </p:sp>
      <p:sp>
        <p:nvSpPr>
          <p:cNvPr id="3" name="Subtitle 2"/>
          <p:cNvSpPr>
            <a:spLocks noGrp="1"/>
          </p:cNvSpPr>
          <p:nvPr>
            <p:ph type="subTitle" idx="1"/>
          </p:nvPr>
        </p:nvSpPr>
        <p:spPr>
          <a:xfrm>
            <a:off x="3047207" y="7204076"/>
            <a:ext cx="18283238" cy="3311524"/>
          </a:xfrm>
        </p:spPr>
        <p:txBody>
          <a:bodyPr/>
          <a:lstStyle>
            <a:lvl1pPr marL="0" indent="0" algn="ctr">
              <a:buNone/>
              <a:defRPr sz="4798"/>
            </a:lvl1pPr>
            <a:lvl2pPr marL="913943" indent="0" algn="ctr">
              <a:buNone/>
              <a:defRPr sz="3998"/>
            </a:lvl2pPr>
            <a:lvl3pPr marL="1827886" indent="0" algn="ctr">
              <a:buNone/>
              <a:defRPr sz="3598"/>
            </a:lvl3pPr>
            <a:lvl4pPr marL="2741828" indent="0" algn="ctr">
              <a:buNone/>
              <a:defRPr sz="3198"/>
            </a:lvl4pPr>
            <a:lvl5pPr marL="3655771" indent="0" algn="ctr">
              <a:buNone/>
              <a:defRPr sz="3198"/>
            </a:lvl5pPr>
            <a:lvl6pPr marL="4569714" indent="0" algn="ctr">
              <a:buNone/>
              <a:defRPr sz="3198"/>
            </a:lvl6pPr>
            <a:lvl7pPr marL="5483657" indent="0" algn="ctr">
              <a:buNone/>
              <a:defRPr sz="3198"/>
            </a:lvl7pPr>
            <a:lvl8pPr marL="6397600" indent="0" algn="ctr">
              <a:buNone/>
              <a:defRPr sz="3198"/>
            </a:lvl8pPr>
            <a:lvl9pPr marL="7311542" indent="0" algn="ctr">
              <a:buNone/>
              <a:defRPr sz="3198"/>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605E-7E72-4D43-A585-3401A96919CB}" type="slidenum">
              <a:rPr lang="en-US" smtClean="0"/>
              <a:t>‹#›</a:t>
            </a:fld>
            <a:endParaRPr lang="en-US"/>
          </a:p>
        </p:txBody>
      </p:sp>
    </p:spTree>
    <p:extLst>
      <p:ext uri="{BB962C8B-B14F-4D97-AF65-F5344CB8AC3E}">
        <p14:creationId xmlns:p14="http://schemas.microsoft.com/office/powerpoint/2010/main" val="281865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6000"/>
          </a:xfrm>
          <a:solidFill>
            <a:srgbClr val="E1E9EA">
              <a:alpha val="70000"/>
            </a:srgbClr>
          </a:solidFill>
        </p:spPr>
        <p:txBody>
          <a:bodyPr vert="horz" lIns="91440" tIns="45720" rIns="91440" bIns="45720" rtlCol="0">
            <a:normAutofit/>
          </a:bodyPr>
          <a:lstStyle>
            <a:lvl1pPr>
              <a:defRPr lang="en-US" sz="3599">
                <a:latin typeface="A3.MontserratLight-San" panose="00000400000000000000" pitchFamily="2" charset="0"/>
              </a:defRPr>
            </a:lvl1pPr>
          </a:lstStyle>
          <a:p>
            <a:pPr marL="0" lvl="0" indent="0">
              <a:buNone/>
            </a:pPr>
            <a:endParaRPr lang="en-US" dirty="0"/>
          </a:p>
        </p:txBody>
      </p:sp>
    </p:spTree>
    <p:extLst>
      <p:ext uri="{BB962C8B-B14F-4D97-AF65-F5344CB8AC3E}">
        <p14:creationId xmlns:p14="http://schemas.microsoft.com/office/powerpoint/2010/main" val="229323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8884" y="3200403"/>
            <a:ext cx="10766795" cy="9051926"/>
          </a:xfrm>
        </p:spPr>
        <p:txBody>
          <a:bodyPr/>
          <a:lstStyle>
            <a:lvl1pPr>
              <a:defRPr sz="3239"/>
            </a:lvl1pPr>
            <a:lvl2pPr>
              <a:defRPr sz="2915"/>
            </a:lvl2pPr>
            <a:lvl3pPr>
              <a:defRPr sz="2591"/>
            </a:lvl3pPr>
            <a:lvl4pPr>
              <a:defRPr sz="2591"/>
            </a:lvl4pPr>
            <a:lvl5pPr>
              <a:defRPr sz="2591"/>
            </a:lvl5pPr>
            <a:lvl6pPr>
              <a:defRPr sz="2915"/>
            </a:lvl6pPr>
            <a:lvl7pPr>
              <a:defRPr sz="2915"/>
            </a:lvl7pPr>
            <a:lvl8pPr>
              <a:defRPr sz="2915"/>
            </a:lvl8pPr>
            <a:lvl9pPr>
              <a:defRPr sz="291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2391979" y="3200403"/>
            <a:ext cx="10766795" cy="9051926"/>
          </a:xfrm>
        </p:spPr>
        <p:txBody>
          <a:bodyPr/>
          <a:lstStyle>
            <a:lvl1pPr>
              <a:defRPr sz="3239"/>
            </a:lvl1pPr>
            <a:lvl2pPr>
              <a:defRPr sz="2915"/>
            </a:lvl2pPr>
            <a:lvl3pPr>
              <a:defRPr sz="2591"/>
            </a:lvl3pPr>
            <a:lvl4pPr>
              <a:defRPr sz="2591"/>
            </a:lvl4pPr>
            <a:lvl5pPr>
              <a:defRPr sz="2591"/>
            </a:lvl5pPr>
            <a:lvl6pPr>
              <a:defRPr sz="2915"/>
            </a:lvl6pPr>
            <a:lvl7pPr>
              <a:defRPr sz="2915"/>
            </a:lvl7pPr>
            <a:lvl8pPr>
              <a:defRPr sz="2915"/>
            </a:lvl8pPr>
            <a:lvl9pPr>
              <a:defRPr sz="291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1218883" y="152403"/>
            <a:ext cx="21939885" cy="1741118"/>
          </a:xfrm>
          <a:prstGeom prst="rect">
            <a:avLst/>
          </a:prstGeom>
        </p:spPr>
        <p:txBody>
          <a:bodyPr/>
          <a:lstStyle/>
          <a:p>
            <a:r>
              <a:rPr lang="en-US"/>
              <a:t>Click to edit Master title style</a:t>
            </a:r>
          </a:p>
        </p:txBody>
      </p:sp>
      <p:sp>
        <p:nvSpPr>
          <p:cNvPr id="5" name="Date Placeholder 3"/>
          <p:cNvSpPr>
            <a:spLocks noGrp="1"/>
          </p:cNvSpPr>
          <p:nvPr>
            <p:ph type="dt" sz="half" idx="10"/>
          </p:nvPr>
        </p:nvSpPr>
        <p:spPr/>
        <p:txBody>
          <a:bodyPr/>
          <a:lstStyle>
            <a:lvl1pPr>
              <a:defRPr/>
            </a:lvl1pPr>
          </a:lstStyle>
          <a:p>
            <a:pPr>
              <a:defRPr/>
            </a:pPr>
            <a:fld id="{82CE736C-EBC1-47AA-901C-BD8FB487F7BB}" type="datetime1">
              <a:rPr lang="en-US"/>
              <a:pPr>
                <a:defRPr/>
              </a:pPr>
              <a:t>7/31/2025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0182828-8D2C-4DFF-990A-B7B66ADE169E}" type="slidenum">
              <a:rPr lang="en-US" altLang="en-US"/>
              <a:pPr>
                <a:defRPr/>
              </a:pPr>
              <a:t>‹#›</a:t>
            </a:fld>
            <a:endParaRPr lang="en-US" altLang="en-US"/>
          </a:p>
        </p:txBody>
      </p:sp>
    </p:spTree>
    <p:extLst>
      <p:ext uri="{BB962C8B-B14F-4D97-AF65-F5344CB8AC3E}">
        <p14:creationId xmlns:p14="http://schemas.microsoft.com/office/powerpoint/2010/main" val="388757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2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69594" y="2571750"/>
            <a:ext cx="12238466" cy="8572500"/>
          </a:xfrm>
          <a:prstGeom prst="rect">
            <a:avLst/>
          </a:prstGeom>
        </p:spPr>
        <p:txBody>
          <a:bodyPr>
            <a:normAutofit/>
          </a:bodyPr>
          <a:lstStyle>
            <a:lvl1pPr>
              <a:defRPr sz="1876">
                <a:solidFill>
                  <a:srgbClr val="00B0F0"/>
                </a:solidFill>
                <a:latin typeface="A3.MontserratLight-San" panose="00000400000000000000" pitchFamily="2" charset="0"/>
              </a:defRPr>
            </a:lvl1pPr>
          </a:lstStyle>
          <a:p>
            <a:r>
              <a:rPr lang="en-US" dirty="0"/>
              <a:t>Click icon to add picture</a:t>
            </a:r>
            <a:endParaRPr lang="id-ID" dirty="0"/>
          </a:p>
        </p:txBody>
      </p:sp>
      <p:sp>
        <p:nvSpPr>
          <p:cNvPr id="2" name="Title 1">
            <a:extLst>
              <a:ext uri="{FF2B5EF4-FFF2-40B4-BE49-F238E27FC236}">
                <a16:creationId xmlns:a16="http://schemas.microsoft.com/office/drawing/2014/main" id="{735FBCC1-BA6E-40C2-915F-34B0E4724C14}"/>
              </a:ext>
            </a:extLst>
          </p:cNvPr>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273285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Picture">
    <p:spTree>
      <p:nvGrpSpPr>
        <p:cNvPr id="1" name=""/>
        <p:cNvGrpSpPr/>
        <p:nvPr/>
      </p:nvGrpSpPr>
      <p:grpSpPr>
        <a:xfrm>
          <a:off x="0" y="0"/>
          <a:ext cx="0" cy="0"/>
          <a:chOff x="0" y="0"/>
          <a:chExt cx="0" cy="0"/>
        </a:xfrm>
      </p:grpSpPr>
      <p:sp>
        <p:nvSpPr>
          <p:cNvPr id="7" name="Picture Placeholder 10"/>
          <p:cNvSpPr>
            <a:spLocks noGrp="1"/>
          </p:cNvSpPr>
          <p:nvPr>
            <p:ph type="pic" sz="quarter" idx="10" hasCustomPrompt="1"/>
          </p:nvPr>
        </p:nvSpPr>
        <p:spPr>
          <a:xfrm>
            <a:off x="3737459" y="3420210"/>
            <a:ext cx="4236704" cy="4237808"/>
          </a:xfrm>
          <a:custGeom>
            <a:avLst/>
            <a:gdLst>
              <a:gd name="connsiteX0" fmla="*/ 1059452 w 2118904"/>
              <a:gd name="connsiteY0" fmla="*/ 0 h 2118904"/>
              <a:gd name="connsiteX1" fmla="*/ 2118904 w 2118904"/>
              <a:gd name="connsiteY1" fmla="*/ 1059452 h 2118904"/>
              <a:gd name="connsiteX2" fmla="*/ 1059452 w 2118904"/>
              <a:gd name="connsiteY2" fmla="*/ 2118904 h 2118904"/>
              <a:gd name="connsiteX3" fmla="*/ 0 w 2118904"/>
              <a:gd name="connsiteY3" fmla="*/ 1059452 h 2118904"/>
              <a:gd name="connsiteX4" fmla="*/ 1059452 w 2118904"/>
              <a:gd name="connsiteY4" fmla="*/ 0 h 211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904" h="2118904">
                <a:moveTo>
                  <a:pt x="1059452" y="0"/>
                </a:moveTo>
                <a:cubicBezTo>
                  <a:pt x="1644571" y="0"/>
                  <a:pt x="2118904" y="474333"/>
                  <a:pt x="2118904" y="1059452"/>
                </a:cubicBezTo>
                <a:cubicBezTo>
                  <a:pt x="2118904" y="1644571"/>
                  <a:pt x="1644571" y="2118904"/>
                  <a:pt x="1059452" y="2118904"/>
                </a:cubicBezTo>
                <a:cubicBezTo>
                  <a:pt x="474333" y="2118904"/>
                  <a:pt x="0" y="1644571"/>
                  <a:pt x="0" y="1059452"/>
                </a:cubicBezTo>
                <a:cubicBezTo>
                  <a:pt x="0" y="474333"/>
                  <a:pt x="474333" y="0"/>
                  <a:pt x="1059452" y="0"/>
                </a:cubicBezTo>
                <a:close/>
              </a:path>
            </a:pathLst>
          </a:custGeom>
          <a:solidFill>
            <a:srgbClr val="E1E9EA">
              <a:alpha val="70000"/>
            </a:srgbClr>
          </a:solidFill>
        </p:spPr>
        <p:txBody>
          <a:bodyPr vert="horz" lIns="91440" tIns="45720" rIns="91440" bIns="45720" rtlCol="0">
            <a:normAutofit/>
          </a:bodyPr>
          <a:lstStyle>
            <a:lvl1pPr marL="0" indent="0">
              <a:buNone/>
              <a:defRPr lang="en-US" sz="3599">
                <a:latin typeface="A3.MontserratLight-San" panose="00000400000000000000" pitchFamily="2" charset="0"/>
              </a:defRPr>
            </a:lvl1pPr>
          </a:lstStyle>
          <a:p>
            <a:pPr lvl="0"/>
            <a:r>
              <a:rPr lang="en-US" dirty="0"/>
              <a:t> </a:t>
            </a:r>
          </a:p>
        </p:txBody>
      </p:sp>
      <p:sp>
        <p:nvSpPr>
          <p:cNvPr id="2" name="Title 1">
            <a:extLst>
              <a:ext uri="{FF2B5EF4-FFF2-40B4-BE49-F238E27FC236}">
                <a16:creationId xmlns:a16="http://schemas.microsoft.com/office/drawing/2014/main" id="{22632B33-7C6F-450F-9B1E-982397A9688C}"/>
              </a:ext>
            </a:extLst>
          </p:cNvPr>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7018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8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00262" y="792478"/>
            <a:ext cx="22599369" cy="12131044"/>
          </a:xfrm>
          <a:solidFill>
            <a:srgbClr val="E1E9EA">
              <a:alpha val="70000"/>
            </a:srgbClr>
          </a:solidFill>
        </p:spPr>
        <p:txBody>
          <a:bodyPr vert="horz" lIns="91440" tIns="45720" rIns="91440" bIns="45720" rtlCol="0">
            <a:normAutofit/>
          </a:bodyPr>
          <a:lstStyle>
            <a:lvl1pPr>
              <a:defRPr lang="en-US" sz="3599">
                <a:latin typeface="A3.MontserratLight-San" panose="00000400000000000000" pitchFamily="2" charset="0"/>
              </a:defRPr>
            </a:lvl1pPr>
          </a:lstStyle>
          <a:p>
            <a:pPr marL="0" lvl="0" indent="0">
              <a:buNone/>
            </a:pPr>
            <a:endParaRPr lang="en-US" dirty="0"/>
          </a:p>
        </p:txBody>
      </p:sp>
      <p:sp>
        <p:nvSpPr>
          <p:cNvPr id="2" name="Title 1">
            <a:extLst>
              <a:ext uri="{FF2B5EF4-FFF2-40B4-BE49-F238E27FC236}">
                <a16:creationId xmlns:a16="http://schemas.microsoft.com/office/drawing/2014/main" id="{79595F88-FC9B-4E3C-9915-2FBF75523ADD}"/>
              </a:ext>
            </a:extLst>
          </p:cNvPr>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367525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6CE4-1B33-42F5-AC55-3909483D26A8}"/>
              </a:ext>
            </a:extLst>
          </p:cNvPr>
          <p:cNvSpPr>
            <a:spLocks noGrp="1"/>
          </p:cNvSpPr>
          <p:nvPr>
            <p:ph type="ctrTitle"/>
          </p:nvPr>
        </p:nvSpPr>
        <p:spPr>
          <a:xfrm>
            <a:off x="3048000" y="2244725"/>
            <a:ext cx="18283238" cy="47752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418999-D2BB-412A-B2E5-07096E4F0FB0}"/>
              </a:ext>
            </a:extLst>
          </p:cNvPr>
          <p:cNvSpPr>
            <a:spLocks noGrp="1"/>
          </p:cNvSpPr>
          <p:nvPr>
            <p:ph type="subTitle" idx="1"/>
          </p:nvPr>
        </p:nvSpPr>
        <p:spPr>
          <a:xfrm>
            <a:off x="3048000" y="7204075"/>
            <a:ext cx="18283238"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2B00F5-3CC9-4F61-BA89-A24EB003B96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6DE8145-CBC6-49AC-9FBB-70AAC9426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4ECF7-C034-49E8-AC77-74EB19689CDE}"/>
              </a:ext>
            </a:extLst>
          </p:cNvPr>
          <p:cNvSpPr>
            <a:spLocks noGrp="1"/>
          </p:cNvSpPr>
          <p:nvPr>
            <p:ph type="sldNum" sz="quarter" idx="12"/>
          </p:nvPr>
        </p:nvSpPr>
        <p:spPr/>
        <p:txBody>
          <a:bodyPr/>
          <a:lstStyle/>
          <a:p>
            <a:fld id="{D641ECA2-1BC8-4DD8-9447-58ED284AEE82}" type="slidenum">
              <a:rPr lang="en-US" smtClean="0"/>
              <a:t>‹#›</a:t>
            </a:fld>
            <a:endParaRPr lang="en-US"/>
          </a:p>
        </p:txBody>
      </p:sp>
    </p:spTree>
    <p:extLst>
      <p:ext uri="{BB962C8B-B14F-4D97-AF65-F5344CB8AC3E}">
        <p14:creationId xmlns:p14="http://schemas.microsoft.com/office/powerpoint/2010/main" val="3976094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3A54-8243-48EE-B12C-0B2599C81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91E53-D18E-40DE-A819-B599A8173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9F535-6B91-4B25-B66C-1D72EDAD370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EECCF41-90F3-48BF-B892-33C35363C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9ADA6-3F7F-447E-A28C-7B1CD6B416D6}"/>
              </a:ext>
            </a:extLst>
          </p:cNvPr>
          <p:cNvSpPr>
            <a:spLocks noGrp="1"/>
          </p:cNvSpPr>
          <p:nvPr>
            <p:ph type="sldNum" sz="quarter" idx="12"/>
          </p:nvPr>
        </p:nvSpPr>
        <p:spPr/>
        <p:txBody>
          <a:bodyPr/>
          <a:lstStyle/>
          <a:p>
            <a:fld id="{D641ECA2-1BC8-4DD8-9447-58ED284AEE82}" type="slidenum">
              <a:rPr lang="en-US" smtClean="0"/>
              <a:t>‹#›</a:t>
            </a:fld>
            <a:endParaRPr lang="en-US"/>
          </a:p>
        </p:txBody>
      </p:sp>
    </p:spTree>
    <p:extLst>
      <p:ext uri="{BB962C8B-B14F-4D97-AF65-F5344CB8AC3E}">
        <p14:creationId xmlns:p14="http://schemas.microsoft.com/office/powerpoint/2010/main" val="1984629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CE4B-331C-473A-9204-F7611398C4C3}"/>
              </a:ext>
            </a:extLst>
          </p:cNvPr>
          <p:cNvSpPr>
            <a:spLocks noGrp="1"/>
          </p:cNvSpPr>
          <p:nvPr>
            <p:ph type="title"/>
          </p:nvPr>
        </p:nvSpPr>
        <p:spPr>
          <a:xfrm>
            <a:off x="1663700" y="3419475"/>
            <a:ext cx="21024850" cy="5705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ED5E4-E890-4724-A31E-5465DE04E609}"/>
              </a:ext>
            </a:extLst>
          </p:cNvPr>
          <p:cNvSpPr>
            <a:spLocks noGrp="1"/>
          </p:cNvSpPr>
          <p:nvPr>
            <p:ph type="body" idx="1"/>
          </p:nvPr>
        </p:nvSpPr>
        <p:spPr>
          <a:xfrm>
            <a:off x="1663700" y="9178925"/>
            <a:ext cx="21024850" cy="30003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4F84C-93F4-468C-BB0D-6F082773D6F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4749EAD-2BEE-4463-8447-7E5D66D41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C10A0-026E-4309-AEFA-0DC36011A854}"/>
              </a:ext>
            </a:extLst>
          </p:cNvPr>
          <p:cNvSpPr>
            <a:spLocks noGrp="1"/>
          </p:cNvSpPr>
          <p:nvPr>
            <p:ph type="sldNum" sz="quarter" idx="12"/>
          </p:nvPr>
        </p:nvSpPr>
        <p:spPr/>
        <p:txBody>
          <a:bodyPr/>
          <a:lstStyle/>
          <a:p>
            <a:fld id="{D641ECA2-1BC8-4DD8-9447-58ED284AEE82}" type="slidenum">
              <a:rPr lang="en-US" smtClean="0"/>
              <a:t>‹#›</a:t>
            </a:fld>
            <a:endParaRPr lang="en-US"/>
          </a:p>
        </p:txBody>
      </p:sp>
    </p:spTree>
    <p:extLst>
      <p:ext uri="{BB962C8B-B14F-4D97-AF65-F5344CB8AC3E}">
        <p14:creationId xmlns:p14="http://schemas.microsoft.com/office/powerpoint/2010/main" val="2732592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E887-41FF-4957-8DF3-2470D0F94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B806C-5456-437E-B3F4-FF9B7BD39423}"/>
              </a:ext>
            </a:extLst>
          </p:cNvPr>
          <p:cNvSpPr>
            <a:spLocks noGrp="1"/>
          </p:cNvSpPr>
          <p:nvPr>
            <p:ph sz="half" idx="1"/>
          </p:nvPr>
        </p:nvSpPr>
        <p:spPr>
          <a:xfrm>
            <a:off x="1676400" y="3651250"/>
            <a:ext cx="10436225" cy="870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AED99-BA6B-40AD-ADD9-77CF54241338}"/>
              </a:ext>
            </a:extLst>
          </p:cNvPr>
          <p:cNvSpPr>
            <a:spLocks noGrp="1"/>
          </p:cNvSpPr>
          <p:nvPr>
            <p:ph sz="half" idx="2"/>
          </p:nvPr>
        </p:nvSpPr>
        <p:spPr>
          <a:xfrm>
            <a:off x="12265025" y="3651250"/>
            <a:ext cx="10436225" cy="870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0E7E0A-2277-4819-AACF-68F4118F8F4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6CE0B84-334D-43A5-9143-20BBE773D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BA3F10-5106-4C44-9D1E-137DD86D18C3}"/>
              </a:ext>
            </a:extLst>
          </p:cNvPr>
          <p:cNvSpPr>
            <a:spLocks noGrp="1"/>
          </p:cNvSpPr>
          <p:nvPr>
            <p:ph type="sldNum" sz="quarter" idx="12"/>
          </p:nvPr>
        </p:nvSpPr>
        <p:spPr/>
        <p:txBody>
          <a:bodyPr/>
          <a:lstStyle/>
          <a:p>
            <a:fld id="{D641ECA2-1BC8-4DD8-9447-58ED284AEE82}" type="slidenum">
              <a:rPr lang="en-US" smtClean="0"/>
              <a:t>‹#›</a:t>
            </a:fld>
            <a:endParaRPr lang="en-US"/>
          </a:p>
        </p:txBody>
      </p:sp>
    </p:spTree>
    <p:extLst>
      <p:ext uri="{BB962C8B-B14F-4D97-AF65-F5344CB8AC3E}">
        <p14:creationId xmlns:p14="http://schemas.microsoft.com/office/powerpoint/2010/main" val="399869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4 Images">
    <p:spTree>
      <p:nvGrpSpPr>
        <p:cNvPr id="1" name=""/>
        <p:cNvGrpSpPr/>
        <p:nvPr/>
      </p:nvGrpSpPr>
      <p:grpSpPr>
        <a:xfrm>
          <a:off x="0" y="0"/>
          <a:ext cx="0" cy="0"/>
          <a:chOff x="0" y="0"/>
          <a:chExt cx="0" cy="0"/>
        </a:xfrm>
      </p:grpSpPr>
      <p:sp>
        <p:nvSpPr>
          <p:cNvPr id="7" name="Picture Placeholder 13"/>
          <p:cNvSpPr>
            <a:spLocks noGrp="1"/>
          </p:cNvSpPr>
          <p:nvPr>
            <p:ph type="pic" sz="quarter" idx="13"/>
          </p:nvPr>
        </p:nvSpPr>
        <p:spPr>
          <a:xfrm>
            <a:off x="0" y="0"/>
            <a:ext cx="24377650" cy="8039968"/>
          </a:xfrm>
          <a:effectLst/>
        </p:spPr>
        <p:txBody>
          <a:bodyPr>
            <a:normAutofit/>
          </a:bodyPr>
          <a:lstStyle>
            <a:lvl1pPr marL="0" indent="0">
              <a:buNone/>
              <a:defRPr sz="36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37928541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D637-C606-4C84-ADCB-F567714F1E13}"/>
              </a:ext>
            </a:extLst>
          </p:cNvPr>
          <p:cNvSpPr>
            <a:spLocks noGrp="1"/>
          </p:cNvSpPr>
          <p:nvPr>
            <p:ph type="title"/>
          </p:nvPr>
        </p:nvSpPr>
        <p:spPr>
          <a:xfrm>
            <a:off x="1679575" y="730250"/>
            <a:ext cx="21024850" cy="26511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0C15D8-4F33-4EDD-A964-5BC8EEB7888F}"/>
              </a:ext>
            </a:extLst>
          </p:cNvPr>
          <p:cNvSpPr>
            <a:spLocks noGrp="1"/>
          </p:cNvSpPr>
          <p:nvPr>
            <p:ph type="body" idx="1"/>
          </p:nvPr>
        </p:nvSpPr>
        <p:spPr>
          <a:xfrm>
            <a:off x="1679575" y="3362325"/>
            <a:ext cx="103124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94435C-7760-473F-B3D7-06DC6DD6DCD6}"/>
              </a:ext>
            </a:extLst>
          </p:cNvPr>
          <p:cNvSpPr>
            <a:spLocks noGrp="1"/>
          </p:cNvSpPr>
          <p:nvPr>
            <p:ph sz="half" idx="2"/>
          </p:nvPr>
        </p:nvSpPr>
        <p:spPr>
          <a:xfrm>
            <a:off x="1679575" y="5010150"/>
            <a:ext cx="10312400"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CA28A0-895F-4C05-8291-FFA3516AE554}"/>
              </a:ext>
            </a:extLst>
          </p:cNvPr>
          <p:cNvSpPr>
            <a:spLocks noGrp="1"/>
          </p:cNvSpPr>
          <p:nvPr>
            <p:ph type="body" sz="quarter" idx="3"/>
          </p:nvPr>
        </p:nvSpPr>
        <p:spPr>
          <a:xfrm>
            <a:off x="12341225" y="3362325"/>
            <a:ext cx="103632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8BD232-A72F-4AC8-8914-5F3EE316704C}"/>
              </a:ext>
            </a:extLst>
          </p:cNvPr>
          <p:cNvSpPr>
            <a:spLocks noGrp="1"/>
          </p:cNvSpPr>
          <p:nvPr>
            <p:ph sz="quarter" idx="4"/>
          </p:nvPr>
        </p:nvSpPr>
        <p:spPr>
          <a:xfrm>
            <a:off x="12341225" y="5010150"/>
            <a:ext cx="10363200"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C933DB-FBA7-4DFC-AD69-95D1DF17736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82007D53-D2B8-42A3-A206-BEE1FC9042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5649D1-10A3-41C5-8F61-1728E13A4066}"/>
              </a:ext>
            </a:extLst>
          </p:cNvPr>
          <p:cNvSpPr>
            <a:spLocks noGrp="1"/>
          </p:cNvSpPr>
          <p:nvPr>
            <p:ph type="sldNum" sz="quarter" idx="12"/>
          </p:nvPr>
        </p:nvSpPr>
        <p:spPr/>
        <p:txBody>
          <a:bodyPr/>
          <a:lstStyle/>
          <a:p>
            <a:fld id="{D641ECA2-1BC8-4DD8-9447-58ED284AEE82}" type="slidenum">
              <a:rPr lang="en-US" smtClean="0"/>
              <a:t>‹#›</a:t>
            </a:fld>
            <a:endParaRPr lang="en-US"/>
          </a:p>
        </p:txBody>
      </p:sp>
    </p:spTree>
    <p:extLst>
      <p:ext uri="{BB962C8B-B14F-4D97-AF65-F5344CB8AC3E}">
        <p14:creationId xmlns:p14="http://schemas.microsoft.com/office/powerpoint/2010/main" val="3218809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FD52-9351-45F4-B30D-5ADB8AA1BF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D4D465-9500-4B66-AD6A-CDD75EDC8B5E}"/>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D0B4D27-5E72-4658-AA12-C03C59FEB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F15893-A86D-436A-985A-83A60A83539F}"/>
              </a:ext>
            </a:extLst>
          </p:cNvPr>
          <p:cNvSpPr>
            <a:spLocks noGrp="1"/>
          </p:cNvSpPr>
          <p:nvPr>
            <p:ph type="sldNum" sz="quarter" idx="12"/>
          </p:nvPr>
        </p:nvSpPr>
        <p:spPr/>
        <p:txBody>
          <a:bodyPr/>
          <a:lstStyle/>
          <a:p>
            <a:fld id="{D641ECA2-1BC8-4DD8-9447-58ED284AEE82}" type="slidenum">
              <a:rPr lang="en-US" smtClean="0"/>
              <a:t>‹#›</a:t>
            </a:fld>
            <a:endParaRPr lang="en-US"/>
          </a:p>
        </p:txBody>
      </p:sp>
    </p:spTree>
    <p:extLst>
      <p:ext uri="{BB962C8B-B14F-4D97-AF65-F5344CB8AC3E}">
        <p14:creationId xmlns:p14="http://schemas.microsoft.com/office/powerpoint/2010/main" val="2635396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68EA6-6C58-4287-9D45-6B17801C32A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28EBABA-8802-4EFA-96C7-8251341D39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C902C6-0C4A-449E-A841-6A6FE7E18191}"/>
              </a:ext>
            </a:extLst>
          </p:cNvPr>
          <p:cNvSpPr>
            <a:spLocks noGrp="1"/>
          </p:cNvSpPr>
          <p:nvPr>
            <p:ph type="sldNum" sz="quarter" idx="12"/>
          </p:nvPr>
        </p:nvSpPr>
        <p:spPr/>
        <p:txBody>
          <a:bodyPr/>
          <a:lstStyle/>
          <a:p>
            <a:fld id="{D641ECA2-1BC8-4DD8-9447-58ED284AEE82}" type="slidenum">
              <a:rPr lang="en-US" smtClean="0"/>
              <a:t>‹#›</a:t>
            </a:fld>
            <a:endParaRPr lang="en-US"/>
          </a:p>
        </p:txBody>
      </p:sp>
    </p:spTree>
    <p:extLst>
      <p:ext uri="{BB962C8B-B14F-4D97-AF65-F5344CB8AC3E}">
        <p14:creationId xmlns:p14="http://schemas.microsoft.com/office/powerpoint/2010/main" val="41253954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BE45-8FD3-4961-8DC0-3E95418221B5}"/>
              </a:ext>
            </a:extLst>
          </p:cNvPr>
          <p:cNvSpPr>
            <a:spLocks noGrp="1"/>
          </p:cNvSpPr>
          <p:nvPr>
            <p:ph type="title"/>
          </p:nvPr>
        </p:nvSpPr>
        <p:spPr>
          <a:xfrm>
            <a:off x="1679575" y="914400"/>
            <a:ext cx="7861300" cy="32004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1EDC46-10F1-4A27-BCD8-E2823D473534}"/>
              </a:ext>
            </a:extLst>
          </p:cNvPr>
          <p:cNvSpPr>
            <a:spLocks noGrp="1"/>
          </p:cNvSpPr>
          <p:nvPr>
            <p:ph idx="1"/>
          </p:nvPr>
        </p:nvSpPr>
        <p:spPr>
          <a:xfrm>
            <a:off x="10363200" y="1974850"/>
            <a:ext cx="12341225"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6193D8-F19A-4B27-A5A1-C1F620F09CE5}"/>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E5D86-E21D-4C81-A11B-170E828DEA5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E61E909-683B-405C-B959-CFC0C5602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A6DE9-683E-456C-A766-B882330E4F81}"/>
              </a:ext>
            </a:extLst>
          </p:cNvPr>
          <p:cNvSpPr>
            <a:spLocks noGrp="1"/>
          </p:cNvSpPr>
          <p:nvPr>
            <p:ph type="sldNum" sz="quarter" idx="12"/>
          </p:nvPr>
        </p:nvSpPr>
        <p:spPr/>
        <p:txBody>
          <a:bodyPr/>
          <a:lstStyle/>
          <a:p>
            <a:fld id="{D641ECA2-1BC8-4DD8-9447-58ED284AEE82}" type="slidenum">
              <a:rPr lang="en-US" smtClean="0"/>
              <a:t>‹#›</a:t>
            </a:fld>
            <a:endParaRPr lang="en-US"/>
          </a:p>
        </p:txBody>
      </p:sp>
    </p:spTree>
    <p:extLst>
      <p:ext uri="{BB962C8B-B14F-4D97-AF65-F5344CB8AC3E}">
        <p14:creationId xmlns:p14="http://schemas.microsoft.com/office/powerpoint/2010/main" val="1783052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CD9B-D134-44F5-9ECF-D74EF338CFB2}"/>
              </a:ext>
            </a:extLst>
          </p:cNvPr>
          <p:cNvSpPr>
            <a:spLocks noGrp="1"/>
          </p:cNvSpPr>
          <p:nvPr>
            <p:ph type="title"/>
          </p:nvPr>
        </p:nvSpPr>
        <p:spPr>
          <a:xfrm>
            <a:off x="1679575" y="914400"/>
            <a:ext cx="7861300" cy="32004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0E9F1-AAB0-4FB2-B1E9-F6B97DD73F2E}"/>
              </a:ext>
            </a:extLst>
          </p:cNvPr>
          <p:cNvSpPr>
            <a:spLocks noGrp="1"/>
          </p:cNvSpPr>
          <p:nvPr>
            <p:ph type="pic" idx="1"/>
          </p:nvPr>
        </p:nvSpPr>
        <p:spPr>
          <a:xfrm>
            <a:off x="10363200" y="1974850"/>
            <a:ext cx="12341225"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57F9C7-9008-4AF1-BF91-FEA230B5C4A5}"/>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98551-D629-4D2B-9D95-D87E7E77286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D99AF79-A898-4DD5-8ABB-182365A0C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B53C1-C14D-4A35-8295-16308C4A064E}"/>
              </a:ext>
            </a:extLst>
          </p:cNvPr>
          <p:cNvSpPr>
            <a:spLocks noGrp="1"/>
          </p:cNvSpPr>
          <p:nvPr>
            <p:ph type="sldNum" sz="quarter" idx="12"/>
          </p:nvPr>
        </p:nvSpPr>
        <p:spPr/>
        <p:txBody>
          <a:bodyPr/>
          <a:lstStyle/>
          <a:p>
            <a:fld id="{D641ECA2-1BC8-4DD8-9447-58ED284AEE82}" type="slidenum">
              <a:rPr lang="en-US" smtClean="0"/>
              <a:t>‹#›</a:t>
            </a:fld>
            <a:endParaRPr lang="en-US"/>
          </a:p>
        </p:txBody>
      </p:sp>
    </p:spTree>
    <p:extLst>
      <p:ext uri="{BB962C8B-B14F-4D97-AF65-F5344CB8AC3E}">
        <p14:creationId xmlns:p14="http://schemas.microsoft.com/office/powerpoint/2010/main" val="8438283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CF3C-84CE-4CD4-93F8-31DF36C8D1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D7A73-02EC-4030-A443-2B5F0FAA0F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8085F-A76A-46C0-B61D-628AAA787AC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82F7DBA-ADDC-41E3-9839-13EC21305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7AAFB-4DE6-4750-AC5A-F14656455CB8}"/>
              </a:ext>
            </a:extLst>
          </p:cNvPr>
          <p:cNvSpPr>
            <a:spLocks noGrp="1"/>
          </p:cNvSpPr>
          <p:nvPr>
            <p:ph type="sldNum" sz="quarter" idx="12"/>
          </p:nvPr>
        </p:nvSpPr>
        <p:spPr/>
        <p:txBody>
          <a:bodyPr/>
          <a:lstStyle/>
          <a:p>
            <a:fld id="{D641ECA2-1BC8-4DD8-9447-58ED284AEE82}" type="slidenum">
              <a:rPr lang="en-US" smtClean="0"/>
              <a:t>‹#›</a:t>
            </a:fld>
            <a:endParaRPr lang="en-US"/>
          </a:p>
        </p:txBody>
      </p:sp>
    </p:spTree>
    <p:extLst>
      <p:ext uri="{BB962C8B-B14F-4D97-AF65-F5344CB8AC3E}">
        <p14:creationId xmlns:p14="http://schemas.microsoft.com/office/powerpoint/2010/main" val="487395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6869C7-7C45-401F-A352-7E7D27EF9704}"/>
              </a:ext>
            </a:extLst>
          </p:cNvPr>
          <p:cNvSpPr>
            <a:spLocks noGrp="1"/>
          </p:cNvSpPr>
          <p:nvPr>
            <p:ph type="title" orient="vert"/>
          </p:nvPr>
        </p:nvSpPr>
        <p:spPr>
          <a:xfrm>
            <a:off x="17445038" y="730250"/>
            <a:ext cx="5256212" cy="116236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803629-2882-4AFB-B18F-A0BF78404EFA}"/>
              </a:ext>
            </a:extLst>
          </p:cNvPr>
          <p:cNvSpPr>
            <a:spLocks noGrp="1"/>
          </p:cNvSpPr>
          <p:nvPr>
            <p:ph type="body" orient="vert" idx="1"/>
          </p:nvPr>
        </p:nvSpPr>
        <p:spPr>
          <a:xfrm>
            <a:off x="1676400" y="730250"/>
            <a:ext cx="15616238" cy="1162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41ED5-602C-4375-851D-2653913CFD6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600BA3E-9D6E-40CA-99E9-1C03ED5F9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B7FF1-3437-4ADA-82B3-5C9F180775EB}"/>
              </a:ext>
            </a:extLst>
          </p:cNvPr>
          <p:cNvSpPr>
            <a:spLocks noGrp="1"/>
          </p:cNvSpPr>
          <p:nvPr>
            <p:ph type="sldNum" sz="quarter" idx="12"/>
          </p:nvPr>
        </p:nvSpPr>
        <p:spPr/>
        <p:txBody>
          <a:bodyPr/>
          <a:lstStyle/>
          <a:p>
            <a:fld id="{D641ECA2-1BC8-4DD8-9447-58ED284AEE82}" type="slidenum">
              <a:rPr lang="en-US" smtClean="0"/>
              <a:t>‹#›</a:t>
            </a:fld>
            <a:endParaRPr lang="en-US"/>
          </a:p>
        </p:txBody>
      </p:sp>
    </p:spTree>
    <p:extLst>
      <p:ext uri="{BB962C8B-B14F-4D97-AF65-F5344CB8AC3E}">
        <p14:creationId xmlns:p14="http://schemas.microsoft.com/office/powerpoint/2010/main" val="2845914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F9BE-9F0A-4D31-B7F9-F79BBDE1E15F}"/>
              </a:ext>
            </a:extLst>
          </p:cNvPr>
          <p:cNvSpPr>
            <a:spLocks noGrp="1"/>
          </p:cNvSpPr>
          <p:nvPr>
            <p:ph type="ctrTitle"/>
          </p:nvPr>
        </p:nvSpPr>
        <p:spPr>
          <a:xfrm>
            <a:off x="3048000" y="2244725"/>
            <a:ext cx="18283238" cy="47752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27D71F-BE1B-42B6-924D-AB9636253C47}"/>
              </a:ext>
            </a:extLst>
          </p:cNvPr>
          <p:cNvSpPr>
            <a:spLocks noGrp="1"/>
          </p:cNvSpPr>
          <p:nvPr>
            <p:ph type="subTitle" idx="1"/>
          </p:nvPr>
        </p:nvSpPr>
        <p:spPr>
          <a:xfrm>
            <a:off x="3048000" y="7204075"/>
            <a:ext cx="18283238"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BC4429-60DE-400F-8A7F-7719A9FA245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EBFD87-5570-4744-9628-F7FA3A173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AF0D9-9E95-44B5-AB1E-6D17181D8540}"/>
              </a:ext>
            </a:extLst>
          </p:cNvPr>
          <p:cNvSpPr>
            <a:spLocks noGrp="1"/>
          </p:cNvSpPr>
          <p:nvPr>
            <p:ph type="sldNum" sz="quarter" idx="12"/>
          </p:nvPr>
        </p:nvSpPr>
        <p:spPr/>
        <p:txBody>
          <a:bodyPr/>
          <a:lstStyle/>
          <a:p>
            <a:fld id="{C4050992-6683-4A6B-A17B-14078BFD8CFB}" type="slidenum">
              <a:rPr lang="en-US" smtClean="0"/>
              <a:t>‹#›</a:t>
            </a:fld>
            <a:endParaRPr lang="en-US"/>
          </a:p>
        </p:txBody>
      </p:sp>
    </p:spTree>
    <p:extLst>
      <p:ext uri="{BB962C8B-B14F-4D97-AF65-F5344CB8AC3E}">
        <p14:creationId xmlns:p14="http://schemas.microsoft.com/office/powerpoint/2010/main" val="1685179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2941-5EC8-4DFC-9171-9F77EBA60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751C4-8FC6-4595-9540-12082580A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FCECF-5889-4244-B83A-367EAAD190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300560D-4C1C-447E-AB0B-218A8AB52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36D3D-FF57-4973-B29C-4BFEA68DEF2B}"/>
              </a:ext>
            </a:extLst>
          </p:cNvPr>
          <p:cNvSpPr>
            <a:spLocks noGrp="1"/>
          </p:cNvSpPr>
          <p:nvPr>
            <p:ph type="sldNum" sz="quarter" idx="12"/>
          </p:nvPr>
        </p:nvSpPr>
        <p:spPr/>
        <p:txBody>
          <a:bodyPr/>
          <a:lstStyle/>
          <a:p>
            <a:fld id="{C4050992-6683-4A6B-A17B-14078BFD8CFB}" type="slidenum">
              <a:rPr lang="en-US" smtClean="0"/>
              <a:t>‹#›</a:t>
            </a:fld>
            <a:endParaRPr lang="en-US"/>
          </a:p>
        </p:txBody>
      </p:sp>
    </p:spTree>
    <p:extLst>
      <p:ext uri="{BB962C8B-B14F-4D97-AF65-F5344CB8AC3E}">
        <p14:creationId xmlns:p14="http://schemas.microsoft.com/office/powerpoint/2010/main" val="526830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F675-A1F2-4955-8519-1A75E1B216F9}"/>
              </a:ext>
            </a:extLst>
          </p:cNvPr>
          <p:cNvSpPr>
            <a:spLocks noGrp="1"/>
          </p:cNvSpPr>
          <p:nvPr>
            <p:ph type="title"/>
          </p:nvPr>
        </p:nvSpPr>
        <p:spPr>
          <a:xfrm>
            <a:off x="1663700" y="3419475"/>
            <a:ext cx="21024850" cy="5705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CDF9B6-722A-4B81-8523-69846CB13206}"/>
              </a:ext>
            </a:extLst>
          </p:cNvPr>
          <p:cNvSpPr>
            <a:spLocks noGrp="1"/>
          </p:cNvSpPr>
          <p:nvPr>
            <p:ph type="body" idx="1"/>
          </p:nvPr>
        </p:nvSpPr>
        <p:spPr>
          <a:xfrm>
            <a:off x="1663700" y="9178925"/>
            <a:ext cx="21024850" cy="30003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992841-73F3-468D-B502-B998FD3DDAD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76989E1-8244-4B2C-82E7-578DC937E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E3FC9-8E9A-49FB-A491-61C2FB0301E6}"/>
              </a:ext>
            </a:extLst>
          </p:cNvPr>
          <p:cNvSpPr>
            <a:spLocks noGrp="1"/>
          </p:cNvSpPr>
          <p:nvPr>
            <p:ph type="sldNum" sz="quarter" idx="12"/>
          </p:nvPr>
        </p:nvSpPr>
        <p:spPr/>
        <p:txBody>
          <a:bodyPr/>
          <a:lstStyle/>
          <a:p>
            <a:fld id="{C4050992-6683-4A6B-A17B-14078BFD8CFB}" type="slidenum">
              <a:rPr lang="en-US" smtClean="0"/>
              <a:t>‹#›</a:t>
            </a:fld>
            <a:endParaRPr lang="en-US"/>
          </a:p>
        </p:txBody>
      </p:sp>
    </p:spTree>
    <p:extLst>
      <p:ext uri="{BB962C8B-B14F-4D97-AF65-F5344CB8AC3E}">
        <p14:creationId xmlns:p14="http://schemas.microsoft.com/office/powerpoint/2010/main" val="140032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4 Images">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1838693" y="2955715"/>
            <a:ext cx="5175504" cy="6702042"/>
          </a:xfrm>
          <a:effectLst/>
        </p:spPr>
        <p:txBody>
          <a:bodyPr>
            <a:normAutofit/>
          </a:bodyPr>
          <a:lstStyle>
            <a:lvl1pPr marL="0" indent="0">
              <a:buNone/>
              <a:defRPr sz="3600">
                <a:ln>
                  <a:noFill/>
                </a:ln>
                <a:solidFill>
                  <a:schemeClr val="bg1">
                    <a:lumMod val="85000"/>
                  </a:schemeClr>
                </a:solidFill>
              </a:defRPr>
            </a:lvl1pPr>
          </a:lstStyle>
          <a:p>
            <a:endParaRPr lang="en-US"/>
          </a:p>
        </p:txBody>
      </p:sp>
      <p:sp>
        <p:nvSpPr>
          <p:cNvPr id="11" name="Picture Placeholder 13"/>
          <p:cNvSpPr>
            <a:spLocks noGrp="1"/>
          </p:cNvSpPr>
          <p:nvPr>
            <p:ph type="pic" sz="quarter" idx="14"/>
          </p:nvPr>
        </p:nvSpPr>
        <p:spPr>
          <a:xfrm>
            <a:off x="12190769" y="2955715"/>
            <a:ext cx="5175504" cy="6702042"/>
          </a:xfrm>
          <a:effectLst/>
        </p:spPr>
        <p:txBody>
          <a:bodyPr>
            <a:normAutofit/>
          </a:bodyPr>
          <a:lstStyle>
            <a:lvl1pPr marL="0" indent="0">
              <a:buNone/>
              <a:defRPr sz="36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1588930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51D-780A-43AA-99DA-98FE95421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94E007-DB4A-4381-B77D-12AD1BD474FC}"/>
              </a:ext>
            </a:extLst>
          </p:cNvPr>
          <p:cNvSpPr>
            <a:spLocks noGrp="1"/>
          </p:cNvSpPr>
          <p:nvPr>
            <p:ph sz="half" idx="1"/>
          </p:nvPr>
        </p:nvSpPr>
        <p:spPr>
          <a:xfrm>
            <a:off x="1676400" y="3651250"/>
            <a:ext cx="10436225" cy="870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246F2-9A02-4479-A70C-3F8A3860572A}"/>
              </a:ext>
            </a:extLst>
          </p:cNvPr>
          <p:cNvSpPr>
            <a:spLocks noGrp="1"/>
          </p:cNvSpPr>
          <p:nvPr>
            <p:ph sz="half" idx="2"/>
          </p:nvPr>
        </p:nvSpPr>
        <p:spPr>
          <a:xfrm>
            <a:off x="12265025" y="3651250"/>
            <a:ext cx="10436225" cy="870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79565-AA3B-4A8B-A689-BDC57D9BDE2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CF3C6F2-08BC-47ED-9CC0-65B9FD944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06CE7-24DA-4AD9-B255-AD95C4A84CD7}"/>
              </a:ext>
            </a:extLst>
          </p:cNvPr>
          <p:cNvSpPr>
            <a:spLocks noGrp="1"/>
          </p:cNvSpPr>
          <p:nvPr>
            <p:ph type="sldNum" sz="quarter" idx="12"/>
          </p:nvPr>
        </p:nvSpPr>
        <p:spPr/>
        <p:txBody>
          <a:bodyPr/>
          <a:lstStyle/>
          <a:p>
            <a:fld id="{C4050992-6683-4A6B-A17B-14078BFD8CFB}" type="slidenum">
              <a:rPr lang="en-US" smtClean="0"/>
              <a:t>‹#›</a:t>
            </a:fld>
            <a:endParaRPr lang="en-US"/>
          </a:p>
        </p:txBody>
      </p:sp>
    </p:spTree>
    <p:extLst>
      <p:ext uri="{BB962C8B-B14F-4D97-AF65-F5344CB8AC3E}">
        <p14:creationId xmlns:p14="http://schemas.microsoft.com/office/powerpoint/2010/main" val="2223895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0CBB-C4B7-42E3-8B8E-E42A2718B513}"/>
              </a:ext>
            </a:extLst>
          </p:cNvPr>
          <p:cNvSpPr>
            <a:spLocks noGrp="1"/>
          </p:cNvSpPr>
          <p:nvPr>
            <p:ph type="title"/>
          </p:nvPr>
        </p:nvSpPr>
        <p:spPr>
          <a:xfrm>
            <a:off x="1679575" y="730250"/>
            <a:ext cx="21024850" cy="26511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86727-200D-450D-B71B-F146F84F38C5}"/>
              </a:ext>
            </a:extLst>
          </p:cNvPr>
          <p:cNvSpPr>
            <a:spLocks noGrp="1"/>
          </p:cNvSpPr>
          <p:nvPr>
            <p:ph type="body" idx="1"/>
          </p:nvPr>
        </p:nvSpPr>
        <p:spPr>
          <a:xfrm>
            <a:off x="1679575" y="3362325"/>
            <a:ext cx="103124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AA4FA-4777-4F5B-8ACC-C5A634DFB499}"/>
              </a:ext>
            </a:extLst>
          </p:cNvPr>
          <p:cNvSpPr>
            <a:spLocks noGrp="1"/>
          </p:cNvSpPr>
          <p:nvPr>
            <p:ph sz="half" idx="2"/>
          </p:nvPr>
        </p:nvSpPr>
        <p:spPr>
          <a:xfrm>
            <a:off x="1679575" y="5010150"/>
            <a:ext cx="10312400"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5EDADB-80E0-4ED5-8A6A-C18A960DE7E5}"/>
              </a:ext>
            </a:extLst>
          </p:cNvPr>
          <p:cNvSpPr>
            <a:spLocks noGrp="1"/>
          </p:cNvSpPr>
          <p:nvPr>
            <p:ph type="body" sz="quarter" idx="3"/>
          </p:nvPr>
        </p:nvSpPr>
        <p:spPr>
          <a:xfrm>
            <a:off x="12341225" y="3362325"/>
            <a:ext cx="103632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62286D-0C92-48BB-893D-45E06DB4F263}"/>
              </a:ext>
            </a:extLst>
          </p:cNvPr>
          <p:cNvSpPr>
            <a:spLocks noGrp="1"/>
          </p:cNvSpPr>
          <p:nvPr>
            <p:ph sz="quarter" idx="4"/>
          </p:nvPr>
        </p:nvSpPr>
        <p:spPr>
          <a:xfrm>
            <a:off x="12341225" y="5010150"/>
            <a:ext cx="10363200"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921896-513C-45B0-BE48-226F72D3B29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022AF737-EB33-4016-9FFE-C48F684675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832771-73AA-4AC3-BB36-11DC1D06CA8E}"/>
              </a:ext>
            </a:extLst>
          </p:cNvPr>
          <p:cNvSpPr>
            <a:spLocks noGrp="1"/>
          </p:cNvSpPr>
          <p:nvPr>
            <p:ph type="sldNum" sz="quarter" idx="12"/>
          </p:nvPr>
        </p:nvSpPr>
        <p:spPr/>
        <p:txBody>
          <a:bodyPr/>
          <a:lstStyle/>
          <a:p>
            <a:fld id="{C4050992-6683-4A6B-A17B-14078BFD8CFB}" type="slidenum">
              <a:rPr lang="en-US" smtClean="0"/>
              <a:t>‹#›</a:t>
            </a:fld>
            <a:endParaRPr lang="en-US"/>
          </a:p>
        </p:txBody>
      </p:sp>
    </p:spTree>
    <p:extLst>
      <p:ext uri="{BB962C8B-B14F-4D97-AF65-F5344CB8AC3E}">
        <p14:creationId xmlns:p14="http://schemas.microsoft.com/office/powerpoint/2010/main" val="15669893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31B9-38D7-434B-B82F-FB1122794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93869C-43EC-4750-9C59-A25B7BBB103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3A863A4-1D8E-4761-A475-B5379290FC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25C419-5A24-43F0-8A0F-488D9348F11F}"/>
              </a:ext>
            </a:extLst>
          </p:cNvPr>
          <p:cNvSpPr>
            <a:spLocks noGrp="1"/>
          </p:cNvSpPr>
          <p:nvPr>
            <p:ph type="sldNum" sz="quarter" idx="12"/>
          </p:nvPr>
        </p:nvSpPr>
        <p:spPr/>
        <p:txBody>
          <a:bodyPr/>
          <a:lstStyle/>
          <a:p>
            <a:fld id="{C4050992-6683-4A6B-A17B-14078BFD8CFB}" type="slidenum">
              <a:rPr lang="en-US" smtClean="0"/>
              <a:t>‹#›</a:t>
            </a:fld>
            <a:endParaRPr lang="en-US"/>
          </a:p>
        </p:txBody>
      </p:sp>
    </p:spTree>
    <p:extLst>
      <p:ext uri="{BB962C8B-B14F-4D97-AF65-F5344CB8AC3E}">
        <p14:creationId xmlns:p14="http://schemas.microsoft.com/office/powerpoint/2010/main" val="147511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8D067-0870-4639-A044-8E1185E4860E}"/>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80EFD3F-A02D-47D4-915E-8F76CF8022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F67E82-3BAC-4F22-892D-83494A5DFE07}"/>
              </a:ext>
            </a:extLst>
          </p:cNvPr>
          <p:cNvSpPr>
            <a:spLocks noGrp="1"/>
          </p:cNvSpPr>
          <p:nvPr>
            <p:ph type="sldNum" sz="quarter" idx="12"/>
          </p:nvPr>
        </p:nvSpPr>
        <p:spPr/>
        <p:txBody>
          <a:bodyPr/>
          <a:lstStyle/>
          <a:p>
            <a:fld id="{C4050992-6683-4A6B-A17B-14078BFD8CFB}" type="slidenum">
              <a:rPr lang="en-US" smtClean="0"/>
              <a:t>‹#›</a:t>
            </a:fld>
            <a:endParaRPr lang="en-US"/>
          </a:p>
        </p:txBody>
      </p:sp>
    </p:spTree>
    <p:extLst>
      <p:ext uri="{BB962C8B-B14F-4D97-AF65-F5344CB8AC3E}">
        <p14:creationId xmlns:p14="http://schemas.microsoft.com/office/powerpoint/2010/main" val="37597657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C540-B7DA-4048-A027-3C5FC4741EAB}"/>
              </a:ext>
            </a:extLst>
          </p:cNvPr>
          <p:cNvSpPr>
            <a:spLocks noGrp="1"/>
          </p:cNvSpPr>
          <p:nvPr>
            <p:ph type="title"/>
          </p:nvPr>
        </p:nvSpPr>
        <p:spPr>
          <a:xfrm>
            <a:off x="1679575" y="914400"/>
            <a:ext cx="7861300" cy="32004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CA35F9-9782-45BC-98BA-842A43E9A4C5}"/>
              </a:ext>
            </a:extLst>
          </p:cNvPr>
          <p:cNvSpPr>
            <a:spLocks noGrp="1"/>
          </p:cNvSpPr>
          <p:nvPr>
            <p:ph idx="1"/>
          </p:nvPr>
        </p:nvSpPr>
        <p:spPr>
          <a:xfrm>
            <a:off x="10363200" y="1974850"/>
            <a:ext cx="12341225"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7A59EB-1900-4B79-9A8E-956F342363C4}"/>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0B6CE-DEC7-49BA-B6BC-1751DB8D8A3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A0A3541-1393-4CE3-95D0-C9785B0927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54F68-F116-42C6-89E4-0942017C0085}"/>
              </a:ext>
            </a:extLst>
          </p:cNvPr>
          <p:cNvSpPr>
            <a:spLocks noGrp="1"/>
          </p:cNvSpPr>
          <p:nvPr>
            <p:ph type="sldNum" sz="quarter" idx="12"/>
          </p:nvPr>
        </p:nvSpPr>
        <p:spPr/>
        <p:txBody>
          <a:bodyPr/>
          <a:lstStyle/>
          <a:p>
            <a:fld id="{C4050992-6683-4A6B-A17B-14078BFD8CFB}" type="slidenum">
              <a:rPr lang="en-US" smtClean="0"/>
              <a:t>‹#›</a:t>
            </a:fld>
            <a:endParaRPr lang="en-US"/>
          </a:p>
        </p:txBody>
      </p:sp>
    </p:spTree>
    <p:extLst>
      <p:ext uri="{BB962C8B-B14F-4D97-AF65-F5344CB8AC3E}">
        <p14:creationId xmlns:p14="http://schemas.microsoft.com/office/powerpoint/2010/main" val="3251495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25B9-3481-414C-8008-FE871CB44A6B}"/>
              </a:ext>
            </a:extLst>
          </p:cNvPr>
          <p:cNvSpPr>
            <a:spLocks noGrp="1"/>
          </p:cNvSpPr>
          <p:nvPr>
            <p:ph type="title"/>
          </p:nvPr>
        </p:nvSpPr>
        <p:spPr>
          <a:xfrm>
            <a:off x="1679575" y="914400"/>
            <a:ext cx="7861300" cy="32004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463C53-1CAA-4AC2-AD3D-6FDFDADDCC7F}"/>
              </a:ext>
            </a:extLst>
          </p:cNvPr>
          <p:cNvSpPr>
            <a:spLocks noGrp="1"/>
          </p:cNvSpPr>
          <p:nvPr>
            <p:ph type="pic" idx="1"/>
          </p:nvPr>
        </p:nvSpPr>
        <p:spPr>
          <a:xfrm>
            <a:off x="10363200" y="1974850"/>
            <a:ext cx="12341225"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DF53CC-028A-40EB-B5FF-192DB4985E53}"/>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1A147-9A2A-4DE1-8BF7-AFC576307F1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49581A6-73D9-4D8B-A009-2A4BE05CC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DC9E7-81F7-4E6E-8CB2-F275261CAE8D}"/>
              </a:ext>
            </a:extLst>
          </p:cNvPr>
          <p:cNvSpPr>
            <a:spLocks noGrp="1"/>
          </p:cNvSpPr>
          <p:nvPr>
            <p:ph type="sldNum" sz="quarter" idx="12"/>
          </p:nvPr>
        </p:nvSpPr>
        <p:spPr/>
        <p:txBody>
          <a:bodyPr/>
          <a:lstStyle/>
          <a:p>
            <a:fld id="{C4050992-6683-4A6B-A17B-14078BFD8CFB}" type="slidenum">
              <a:rPr lang="en-US" smtClean="0"/>
              <a:t>‹#›</a:t>
            </a:fld>
            <a:endParaRPr lang="en-US"/>
          </a:p>
        </p:txBody>
      </p:sp>
    </p:spTree>
    <p:extLst>
      <p:ext uri="{BB962C8B-B14F-4D97-AF65-F5344CB8AC3E}">
        <p14:creationId xmlns:p14="http://schemas.microsoft.com/office/powerpoint/2010/main" val="3617945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975F-26AE-4A73-B166-FAE8B05A44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D27EA-DAE6-450E-820D-9F3950103B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FB6E7-F737-4FC5-B408-3ADD4685927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EBF1B98-BD9B-4628-8BDA-2438CFB96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D57DE-A2AF-4F37-8024-1B04909665FE}"/>
              </a:ext>
            </a:extLst>
          </p:cNvPr>
          <p:cNvSpPr>
            <a:spLocks noGrp="1"/>
          </p:cNvSpPr>
          <p:nvPr>
            <p:ph type="sldNum" sz="quarter" idx="12"/>
          </p:nvPr>
        </p:nvSpPr>
        <p:spPr/>
        <p:txBody>
          <a:bodyPr/>
          <a:lstStyle/>
          <a:p>
            <a:fld id="{C4050992-6683-4A6B-A17B-14078BFD8CFB}" type="slidenum">
              <a:rPr lang="en-US" smtClean="0"/>
              <a:t>‹#›</a:t>
            </a:fld>
            <a:endParaRPr lang="en-US"/>
          </a:p>
        </p:txBody>
      </p:sp>
    </p:spTree>
    <p:extLst>
      <p:ext uri="{BB962C8B-B14F-4D97-AF65-F5344CB8AC3E}">
        <p14:creationId xmlns:p14="http://schemas.microsoft.com/office/powerpoint/2010/main" val="37271076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AB4BF7-76E0-4088-918A-2616830958E0}"/>
              </a:ext>
            </a:extLst>
          </p:cNvPr>
          <p:cNvSpPr>
            <a:spLocks noGrp="1"/>
          </p:cNvSpPr>
          <p:nvPr>
            <p:ph type="title" orient="vert"/>
          </p:nvPr>
        </p:nvSpPr>
        <p:spPr>
          <a:xfrm>
            <a:off x="17445038" y="730250"/>
            <a:ext cx="5256212" cy="116236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224610-D705-4961-86A2-C4B4BBBACD6A}"/>
              </a:ext>
            </a:extLst>
          </p:cNvPr>
          <p:cNvSpPr>
            <a:spLocks noGrp="1"/>
          </p:cNvSpPr>
          <p:nvPr>
            <p:ph type="body" orient="vert" idx="1"/>
          </p:nvPr>
        </p:nvSpPr>
        <p:spPr>
          <a:xfrm>
            <a:off x="1676400" y="730250"/>
            <a:ext cx="15616238" cy="1162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8194F-24F7-4317-9393-422A7AAC594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2E5788B-EBDD-4A26-9AF7-023CEDE4B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6A7BB-D53C-4E3E-969C-B1A352E721B6}"/>
              </a:ext>
            </a:extLst>
          </p:cNvPr>
          <p:cNvSpPr>
            <a:spLocks noGrp="1"/>
          </p:cNvSpPr>
          <p:nvPr>
            <p:ph type="sldNum" sz="quarter" idx="12"/>
          </p:nvPr>
        </p:nvSpPr>
        <p:spPr/>
        <p:txBody>
          <a:bodyPr/>
          <a:lstStyle/>
          <a:p>
            <a:fld id="{C4050992-6683-4A6B-A17B-14078BFD8CFB}" type="slidenum">
              <a:rPr lang="en-US" smtClean="0"/>
              <a:t>‹#›</a:t>
            </a:fld>
            <a:endParaRPr lang="en-US"/>
          </a:p>
        </p:txBody>
      </p:sp>
    </p:spTree>
    <p:extLst>
      <p:ext uri="{BB962C8B-B14F-4D97-AF65-F5344CB8AC3E}">
        <p14:creationId xmlns:p14="http://schemas.microsoft.com/office/powerpoint/2010/main" val="6331379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18E3-3B87-4FE7-B269-7D6BD4352977}"/>
              </a:ext>
            </a:extLst>
          </p:cNvPr>
          <p:cNvSpPr>
            <a:spLocks noGrp="1"/>
          </p:cNvSpPr>
          <p:nvPr>
            <p:ph type="ctrTitle"/>
          </p:nvPr>
        </p:nvSpPr>
        <p:spPr>
          <a:xfrm>
            <a:off x="3048000" y="2244725"/>
            <a:ext cx="18283238" cy="47752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8C7997-CC3D-4320-AB1D-86C591CC859E}"/>
              </a:ext>
            </a:extLst>
          </p:cNvPr>
          <p:cNvSpPr>
            <a:spLocks noGrp="1"/>
          </p:cNvSpPr>
          <p:nvPr>
            <p:ph type="subTitle" idx="1"/>
          </p:nvPr>
        </p:nvSpPr>
        <p:spPr>
          <a:xfrm>
            <a:off x="3048000" y="7204075"/>
            <a:ext cx="18283238"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49DBCA-E02F-439C-9695-060F3A781D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E5BD8EB-6D92-48C0-89B8-CA3F5A77D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413D7-F5E7-4559-AB2C-BE1050D2E08C}"/>
              </a:ext>
            </a:extLst>
          </p:cNvPr>
          <p:cNvSpPr>
            <a:spLocks noGrp="1"/>
          </p:cNvSpPr>
          <p:nvPr>
            <p:ph type="sldNum" sz="quarter" idx="12"/>
          </p:nvPr>
        </p:nvSpPr>
        <p:spPr/>
        <p:txBody>
          <a:bodyPr/>
          <a:lstStyle/>
          <a:p>
            <a:fld id="{AA681526-4807-4E1C-8769-39D541B34F30}" type="slidenum">
              <a:rPr lang="en-US" smtClean="0"/>
              <a:t>‹#›</a:t>
            </a:fld>
            <a:endParaRPr lang="en-US"/>
          </a:p>
        </p:txBody>
      </p:sp>
    </p:spTree>
    <p:extLst>
      <p:ext uri="{BB962C8B-B14F-4D97-AF65-F5344CB8AC3E}">
        <p14:creationId xmlns:p14="http://schemas.microsoft.com/office/powerpoint/2010/main" val="23017901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507E-A25D-495F-B5EC-24BFE348D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837AE8-7526-4785-B36B-3DF0A704EF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24511-AF05-4139-B5F3-85CCDE79CBC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F1C7E6-B48D-4F36-98AD-505F90F5D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7B50A-9978-423F-8063-6C519EA81D8E}"/>
              </a:ext>
            </a:extLst>
          </p:cNvPr>
          <p:cNvSpPr>
            <a:spLocks noGrp="1"/>
          </p:cNvSpPr>
          <p:nvPr>
            <p:ph type="sldNum" sz="quarter" idx="12"/>
          </p:nvPr>
        </p:nvSpPr>
        <p:spPr/>
        <p:txBody>
          <a:bodyPr/>
          <a:lstStyle/>
          <a:p>
            <a:fld id="{AA681526-4807-4E1C-8769-39D541B34F30}" type="slidenum">
              <a:rPr lang="en-US" smtClean="0"/>
              <a:t>‹#›</a:t>
            </a:fld>
            <a:endParaRPr lang="en-US"/>
          </a:p>
        </p:txBody>
      </p:sp>
    </p:spTree>
    <p:extLst>
      <p:ext uri="{BB962C8B-B14F-4D97-AF65-F5344CB8AC3E}">
        <p14:creationId xmlns:p14="http://schemas.microsoft.com/office/powerpoint/2010/main" val="149018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4 Images">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1574113" y="2982175"/>
            <a:ext cx="5175504" cy="5175504"/>
          </a:xfrm>
          <a:effectLst/>
        </p:spPr>
        <p:txBody>
          <a:bodyPr>
            <a:normAutofit/>
          </a:bodyPr>
          <a:lstStyle>
            <a:lvl1pPr marL="0" indent="0">
              <a:buNone/>
              <a:defRPr sz="3600">
                <a:ln>
                  <a:noFill/>
                </a:ln>
                <a:solidFill>
                  <a:schemeClr val="bg1">
                    <a:lumMod val="85000"/>
                  </a:schemeClr>
                </a:solidFill>
              </a:defRPr>
            </a:lvl1pPr>
          </a:lstStyle>
          <a:p>
            <a:endParaRPr lang="en-US"/>
          </a:p>
        </p:txBody>
      </p:sp>
      <p:sp>
        <p:nvSpPr>
          <p:cNvPr id="8" name="Picture Placeholder 13"/>
          <p:cNvSpPr>
            <a:spLocks noGrp="1"/>
          </p:cNvSpPr>
          <p:nvPr>
            <p:ph type="pic" sz="quarter" idx="15"/>
          </p:nvPr>
        </p:nvSpPr>
        <p:spPr>
          <a:xfrm>
            <a:off x="6971525" y="2982175"/>
            <a:ext cx="5175504" cy="5175504"/>
          </a:xfrm>
          <a:effectLst/>
        </p:spPr>
        <p:txBody>
          <a:bodyPr>
            <a:normAutofit/>
          </a:bodyPr>
          <a:lstStyle>
            <a:lvl1pPr marL="0" indent="0">
              <a:buNone/>
              <a:defRPr sz="3600">
                <a:ln>
                  <a:noFill/>
                </a:ln>
                <a:solidFill>
                  <a:schemeClr val="bg1">
                    <a:lumMod val="85000"/>
                  </a:schemeClr>
                </a:solidFill>
              </a:defRPr>
            </a:lvl1pPr>
          </a:lstStyle>
          <a:p>
            <a:endParaRPr lang="en-US"/>
          </a:p>
        </p:txBody>
      </p:sp>
      <p:sp>
        <p:nvSpPr>
          <p:cNvPr id="9" name="Picture Placeholder 13"/>
          <p:cNvSpPr>
            <a:spLocks noGrp="1"/>
          </p:cNvSpPr>
          <p:nvPr>
            <p:ph type="pic" sz="quarter" idx="16"/>
          </p:nvPr>
        </p:nvSpPr>
        <p:spPr>
          <a:xfrm>
            <a:off x="12316021" y="2982175"/>
            <a:ext cx="5175504" cy="5175504"/>
          </a:xfrm>
          <a:effectLst/>
        </p:spPr>
        <p:txBody>
          <a:bodyPr>
            <a:normAutofit/>
          </a:bodyPr>
          <a:lstStyle>
            <a:lvl1pPr marL="0" indent="0">
              <a:buNone/>
              <a:defRPr sz="3600">
                <a:ln>
                  <a:noFill/>
                </a:ln>
                <a:solidFill>
                  <a:schemeClr val="bg1">
                    <a:lumMod val="85000"/>
                  </a:schemeClr>
                </a:solidFill>
              </a:defRPr>
            </a:lvl1pPr>
          </a:lstStyle>
          <a:p>
            <a:endParaRPr lang="en-US"/>
          </a:p>
        </p:txBody>
      </p:sp>
      <p:sp>
        <p:nvSpPr>
          <p:cNvPr id="12" name="Picture Placeholder 13"/>
          <p:cNvSpPr>
            <a:spLocks noGrp="1"/>
          </p:cNvSpPr>
          <p:nvPr>
            <p:ph type="pic" sz="quarter" idx="17"/>
          </p:nvPr>
        </p:nvSpPr>
        <p:spPr>
          <a:xfrm>
            <a:off x="17713433" y="2982175"/>
            <a:ext cx="5175504" cy="5175504"/>
          </a:xfrm>
          <a:effectLst/>
        </p:spPr>
        <p:txBody>
          <a:bodyPr>
            <a:normAutofit/>
          </a:bodyPr>
          <a:lstStyle>
            <a:lvl1pPr marL="0" indent="0">
              <a:buNone/>
              <a:defRPr sz="36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35729169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64DF-E63D-4FCC-B8F9-455B1081326F}"/>
              </a:ext>
            </a:extLst>
          </p:cNvPr>
          <p:cNvSpPr>
            <a:spLocks noGrp="1"/>
          </p:cNvSpPr>
          <p:nvPr>
            <p:ph type="title"/>
          </p:nvPr>
        </p:nvSpPr>
        <p:spPr>
          <a:xfrm>
            <a:off x="1663700" y="3419475"/>
            <a:ext cx="21024850" cy="5705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48E177-0E3C-48BA-828E-E8B93D551B88}"/>
              </a:ext>
            </a:extLst>
          </p:cNvPr>
          <p:cNvSpPr>
            <a:spLocks noGrp="1"/>
          </p:cNvSpPr>
          <p:nvPr>
            <p:ph type="body" idx="1"/>
          </p:nvPr>
        </p:nvSpPr>
        <p:spPr>
          <a:xfrm>
            <a:off x="1663700" y="9178925"/>
            <a:ext cx="21024850" cy="30003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64816-BEAD-4849-A1DE-B765BD53D0C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4BE6D38-CAB2-4E18-A4E4-A3D369B03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399BC-8913-4915-99BB-50D4725F1F14}"/>
              </a:ext>
            </a:extLst>
          </p:cNvPr>
          <p:cNvSpPr>
            <a:spLocks noGrp="1"/>
          </p:cNvSpPr>
          <p:nvPr>
            <p:ph type="sldNum" sz="quarter" idx="12"/>
          </p:nvPr>
        </p:nvSpPr>
        <p:spPr/>
        <p:txBody>
          <a:bodyPr/>
          <a:lstStyle/>
          <a:p>
            <a:fld id="{AA681526-4807-4E1C-8769-39D541B34F30}" type="slidenum">
              <a:rPr lang="en-US" smtClean="0"/>
              <a:t>‹#›</a:t>
            </a:fld>
            <a:endParaRPr lang="en-US"/>
          </a:p>
        </p:txBody>
      </p:sp>
    </p:spTree>
    <p:extLst>
      <p:ext uri="{BB962C8B-B14F-4D97-AF65-F5344CB8AC3E}">
        <p14:creationId xmlns:p14="http://schemas.microsoft.com/office/powerpoint/2010/main" val="1418930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CFA5-8119-4D5C-94B2-FBE2938F0F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BEDB9-58A4-445F-956A-8EB7D8C1646F}"/>
              </a:ext>
            </a:extLst>
          </p:cNvPr>
          <p:cNvSpPr>
            <a:spLocks noGrp="1"/>
          </p:cNvSpPr>
          <p:nvPr>
            <p:ph sz="half" idx="1"/>
          </p:nvPr>
        </p:nvSpPr>
        <p:spPr>
          <a:xfrm>
            <a:off x="1676400" y="3651250"/>
            <a:ext cx="10436225" cy="870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8387CC-2404-470A-8C30-C24F0751FBEC}"/>
              </a:ext>
            </a:extLst>
          </p:cNvPr>
          <p:cNvSpPr>
            <a:spLocks noGrp="1"/>
          </p:cNvSpPr>
          <p:nvPr>
            <p:ph sz="half" idx="2"/>
          </p:nvPr>
        </p:nvSpPr>
        <p:spPr>
          <a:xfrm>
            <a:off x="12265025" y="3651250"/>
            <a:ext cx="10436225" cy="870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06991B-0551-43CC-8FDF-7C75C4B3532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C5F0B12-BED1-4EB9-8E37-8A3243134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B74E1-3AF7-4779-A265-68F2E7366FF4}"/>
              </a:ext>
            </a:extLst>
          </p:cNvPr>
          <p:cNvSpPr>
            <a:spLocks noGrp="1"/>
          </p:cNvSpPr>
          <p:nvPr>
            <p:ph type="sldNum" sz="quarter" idx="12"/>
          </p:nvPr>
        </p:nvSpPr>
        <p:spPr/>
        <p:txBody>
          <a:bodyPr/>
          <a:lstStyle/>
          <a:p>
            <a:fld id="{AA681526-4807-4E1C-8769-39D541B34F30}" type="slidenum">
              <a:rPr lang="en-US" smtClean="0"/>
              <a:t>‹#›</a:t>
            </a:fld>
            <a:endParaRPr lang="en-US"/>
          </a:p>
        </p:txBody>
      </p:sp>
    </p:spTree>
    <p:extLst>
      <p:ext uri="{BB962C8B-B14F-4D97-AF65-F5344CB8AC3E}">
        <p14:creationId xmlns:p14="http://schemas.microsoft.com/office/powerpoint/2010/main" val="18177804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3F2B-264B-4FE5-B877-C90936B52EB1}"/>
              </a:ext>
            </a:extLst>
          </p:cNvPr>
          <p:cNvSpPr>
            <a:spLocks noGrp="1"/>
          </p:cNvSpPr>
          <p:nvPr>
            <p:ph type="title"/>
          </p:nvPr>
        </p:nvSpPr>
        <p:spPr>
          <a:xfrm>
            <a:off x="1679575" y="730250"/>
            <a:ext cx="21024850" cy="26511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0E52B-13E1-451A-8CF6-08BA40BDD063}"/>
              </a:ext>
            </a:extLst>
          </p:cNvPr>
          <p:cNvSpPr>
            <a:spLocks noGrp="1"/>
          </p:cNvSpPr>
          <p:nvPr>
            <p:ph type="body" idx="1"/>
          </p:nvPr>
        </p:nvSpPr>
        <p:spPr>
          <a:xfrm>
            <a:off x="1679575" y="3362325"/>
            <a:ext cx="103124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3D5A57-FB06-426F-B385-E2DA37F88A1A}"/>
              </a:ext>
            </a:extLst>
          </p:cNvPr>
          <p:cNvSpPr>
            <a:spLocks noGrp="1"/>
          </p:cNvSpPr>
          <p:nvPr>
            <p:ph sz="half" idx="2"/>
          </p:nvPr>
        </p:nvSpPr>
        <p:spPr>
          <a:xfrm>
            <a:off x="1679575" y="5010150"/>
            <a:ext cx="10312400"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CD46C3-2EC4-4A5D-87C5-0AD86CB697D3}"/>
              </a:ext>
            </a:extLst>
          </p:cNvPr>
          <p:cNvSpPr>
            <a:spLocks noGrp="1"/>
          </p:cNvSpPr>
          <p:nvPr>
            <p:ph type="body" sz="quarter" idx="3"/>
          </p:nvPr>
        </p:nvSpPr>
        <p:spPr>
          <a:xfrm>
            <a:off x="12341225" y="3362325"/>
            <a:ext cx="103632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DB004A-10F9-43CD-BC01-939E2E5F09F4}"/>
              </a:ext>
            </a:extLst>
          </p:cNvPr>
          <p:cNvSpPr>
            <a:spLocks noGrp="1"/>
          </p:cNvSpPr>
          <p:nvPr>
            <p:ph sz="quarter" idx="4"/>
          </p:nvPr>
        </p:nvSpPr>
        <p:spPr>
          <a:xfrm>
            <a:off x="12341225" y="5010150"/>
            <a:ext cx="10363200"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6A1412-4B1D-4025-82E7-DE8D7FD0116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096EA7C9-D78D-49A8-980E-026EAE060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1BF808-0FC8-49F6-A534-724E4FA2AC82}"/>
              </a:ext>
            </a:extLst>
          </p:cNvPr>
          <p:cNvSpPr>
            <a:spLocks noGrp="1"/>
          </p:cNvSpPr>
          <p:nvPr>
            <p:ph type="sldNum" sz="quarter" idx="12"/>
          </p:nvPr>
        </p:nvSpPr>
        <p:spPr/>
        <p:txBody>
          <a:bodyPr/>
          <a:lstStyle/>
          <a:p>
            <a:fld id="{AA681526-4807-4E1C-8769-39D541B34F30}" type="slidenum">
              <a:rPr lang="en-US" smtClean="0"/>
              <a:t>‹#›</a:t>
            </a:fld>
            <a:endParaRPr lang="en-US"/>
          </a:p>
        </p:txBody>
      </p:sp>
    </p:spTree>
    <p:extLst>
      <p:ext uri="{BB962C8B-B14F-4D97-AF65-F5344CB8AC3E}">
        <p14:creationId xmlns:p14="http://schemas.microsoft.com/office/powerpoint/2010/main" val="2323550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5E2F-9A5E-439F-82D7-70D3C7811F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C899FF-8E6C-47E7-A147-469A3B0E306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0B36C8F6-2DE7-45B3-9C1F-973EF9480E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4C5DE6-D900-4925-8A82-99FCD675B9BB}"/>
              </a:ext>
            </a:extLst>
          </p:cNvPr>
          <p:cNvSpPr>
            <a:spLocks noGrp="1"/>
          </p:cNvSpPr>
          <p:nvPr>
            <p:ph type="sldNum" sz="quarter" idx="12"/>
          </p:nvPr>
        </p:nvSpPr>
        <p:spPr/>
        <p:txBody>
          <a:bodyPr/>
          <a:lstStyle/>
          <a:p>
            <a:fld id="{AA681526-4807-4E1C-8769-39D541B34F30}" type="slidenum">
              <a:rPr lang="en-US" smtClean="0"/>
              <a:t>‹#›</a:t>
            </a:fld>
            <a:endParaRPr lang="en-US"/>
          </a:p>
        </p:txBody>
      </p:sp>
    </p:spTree>
    <p:extLst>
      <p:ext uri="{BB962C8B-B14F-4D97-AF65-F5344CB8AC3E}">
        <p14:creationId xmlns:p14="http://schemas.microsoft.com/office/powerpoint/2010/main" val="2100521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40BCA0-86F2-45C1-A67B-13ABA9BAB23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61109DBE-561C-4A00-A664-343C4E7591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29C49B-5EE9-4450-81AE-5D7C5DA8437A}"/>
              </a:ext>
            </a:extLst>
          </p:cNvPr>
          <p:cNvSpPr>
            <a:spLocks noGrp="1"/>
          </p:cNvSpPr>
          <p:nvPr>
            <p:ph type="sldNum" sz="quarter" idx="12"/>
          </p:nvPr>
        </p:nvSpPr>
        <p:spPr/>
        <p:txBody>
          <a:bodyPr/>
          <a:lstStyle/>
          <a:p>
            <a:fld id="{AA681526-4807-4E1C-8769-39D541B34F30}" type="slidenum">
              <a:rPr lang="en-US" smtClean="0"/>
              <a:t>‹#›</a:t>
            </a:fld>
            <a:endParaRPr lang="en-US"/>
          </a:p>
        </p:txBody>
      </p:sp>
    </p:spTree>
    <p:extLst>
      <p:ext uri="{BB962C8B-B14F-4D97-AF65-F5344CB8AC3E}">
        <p14:creationId xmlns:p14="http://schemas.microsoft.com/office/powerpoint/2010/main" val="38127428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319D-4C2E-46EF-A1F8-4A4365A19C83}"/>
              </a:ext>
            </a:extLst>
          </p:cNvPr>
          <p:cNvSpPr>
            <a:spLocks noGrp="1"/>
          </p:cNvSpPr>
          <p:nvPr>
            <p:ph type="title"/>
          </p:nvPr>
        </p:nvSpPr>
        <p:spPr>
          <a:xfrm>
            <a:off x="1679575" y="914400"/>
            <a:ext cx="7861300" cy="32004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8FC9FD-635D-43F3-AFD2-DEC5CF47A952}"/>
              </a:ext>
            </a:extLst>
          </p:cNvPr>
          <p:cNvSpPr>
            <a:spLocks noGrp="1"/>
          </p:cNvSpPr>
          <p:nvPr>
            <p:ph idx="1"/>
          </p:nvPr>
        </p:nvSpPr>
        <p:spPr>
          <a:xfrm>
            <a:off x="10363200" y="1974850"/>
            <a:ext cx="12341225"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05634-9282-4B23-AF4D-4DB3D7D9685C}"/>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D1D08-2720-4E89-9B77-EBD66751750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C6DE74C-709D-434E-97F2-7179D39F9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81AB11-EBD7-4518-9FCD-13207122193E}"/>
              </a:ext>
            </a:extLst>
          </p:cNvPr>
          <p:cNvSpPr>
            <a:spLocks noGrp="1"/>
          </p:cNvSpPr>
          <p:nvPr>
            <p:ph type="sldNum" sz="quarter" idx="12"/>
          </p:nvPr>
        </p:nvSpPr>
        <p:spPr/>
        <p:txBody>
          <a:bodyPr/>
          <a:lstStyle/>
          <a:p>
            <a:fld id="{AA681526-4807-4E1C-8769-39D541B34F30}" type="slidenum">
              <a:rPr lang="en-US" smtClean="0"/>
              <a:t>‹#›</a:t>
            </a:fld>
            <a:endParaRPr lang="en-US"/>
          </a:p>
        </p:txBody>
      </p:sp>
    </p:spTree>
    <p:extLst>
      <p:ext uri="{BB962C8B-B14F-4D97-AF65-F5344CB8AC3E}">
        <p14:creationId xmlns:p14="http://schemas.microsoft.com/office/powerpoint/2010/main" val="15250937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5E5D-F6EE-474F-B7E3-20F4E52EB3EF}"/>
              </a:ext>
            </a:extLst>
          </p:cNvPr>
          <p:cNvSpPr>
            <a:spLocks noGrp="1"/>
          </p:cNvSpPr>
          <p:nvPr>
            <p:ph type="title"/>
          </p:nvPr>
        </p:nvSpPr>
        <p:spPr>
          <a:xfrm>
            <a:off x="1679575" y="914400"/>
            <a:ext cx="7861300" cy="32004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539E7-35B5-4B3A-AA9F-423E58DE2B7D}"/>
              </a:ext>
            </a:extLst>
          </p:cNvPr>
          <p:cNvSpPr>
            <a:spLocks noGrp="1"/>
          </p:cNvSpPr>
          <p:nvPr>
            <p:ph type="pic" idx="1"/>
          </p:nvPr>
        </p:nvSpPr>
        <p:spPr>
          <a:xfrm>
            <a:off x="10363200" y="1974850"/>
            <a:ext cx="12341225"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D17BAD-43A7-43C3-968E-37762749E2D8}"/>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59FA9-7F31-4603-A595-2D4EF6F8832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0EA517D-F7D2-4E35-AFEE-4CDD97B02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92666-0CFF-4BF8-B5A3-7053F1AFC274}"/>
              </a:ext>
            </a:extLst>
          </p:cNvPr>
          <p:cNvSpPr>
            <a:spLocks noGrp="1"/>
          </p:cNvSpPr>
          <p:nvPr>
            <p:ph type="sldNum" sz="quarter" idx="12"/>
          </p:nvPr>
        </p:nvSpPr>
        <p:spPr/>
        <p:txBody>
          <a:bodyPr/>
          <a:lstStyle/>
          <a:p>
            <a:fld id="{AA681526-4807-4E1C-8769-39D541B34F30}" type="slidenum">
              <a:rPr lang="en-US" smtClean="0"/>
              <a:t>‹#›</a:t>
            </a:fld>
            <a:endParaRPr lang="en-US"/>
          </a:p>
        </p:txBody>
      </p:sp>
    </p:spTree>
    <p:extLst>
      <p:ext uri="{BB962C8B-B14F-4D97-AF65-F5344CB8AC3E}">
        <p14:creationId xmlns:p14="http://schemas.microsoft.com/office/powerpoint/2010/main" val="40675593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0F7E-C29F-412D-AA6E-61898AD4B3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766FCB-0E49-4112-8E3F-117CB1EAD2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CA002-61E4-4C09-88FD-E04781FB5EE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86403B8-5BA4-4C21-AE32-C2149F142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F86E4-E294-40E3-A698-560DAF8BD2AA}"/>
              </a:ext>
            </a:extLst>
          </p:cNvPr>
          <p:cNvSpPr>
            <a:spLocks noGrp="1"/>
          </p:cNvSpPr>
          <p:nvPr>
            <p:ph type="sldNum" sz="quarter" idx="12"/>
          </p:nvPr>
        </p:nvSpPr>
        <p:spPr/>
        <p:txBody>
          <a:bodyPr/>
          <a:lstStyle/>
          <a:p>
            <a:fld id="{AA681526-4807-4E1C-8769-39D541B34F30}" type="slidenum">
              <a:rPr lang="en-US" smtClean="0"/>
              <a:t>‹#›</a:t>
            </a:fld>
            <a:endParaRPr lang="en-US"/>
          </a:p>
        </p:txBody>
      </p:sp>
    </p:spTree>
    <p:extLst>
      <p:ext uri="{BB962C8B-B14F-4D97-AF65-F5344CB8AC3E}">
        <p14:creationId xmlns:p14="http://schemas.microsoft.com/office/powerpoint/2010/main" val="34158851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21A2EC-3AED-470F-A403-AD888F96D450}"/>
              </a:ext>
            </a:extLst>
          </p:cNvPr>
          <p:cNvSpPr>
            <a:spLocks noGrp="1"/>
          </p:cNvSpPr>
          <p:nvPr>
            <p:ph type="title" orient="vert"/>
          </p:nvPr>
        </p:nvSpPr>
        <p:spPr>
          <a:xfrm>
            <a:off x="17445038" y="730250"/>
            <a:ext cx="5256212" cy="116236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DEAF25-7110-4AFB-8FD1-64D903C8744C}"/>
              </a:ext>
            </a:extLst>
          </p:cNvPr>
          <p:cNvSpPr>
            <a:spLocks noGrp="1"/>
          </p:cNvSpPr>
          <p:nvPr>
            <p:ph type="body" orient="vert" idx="1"/>
          </p:nvPr>
        </p:nvSpPr>
        <p:spPr>
          <a:xfrm>
            <a:off x="1676400" y="730250"/>
            <a:ext cx="15616238" cy="1162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66D49-0414-407F-95D7-141970EEB97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DB5BF8D-A920-4591-A4D2-37467C330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F1353-55DB-4787-ACDC-2BA5ED07DB03}"/>
              </a:ext>
            </a:extLst>
          </p:cNvPr>
          <p:cNvSpPr>
            <a:spLocks noGrp="1"/>
          </p:cNvSpPr>
          <p:nvPr>
            <p:ph type="sldNum" sz="quarter" idx="12"/>
          </p:nvPr>
        </p:nvSpPr>
        <p:spPr/>
        <p:txBody>
          <a:bodyPr/>
          <a:lstStyle/>
          <a:p>
            <a:fld id="{AA681526-4807-4E1C-8769-39D541B34F30}" type="slidenum">
              <a:rPr lang="en-US" smtClean="0"/>
              <a:t>‹#›</a:t>
            </a:fld>
            <a:endParaRPr lang="en-US"/>
          </a:p>
        </p:txBody>
      </p:sp>
    </p:spTree>
    <p:extLst>
      <p:ext uri="{BB962C8B-B14F-4D97-AF65-F5344CB8AC3E}">
        <p14:creationId xmlns:p14="http://schemas.microsoft.com/office/powerpoint/2010/main" val="14145699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4A71-48B8-4C2B-A25B-7EA63F5305C2}"/>
              </a:ext>
            </a:extLst>
          </p:cNvPr>
          <p:cNvSpPr>
            <a:spLocks noGrp="1"/>
          </p:cNvSpPr>
          <p:nvPr>
            <p:ph type="ctrTitle"/>
          </p:nvPr>
        </p:nvSpPr>
        <p:spPr>
          <a:xfrm>
            <a:off x="3048000" y="2244725"/>
            <a:ext cx="18283238" cy="47752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0F836E-4868-4E3F-AC2A-163EDB81109B}"/>
              </a:ext>
            </a:extLst>
          </p:cNvPr>
          <p:cNvSpPr>
            <a:spLocks noGrp="1"/>
          </p:cNvSpPr>
          <p:nvPr>
            <p:ph type="subTitle" idx="1"/>
          </p:nvPr>
        </p:nvSpPr>
        <p:spPr>
          <a:xfrm>
            <a:off x="3048000" y="7204075"/>
            <a:ext cx="18283238"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03E53-A633-4CCE-AAB6-A5CF326C718B}"/>
              </a:ext>
            </a:extLst>
          </p:cNvPr>
          <p:cNvSpPr>
            <a:spLocks noGrp="1"/>
          </p:cNvSpPr>
          <p:nvPr>
            <p:ph type="dt" sz="half" idx="10"/>
          </p:nvPr>
        </p:nvSpPr>
        <p:spPr>
          <a:xfrm>
            <a:off x="1676400" y="12712700"/>
            <a:ext cx="5484813" cy="730250"/>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CFB8350A-6B5D-45B5-82BF-FD16549F2015}"/>
              </a:ext>
            </a:extLst>
          </p:cNvPr>
          <p:cNvSpPr>
            <a:spLocks noGrp="1"/>
          </p:cNvSpPr>
          <p:nvPr>
            <p:ph type="ftr" sz="quarter" idx="11"/>
          </p:nvPr>
        </p:nvSpPr>
        <p:spPr>
          <a:xfrm>
            <a:off x="8075613" y="12712700"/>
            <a:ext cx="8226425" cy="730250"/>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DD577C7-6D67-47BE-81E0-4327621ED783}"/>
              </a:ext>
            </a:extLst>
          </p:cNvPr>
          <p:cNvSpPr>
            <a:spLocks noGrp="1"/>
          </p:cNvSpPr>
          <p:nvPr>
            <p:ph type="sldNum" sz="quarter" idx="12"/>
          </p:nvPr>
        </p:nvSpPr>
        <p:spPr>
          <a:xfrm>
            <a:off x="17216438" y="12712700"/>
            <a:ext cx="5484812" cy="730250"/>
          </a:xfrm>
          <a:prstGeom prst="rect">
            <a:avLst/>
          </a:prstGeom>
        </p:spPr>
        <p:txBody>
          <a:bodyPr/>
          <a:lstStyle/>
          <a:p>
            <a:fld id="{F11BC85C-ADBB-40D5-B3D6-E508FA1C33D7}" type="slidenum">
              <a:rPr lang="en-US" smtClean="0"/>
              <a:t>‹#›</a:t>
            </a:fld>
            <a:endParaRPr lang="en-US"/>
          </a:p>
        </p:txBody>
      </p:sp>
    </p:spTree>
    <p:extLst>
      <p:ext uri="{BB962C8B-B14F-4D97-AF65-F5344CB8AC3E}">
        <p14:creationId xmlns:p14="http://schemas.microsoft.com/office/powerpoint/2010/main" val="2545235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4 Images">
    <p:spTree>
      <p:nvGrpSpPr>
        <p:cNvPr id="1" name=""/>
        <p:cNvGrpSpPr/>
        <p:nvPr/>
      </p:nvGrpSpPr>
      <p:grpSpPr>
        <a:xfrm>
          <a:off x="0" y="0"/>
          <a:ext cx="0" cy="0"/>
          <a:chOff x="0" y="0"/>
          <a:chExt cx="0" cy="0"/>
        </a:xfrm>
      </p:grpSpPr>
      <p:sp>
        <p:nvSpPr>
          <p:cNvPr id="21" name="Picture Placeholder 13"/>
          <p:cNvSpPr>
            <a:spLocks noGrp="1" noChangeAspect="1"/>
          </p:cNvSpPr>
          <p:nvPr>
            <p:ph type="pic" sz="quarter" idx="13"/>
          </p:nvPr>
        </p:nvSpPr>
        <p:spPr>
          <a:xfrm>
            <a:off x="1528763" y="3380660"/>
            <a:ext cx="3895344" cy="3895344"/>
          </a:xfrm>
          <a:effectLst/>
        </p:spPr>
        <p:txBody>
          <a:bodyPr>
            <a:normAutofit/>
          </a:bodyPr>
          <a:lstStyle>
            <a:lvl1pPr marL="0" indent="0">
              <a:buNone/>
              <a:defRPr sz="3600">
                <a:ln>
                  <a:noFill/>
                </a:ln>
                <a:solidFill>
                  <a:schemeClr val="bg1">
                    <a:lumMod val="85000"/>
                  </a:schemeClr>
                </a:solidFill>
              </a:defRPr>
            </a:lvl1pPr>
          </a:lstStyle>
          <a:p>
            <a:endParaRPr lang="en-US"/>
          </a:p>
        </p:txBody>
      </p:sp>
      <p:sp>
        <p:nvSpPr>
          <p:cNvPr id="23" name="Picture Placeholder 13"/>
          <p:cNvSpPr>
            <a:spLocks noGrp="1" noChangeAspect="1"/>
          </p:cNvSpPr>
          <p:nvPr>
            <p:ph type="pic" sz="quarter" idx="19"/>
          </p:nvPr>
        </p:nvSpPr>
        <p:spPr>
          <a:xfrm>
            <a:off x="12190413" y="3380660"/>
            <a:ext cx="3895344" cy="3895344"/>
          </a:xfrm>
          <a:effectLst/>
        </p:spPr>
        <p:txBody>
          <a:bodyPr>
            <a:normAutofit/>
          </a:bodyPr>
          <a:lstStyle>
            <a:lvl1pPr marL="0" indent="0">
              <a:buNone/>
              <a:defRPr sz="3600">
                <a:ln>
                  <a:noFill/>
                </a:ln>
                <a:solidFill>
                  <a:schemeClr val="bg1">
                    <a:lumMod val="85000"/>
                  </a:schemeClr>
                </a:solidFill>
              </a:defRPr>
            </a:lvl1pPr>
          </a:lstStyle>
          <a:p>
            <a:endParaRPr lang="en-US"/>
          </a:p>
        </p:txBody>
      </p:sp>
      <p:sp>
        <p:nvSpPr>
          <p:cNvPr id="25" name="Picture Placeholder 13"/>
          <p:cNvSpPr>
            <a:spLocks noGrp="1" noChangeAspect="1"/>
          </p:cNvSpPr>
          <p:nvPr>
            <p:ph type="pic" sz="quarter" idx="20"/>
          </p:nvPr>
        </p:nvSpPr>
        <p:spPr>
          <a:xfrm>
            <a:off x="8298545" y="7276004"/>
            <a:ext cx="3895344" cy="3895344"/>
          </a:xfrm>
          <a:effectLst/>
        </p:spPr>
        <p:txBody>
          <a:bodyPr>
            <a:normAutofit/>
          </a:bodyPr>
          <a:lstStyle>
            <a:lvl1pPr marL="0" indent="0">
              <a:buNone/>
              <a:defRPr sz="3600">
                <a:ln>
                  <a:noFill/>
                </a:ln>
                <a:solidFill>
                  <a:schemeClr val="bg1">
                    <a:lumMod val="85000"/>
                  </a:schemeClr>
                </a:solidFill>
              </a:defRPr>
            </a:lvl1pPr>
          </a:lstStyle>
          <a:p>
            <a:endParaRPr lang="en-US"/>
          </a:p>
        </p:txBody>
      </p:sp>
      <p:sp>
        <p:nvSpPr>
          <p:cNvPr id="27" name="Picture Placeholder 13"/>
          <p:cNvSpPr>
            <a:spLocks noGrp="1" noChangeAspect="1"/>
          </p:cNvSpPr>
          <p:nvPr>
            <p:ph type="pic" sz="quarter" idx="21"/>
          </p:nvPr>
        </p:nvSpPr>
        <p:spPr>
          <a:xfrm>
            <a:off x="18951096" y="7276004"/>
            <a:ext cx="3895344" cy="3895344"/>
          </a:xfrm>
          <a:effectLst/>
        </p:spPr>
        <p:txBody>
          <a:bodyPr>
            <a:normAutofit/>
          </a:bodyPr>
          <a:lstStyle>
            <a:lvl1pPr marL="0" indent="0">
              <a:buNone/>
              <a:defRPr sz="36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14920033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C684-6983-4367-9CF2-3289458D4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AC73A-9E71-4D31-A889-E24CAC897D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02699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E330-98C3-48B6-88B5-DDE2B644B289}"/>
              </a:ext>
            </a:extLst>
          </p:cNvPr>
          <p:cNvSpPr>
            <a:spLocks noGrp="1"/>
          </p:cNvSpPr>
          <p:nvPr>
            <p:ph type="title"/>
          </p:nvPr>
        </p:nvSpPr>
        <p:spPr>
          <a:xfrm>
            <a:off x="1663700" y="3419475"/>
            <a:ext cx="21024850" cy="5705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71D0E4-0FA3-487B-B632-90C11861F33A}"/>
              </a:ext>
            </a:extLst>
          </p:cNvPr>
          <p:cNvSpPr>
            <a:spLocks noGrp="1"/>
          </p:cNvSpPr>
          <p:nvPr>
            <p:ph type="body" idx="1"/>
          </p:nvPr>
        </p:nvSpPr>
        <p:spPr>
          <a:xfrm>
            <a:off x="1663700" y="9178925"/>
            <a:ext cx="21024850" cy="30003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895806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AE55-F001-435F-91AD-D8ECF8891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1DF0-DF39-477E-AEAE-ACAD41AF7145}"/>
              </a:ext>
            </a:extLst>
          </p:cNvPr>
          <p:cNvSpPr>
            <a:spLocks noGrp="1"/>
          </p:cNvSpPr>
          <p:nvPr>
            <p:ph sz="half" idx="1"/>
          </p:nvPr>
        </p:nvSpPr>
        <p:spPr>
          <a:xfrm>
            <a:off x="1676400" y="3651250"/>
            <a:ext cx="10436225" cy="870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553CC6-3C23-44A5-A47B-00E8870313BF}"/>
              </a:ext>
            </a:extLst>
          </p:cNvPr>
          <p:cNvSpPr>
            <a:spLocks noGrp="1"/>
          </p:cNvSpPr>
          <p:nvPr>
            <p:ph sz="half" idx="2"/>
          </p:nvPr>
        </p:nvSpPr>
        <p:spPr>
          <a:xfrm>
            <a:off x="12265025" y="3651250"/>
            <a:ext cx="10436225" cy="870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76094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1E1F-A230-4228-BA65-FFC50ECE5520}"/>
              </a:ext>
            </a:extLst>
          </p:cNvPr>
          <p:cNvSpPr>
            <a:spLocks noGrp="1"/>
          </p:cNvSpPr>
          <p:nvPr>
            <p:ph type="title"/>
          </p:nvPr>
        </p:nvSpPr>
        <p:spPr>
          <a:xfrm>
            <a:off x="1679575" y="730250"/>
            <a:ext cx="21024850" cy="26511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5A3D8B-9946-4DBC-8543-CCCF0244C71A}"/>
              </a:ext>
            </a:extLst>
          </p:cNvPr>
          <p:cNvSpPr>
            <a:spLocks noGrp="1"/>
          </p:cNvSpPr>
          <p:nvPr>
            <p:ph type="body" idx="1"/>
          </p:nvPr>
        </p:nvSpPr>
        <p:spPr>
          <a:xfrm>
            <a:off x="1679575" y="3362325"/>
            <a:ext cx="103124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613275-772F-4C4E-A2D2-1176DF6C46BE}"/>
              </a:ext>
            </a:extLst>
          </p:cNvPr>
          <p:cNvSpPr>
            <a:spLocks noGrp="1"/>
          </p:cNvSpPr>
          <p:nvPr>
            <p:ph sz="half" idx="2"/>
          </p:nvPr>
        </p:nvSpPr>
        <p:spPr>
          <a:xfrm>
            <a:off x="1679575" y="5010150"/>
            <a:ext cx="10312400"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882BA8-7E3F-4288-AF0F-5F274EA60B9E}"/>
              </a:ext>
            </a:extLst>
          </p:cNvPr>
          <p:cNvSpPr>
            <a:spLocks noGrp="1"/>
          </p:cNvSpPr>
          <p:nvPr>
            <p:ph type="body" sz="quarter" idx="3"/>
          </p:nvPr>
        </p:nvSpPr>
        <p:spPr>
          <a:xfrm>
            <a:off x="12341225" y="3362325"/>
            <a:ext cx="103632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A1DEFD-84F1-436D-B0D7-0CAEE43CA7FE}"/>
              </a:ext>
            </a:extLst>
          </p:cNvPr>
          <p:cNvSpPr>
            <a:spLocks noGrp="1"/>
          </p:cNvSpPr>
          <p:nvPr>
            <p:ph sz="quarter" idx="4"/>
          </p:nvPr>
        </p:nvSpPr>
        <p:spPr>
          <a:xfrm>
            <a:off x="12341225" y="5010150"/>
            <a:ext cx="10363200"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8283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88C6-7A2B-4A0C-A893-6C2B88D5A6A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17961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121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DAC1-22DA-4E9D-B2FD-D7CC04AB3AAA}"/>
              </a:ext>
            </a:extLst>
          </p:cNvPr>
          <p:cNvSpPr>
            <a:spLocks noGrp="1"/>
          </p:cNvSpPr>
          <p:nvPr>
            <p:ph type="title"/>
          </p:nvPr>
        </p:nvSpPr>
        <p:spPr>
          <a:xfrm>
            <a:off x="1679575" y="914400"/>
            <a:ext cx="7861300" cy="32004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F2A293-A2AB-46EA-8962-E8F3848F9532}"/>
              </a:ext>
            </a:extLst>
          </p:cNvPr>
          <p:cNvSpPr>
            <a:spLocks noGrp="1"/>
          </p:cNvSpPr>
          <p:nvPr>
            <p:ph idx="1"/>
          </p:nvPr>
        </p:nvSpPr>
        <p:spPr>
          <a:xfrm>
            <a:off x="10363200" y="1974850"/>
            <a:ext cx="12341225"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68E4B2-693A-4106-966B-2F5C0DCE7F91}"/>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83869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CEE2-3BE6-45CB-B4DA-9F4BA78118EF}"/>
              </a:ext>
            </a:extLst>
          </p:cNvPr>
          <p:cNvSpPr>
            <a:spLocks noGrp="1"/>
          </p:cNvSpPr>
          <p:nvPr>
            <p:ph type="title"/>
          </p:nvPr>
        </p:nvSpPr>
        <p:spPr>
          <a:xfrm>
            <a:off x="1679575" y="914400"/>
            <a:ext cx="7861300" cy="32004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280688-6FD6-41F5-A29A-41524EEE783B}"/>
              </a:ext>
            </a:extLst>
          </p:cNvPr>
          <p:cNvSpPr>
            <a:spLocks noGrp="1"/>
          </p:cNvSpPr>
          <p:nvPr>
            <p:ph type="pic" idx="1"/>
          </p:nvPr>
        </p:nvSpPr>
        <p:spPr>
          <a:xfrm>
            <a:off x="10363200" y="1974850"/>
            <a:ext cx="12341225"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5AE370-38E0-45C3-8ABF-768F74E9018B}"/>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669570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26BB-F095-40FA-9BC0-A1AB2E1328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7B8802-2FF9-45E7-91B9-BB7035EEDD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0594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F7EB9C-B9B1-442E-B53E-9899F9CE6024}"/>
              </a:ext>
            </a:extLst>
          </p:cNvPr>
          <p:cNvSpPr>
            <a:spLocks noGrp="1"/>
          </p:cNvSpPr>
          <p:nvPr>
            <p:ph type="title" orient="vert"/>
          </p:nvPr>
        </p:nvSpPr>
        <p:spPr>
          <a:xfrm>
            <a:off x="17445038" y="730250"/>
            <a:ext cx="5256212" cy="116236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ADBB23-CFE9-4AD1-ABB6-088AFA8991F8}"/>
              </a:ext>
            </a:extLst>
          </p:cNvPr>
          <p:cNvSpPr>
            <a:spLocks noGrp="1"/>
          </p:cNvSpPr>
          <p:nvPr>
            <p:ph type="body" orient="vert" idx="1"/>
          </p:nvPr>
        </p:nvSpPr>
        <p:spPr>
          <a:xfrm>
            <a:off x="1676400" y="730250"/>
            <a:ext cx="15616238" cy="1162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940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4 Images">
    <p:spTree>
      <p:nvGrpSpPr>
        <p:cNvPr id="1" name=""/>
        <p:cNvGrpSpPr/>
        <p:nvPr/>
      </p:nvGrpSpPr>
      <p:grpSpPr>
        <a:xfrm>
          <a:off x="0" y="0"/>
          <a:ext cx="0" cy="0"/>
          <a:chOff x="0" y="0"/>
          <a:chExt cx="0" cy="0"/>
        </a:xfrm>
      </p:grpSpPr>
      <p:sp>
        <p:nvSpPr>
          <p:cNvPr id="8" name="Picture Placeholder 13"/>
          <p:cNvSpPr>
            <a:spLocks noGrp="1"/>
          </p:cNvSpPr>
          <p:nvPr>
            <p:ph type="pic" sz="quarter" idx="13"/>
          </p:nvPr>
        </p:nvSpPr>
        <p:spPr>
          <a:xfrm>
            <a:off x="7772400" y="2810920"/>
            <a:ext cx="4305300" cy="7893050"/>
          </a:xfrm>
          <a:effectLst/>
        </p:spPr>
        <p:txBody>
          <a:bodyPr>
            <a:normAutofit/>
          </a:bodyPr>
          <a:lstStyle>
            <a:lvl1pPr marL="0" indent="0">
              <a:buNone/>
              <a:defRPr sz="3600">
                <a:ln>
                  <a:noFill/>
                </a:ln>
                <a:solidFill>
                  <a:schemeClr val="bg1">
                    <a:lumMod val="85000"/>
                  </a:schemeClr>
                </a:solidFill>
              </a:defRPr>
            </a:lvl1pPr>
          </a:lstStyle>
          <a:p>
            <a:endParaRPr lang="en-US"/>
          </a:p>
        </p:txBody>
      </p:sp>
      <p:sp>
        <p:nvSpPr>
          <p:cNvPr id="11" name="Picture Placeholder 13"/>
          <p:cNvSpPr>
            <a:spLocks noGrp="1"/>
          </p:cNvSpPr>
          <p:nvPr>
            <p:ph type="pic" sz="quarter" idx="22"/>
          </p:nvPr>
        </p:nvSpPr>
        <p:spPr>
          <a:xfrm>
            <a:off x="12303125" y="2810920"/>
            <a:ext cx="4305300" cy="7893050"/>
          </a:xfrm>
          <a:effectLst/>
        </p:spPr>
        <p:txBody>
          <a:bodyPr>
            <a:normAutofit/>
          </a:bodyPr>
          <a:lstStyle>
            <a:lvl1pPr marL="0" indent="0">
              <a:buNone/>
              <a:defRPr sz="36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25451460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7DED-4EE8-4F59-A9CA-E8E703835B2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899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C2D1-7F36-4CCA-9644-06F2B226C41A}"/>
              </a:ext>
            </a:extLst>
          </p:cNvPr>
          <p:cNvSpPr>
            <a:spLocks noGrp="1"/>
          </p:cNvSpPr>
          <p:nvPr>
            <p:ph type="ctrTitle"/>
          </p:nvPr>
        </p:nvSpPr>
        <p:spPr>
          <a:xfrm>
            <a:off x="3048000" y="2244725"/>
            <a:ext cx="18283238" cy="47752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A7732-44E8-4F34-95DE-B62C8BDB609C}"/>
              </a:ext>
            </a:extLst>
          </p:cNvPr>
          <p:cNvSpPr>
            <a:spLocks noGrp="1"/>
          </p:cNvSpPr>
          <p:nvPr>
            <p:ph type="subTitle" idx="1"/>
          </p:nvPr>
        </p:nvSpPr>
        <p:spPr>
          <a:xfrm>
            <a:off x="3048000" y="7204075"/>
            <a:ext cx="18283238"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56ABE011-5868-4A77-BFAE-6F391A560476}"/>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2241431" y="496497"/>
            <a:ext cx="1675963" cy="818554"/>
          </a:xfrm>
          <a:prstGeom prst="rect">
            <a:avLst/>
          </a:prstGeom>
        </p:spPr>
      </p:pic>
    </p:spTree>
    <p:extLst>
      <p:ext uri="{BB962C8B-B14F-4D97-AF65-F5344CB8AC3E}">
        <p14:creationId xmlns:p14="http://schemas.microsoft.com/office/powerpoint/2010/main" val="7627003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C51A-C596-4FF7-ABA1-F00B64848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ADBB7-1B16-4196-A44B-469F7B4DD0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598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3ACF-8CDB-4F6E-B905-701E1E55FB70}"/>
              </a:ext>
            </a:extLst>
          </p:cNvPr>
          <p:cNvSpPr>
            <a:spLocks noGrp="1"/>
          </p:cNvSpPr>
          <p:nvPr>
            <p:ph type="title"/>
          </p:nvPr>
        </p:nvSpPr>
        <p:spPr>
          <a:xfrm>
            <a:off x="1663700" y="3419475"/>
            <a:ext cx="21024850" cy="5705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015B38-3BF8-4260-A360-CC56765E643A}"/>
              </a:ext>
            </a:extLst>
          </p:cNvPr>
          <p:cNvSpPr>
            <a:spLocks noGrp="1"/>
          </p:cNvSpPr>
          <p:nvPr>
            <p:ph type="body" idx="1"/>
          </p:nvPr>
        </p:nvSpPr>
        <p:spPr>
          <a:xfrm>
            <a:off x="1663700" y="9178925"/>
            <a:ext cx="21024850" cy="30003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470533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E27E-F176-46C6-A889-E6572A2A07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45EE9A-17B4-4D1A-AB8D-F68C98DDAEA4}"/>
              </a:ext>
            </a:extLst>
          </p:cNvPr>
          <p:cNvSpPr>
            <a:spLocks noGrp="1"/>
          </p:cNvSpPr>
          <p:nvPr>
            <p:ph sz="half" idx="1"/>
          </p:nvPr>
        </p:nvSpPr>
        <p:spPr>
          <a:xfrm>
            <a:off x="1676400" y="3651250"/>
            <a:ext cx="10436225" cy="870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CD265F-6C26-43EA-857A-B7FC840DC594}"/>
              </a:ext>
            </a:extLst>
          </p:cNvPr>
          <p:cNvSpPr>
            <a:spLocks noGrp="1"/>
          </p:cNvSpPr>
          <p:nvPr>
            <p:ph sz="half" idx="2"/>
          </p:nvPr>
        </p:nvSpPr>
        <p:spPr>
          <a:xfrm>
            <a:off x="12265025" y="3651250"/>
            <a:ext cx="10436225" cy="870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66429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FFA9-A82E-4D6A-BC4E-5894A0749F26}"/>
              </a:ext>
            </a:extLst>
          </p:cNvPr>
          <p:cNvSpPr>
            <a:spLocks noGrp="1"/>
          </p:cNvSpPr>
          <p:nvPr>
            <p:ph type="title"/>
          </p:nvPr>
        </p:nvSpPr>
        <p:spPr>
          <a:xfrm>
            <a:off x="1679575" y="730250"/>
            <a:ext cx="21024850" cy="26511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8F8CB-AEAE-458E-A942-6D119C4A3A42}"/>
              </a:ext>
            </a:extLst>
          </p:cNvPr>
          <p:cNvSpPr>
            <a:spLocks noGrp="1"/>
          </p:cNvSpPr>
          <p:nvPr>
            <p:ph type="body" idx="1"/>
          </p:nvPr>
        </p:nvSpPr>
        <p:spPr>
          <a:xfrm>
            <a:off x="1679575" y="3362325"/>
            <a:ext cx="103124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FA423D-8E73-494F-9346-4AF2198951AF}"/>
              </a:ext>
            </a:extLst>
          </p:cNvPr>
          <p:cNvSpPr>
            <a:spLocks noGrp="1"/>
          </p:cNvSpPr>
          <p:nvPr>
            <p:ph sz="half" idx="2"/>
          </p:nvPr>
        </p:nvSpPr>
        <p:spPr>
          <a:xfrm>
            <a:off x="1679575" y="5010150"/>
            <a:ext cx="10312400"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8DC433-0840-4BDB-933B-C6F61E8979A4}"/>
              </a:ext>
            </a:extLst>
          </p:cNvPr>
          <p:cNvSpPr>
            <a:spLocks noGrp="1"/>
          </p:cNvSpPr>
          <p:nvPr>
            <p:ph type="body" sz="quarter" idx="3"/>
          </p:nvPr>
        </p:nvSpPr>
        <p:spPr>
          <a:xfrm>
            <a:off x="12341225" y="3362325"/>
            <a:ext cx="103632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52F6D-FDAD-4FF2-86E1-9B3BC63A0E44}"/>
              </a:ext>
            </a:extLst>
          </p:cNvPr>
          <p:cNvSpPr>
            <a:spLocks noGrp="1"/>
          </p:cNvSpPr>
          <p:nvPr>
            <p:ph sz="quarter" idx="4"/>
          </p:nvPr>
        </p:nvSpPr>
        <p:spPr>
          <a:xfrm>
            <a:off x="12341225" y="5010150"/>
            <a:ext cx="10363200"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9066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59B1-EE23-491A-B56D-96ED207853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37314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205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60EE-ADC1-4B5B-AC18-0BBD3445316C}"/>
              </a:ext>
            </a:extLst>
          </p:cNvPr>
          <p:cNvSpPr>
            <a:spLocks noGrp="1"/>
          </p:cNvSpPr>
          <p:nvPr>
            <p:ph type="title"/>
          </p:nvPr>
        </p:nvSpPr>
        <p:spPr>
          <a:xfrm>
            <a:off x="1679575" y="914400"/>
            <a:ext cx="7861300" cy="32004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EF842-26FE-4028-934F-90D3EE987F80}"/>
              </a:ext>
            </a:extLst>
          </p:cNvPr>
          <p:cNvSpPr>
            <a:spLocks noGrp="1"/>
          </p:cNvSpPr>
          <p:nvPr>
            <p:ph idx="1"/>
          </p:nvPr>
        </p:nvSpPr>
        <p:spPr>
          <a:xfrm>
            <a:off x="10363200" y="1974850"/>
            <a:ext cx="12341225"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90AD7A-3465-498F-8B2F-D1D822451E49}"/>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201967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BD6A-1FAC-43F3-A5BA-1CFF222FE033}"/>
              </a:ext>
            </a:extLst>
          </p:cNvPr>
          <p:cNvSpPr>
            <a:spLocks noGrp="1"/>
          </p:cNvSpPr>
          <p:nvPr>
            <p:ph type="title"/>
          </p:nvPr>
        </p:nvSpPr>
        <p:spPr>
          <a:xfrm>
            <a:off x="1679575" y="914400"/>
            <a:ext cx="7861300" cy="32004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A918C6-DC77-42CD-8015-5225C6EB868B}"/>
              </a:ext>
            </a:extLst>
          </p:cNvPr>
          <p:cNvSpPr>
            <a:spLocks noGrp="1"/>
          </p:cNvSpPr>
          <p:nvPr>
            <p:ph type="pic" idx="1"/>
          </p:nvPr>
        </p:nvSpPr>
        <p:spPr>
          <a:xfrm>
            <a:off x="10363200" y="1974850"/>
            <a:ext cx="12341225"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E035FE-B5E1-410E-809E-16E528708197}"/>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9603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ceholder">
    <p:spTree>
      <p:nvGrpSpPr>
        <p:cNvPr id="1" name=""/>
        <p:cNvGrpSpPr/>
        <p:nvPr/>
      </p:nvGrpSpPr>
      <p:grpSpPr>
        <a:xfrm>
          <a:off x="0" y="0"/>
          <a:ext cx="0" cy="0"/>
          <a:chOff x="0" y="0"/>
          <a:chExt cx="0" cy="0"/>
        </a:xfrm>
      </p:grpSpPr>
      <p:sp>
        <p:nvSpPr>
          <p:cNvPr id="8" name="Picture Placeholder 13"/>
          <p:cNvSpPr>
            <a:spLocks noGrp="1"/>
          </p:cNvSpPr>
          <p:nvPr>
            <p:ph type="pic" sz="quarter" idx="13"/>
          </p:nvPr>
        </p:nvSpPr>
        <p:spPr>
          <a:xfrm>
            <a:off x="1528763" y="3340115"/>
            <a:ext cx="9107314" cy="7693542"/>
          </a:xfrm>
          <a:effectLst/>
        </p:spPr>
        <p:txBody>
          <a:bodyPr>
            <a:normAutofit/>
          </a:bodyPr>
          <a:lstStyle>
            <a:lvl1pPr marL="0" indent="0">
              <a:buNone/>
              <a:defRPr sz="36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23278662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7CA1-2FFC-4C18-AC45-C369E12384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05A664-F618-4040-A80E-DB3D20F1B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43299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D19A49-6085-49F9-A702-12E74C3E4740}"/>
              </a:ext>
            </a:extLst>
          </p:cNvPr>
          <p:cNvSpPr>
            <a:spLocks noGrp="1"/>
          </p:cNvSpPr>
          <p:nvPr>
            <p:ph type="title" orient="vert"/>
          </p:nvPr>
        </p:nvSpPr>
        <p:spPr>
          <a:xfrm>
            <a:off x="17445038" y="730250"/>
            <a:ext cx="5256212" cy="116236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01290-2DF0-45AA-A088-ADAB0B6F425B}"/>
              </a:ext>
            </a:extLst>
          </p:cNvPr>
          <p:cNvSpPr>
            <a:spLocks noGrp="1"/>
          </p:cNvSpPr>
          <p:nvPr>
            <p:ph type="body" orient="vert" idx="1"/>
          </p:nvPr>
        </p:nvSpPr>
        <p:spPr>
          <a:xfrm>
            <a:off x="1676400" y="730250"/>
            <a:ext cx="15616238" cy="1162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898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8" name="Picture Placeholder 13"/>
          <p:cNvSpPr>
            <a:spLocks noGrp="1"/>
          </p:cNvSpPr>
          <p:nvPr>
            <p:ph type="pic" sz="quarter" idx="13"/>
          </p:nvPr>
        </p:nvSpPr>
        <p:spPr>
          <a:xfrm>
            <a:off x="1901985" y="3158338"/>
            <a:ext cx="10054597" cy="4232831"/>
          </a:xfrm>
          <a:effectLst/>
        </p:spPr>
        <p:txBody>
          <a:bodyPr>
            <a:normAutofit/>
          </a:bodyPr>
          <a:lstStyle>
            <a:lvl1pPr marL="0" indent="0">
              <a:buNone/>
              <a:defRPr sz="3600">
                <a:ln>
                  <a:noFill/>
                </a:ln>
                <a:solidFill>
                  <a:schemeClr val="bg1">
                    <a:lumMod val="85000"/>
                  </a:schemeClr>
                </a:solidFill>
              </a:defRPr>
            </a:lvl1pPr>
          </a:lstStyle>
          <a:p>
            <a:endParaRPr lang="en-US"/>
          </a:p>
        </p:txBody>
      </p:sp>
      <p:sp>
        <p:nvSpPr>
          <p:cNvPr id="6" name="Picture Placeholder 13"/>
          <p:cNvSpPr>
            <a:spLocks noGrp="1"/>
          </p:cNvSpPr>
          <p:nvPr>
            <p:ph type="pic" sz="quarter" idx="14"/>
          </p:nvPr>
        </p:nvSpPr>
        <p:spPr>
          <a:xfrm>
            <a:off x="12385450" y="3180498"/>
            <a:ext cx="10054597" cy="4232831"/>
          </a:xfrm>
          <a:effectLst/>
        </p:spPr>
        <p:txBody>
          <a:bodyPr>
            <a:normAutofit/>
          </a:bodyPr>
          <a:lstStyle>
            <a:lvl1pPr marL="0" indent="0">
              <a:buNone/>
              <a:defRPr sz="36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303580173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xmlns:p14="http://schemas.microsoft.com/office/powerpoint/2010/main" spd="med"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 Im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2996940"/>
            <a:ext cx="22853650" cy="6680200"/>
          </a:xfrm>
          <a:effectLst/>
        </p:spPr>
        <p:txBody>
          <a:bodyPr>
            <a:normAutofit/>
          </a:bodyPr>
          <a:lstStyle>
            <a:lvl1pPr marL="0" indent="0">
              <a:buNone/>
              <a:defRPr sz="42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393448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image" Target="../media/image1.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a:off x="0" y="0"/>
            <a:ext cx="531219" cy="162552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Lato Light"/>
              <a:cs typeface="Lato Light"/>
            </a:endParaRPr>
          </a:p>
        </p:txBody>
      </p:sp>
      <p:pic>
        <p:nvPicPr>
          <p:cNvPr id="7" name="Picture 6">
            <a:extLst>
              <a:ext uri="{FF2B5EF4-FFF2-40B4-BE49-F238E27FC236}">
                <a16:creationId xmlns:a16="http://schemas.microsoft.com/office/drawing/2014/main" id="{29ACD157-3CA5-4345-8BC1-88E977DDAE77}"/>
              </a:ext>
            </a:extLst>
          </p:cNvPr>
          <p:cNvPicPr>
            <a:picLocks noChangeAspect="1"/>
          </p:cNvPicPr>
          <p:nvPr userDrawn="1"/>
        </p:nvPicPr>
        <p:blipFill>
          <a:blip r:embed="rId17"/>
          <a:stretch>
            <a:fillRect/>
          </a:stretch>
        </p:blipFill>
        <p:spPr>
          <a:xfrm flipH="1">
            <a:off x="22620159" y="12801609"/>
            <a:ext cx="2285403" cy="803854"/>
          </a:xfrm>
          <a:prstGeom prst="rect">
            <a:avLst/>
          </a:prstGeom>
        </p:spPr>
      </p:pic>
      <p:pic>
        <p:nvPicPr>
          <p:cNvPr id="10" name="Picture 9">
            <a:extLst>
              <a:ext uri="{FF2B5EF4-FFF2-40B4-BE49-F238E27FC236}">
                <a16:creationId xmlns:a16="http://schemas.microsoft.com/office/drawing/2014/main" id="{DD491BE4-2AE0-4273-B3E1-894FC716B885}"/>
              </a:ext>
            </a:extLst>
          </p:cNvPr>
          <p:cNvPicPr>
            <a:picLocks noChangeAspect="1"/>
          </p:cNvPicPr>
          <p:nvPr userDrawn="1"/>
        </p:nvPicPr>
        <p:blipFill>
          <a:blip r:embed="rId18" cstate="email">
            <a:extLst>
              <a:ext uri="{28A0092B-C50C-407E-A947-70E740481C1C}">
                <a14:useLocalDpi xmlns:a14="http://schemas.microsoft.com/office/drawing/2010/main" val="0"/>
              </a:ext>
            </a:extLst>
          </a:blip>
          <a:stretch>
            <a:fillRect/>
          </a:stretch>
        </p:blipFill>
        <p:spPr>
          <a:xfrm>
            <a:off x="22241431" y="496497"/>
            <a:ext cx="1675963" cy="818554"/>
          </a:xfrm>
          <a:prstGeom prst="rect">
            <a:avLst/>
          </a:prstGeom>
        </p:spPr>
      </p:pic>
      <p:sp>
        <p:nvSpPr>
          <p:cNvPr id="11" name="Slide Number Placeholder 5">
            <a:extLst>
              <a:ext uri="{FF2B5EF4-FFF2-40B4-BE49-F238E27FC236}">
                <a16:creationId xmlns:a16="http://schemas.microsoft.com/office/drawing/2014/main" id="{0F57EC6F-970F-42C3-8360-A26F07EFBA28}"/>
              </a:ext>
            </a:extLst>
          </p:cNvPr>
          <p:cNvSpPr txBox="1">
            <a:spLocks/>
          </p:cNvSpPr>
          <p:nvPr userDrawn="1"/>
        </p:nvSpPr>
        <p:spPr>
          <a:xfrm>
            <a:off x="18432429" y="12747887"/>
            <a:ext cx="5686636" cy="730250"/>
          </a:xfrm>
          <a:prstGeom prst="rect">
            <a:avLst/>
          </a:prstGeom>
        </p:spPr>
        <p:txBody>
          <a:bodyPr vert="horz" lIns="243732" tIns="121864" rIns="243732" bIns="121864" rtlCol="0" anchor="ctr"/>
          <a:lstStyle>
            <a:defPPr>
              <a:defRPr lang="en-US"/>
            </a:defPPr>
            <a:lvl1pPr marL="0" algn="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96E69268-9C8B-4EBF-A9EE-DC5DC2D48DC3}" type="slidenum">
              <a:rPr lang="en-US" sz="2800" b="1" smtClean="0">
                <a:solidFill>
                  <a:srgbClr val="002060"/>
                </a:solidFill>
              </a:rPr>
              <a:pPr/>
              <a:t>‹#›</a:t>
            </a:fld>
            <a:endParaRPr lang="en-US" sz="2800" b="1" dirty="0">
              <a:solidFill>
                <a:srgbClr val="002060"/>
              </a:solidFill>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7" r:id="rId1"/>
    <p:sldLayoutId id="2147483969" r:id="rId2"/>
    <p:sldLayoutId id="2147483970" r:id="rId3"/>
    <p:sldLayoutId id="2147483971" r:id="rId4"/>
    <p:sldLayoutId id="2147483972" r:id="rId5"/>
    <p:sldLayoutId id="2147483973" r:id="rId6"/>
    <p:sldLayoutId id="2147483974" r:id="rId7"/>
    <p:sldLayoutId id="2147483977" r:id="rId8"/>
    <p:sldLayoutId id="2147483980" r:id="rId9"/>
    <p:sldLayoutId id="2147484029" r:id="rId10"/>
    <p:sldLayoutId id="2147484100" r:id="rId11"/>
    <p:sldLayoutId id="2147484104" r:id="rId12"/>
    <p:sldLayoutId id="2147484105" r:id="rId13"/>
    <p:sldLayoutId id="2147484106" r:id="rId14"/>
    <p:sldLayoutId id="2147484107" r:id="rId15"/>
  </p:sldLayoutIdLst>
  <p:hf hdr="0" dt="0"/>
  <p:txStyles>
    <p:titleStyle>
      <a:lvl1pPr algn="l" defTabSz="1828434" rtl="0" eaLnBrk="1" latinLnBrk="0" hangingPunct="1">
        <a:lnSpc>
          <a:spcPct val="90000"/>
        </a:lnSpc>
        <a:spcBef>
          <a:spcPct val="0"/>
        </a:spcBef>
        <a:buNone/>
        <a:defRPr lang="en-US" sz="6000" kern="1200">
          <a:solidFill>
            <a:schemeClr val="tx1"/>
          </a:solidFill>
          <a:latin typeface="Lato Light"/>
          <a:ea typeface="+mj-ea"/>
          <a:cs typeface="Lato Light"/>
        </a:defRPr>
      </a:lvl1pPr>
    </p:titleStyle>
    <p:body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BC45C7-2FB1-40CE-90F6-9F630D39C4C1}"/>
              </a:ext>
            </a:extLst>
          </p:cNvPr>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DAC50-D4A5-4047-937F-935067F6CE91}"/>
              </a:ext>
            </a:extLst>
          </p:cNvPr>
          <p:cNvSpPr>
            <a:spLocks noGrp="1"/>
          </p:cNvSpPr>
          <p:nvPr>
            <p:ph type="body" idx="1"/>
          </p:nvPr>
        </p:nvSpPr>
        <p:spPr>
          <a:xfrm>
            <a:off x="1676400" y="3651250"/>
            <a:ext cx="21024850" cy="87026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475BA-8486-4104-9DA1-E4780FA90411}"/>
              </a:ext>
            </a:extLst>
          </p:cNvPr>
          <p:cNvSpPr>
            <a:spLocks noGrp="1"/>
          </p:cNvSpPr>
          <p:nvPr>
            <p:ph type="dt" sz="half" idx="2"/>
          </p:nvPr>
        </p:nvSpPr>
        <p:spPr>
          <a:xfrm>
            <a:off x="1676400" y="12712700"/>
            <a:ext cx="5484813" cy="7302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F69735B9-23A0-4AD0-BF7F-51B836EBB5D6}"/>
              </a:ext>
            </a:extLst>
          </p:cNvPr>
          <p:cNvSpPr>
            <a:spLocks noGrp="1"/>
          </p:cNvSpPr>
          <p:nvPr>
            <p:ph type="ftr" sz="quarter" idx="3"/>
          </p:nvPr>
        </p:nvSpPr>
        <p:spPr>
          <a:xfrm>
            <a:off x="8075613" y="12712700"/>
            <a:ext cx="8226425"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CC3320-AC38-4724-BD44-52E63457EE3B}"/>
              </a:ext>
            </a:extLst>
          </p:cNvPr>
          <p:cNvSpPr>
            <a:spLocks noGrp="1"/>
          </p:cNvSpPr>
          <p:nvPr>
            <p:ph type="sldNum" sz="quarter" idx="4"/>
          </p:nvPr>
        </p:nvSpPr>
        <p:spPr>
          <a:xfrm>
            <a:off x="17216438" y="12712700"/>
            <a:ext cx="5484812"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D641ECA2-1BC8-4DD8-9447-58ED284AEE82}" type="slidenum">
              <a:rPr lang="en-US" smtClean="0"/>
              <a:t>‹#›</a:t>
            </a:fld>
            <a:endParaRPr lang="en-US"/>
          </a:p>
        </p:txBody>
      </p:sp>
    </p:spTree>
    <p:extLst>
      <p:ext uri="{BB962C8B-B14F-4D97-AF65-F5344CB8AC3E}">
        <p14:creationId xmlns:p14="http://schemas.microsoft.com/office/powerpoint/2010/main" val="1706118715"/>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B1B402-9D31-40CE-BE19-9BFC88CB13BF}"/>
              </a:ext>
            </a:extLst>
          </p:cNvPr>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B1C20-849A-4B10-B30B-DA20DFC2D136}"/>
              </a:ext>
            </a:extLst>
          </p:cNvPr>
          <p:cNvSpPr>
            <a:spLocks noGrp="1"/>
          </p:cNvSpPr>
          <p:nvPr>
            <p:ph type="body" idx="1"/>
          </p:nvPr>
        </p:nvSpPr>
        <p:spPr>
          <a:xfrm>
            <a:off x="1676400" y="3651250"/>
            <a:ext cx="21024850" cy="87026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CEBB21-95E8-4155-B09C-40D3C71579F8}"/>
              </a:ext>
            </a:extLst>
          </p:cNvPr>
          <p:cNvSpPr>
            <a:spLocks noGrp="1"/>
          </p:cNvSpPr>
          <p:nvPr>
            <p:ph type="dt" sz="half" idx="2"/>
          </p:nvPr>
        </p:nvSpPr>
        <p:spPr>
          <a:xfrm>
            <a:off x="1676400" y="12712700"/>
            <a:ext cx="5484813" cy="7302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21B4A68-8B61-4DFB-81CF-CA94D4878A27}"/>
              </a:ext>
            </a:extLst>
          </p:cNvPr>
          <p:cNvSpPr>
            <a:spLocks noGrp="1"/>
          </p:cNvSpPr>
          <p:nvPr>
            <p:ph type="ftr" sz="quarter" idx="3"/>
          </p:nvPr>
        </p:nvSpPr>
        <p:spPr>
          <a:xfrm>
            <a:off x="8075613" y="12712700"/>
            <a:ext cx="8226425"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B6585B-52B1-4390-B553-FD9D7259280C}"/>
              </a:ext>
            </a:extLst>
          </p:cNvPr>
          <p:cNvSpPr>
            <a:spLocks noGrp="1"/>
          </p:cNvSpPr>
          <p:nvPr>
            <p:ph type="sldNum" sz="quarter" idx="4"/>
          </p:nvPr>
        </p:nvSpPr>
        <p:spPr>
          <a:xfrm>
            <a:off x="17216438" y="12712700"/>
            <a:ext cx="5484812"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C4050992-6683-4A6B-A17B-14078BFD8CFB}" type="slidenum">
              <a:rPr lang="en-US" smtClean="0"/>
              <a:t>‹#›</a:t>
            </a:fld>
            <a:endParaRPr lang="en-US"/>
          </a:p>
        </p:txBody>
      </p:sp>
    </p:spTree>
    <p:extLst>
      <p:ext uri="{BB962C8B-B14F-4D97-AF65-F5344CB8AC3E}">
        <p14:creationId xmlns:p14="http://schemas.microsoft.com/office/powerpoint/2010/main" val="2205530806"/>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6A2843-4E8F-4611-A849-23100EA98887}"/>
              </a:ext>
            </a:extLst>
          </p:cNvPr>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C589FC-8B9E-430D-BD2A-89FA135BEBE5}"/>
              </a:ext>
            </a:extLst>
          </p:cNvPr>
          <p:cNvSpPr>
            <a:spLocks noGrp="1"/>
          </p:cNvSpPr>
          <p:nvPr>
            <p:ph type="body" idx="1"/>
          </p:nvPr>
        </p:nvSpPr>
        <p:spPr>
          <a:xfrm>
            <a:off x="1676400" y="3651250"/>
            <a:ext cx="21024850" cy="87026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A8C27-3855-4CFD-B309-8848C432DB3D}"/>
              </a:ext>
            </a:extLst>
          </p:cNvPr>
          <p:cNvSpPr>
            <a:spLocks noGrp="1"/>
          </p:cNvSpPr>
          <p:nvPr>
            <p:ph type="dt" sz="half" idx="2"/>
          </p:nvPr>
        </p:nvSpPr>
        <p:spPr>
          <a:xfrm>
            <a:off x="1676400" y="12712700"/>
            <a:ext cx="5484813" cy="7302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E7CDB4C-44C6-48B3-977C-C9E9C5FABE22}"/>
              </a:ext>
            </a:extLst>
          </p:cNvPr>
          <p:cNvSpPr>
            <a:spLocks noGrp="1"/>
          </p:cNvSpPr>
          <p:nvPr>
            <p:ph type="ftr" sz="quarter" idx="3"/>
          </p:nvPr>
        </p:nvSpPr>
        <p:spPr>
          <a:xfrm>
            <a:off x="8075613" y="12712700"/>
            <a:ext cx="8226425"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95FDD-7191-4F3A-B9FE-E2AEBC796752}"/>
              </a:ext>
            </a:extLst>
          </p:cNvPr>
          <p:cNvSpPr>
            <a:spLocks noGrp="1"/>
          </p:cNvSpPr>
          <p:nvPr>
            <p:ph type="sldNum" sz="quarter" idx="4"/>
          </p:nvPr>
        </p:nvSpPr>
        <p:spPr>
          <a:xfrm>
            <a:off x="17216438" y="12712700"/>
            <a:ext cx="5484812"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AA681526-4807-4E1C-8769-39D541B34F30}" type="slidenum">
              <a:rPr lang="en-US" smtClean="0"/>
              <a:t>‹#›</a:t>
            </a:fld>
            <a:endParaRPr lang="en-US"/>
          </a:p>
        </p:txBody>
      </p:sp>
    </p:spTree>
    <p:extLst>
      <p:ext uri="{BB962C8B-B14F-4D97-AF65-F5344CB8AC3E}">
        <p14:creationId xmlns:p14="http://schemas.microsoft.com/office/powerpoint/2010/main" val="4203654410"/>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612F9-B7DF-4933-B6CC-E73B0288DF7C}"/>
              </a:ext>
            </a:extLst>
          </p:cNvPr>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00288F-1C63-4537-AD56-55F023133F90}"/>
              </a:ext>
            </a:extLst>
          </p:cNvPr>
          <p:cNvSpPr>
            <a:spLocks noGrp="1"/>
          </p:cNvSpPr>
          <p:nvPr>
            <p:ph type="body" idx="1"/>
          </p:nvPr>
        </p:nvSpPr>
        <p:spPr>
          <a:xfrm>
            <a:off x="1676400" y="3651250"/>
            <a:ext cx="21024850" cy="87026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a:extLst>
              <a:ext uri="{FF2B5EF4-FFF2-40B4-BE49-F238E27FC236}">
                <a16:creationId xmlns:a16="http://schemas.microsoft.com/office/drawing/2014/main" id="{09839BDB-F6AB-479F-92EC-B0403C5DD8E3}"/>
              </a:ext>
            </a:extLst>
          </p:cNvPr>
          <p:cNvGrpSpPr/>
          <p:nvPr userDrawn="1"/>
        </p:nvGrpSpPr>
        <p:grpSpPr>
          <a:xfrm>
            <a:off x="22620159" y="12801609"/>
            <a:ext cx="2285403" cy="803854"/>
            <a:chOff x="22620159" y="12801609"/>
            <a:chExt cx="2285403" cy="803854"/>
          </a:xfrm>
        </p:grpSpPr>
        <p:pic>
          <p:nvPicPr>
            <p:cNvPr id="8" name="Picture 7">
              <a:extLst>
                <a:ext uri="{FF2B5EF4-FFF2-40B4-BE49-F238E27FC236}">
                  <a16:creationId xmlns:a16="http://schemas.microsoft.com/office/drawing/2014/main" id="{94D022CB-B58E-46BE-B122-DEED4B8B6177}"/>
                </a:ext>
              </a:extLst>
            </p:cNvPr>
            <p:cNvPicPr>
              <a:picLocks noChangeAspect="1"/>
            </p:cNvPicPr>
            <p:nvPr userDrawn="1"/>
          </p:nvPicPr>
          <p:blipFill>
            <a:blip r:embed="rId14"/>
            <a:stretch>
              <a:fillRect/>
            </a:stretch>
          </p:blipFill>
          <p:spPr>
            <a:xfrm flipH="1">
              <a:off x="22620159" y="12801609"/>
              <a:ext cx="2285403" cy="803854"/>
            </a:xfrm>
            <a:prstGeom prst="rect">
              <a:avLst/>
            </a:prstGeom>
          </p:spPr>
        </p:pic>
        <p:sp>
          <p:nvSpPr>
            <p:cNvPr id="9" name="TextBox 8">
              <a:extLst>
                <a:ext uri="{FF2B5EF4-FFF2-40B4-BE49-F238E27FC236}">
                  <a16:creationId xmlns:a16="http://schemas.microsoft.com/office/drawing/2014/main" id="{B7197B94-CBFC-4F3B-B3F6-B70B4FFBDBA6}"/>
                </a:ext>
              </a:extLst>
            </p:cNvPr>
            <p:cNvSpPr txBox="1"/>
            <p:nvPr userDrawn="1"/>
          </p:nvSpPr>
          <p:spPr>
            <a:xfrm>
              <a:off x="22701687" y="12926555"/>
              <a:ext cx="1780684" cy="553961"/>
            </a:xfrm>
            <a:prstGeom prst="rect">
              <a:avLst/>
            </a:prstGeom>
            <a:noFill/>
          </p:spPr>
          <p:txBody>
            <a:bodyPr wrap="square" lIns="182843" tIns="91422" rIns="182843" bIns="91422" rtlCol="0">
              <a:spAutoFit/>
            </a:bodyPr>
            <a:lstStyle/>
            <a:p>
              <a:pPr algn="ctr"/>
              <a:fld id="{260E2A6B-A809-4840-BF14-8648BC0BDF87}" type="slidenum">
                <a:rPr lang="id-ID" sz="2400" b="1" smtClean="0">
                  <a:solidFill>
                    <a:schemeClr val="tx1"/>
                  </a:solidFill>
                  <a:latin typeface="Lato Light"/>
                  <a:cs typeface="Lato Light"/>
                </a:rPr>
                <a:pPr algn="ctr"/>
                <a:t>‹#›</a:t>
              </a:fld>
              <a:endParaRPr lang="id-ID" sz="2400">
                <a:solidFill>
                  <a:schemeClr val="tx1"/>
                </a:solidFill>
                <a:latin typeface="Lato Light"/>
                <a:cs typeface="Lato Light"/>
              </a:endParaRPr>
            </a:p>
          </p:txBody>
        </p:sp>
      </p:grpSp>
    </p:spTree>
    <p:extLst>
      <p:ext uri="{BB962C8B-B14F-4D97-AF65-F5344CB8AC3E}">
        <p14:creationId xmlns:p14="http://schemas.microsoft.com/office/powerpoint/2010/main" val="3313874744"/>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58FCB6-21E8-477A-800B-E5D1631D53B6}"/>
              </a:ext>
            </a:extLst>
          </p:cNvPr>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0B01FF-6C35-4942-9782-26C714150C07}"/>
              </a:ext>
            </a:extLst>
          </p:cNvPr>
          <p:cNvSpPr>
            <a:spLocks noGrp="1"/>
          </p:cNvSpPr>
          <p:nvPr>
            <p:ph type="body" idx="1"/>
          </p:nvPr>
        </p:nvSpPr>
        <p:spPr>
          <a:xfrm>
            <a:off x="1676400" y="3651250"/>
            <a:ext cx="21024850" cy="87026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a:extLst>
              <a:ext uri="{FF2B5EF4-FFF2-40B4-BE49-F238E27FC236}">
                <a16:creationId xmlns:a16="http://schemas.microsoft.com/office/drawing/2014/main" id="{1CA19728-E079-4D4A-8A40-9113430C9460}"/>
              </a:ext>
            </a:extLst>
          </p:cNvPr>
          <p:cNvGrpSpPr/>
          <p:nvPr userDrawn="1"/>
        </p:nvGrpSpPr>
        <p:grpSpPr>
          <a:xfrm>
            <a:off x="22620159" y="12801609"/>
            <a:ext cx="2285403" cy="803854"/>
            <a:chOff x="22620159" y="12801609"/>
            <a:chExt cx="2285403" cy="803854"/>
          </a:xfrm>
        </p:grpSpPr>
        <p:pic>
          <p:nvPicPr>
            <p:cNvPr id="8" name="Picture 7">
              <a:extLst>
                <a:ext uri="{FF2B5EF4-FFF2-40B4-BE49-F238E27FC236}">
                  <a16:creationId xmlns:a16="http://schemas.microsoft.com/office/drawing/2014/main" id="{AD441F5F-1F3A-48AD-B083-81A033E8FAEB}"/>
                </a:ext>
              </a:extLst>
            </p:cNvPr>
            <p:cNvPicPr>
              <a:picLocks noChangeAspect="1"/>
            </p:cNvPicPr>
            <p:nvPr userDrawn="1"/>
          </p:nvPicPr>
          <p:blipFill>
            <a:blip r:embed="rId13"/>
            <a:stretch>
              <a:fillRect/>
            </a:stretch>
          </p:blipFill>
          <p:spPr>
            <a:xfrm flipH="1">
              <a:off x="22620159" y="12801609"/>
              <a:ext cx="2285403" cy="803854"/>
            </a:xfrm>
            <a:prstGeom prst="rect">
              <a:avLst/>
            </a:prstGeom>
          </p:spPr>
        </p:pic>
        <p:sp>
          <p:nvSpPr>
            <p:cNvPr id="9" name="TextBox 8">
              <a:extLst>
                <a:ext uri="{FF2B5EF4-FFF2-40B4-BE49-F238E27FC236}">
                  <a16:creationId xmlns:a16="http://schemas.microsoft.com/office/drawing/2014/main" id="{1000B7B1-AD62-4FA8-B429-60EC74DEF375}"/>
                </a:ext>
              </a:extLst>
            </p:cNvPr>
            <p:cNvSpPr txBox="1"/>
            <p:nvPr userDrawn="1"/>
          </p:nvSpPr>
          <p:spPr>
            <a:xfrm>
              <a:off x="22701687" y="12926555"/>
              <a:ext cx="1780684" cy="553961"/>
            </a:xfrm>
            <a:prstGeom prst="rect">
              <a:avLst/>
            </a:prstGeom>
            <a:noFill/>
          </p:spPr>
          <p:txBody>
            <a:bodyPr wrap="square" lIns="182843" tIns="91422" rIns="182843" bIns="91422" rtlCol="0">
              <a:spAutoFit/>
            </a:bodyPr>
            <a:lstStyle/>
            <a:p>
              <a:pPr algn="ctr"/>
              <a:fld id="{260E2A6B-A809-4840-BF14-8648BC0BDF87}" type="slidenum">
                <a:rPr lang="id-ID" sz="2400" b="1" smtClean="0">
                  <a:solidFill>
                    <a:schemeClr val="tx1"/>
                  </a:solidFill>
                  <a:latin typeface="Lato Light"/>
                  <a:cs typeface="Lato Light"/>
                </a:rPr>
                <a:pPr algn="ctr"/>
                <a:t>‹#›</a:t>
              </a:fld>
              <a:endParaRPr lang="id-ID" sz="2400">
                <a:solidFill>
                  <a:schemeClr val="tx1"/>
                </a:solidFill>
                <a:latin typeface="Lato Light"/>
                <a:cs typeface="Lato Light"/>
              </a:endParaRPr>
            </a:p>
          </p:txBody>
        </p:sp>
      </p:grpSp>
      <p:pic>
        <p:nvPicPr>
          <p:cNvPr id="10" name="Picture 9">
            <a:extLst>
              <a:ext uri="{FF2B5EF4-FFF2-40B4-BE49-F238E27FC236}">
                <a16:creationId xmlns:a16="http://schemas.microsoft.com/office/drawing/2014/main" id="{BBCCBA8F-F0CF-4D90-871B-410C53DB37DF}"/>
              </a:ext>
            </a:extLst>
          </p:cNvPr>
          <p:cNvPicPr>
            <a:picLocks noChangeAspect="1"/>
          </p:cNvPicPr>
          <p:nvPr userDrawn="1"/>
        </p:nvPicPr>
        <p:blipFill>
          <a:blip r:embed="rId14" cstate="email">
            <a:extLst>
              <a:ext uri="{28A0092B-C50C-407E-A947-70E740481C1C}">
                <a14:useLocalDpi xmlns:a14="http://schemas.microsoft.com/office/drawing/2010/main" val="0"/>
              </a:ext>
            </a:extLst>
          </a:blip>
          <a:stretch>
            <a:fillRect/>
          </a:stretch>
        </p:blipFill>
        <p:spPr>
          <a:xfrm>
            <a:off x="22241431" y="496497"/>
            <a:ext cx="1675963" cy="818554"/>
          </a:xfrm>
          <a:prstGeom prst="rect">
            <a:avLst/>
          </a:prstGeom>
        </p:spPr>
      </p:pic>
    </p:spTree>
    <p:extLst>
      <p:ext uri="{BB962C8B-B14F-4D97-AF65-F5344CB8AC3E}">
        <p14:creationId xmlns:p14="http://schemas.microsoft.com/office/powerpoint/2010/main" val="173113497"/>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6FC41F-E4F7-48F0-887C-37AAB986F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3665" y="1955062"/>
            <a:ext cx="2227085" cy="1341241"/>
          </a:xfrm>
          <a:prstGeom prst="rect">
            <a:avLst/>
          </a:prstGeom>
        </p:spPr>
      </p:pic>
      <p:sp>
        <p:nvSpPr>
          <p:cNvPr id="11" name="TextBox 10">
            <a:extLst>
              <a:ext uri="{FF2B5EF4-FFF2-40B4-BE49-F238E27FC236}">
                <a16:creationId xmlns:a16="http://schemas.microsoft.com/office/drawing/2014/main" id="{F81331AE-C567-4978-AE7F-E39C3F259449}"/>
              </a:ext>
            </a:extLst>
          </p:cNvPr>
          <p:cNvSpPr txBox="1"/>
          <p:nvPr/>
        </p:nvSpPr>
        <p:spPr>
          <a:xfrm>
            <a:off x="3049595" y="1878188"/>
            <a:ext cx="18278473" cy="1391407"/>
          </a:xfrm>
          <a:prstGeom prst="rect">
            <a:avLst/>
          </a:prstGeom>
          <a:noFill/>
        </p:spPr>
        <p:txBody>
          <a:bodyPr wrap="square" rtlCol="0">
            <a:spAutoFit/>
          </a:bodyPr>
          <a:lstStyle/>
          <a:p>
            <a:pPr algn="ctr">
              <a:lnSpc>
                <a:spcPct val="150000"/>
              </a:lnSpc>
            </a:pPr>
            <a:r>
              <a:rPr lang="en-US" sz="2999" dirty="0">
                <a:solidFill>
                  <a:srgbClr val="09035D"/>
                </a:solidFill>
                <a:latin typeface="Arial" panose="020B0604020202020204" pitchFamily="34" charset="0"/>
                <a:ea typeface="Tahoma" panose="020B0604030504040204" pitchFamily="34" charset="0"/>
                <a:cs typeface="Arial" panose="020B0604020202020204" pitchFamily="34" charset="0"/>
              </a:rPr>
              <a:t>TỔNG CÔNG TY BƯU ĐIỆN VIỆT NAM</a:t>
            </a:r>
          </a:p>
          <a:p>
            <a:pPr algn="ctr">
              <a:lnSpc>
                <a:spcPct val="150000"/>
              </a:lnSpc>
            </a:pPr>
            <a:r>
              <a:rPr lang="en-US" sz="2999" b="1" dirty="0">
                <a:solidFill>
                  <a:srgbClr val="09035D"/>
                </a:solidFill>
                <a:latin typeface="Arial" panose="020B0604020202020204" pitchFamily="34" charset="0"/>
                <a:ea typeface="Tahoma" panose="020B0604030504040204" pitchFamily="34" charset="0"/>
                <a:cs typeface="Arial" panose="020B0604020202020204" pitchFamily="34" charset="0"/>
              </a:rPr>
              <a:t>TRUNG TÂM ĐÀO TẠO VÀ BỒI DƯỠNG NGHIỆP VỤ BƯU ĐIỆN</a:t>
            </a:r>
          </a:p>
        </p:txBody>
      </p:sp>
      <p:sp>
        <p:nvSpPr>
          <p:cNvPr id="12" name="TextBox 11">
            <a:extLst>
              <a:ext uri="{FF2B5EF4-FFF2-40B4-BE49-F238E27FC236}">
                <a16:creationId xmlns:a16="http://schemas.microsoft.com/office/drawing/2014/main" id="{9D0E2482-92A4-4CD3-ACFA-92AB65B956D2}"/>
              </a:ext>
            </a:extLst>
          </p:cNvPr>
          <p:cNvSpPr txBox="1"/>
          <p:nvPr/>
        </p:nvSpPr>
        <p:spPr>
          <a:xfrm>
            <a:off x="3049590" y="3557234"/>
            <a:ext cx="18278475" cy="4573047"/>
          </a:xfrm>
          <a:prstGeom prst="rect">
            <a:avLst/>
          </a:prstGeom>
          <a:noFill/>
        </p:spPr>
        <p:txBody>
          <a:bodyPr wrap="square" rtlCol="0">
            <a:spAutoFit/>
          </a:bodyPr>
          <a:lstStyle/>
          <a:p>
            <a:pPr algn="ctr">
              <a:lnSpc>
                <a:spcPct val="150000"/>
              </a:lnSpc>
            </a:pPr>
            <a:r>
              <a:rPr lang="en-US" sz="13193" b="1" dirty="0">
                <a:solidFill>
                  <a:srgbClr val="002060"/>
                </a:solidFill>
                <a:latin typeface="Tahoma" panose="020B0604030504040204" pitchFamily="34" charset="0"/>
                <a:ea typeface="Tahoma" panose="020B0604030504040204" pitchFamily="34" charset="0"/>
                <a:cs typeface="Tahoma" panose="020B0604030504040204" pitchFamily="34" charset="0"/>
              </a:rPr>
              <a:t>HỘI NGHỊ</a:t>
            </a:r>
          </a:p>
          <a:p>
            <a:pPr algn="ctr">
              <a:lnSpc>
                <a:spcPct val="150000"/>
              </a:lnSpc>
            </a:pPr>
            <a:r>
              <a:rPr lang="en-US" sz="7196" b="1" dirty="0">
                <a:solidFill>
                  <a:srgbClr val="002060"/>
                </a:solidFill>
                <a:latin typeface="Tahoma" panose="020B0604030504040204" pitchFamily="34" charset="0"/>
                <a:ea typeface="Tahoma" panose="020B0604030504040204" pitchFamily="34" charset="0"/>
                <a:cs typeface="Tahoma" panose="020B0604030504040204" pitchFamily="34" charset="0"/>
              </a:rPr>
              <a:t>TRIỂN KHAI KẾ HOẠCH NĂM 2021</a:t>
            </a:r>
          </a:p>
        </p:txBody>
      </p:sp>
      <p:sp>
        <p:nvSpPr>
          <p:cNvPr id="13" name="TextBox 12">
            <a:extLst>
              <a:ext uri="{FF2B5EF4-FFF2-40B4-BE49-F238E27FC236}">
                <a16:creationId xmlns:a16="http://schemas.microsoft.com/office/drawing/2014/main" id="{8E90EF2B-1B0F-43F1-A882-814F54E671DF}"/>
              </a:ext>
            </a:extLst>
          </p:cNvPr>
          <p:cNvSpPr txBox="1"/>
          <p:nvPr/>
        </p:nvSpPr>
        <p:spPr>
          <a:xfrm>
            <a:off x="3049590" y="9269289"/>
            <a:ext cx="18278475" cy="3044808"/>
          </a:xfrm>
          <a:prstGeom prst="rect">
            <a:avLst/>
          </a:prstGeom>
          <a:noFill/>
        </p:spPr>
        <p:txBody>
          <a:bodyPr wrap="square" rtlCol="0">
            <a:spAutoFit/>
          </a:bodyPr>
          <a:lstStyle/>
          <a:p>
            <a:pPr algn="ctr"/>
            <a:r>
              <a:rPr lang="en-US" sz="9593" dirty="0" err="1">
                <a:solidFill>
                  <a:srgbClr val="002060"/>
                </a:solidFill>
                <a:latin typeface="Tahoma" panose="020B0604030504040204" pitchFamily="34" charset="0"/>
                <a:ea typeface="Tahoma" panose="020B0604030504040204" pitchFamily="34" charset="0"/>
                <a:cs typeface="Tahoma" panose="020B0604030504040204" pitchFamily="34" charset="0"/>
              </a:rPr>
              <a:t>Hà</a:t>
            </a:r>
            <a:r>
              <a:rPr lang="en-US" sz="9593"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9593" dirty="0" err="1">
                <a:solidFill>
                  <a:srgbClr val="002060"/>
                </a:solidFill>
                <a:latin typeface="Tahoma" panose="020B0604030504040204" pitchFamily="34" charset="0"/>
                <a:ea typeface="Tahoma" panose="020B0604030504040204" pitchFamily="34" charset="0"/>
                <a:cs typeface="Tahoma" panose="020B0604030504040204" pitchFamily="34" charset="0"/>
              </a:rPr>
              <a:t>Nội</a:t>
            </a:r>
            <a:r>
              <a:rPr lang="en-US" sz="9593"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9593" dirty="0" err="1">
                <a:solidFill>
                  <a:srgbClr val="002060"/>
                </a:solidFill>
                <a:latin typeface="Tahoma" panose="020B0604030504040204" pitchFamily="34" charset="0"/>
                <a:ea typeface="Tahoma" panose="020B0604030504040204" pitchFamily="34" charset="0"/>
                <a:cs typeface="Tahoma" panose="020B0604030504040204" pitchFamily="34" charset="0"/>
              </a:rPr>
              <a:t>ngày</a:t>
            </a:r>
            <a:r>
              <a:rPr lang="en-US" sz="9593" dirty="0">
                <a:solidFill>
                  <a:srgbClr val="002060"/>
                </a:solidFill>
                <a:latin typeface="Tahoma" panose="020B0604030504040204" pitchFamily="34" charset="0"/>
                <a:ea typeface="Tahoma" panose="020B0604030504040204" pitchFamily="34" charset="0"/>
                <a:cs typeface="Tahoma" panose="020B0604030504040204" pitchFamily="34" charset="0"/>
              </a:rPr>
              <a:t> 05 </a:t>
            </a:r>
            <a:r>
              <a:rPr lang="en-US" sz="9593" dirty="0" err="1">
                <a:solidFill>
                  <a:srgbClr val="002060"/>
                </a:solidFill>
                <a:latin typeface="Tahoma" panose="020B0604030504040204" pitchFamily="34" charset="0"/>
                <a:ea typeface="Tahoma" panose="020B0604030504040204" pitchFamily="34" charset="0"/>
                <a:cs typeface="Tahoma" panose="020B0604030504040204" pitchFamily="34" charset="0"/>
              </a:rPr>
              <a:t>tháng</a:t>
            </a:r>
            <a:r>
              <a:rPr lang="en-US" sz="9593" dirty="0">
                <a:solidFill>
                  <a:srgbClr val="002060"/>
                </a:solidFill>
                <a:latin typeface="Tahoma" panose="020B0604030504040204" pitchFamily="34" charset="0"/>
                <a:ea typeface="Tahoma" panose="020B0604030504040204" pitchFamily="34" charset="0"/>
                <a:cs typeface="Tahoma" panose="020B0604030504040204" pitchFamily="34" charset="0"/>
              </a:rPr>
              <a:t> 01 </a:t>
            </a:r>
            <a:r>
              <a:rPr lang="en-US" sz="9593" dirty="0" err="1">
                <a:solidFill>
                  <a:srgbClr val="002060"/>
                </a:solidFill>
                <a:latin typeface="Tahoma" panose="020B0604030504040204" pitchFamily="34" charset="0"/>
                <a:ea typeface="Tahoma" panose="020B0604030504040204" pitchFamily="34" charset="0"/>
                <a:cs typeface="Tahoma" panose="020B0604030504040204" pitchFamily="34" charset="0"/>
              </a:rPr>
              <a:t>năm</a:t>
            </a:r>
            <a:r>
              <a:rPr lang="en-US" sz="9593" dirty="0">
                <a:solidFill>
                  <a:srgbClr val="002060"/>
                </a:solidFill>
                <a:latin typeface="Tahoma" panose="020B0604030504040204" pitchFamily="34" charset="0"/>
                <a:ea typeface="Tahoma" panose="020B0604030504040204" pitchFamily="34" charset="0"/>
                <a:cs typeface="Tahoma" panose="020B0604030504040204" pitchFamily="34" charset="0"/>
              </a:rPr>
              <a:t> 2021</a:t>
            </a:r>
            <a:endParaRPr lang="en-US" sz="9593"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3910CA82-256A-46D1-B33C-8DC60E416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5" y="3572"/>
            <a:ext cx="24371300" cy="13708856"/>
          </a:xfrm>
          <a:prstGeom prst="rect">
            <a:avLst/>
          </a:prstGeom>
        </p:spPr>
      </p:pic>
      <p:sp>
        <p:nvSpPr>
          <p:cNvPr id="14" name="TextBox 13">
            <a:extLst>
              <a:ext uri="{FF2B5EF4-FFF2-40B4-BE49-F238E27FC236}">
                <a16:creationId xmlns:a16="http://schemas.microsoft.com/office/drawing/2014/main" id="{2FE25045-5CA1-4CA3-B87C-E05F63BB2E17}"/>
              </a:ext>
            </a:extLst>
          </p:cNvPr>
          <p:cNvSpPr txBox="1"/>
          <p:nvPr/>
        </p:nvSpPr>
        <p:spPr>
          <a:xfrm>
            <a:off x="39345" y="5008059"/>
            <a:ext cx="24371298" cy="2800767"/>
          </a:xfrm>
          <a:prstGeom prst="rect">
            <a:avLst/>
          </a:prstGeom>
          <a:noFill/>
        </p:spPr>
        <p:txBody>
          <a:bodyPr wrap="square" rtlCol="0">
            <a:spAutoFit/>
          </a:bodyPr>
          <a:lstStyle/>
          <a:p>
            <a:pPr algn="ctr"/>
            <a:r>
              <a:rPr lang="en-US" sz="8800" b="1">
                <a:solidFill>
                  <a:srgbClr val="002060"/>
                </a:solidFill>
                <a:latin typeface="Lato Heavy" panose="020F0502020204030203" pitchFamily="34" charset="0"/>
                <a:ea typeface="Tahoma" panose="020B0604030504040204" pitchFamily="34" charset="0"/>
                <a:cs typeface="Lato Heavy" panose="020F0502020204030203" pitchFamily="34" charset="0"/>
              </a:rPr>
              <a:t>MÔ HÌNH TỔ CHỨC HOẠT ĐỘNG</a:t>
            </a:r>
          </a:p>
          <a:p>
            <a:pPr algn="ctr"/>
            <a:r>
              <a:rPr lang="en-US" sz="8800" b="1">
                <a:solidFill>
                  <a:srgbClr val="002060"/>
                </a:solidFill>
                <a:latin typeface="Lato Heavy" panose="020F0502020204030203" pitchFamily="34" charset="0"/>
                <a:ea typeface="Tahoma" panose="020B0604030504040204" pitchFamily="34" charset="0"/>
                <a:cs typeface="Lato Heavy" panose="020F0502020204030203" pitchFamily="34" charset="0"/>
              </a:rPr>
              <a:t>BƯU ĐIỆN XÃ/PHƯỜNG</a:t>
            </a:r>
            <a:endParaRPr lang="vi-VN" sz="8800" b="1" dirty="0">
              <a:solidFill>
                <a:srgbClr val="002060"/>
              </a:solidFill>
              <a:latin typeface="Lato Heavy" panose="020F0502020204030203" pitchFamily="34" charset="0"/>
              <a:ea typeface="Tahoma" panose="020B0604030504040204" pitchFamily="34" charset="0"/>
              <a:cs typeface="Lato Heavy" panose="020F0502020204030203" pitchFamily="34" charset="0"/>
            </a:endParaRPr>
          </a:p>
        </p:txBody>
      </p:sp>
      <p:sp>
        <p:nvSpPr>
          <p:cNvPr id="9" name="TextBox 8">
            <a:extLst>
              <a:ext uri="{FF2B5EF4-FFF2-40B4-BE49-F238E27FC236}">
                <a16:creationId xmlns:a16="http://schemas.microsoft.com/office/drawing/2014/main" id="{8BC21C25-F1E8-4B79-A92C-DE0EE5FD2603}"/>
              </a:ext>
            </a:extLst>
          </p:cNvPr>
          <p:cNvSpPr txBox="1"/>
          <p:nvPr/>
        </p:nvSpPr>
        <p:spPr>
          <a:xfrm>
            <a:off x="3303665" y="358571"/>
            <a:ext cx="17182990" cy="1162241"/>
          </a:xfrm>
          <a:prstGeom prst="rect">
            <a:avLst/>
          </a:prstGeom>
          <a:noFill/>
        </p:spPr>
        <p:txBody>
          <a:bodyPr wrap="square" rtlCol="0">
            <a:spAutoFit/>
          </a:bodyPr>
          <a:lstStyle/>
          <a:p>
            <a:pPr algn="ctr">
              <a:lnSpc>
                <a:spcPct val="150000"/>
              </a:lnSpc>
            </a:pPr>
            <a:r>
              <a:rPr lang="en-US" sz="5400" b="1" dirty="0">
                <a:solidFill>
                  <a:srgbClr val="002060"/>
                </a:solidFill>
                <a:latin typeface="+mj-lt"/>
                <a:ea typeface="Tahoma" panose="020B0604030504040204" pitchFamily="34" charset="0"/>
                <a:cs typeface="Arial" panose="020B0604020202020204" pitchFamily="34" charset="0"/>
              </a:rPr>
              <a:t>TỔNG CÔNG TY </a:t>
            </a:r>
            <a:r>
              <a:rPr lang="en-US" sz="5400" b="1">
                <a:solidFill>
                  <a:srgbClr val="002060"/>
                </a:solidFill>
                <a:latin typeface="+mj-lt"/>
                <a:ea typeface="Tahoma" panose="020B0604030504040204" pitchFamily="34" charset="0"/>
                <a:cs typeface="Arial" panose="020B0604020202020204" pitchFamily="34" charset="0"/>
              </a:rPr>
              <a:t>BƯU ĐIỆN VIỆT NAM</a:t>
            </a:r>
            <a:endParaRPr lang="en-US" sz="5400" b="1" dirty="0">
              <a:solidFill>
                <a:srgbClr val="002060"/>
              </a:solidFill>
              <a:latin typeface="+mj-lt"/>
              <a:ea typeface="Tahom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72BAA7D-25A3-4D0C-A92F-A43B9DE221A3}"/>
              </a:ext>
            </a:extLst>
          </p:cNvPr>
          <p:cNvSpPr txBox="1"/>
          <p:nvPr/>
        </p:nvSpPr>
        <p:spPr>
          <a:xfrm>
            <a:off x="-32993" y="12182706"/>
            <a:ext cx="24371298" cy="707886"/>
          </a:xfrm>
          <a:prstGeom prst="rect">
            <a:avLst/>
          </a:prstGeom>
          <a:noFill/>
        </p:spPr>
        <p:txBody>
          <a:bodyPr wrap="square" rtlCol="0">
            <a:spAutoFit/>
          </a:bodyPr>
          <a:lstStyle/>
          <a:p>
            <a:pPr algn="ctr"/>
            <a:r>
              <a:rPr lang="en-US" sz="4000" b="1" i="1">
                <a:solidFill>
                  <a:srgbClr val="002060"/>
                </a:solidFill>
                <a:latin typeface="+mj-lt"/>
                <a:ea typeface="Tahoma" panose="020B0604030504040204" pitchFamily="34" charset="0"/>
                <a:cs typeface="Tahoma" panose="020B0604030504040204" pitchFamily="34" charset="0"/>
              </a:rPr>
              <a:t>Tháng 07 năm 2025</a:t>
            </a:r>
            <a:endParaRPr lang="en-US" sz="4000" b="1" i="1" dirty="0">
              <a:solidFill>
                <a:srgbClr val="002060"/>
              </a:solidFill>
              <a:latin typeface="+mj-lt"/>
              <a:ea typeface="Tahoma" panose="020B0604030504040204" pitchFamily="34" charset="0"/>
              <a:cs typeface="Tahoma" panose="020B0604030504040204" pitchFamily="34" charset="0"/>
            </a:endParaRPr>
          </a:p>
        </p:txBody>
      </p:sp>
      <p:sp>
        <p:nvSpPr>
          <p:cNvPr id="2" name="Footer Placeholder 1">
            <a:extLst>
              <a:ext uri="{FF2B5EF4-FFF2-40B4-BE49-F238E27FC236}">
                <a16:creationId xmlns:a16="http://schemas.microsoft.com/office/drawing/2014/main" id="{4D2FC013-A576-4E0F-87B2-3D8952240E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932E82-0405-4D0C-ADFB-5CB3316D8847}"/>
              </a:ext>
            </a:extLst>
          </p:cNvPr>
          <p:cNvSpPr>
            <a:spLocks noGrp="1"/>
          </p:cNvSpPr>
          <p:nvPr>
            <p:ph type="sldNum" sz="quarter" idx="12"/>
          </p:nvPr>
        </p:nvSpPr>
        <p:spPr/>
        <p:txBody>
          <a:bodyPr/>
          <a:lstStyle/>
          <a:p>
            <a:fld id="{7F5C605E-7E72-4D43-A585-3401A96919CB}" type="slidenum">
              <a:rPr lang="en-US" smtClean="0"/>
              <a:t>1</a:t>
            </a:fld>
            <a:endParaRPr lang="en-US"/>
          </a:p>
        </p:txBody>
      </p:sp>
      <p:pic>
        <p:nvPicPr>
          <p:cNvPr id="17" name="Picture 1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0560798" y="296386"/>
            <a:ext cx="3549810" cy="18041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8835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9Slide.vn 1">
            <a:extLst>
              <a:ext uri="{FF2B5EF4-FFF2-40B4-BE49-F238E27FC236}">
                <a16:creationId xmlns:a16="http://schemas.microsoft.com/office/drawing/2014/main" id="{447DF372-780E-408E-B489-1E7EE86AD49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983" b="14983"/>
          <a:stretch/>
        </p:blipFill>
        <p:spPr>
          <a:xfrm>
            <a:off x="0" y="1786"/>
            <a:ext cx="24377650" cy="13712428"/>
          </a:xfrm>
        </p:spPr>
      </p:pic>
      <p:sp>
        <p:nvSpPr>
          <p:cNvPr id="2" name="9Slide.vn 2"/>
          <p:cNvSpPr>
            <a:spLocks/>
          </p:cNvSpPr>
          <p:nvPr/>
        </p:nvSpPr>
        <p:spPr bwMode="auto">
          <a:xfrm>
            <a:off x="1" y="1786"/>
            <a:ext cx="18181214" cy="13712428"/>
          </a:xfrm>
          <a:custGeom>
            <a:avLst/>
            <a:gdLst>
              <a:gd name="T0" fmla="*/ 1668 w 2429"/>
              <a:gd name="T1" fmla="*/ 1839 h 1839"/>
              <a:gd name="T2" fmla="*/ 2237 w 2429"/>
              <a:gd name="T3" fmla="*/ 1244 h 1839"/>
              <a:gd name="T4" fmla="*/ 2320 w 2429"/>
              <a:gd name="T5" fmla="*/ 629 h 1839"/>
              <a:gd name="T6" fmla="*/ 1983 w 2429"/>
              <a:gd name="T7" fmla="*/ 0 h 1839"/>
              <a:gd name="T8" fmla="*/ 0 w 2429"/>
              <a:gd name="T9" fmla="*/ 0 h 1839"/>
              <a:gd name="T10" fmla="*/ 0 w 2429"/>
              <a:gd name="T11" fmla="*/ 1839 h 1839"/>
              <a:gd name="T12" fmla="*/ 1668 w 2429"/>
              <a:gd name="T13" fmla="*/ 1839 h 1839"/>
              <a:gd name="T14" fmla="*/ 1668 w 2429"/>
              <a:gd name="T15" fmla="*/ 1839 h 18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9" h="1839">
                <a:moveTo>
                  <a:pt x="1668" y="1839"/>
                </a:moveTo>
                <a:cubicBezTo>
                  <a:pt x="2237" y="1244"/>
                  <a:pt x="2237" y="1244"/>
                  <a:pt x="2237" y="1244"/>
                </a:cubicBezTo>
                <a:cubicBezTo>
                  <a:pt x="2395" y="1078"/>
                  <a:pt x="2429" y="831"/>
                  <a:pt x="2320" y="629"/>
                </a:cubicBezTo>
                <a:cubicBezTo>
                  <a:pt x="1983" y="0"/>
                  <a:pt x="1983" y="0"/>
                  <a:pt x="1983" y="0"/>
                </a:cubicBezTo>
                <a:cubicBezTo>
                  <a:pt x="0" y="0"/>
                  <a:pt x="0" y="0"/>
                  <a:pt x="0" y="0"/>
                </a:cubicBezTo>
                <a:cubicBezTo>
                  <a:pt x="0" y="1836"/>
                  <a:pt x="0" y="1839"/>
                  <a:pt x="0" y="1839"/>
                </a:cubicBezTo>
                <a:cubicBezTo>
                  <a:pt x="1668" y="1839"/>
                  <a:pt x="1668" y="1839"/>
                  <a:pt x="1668" y="1839"/>
                </a:cubicBezTo>
                <a:cubicBezTo>
                  <a:pt x="1668" y="1839"/>
                  <a:pt x="1668" y="1839"/>
                  <a:pt x="1668" y="1839"/>
                </a:cubicBezTo>
                <a:close/>
              </a:path>
            </a:pathLst>
          </a:custGeom>
          <a:gradFill>
            <a:gsLst>
              <a:gs pos="43000">
                <a:schemeClr val="accent1">
                  <a:alpha val="87000"/>
                </a:schemeClr>
              </a:gs>
              <a:gs pos="100000">
                <a:schemeClr val="tx1">
                  <a:alpha val="3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p>
        </p:txBody>
      </p:sp>
      <p:sp>
        <p:nvSpPr>
          <p:cNvPr id="7" name="9Slide.vn 4">
            <a:extLst>
              <a:ext uri="{FF2B5EF4-FFF2-40B4-BE49-F238E27FC236}">
                <a16:creationId xmlns:a16="http://schemas.microsoft.com/office/drawing/2014/main" id="{59EAE465-8D01-4A65-AE0B-876BCB5E3E40}"/>
              </a:ext>
            </a:extLst>
          </p:cNvPr>
          <p:cNvSpPr/>
          <p:nvPr/>
        </p:nvSpPr>
        <p:spPr>
          <a:xfrm flipH="1">
            <a:off x="661253" y="6089902"/>
            <a:ext cx="45719" cy="1943749"/>
          </a:xfrm>
          <a:prstGeom prst="rect">
            <a:avLst/>
          </a:prstGeom>
          <a:solidFill>
            <a:srgbClr val="FFFFFF"/>
          </a:solidFill>
          <a:ln w="12700" cap="flat" cmpd="sng" algn="ctr">
            <a:noFill/>
            <a:prstDash val="solid"/>
            <a:miter lim="800000"/>
          </a:ln>
          <a:effectLst/>
        </p:spPr>
        <p:txBody>
          <a:bodyPr rtlCol="0" anchor="ctr"/>
          <a:lstStyle/>
          <a:p>
            <a:pPr algn="ctr" defTabSz="1828343">
              <a:defRPr/>
            </a:pPr>
            <a:endParaRPr lang="en-US" sz="3599" kern="0">
              <a:solidFill>
                <a:srgbClr val="323232"/>
              </a:solidFill>
            </a:endParaRPr>
          </a:p>
        </p:txBody>
      </p:sp>
      <p:sp>
        <p:nvSpPr>
          <p:cNvPr id="8" name="9Slide.vn 5">
            <a:extLst>
              <a:ext uri="{FF2B5EF4-FFF2-40B4-BE49-F238E27FC236}">
                <a16:creationId xmlns:a16="http://schemas.microsoft.com/office/drawing/2014/main" id="{50F3E7B2-5088-4876-AC1F-622B9E67C55B}"/>
              </a:ext>
            </a:extLst>
          </p:cNvPr>
          <p:cNvSpPr txBox="1"/>
          <p:nvPr/>
        </p:nvSpPr>
        <p:spPr>
          <a:xfrm>
            <a:off x="802176" y="6461460"/>
            <a:ext cx="15256323" cy="1310872"/>
          </a:xfrm>
          <a:prstGeom prst="rect">
            <a:avLst/>
          </a:prstGeom>
          <a:noFill/>
        </p:spPr>
        <p:txBody>
          <a:bodyPr wrap="square" rtlCol="0">
            <a:spAutoFit/>
          </a:bodyPr>
          <a:lstStyle>
            <a:defPPr>
              <a:defRPr lang="en-US"/>
            </a:defPPr>
            <a:lvl1pPr>
              <a:lnSpc>
                <a:spcPct val="80000"/>
              </a:lnSpc>
              <a:defRPr sz="6000">
                <a:solidFill>
                  <a:srgbClr val="FFFFFF"/>
                </a:solidFill>
                <a:latin typeface="Montserrat Semi Bold" panose="00000700000000000000" pitchFamily="50" charset="0"/>
                <a:ea typeface="Questrial" charset="0"/>
                <a:cs typeface="Questrial" panose="02000000000000000000" pitchFamily="2" charset="0"/>
              </a:defRPr>
            </a:lvl1pPr>
          </a:lstStyle>
          <a:p>
            <a:pPr>
              <a:lnSpc>
                <a:spcPct val="90000"/>
              </a:lnSpc>
            </a:pPr>
            <a:r>
              <a:rPr lang="en-US" sz="8798" b="1">
                <a:latin typeface="+mj-lt"/>
                <a:ea typeface="#9Slide02 Tieu de dai" panose="02000000000000000000" pitchFamily="2" charset="0"/>
                <a:cs typeface="Arial" panose="020B0604020202020204" pitchFamily="34" charset="0"/>
              </a:rPr>
              <a:t>GIÁM ĐỐC BƯU </a:t>
            </a:r>
            <a:r>
              <a:rPr lang="en-US" sz="8798" b="1" dirty="0">
                <a:latin typeface="+mj-lt"/>
                <a:ea typeface="#9Slide02 Tieu de dai" panose="02000000000000000000" pitchFamily="2" charset="0"/>
                <a:cs typeface="Arial" panose="020B0604020202020204" pitchFamily="34" charset="0"/>
              </a:rPr>
              <a:t>ĐIỆN XÃ</a:t>
            </a:r>
          </a:p>
        </p:txBody>
      </p:sp>
      <p:sp>
        <p:nvSpPr>
          <p:cNvPr id="6" name="9Slide.vn 5">
            <a:extLst>
              <a:ext uri="{FF2B5EF4-FFF2-40B4-BE49-F238E27FC236}">
                <a16:creationId xmlns:a16="http://schemas.microsoft.com/office/drawing/2014/main" id="{9D95BCE0-F68E-472B-BA0F-8CC80AF90369}"/>
              </a:ext>
            </a:extLst>
          </p:cNvPr>
          <p:cNvSpPr/>
          <p:nvPr/>
        </p:nvSpPr>
        <p:spPr>
          <a:xfrm flipH="1">
            <a:off x="723817" y="8548311"/>
            <a:ext cx="45719" cy="224726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ea typeface="+mn-ea"/>
              <a:cs typeface="+mn-cs"/>
            </a:endParaRPr>
          </a:p>
        </p:txBody>
      </p:sp>
      <p:sp>
        <p:nvSpPr>
          <p:cNvPr id="9" name="9Slide.vn 6">
            <a:extLst>
              <a:ext uri="{FF2B5EF4-FFF2-40B4-BE49-F238E27FC236}">
                <a16:creationId xmlns:a16="http://schemas.microsoft.com/office/drawing/2014/main" id="{D13CDA40-E9F5-4A0B-96F5-BBA249EF12D1}"/>
              </a:ext>
            </a:extLst>
          </p:cNvPr>
          <p:cNvSpPr txBox="1"/>
          <p:nvPr/>
        </p:nvSpPr>
        <p:spPr>
          <a:xfrm>
            <a:off x="831166" y="8487248"/>
            <a:ext cx="15227333" cy="2308324"/>
          </a:xfrm>
          <a:prstGeom prst="rect">
            <a:avLst/>
          </a:prstGeom>
          <a:noFill/>
        </p:spPr>
        <p:txBody>
          <a:bodyPr wrap="square" rtlCol="0">
            <a:spAutoFit/>
          </a:bodyPr>
          <a:lstStyle>
            <a:defPPr>
              <a:defRPr lang="en-US"/>
            </a:defPPr>
            <a:lvl1pPr>
              <a:defRPr>
                <a:solidFill>
                  <a:srgbClr val="FFFFFF"/>
                </a:solidFill>
                <a:latin typeface="Raleway" panose="020B0503030101060003" pitchFamily="34" charset="0"/>
                <a:ea typeface="Questrial" panose="020B0306030504020204" pitchFamily="34" charset="0"/>
                <a:cs typeface="Questrial" panose="02000000000000000000" pitchFamily="2" charset="0"/>
              </a:defRPr>
            </a:lvl1pPr>
          </a:lstStyle>
          <a:p>
            <a:pPr marL="571500" indent="-571500">
              <a:buFont typeface="Arial" panose="020B0604020202020204" pitchFamily="34" charset="0"/>
              <a:buChar char="•"/>
            </a:pPr>
            <a:r>
              <a:rPr lang="en-US">
                <a:latin typeface="+mn-lt"/>
                <a:ea typeface="#9Slide02 Noi dung dai" panose="02000000000000000000" pitchFamily="2" charset="0"/>
                <a:cs typeface="Arial" panose="020B0604020202020204" pitchFamily="34" charset="0"/>
              </a:rPr>
              <a:t>Vai trò</a:t>
            </a:r>
          </a:p>
          <a:p>
            <a:pPr marL="571500" indent="-571500">
              <a:buFont typeface="Arial" panose="020B0604020202020204" pitchFamily="34" charset="0"/>
              <a:buChar char="•"/>
            </a:pPr>
            <a:r>
              <a:rPr lang="en-US">
                <a:latin typeface="+mn-lt"/>
                <a:ea typeface="#9Slide02 Noi dung dai" panose="02000000000000000000" pitchFamily="2" charset="0"/>
                <a:cs typeface="Arial" panose="020B0604020202020204" pitchFamily="34" charset="0"/>
              </a:rPr>
              <a:t>Nhiệm vụ </a:t>
            </a:r>
          </a:p>
          <a:p>
            <a:pPr marL="571500" indent="-571500">
              <a:buFont typeface="Arial" panose="020B0604020202020204" pitchFamily="34" charset="0"/>
              <a:buChar char="•"/>
            </a:pPr>
            <a:r>
              <a:rPr lang="en-US">
                <a:latin typeface="+mn-lt"/>
                <a:ea typeface="#9Slide02 Noi dung dai" panose="02000000000000000000" pitchFamily="2" charset="0"/>
                <a:cs typeface="Arial" panose="020B0604020202020204" pitchFamily="34" charset="0"/>
              </a:rPr>
              <a:t>Quyền hạn</a:t>
            </a:r>
          </a:p>
          <a:p>
            <a:pPr marL="571500" indent="-571500">
              <a:buFont typeface="Arial" panose="020B0604020202020204" pitchFamily="34" charset="0"/>
              <a:buChar char="•"/>
            </a:pPr>
            <a:r>
              <a:rPr lang="en-US">
                <a:latin typeface="+mn-lt"/>
                <a:ea typeface="#9Slide02 Noi dung dai" panose="02000000000000000000" pitchFamily="2" charset="0"/>
                <a:cs typeface="Arial" panose="020B0604020202020204" pitchFamily="34" charset="0"/>
              </a:rPr>
              <a:t>Trách nhiệm </a:t>
            </a:r>
          </a:p>
        </p:txBody>
      </p:sp>
    </p:spTree>
    <p:extLst>
      <p:ext uri="{BB962C8B-B14F-4D97-AF65-F5344CB8AC3E}">
        <p14:creationId xmlns:p14="http://schemas.microsoft.com/office/powerpoint/2010/main" val="661271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4" name="9Slide.vn 1"/>
          <p:cNvSpPr/>
          <p:nvPr/>
        </p:nvSpPr>
        <p:spPr>
          <a:xfrm>
            <a:off x="4277718" y="8264997"/>
            <a:ext cx="3116559" cy="584647"/>
          </a:xfrm>
          <a:prstGeom prst="rect">
            <a:avLst/>
          </a:prstGeom>
          <a:noFill/>
        </p:spPr>
        <p:txBody>
          <a:bodyPr wrap="none" rtlCol="0">
            <a:spAutoFit/>
          </a:bodyPr>
          <a:lstStyle/>
          <a:p>
            <a:pPr algn="ctr"/>
            <a:r>
              <a:rPr lang="en-US" sz="3199">
                <a:solidFill>
                  <a:schemeClr val="tx1">
                    <a:lumMod val="65000"/>
                    <a:lumOff val="35000"/>
                  </a:schemeClr>
                </a:solidFill>
              </a:rPr>
              <a:t>VIETNAMPOST</a:t>
            </a:r>
            <a:endParaRPr lang="en-US" sz="3199" dirty="0">
              <a:solidFill>
                <a:schemeClr val="tx1">
                  <a:lumMod val="65000"/>
                  <a:lumOff val="35000"/>
                </a:schemeClr>
              </a:solidFill>
            </a:endParaRPr>
          </a:p>
        </p:txBody>
      </p:sp>
      <p:sp>
        <p:nvSpPr>
          <p:cNvPr id="6" name="9Slide.vn 3"/>
          <p:cNvSpPr>
            <a:spLocks noEditPoints="1"/>
          </p:cNvSpPr>
          <p:nvPr/>
        </p:nvSpPr>
        <p:spPr bwMode="auto">
          <a:xfrm>
            <a:off x="5306312" y="8893425"/>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solidFill>
                <a:schemeClr val="tx1">
                  <a:lumMod val="65000"/>
                  <a:lumOff val="35000"/>
                </a:schemeClr>
              </a:solidFill>
            </a:endParaRPr>
          </a:p>
        </p:txBody>
      </p:sp>
      <p:sp>
        <p:nvSpPr>
          <p:cNvPr id="7" name="9Slide.vn 4"/>
          <p:cNvSpPr>
            <a:spLocks noEditPoints="1"/>
          </p:cNvSpPr>
          <p:nvPr/>
        </p:nvSpPr>
        <p:spPr bwMode="auto">
          <a:xfrm>
            <a:off x="5815239" y="8863928"/>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FFC000"/>
          </a:solidFill>
          <a:ln>
            <a:solidFill>
              <a:schemeClr val="accent1"/>
            </a:solidFill>
          </a:ln>
        </p:spPr>
        <p:txBody>
          <a:bodyPr vert="horz" wrap="square" lIns="182832" tIns="91416" rIns="182832" bIns="91416" numCol="1" anchor="t" anchorCtr="0" compatLnSpc="1">
            <a:prstTxWarp prst="textNoShape">
              <a:avLst/>
            </a:prstTxWarp>
          </a:bodyPr>
          <a:lstStyle/>
          <a:p>
            <a:endParaRPr lang="en-US" sz="7198">
              <a:solidFill>
                <a:srgbClr val="FFFF00"/>
              </a:solidFill>
            </a:endParaRPr>
          </a:p>
        </p:txBody>
      </p:sp>
      <p:cxnSp>
        <p:nvCxnSpPr>
          <p:cNvPr id="9" name="9Slide.vn 5"/>
          <p:cNvCxnSpPr/>
          <p:nvPr/>
        </p:nvCxnSpPr>
        <p:spPr>
          <a:xfrm>
            <a:off x="9452374" y="3421103"/>
            <a:ext cx="0" cy="7318866"/>
          </a:xfrm>
          <a:prstGeom prst="line">
            <a:avLst/>
          </a:prstGeom>
          <a:ln w="12700">
            <a:solidFill>
              <a:srgbClr val="E1E9EA"/>
            </a:solidFill>
          </a:ln>
        </p:spPr>
        <p:style>
          <a:lnRef idx="1">
            <a:schemeClr val="accent1"/>
          </a:lnRef>
          <a:fillRef idx="0">
            <a:schemeClr val="accent1"/>
          </a:fillRef>
          <a:effectRef idx="0">
            <a:schemeClr val="accent1"/>
          </a:effectRef>
          <a:fontRef idx="minor">
            <a:schemeClr val="tx1"/>
          </a:fontRef>
        </p:style>
      </p:cxnSp>
      <p:sp>
        <p:nvSpPr>
          <p:cNvPr id="11" name="9Slide.vn 6"/>
          <p:cNvSpPr/>
          <p:nvPr/>
        </p:nvSpPr>
        <p:spPr>
          <a:xfrm>
            <a:off x="10170587" y="6239520"/>
            <a:ext cx="13485825" cy="991810"/>
          </a:xfrm>
          <a:prstGeom prst="rect">
            <a:avLst/>
          </a:prstGeom>
          <a:noFill/>
        </p:spPr>
        <p:txBody>
          <a:bodyPr wrap="square" rtlCol="0">
            <a:spAutoFit/>
          </a:bodyPr>
          <a:lstStyle/>
          <a:p>
            <a:pPr algn="just">
              <a:lnSpc>
                <a:spcPct val="110000"/>
              </a:lnSpc>
            </a:pPr>
            <a:r>
              <a:rPr lang="vi-VN" sz="2800">
                <a:solidFill>
                  <a:schemeClr val="bg1"/>
                </a:solidFill>
              </a:rPr>
              <a:t>Giám đốc Bưu điện xã là người quản lý và điều hành mọi hoạt động của Bưu điện xã trong phạm vi quyền hạn và nghĩa vụ được giao.</a:t>
            </a:r>
          </a:p>
        </p:txBody>
      </p:sp>
      <p:sp>
        <p:nvSpPr>
          <p:cNvPr id="12" name="9Slide.vn 7"/>
          <p:cNvSpPr txBox="1"/>
          <p:nvPr/>
        </p:nvSpPr>
        <p:spPr>
          <a:xfrm>
            <a:off x="10170590" y="3656743"/>
            <a:ext cx="2829621" cy="923330"/>
          </a:xfrm>
          <a:prstGeom prst="rect">
            <a:avLst/>
          </a:prstGeom>
          <a:noFill/>
        </p:spPr>
        <p:txBody>
          <a:bodyPr wrap="none" rtlCol="0">
            <a:spAutoFit/>
          </a:bodyPr>
          <a:lstStyle>
            <a:defPPr>
              <a:defRPr lang="en-US"/>
            </a:defPPr>
          </a:lstStyle>
          <a:p>
            <a:r>
              <a:rPr lang="en-US" sz="5400">
                <a:solidFill>
                  <a:schemeClr val="bg1"/>
                </a:solidFill>
              </a:rPr>
              <a:t>VAI TRÒ</a:t>
            </a:r>
            <a:endParaRPr lang="en-US" sz="5400" dirty="0">
              <a:solidFill>
                <a:schemeClr val="bg1"/>
              </a:solidFill>
            </a:endParaRPr>
          </a:p>
        </p:txBody>
      </p:sp>
      <p:sp>
        <p:nvSpPr>
          <p:cNvPr id="14" name="9Slide.vn 8"/>
          <p:cNvSpPr txBox="1"/>
          <p:nvPr/>
        </p:nvSpPr>
        <p:spPr>
          <a:xfrm>
            <a:off x="10170589" y="4432161"/>
            <a:ext cx="11945899" cy="1323119"/>
          </a:xfrm>
          <a:prstGeom prst="rect">
            <a:avLst/>
          </a:prstGeom>
          <a:noFill/>
        </p:spPr>
        <p:txBody>
          <a:bodyPr wrap="none" rtlCol="0">
            <a:spAutoFit/>
          </a:bodyPr>
          <a:lstStyle>
            <a:defPPr>
              <a:defRPr lang="en-US"/>
            </a:defPPr>
          </a:lstStyle>
          <a:p>
            <a:r>
              <a:rPr lang="en-US" sz="7998" b="1">
                <a:solidFill>
                  <a:schemeClr val="accent2"/>
                </a:solidFill>
              </a:rPr>
              <a:t>GIÁM ĐỐC BƯU ĐIỆN XÃ</a:t>
            </a:r>
            <a:endParaRPr lang="en-US" sz="7998" b="1" dirty="0">
              <a:solidFill>
                <a:schemeClr val="accent2"/>
              </a:solidFill>
            </a:endParaRPr>
          </a:p>
        </p:txBody>
      </p:sp>
      <p:sp>
        <p:nvSpPr>
          <p:cNvPr id="15" name="9Slide.vn 9"/>
          <p:cNvSpPr/>
          <p:nvPr/>
        </p:nvSpPr>
        <p:spPr>
          <a:xfrm>
            <a:off x="10405164" y="5847564"/>
            <a:ext cx="5021452" cy="91414"/>
          </a:xfrm>
          <a:prstGeom prst="rect">
            <a:avLst/>
          </a:prstGeom>
          <a:solidFill>
            <a:srgbClr val="E1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solidFill>
                <a:schemeClr val="tx1">
                  <a:lumMod val="65000"/>
                  <a:lumOff val="35000"/>
                </a:schemeClr>
              </a:solidFill>
            </a:endParaRPr>
          </a:p>
        </p:txBody>
      </p:sp>
      <p:sp>
        <p:nvSpPr>
          <p:cNvPr id="24" name="9Slide.vn 12">
            <a:extLst>
              <a:ext uri="{FF2B5EF4-FFF2-40B4-BE49-F238E27FC236}">
                <a16:creationId xmlns:a16="http://schemas.microsoft.com/office/drawing/2014/main" id="{2B64D364-307E-4C21-B422-879CCFCC4257}"/>
              </a:ext>
            </a:extLst>
          </p:cNvPr>
          <p:cNvSpPr txBox="1"/>
          <p:nvPr/>
        </p:nvSpPr>
        <p:spPr>
          <a:xfrm>
            <a:off x="21935555" y="-123258"/>
            <a:ext cx="498855" cy="1446230"/>
          </a:xfrm>
          <a:prstGeom prst="rect">
            <a:avLst/>
          </a:prstGeom>
          <a:noFill/>
        </p:spPr>
        <p:txBody>
          <a:bodyPr wrap="none" rtlCol="0">
            <a:spAutoFit/>
          </a:bodyPr>
          <a:lstStyle/>
          <a:p>
            <a:pPr algn="ctr"/>
            <a:r>
              <a:rPr lang="en-US" sz="8798">
                <a:solidFill>
                  <a:schemeClr val="bg1">
                    <a:lumMod val="95000"/>
                  </a:schemeClr>
                </a:solidFill>
                <a:latin typeface="Arial" panose="020B0604020202020204" pitchFamily="34" charset="0"/>
              </a:rPr>
              <a:t> </a:t>
            </a:r>
            <a:endParaRPr lang="en-US" sz="8798" dirty="0">
              <a:solidFill>
                <a:schemeClr val="bg1">
                  <a:lumMod val="95000"/>
                </a:schemeClr>
              </a:solidFill>
              <a:latin typeface="Arial" panose="020B0604020202020204" pitchFamily="34" charset="0"/>
            </a:endParaRPr>
          </a:p>
        </p:txBody>
      </p:sp>
      <p:pic>
        <p:nvPicPr>
          <p:cNvPr id="3" name="Picture Placeholder 2"/>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l="19064" r="19064"/>
          <a:stretch>
            <a:fillRect/>
          </a:stretch>
        </p:blipFill>
        <p:spPr/>
      </p:pic>
      <p:sp>
        <p:nvSpPr>
          <p:cNvPr id="16" name="Rectangle 15">
            <a:extLst>
              <a:ext uri="{FF2B5EF4-FFF2-40B4-BE49-F238E27FC236}">
                <a16:creationId xmlns:a16="http://schemas.microsoft.com/office/drawing/2014/main" id="{838E2700-0403-E39F-54E8-A85FA2553A4F}"/>
              </a:ext>
            </a:extLst>
          </p:cNvPr>
          <p:cNvSpPr/>
          <p:nvPr/>
        </p:nvSpPr>
        <p:spPr>
          <a:xfrm>
            <a:off x="1746251" y="1649781"/>
            <a:ext cx="1063653" cy="56955"/>
          </a:xfrm>
          <a:prstGeom prst="rect">
            <a:avLst/>
          </a:pr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828"/>
              </a:solidFill>
            </a:endParaRPr>
          </a:p>
        </p:txBody>
      </p:sp>
      <p:sp>
        <p:nvSpPr>
          <p:cNvPr id="17" name="Rectangle 16">
            <a:extLst>
              <a:ext uri="{FF2B5EF4-FFF2-40B4-BE49-F238E27FC236}">
                <a16:creationId xmlns:a16="http://schemas.microsoft.com/office/drawing/2014/main" id="{A2F11B40-5097-0545-A45D-6A0899AC27CC}"/>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FFFF00"/>
                </a:solidFill>
                <a:latin typeface="Lato Regular"/>
                <a:ea typeface="ＭＳ Ｐゴシック" charset="0"/>
                <a:cs typeface="Lato Regular"/>
                <a:sym typeface="Montserrat-Regular" charset="0"/>
              </a:rPr>
              <a:t>TỔNG CÔNG TY </a:t>
            </a:r>
            <a:r>
              <a:rPr lang="vi-VN" sz="2400" spc="400">
                <a:solidFill>
                  <a:srgbClr val="FFFF00"/>
                </a:solidFill>
                <a:latin typeface="Lato Regular"/>
                <a:ea typeface="ＭＳ Ｐゴシック" charset="0"/>
                <a:cs typeface="Lato Regular"/>
                <a:sym typeface="Montserrat-Regular" charset="0"/>
              </a:rPr>
              <a:t>BƯU </a:t>
            </a:r>
            <a:r>
              <a:rPr lang="vi-VN" sz="2400" spc="400" dirty="0">
                <a:solidFill>
                  <a:srgbClr val="FFFF00"/>
                </a:solidFill>
                <a:latin typeface="Lato Regular"/>
                <a:ea typeface="ＭＳ Ｐゴシック" charset="0"/>
                <a:cs typeface="Lato Regular"/>
                <a:sym typeface="Montserrat-Regular" charset="0"/>
              </a:rPr>
              <a:t>ĐIỆN VIỆT NAM</a:t>
            </a:r>
            <a:endParaRPr lang="en-US" sz="2400" spc="400" dirty="0">
              <a:solidFill>
                <a:srgbClr val="FFFF00"/>
              </a:solidFill>
              <a:latin typeface="Lato Regular"/>
              <a:ea typeface="ＭＳ Ｐゴシック" charset="0"/>
              <a:cs typeface="Lato Regular"/>
              <a:sym typeface="Montserrat-Regular" charset="0"/>
            </a:endParaRPr>
          </a:p>
        </p:txBody>
      </p:sp>
      <p:sp>
        <p:nvSpPr>
          <p:cNvPr id="18" name="TextBox 24">
            <a:extLst>
              <a:ext uri="{FF2B5EF4-FFF2-40B4-BE49-F238E27FC236}">
                <a16:creationId xmlns:a16="http://schemas.microsoft.com/office/drawing/2014/main" id="{5EE765F6-52C1-F990-F001-31A519EB3A88}"/>
              </a:ext>
            </a:extLst>
          </p:cNvPr>
          <p:cNvSpPr txBox="1">
            <a:spLocks noChangeArrowheads="1"/>
          </p:cNvSpPr>
          <p:nvPr/>
        </p:nvSpPr>
        <p:spPr bwMode="auto">
          <a:xfrm>
            <a:off x="3962400" y="1649781"/>
            <a:ext cx="172457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b="1" dirty="0">
                <a:solidFill>
                  <a:srgbClr val="FFFF00"/>
                </a:solidFill>
                <a:cs typeface="Lato Light" panose="020F0502020204030203" pitchFamily="34" charset="0"/>
              </a:rPr>
              <a:t>VAI TRÒ</a:t>
            </a:r>
            <a:r>
              <a:rPr lang="en-US" altLang="vi-VN" b="1">
                <a:solidFill>
                  <a:srgbClr val="FFFF00"/>
                </a:solidFill>
                <a:cs typeface="Lato Light" panose="020F0502020204030203" pitchFamily="34" charset="0"/>
              </a:rPr>
              <a:t>, NHIỆM VỤ, QUYỀN </a:t>
            </a:r>
            <a:r>
              <a:rPr lang="en-US" altLang="vi-VN" b="1" dirty="0">
                <a:solidFill>
                  <a:srgbClr val="FFFF00"/>
                </a:solidFill>
                <a:cs typeface="Lato Light" panose="020F0502020204030203" pitchFamily="34" charset="0"/>
              </a:rPr>
              <a:t>HẠN, TRÁCH NHIỆM CỦA GIÁM ĐỐC BƯU ĐIỆN XÃ</a:t>
            </a:r>
          </a:p>
        </p:txBody>
      </p:sp>
      <p:sp>
        <p:nvSpPr>
          <p:cNvPr id="21" name="Rectangle 1">
            <a:extLst>
              <a:ext uri="{FF2B5EF4-FFF2-40B4-BE49-F238E27FC236}">
                <a16:creationId xmlns:a16="http://schemas.microsoft.com/office/drawing/2014/main" id="{9F040FA5-7EBF-E275-336D-C72C9E4CFC60}"/>
              </a:ext>
            </a:extLst>
          </p:cNvPr>
          <p:cNvSpPr>
            <a:spLocks/>
          </p:cNvSpPr>
          <p:nvPr/>
        </p:nvSpPr>
        <p:spPr bwMode="auto">
          <a:xfrm>
            <a:off x="1705754" y="720463"/>
            <a:ext cx="659796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400">
                <a:solidFill>
                  <a:srgbClr val="FFFF00"/>
                </a:solidFill>
                <a:ea typeface="ＭＳ Ｐゴシック" charset="0"/>
                <a:cs typeface="Lato Regular" panose="020F0502020204030203" pitchFamily="34" charset="0"/>
                <a:sym typeface="Bebas Neue" charset="0"/>
              </a:rPr>
              <a:t>GIÁM ĐỐC </a:t>
            </a:r>
            <a:r>
              <a:rPr lang="vi-VN" sz="4400">
                <a:solidFill>
                  <a:srgbClr val="FFFF00"/>
                </a:solidFill>
                <a:ea typeface="ＭＳ Ｐゴシック" charset="0"/>
                <a:cs typeface="Lato Regular" panose="020F0502020204030203" pitchFamily="34" charset="0"/>
                <a:sym typeface="Bebas Neue" charset="0"/>
              </a:rPr>
              <a:t>BƯU </a:t>
            </a:r>
            <a:r>
              <a:rPr lang="vi-VN" sz="4400" dirty="0">
                <a:solidFill>
                  <a:srgbClr val="FFFF00"/>
                </a:solidFill>
                <a:ea typeface="ＭＳ Ｐゴシック" charset="0"/>
                <a:cs typeface="Lato Regular" panose="020F0502020204030203" pitchFamily="34" charset="0"/>
                <a:sym typeface="Bebas Neue" charset="0"/>
              </a:rPr>
              <a:t>ĐIỆN XÃ</a:t>
            </a:r>
          </a:p>
        </p:txBody>
      </p:sp>
      <p:sp>
        <p:nvSpPr>
          <p:cNvPr id="23" name="9Slide.vn 6"/>
          <p:cNvSpPr/>
          <p:nvPr/>
        </p:nvSpPr>
        <p:spPr>
          <a:xfrm>
            <a:off x="10170590" y="7347339"/>
            <a:ext cx="13485825" cy="991810"/>
          </a:xfrm>
          <a:prstGeom prst="rect">
            <a:avLst/>
          </a:prstGeom>
          <a:noFill/>
        </p:spPr>
        <p:txBody>
          <a:bodyPr wrap="square" rtlCol="0">
            <a:spAutoFit/>
          </a:bodyPr>
          <a:lstStyle/>
          <a:p>
            <a:pPr algn="just">
              <a:lnSpc>
                <a:spcPct val="110000"/>
              </a:lnSpc>
            </a:pPr>
            <a:r>
              <a:rPr lang="vi-VN" sz="2800">
                <a:solidFill>
                  <a:schemeClr val="bg1"/>
                </a:solidFill>
              </a:rPr>
              <a:t>Được </a:t>
            </a:r>
            <a:r>
              <a:rPr lang="en-US" sz="2800">
                <a:solidFill>
                  <a:schemeClr val="bg1"/>
                </a:solidFill>
              </a:rPr>
              <a:t>GĐ BĐT </a:t>
            </a:r>
            <a:r>
              <a:rPr lang="vi-VN" sz="2800">
                <a:solidFill>
                  <a:schemeClr val="bg1"/>
                </a:solidFill>
              </a:rPr>
              <a:t>giao nhiệm vụ; là người quản lý, điều hành cao nhất tại Bưu điện xã, chịu trách nhiệm trước </a:t>
            </a:r>
            <a:r>
              <a:rPr lang="en-US" sz="2800">
                <a:solidFill>
                  <a:schemeClr val="bg1"/>
                </a:solidFill>
              </a:rPr>
              <a:t>BĐT/BĐKV </a:t>
            </a:r>
            <a:r>
              <a:rPr lang="vi-VN" sz="2800">
                <a:solidFill>
                  <a:schemeClr val="bg1"/>
                </a:solidFill>
              </a:rPr>
              <a:t>và pháp luật theo phân cấp, ủy quyền.</a:t>
            </a:r>
          </a:p>
        </p:txBody>
      </p:sp>
      <p:sp>
        <p:nvSpPr>
          <p:cNvPr id="25" name="9Slide.vn 6"/>
          <p:cNvSpPr/>
          <p:nvPr/>
        </p:nvSpPr>
        <p:spPr>
          <a:xfrm>
            <a:off x="10170586" y="8490358"/>
            <a:ext cx="13485825" cy="991810"/>
          </a:xfrm>
          <a:prstGeom prst="rect">
            <a:avLst/>
          </a:prstGeom>
          <a:noFill/>
        </p:spPr>
        <p:txBody>
          <a:bodyPr wrap="square" rtlCol="0">
            <a:spAutoFit/>
          </a:bodyPr>
          <a:lstStyle/>
          <a:p>
            <a:pPr algn="just">
              <a:lnSpc>
                <a:spcPct val="110000"/>
              </a:lnSpc>
            </a:pPr>
            <a:r>
              <a:rPr lang="vi-VN" sz="2800">
                <a:solidFill>
                  <a:schemeClr val="bg1"/>
                </a:solidFill>
              </a:rPr>
              <a:t>Là đầu mối làm việc với chính quyền xã về dịch vụ công, thông tin liên lạc và cung cấp các dịch vụ của </a:t>
            </a:r>
            <a:r>
              <a:rPr lang="en-US" sz="2800">
                <a:solidFill>
                  <a:schemeClr val="bg1"/>
                </a:solidFill>
              </a:rPr>
              <a:t>TCT </a:t>
            </a:r>
            <a:r>
              <a:rPr lang="vi-VN" sz="2800">
                <a:solidFill>
                  <a:schemeClr val="bg1"/>
                </a:solidFill>
              </a:rPr>
              <a:t>đối với chính quyền xã và các cơ quan QLNN trên địa bàn xã.</a:t>
            </a:r>
          </a:p>
        </p:txBody>
      </p:sp>
      <p:sp>
        <p:nvSpPr>
          <p:cNvPr id="26" name="9Slide.vn 6"/>
          <p:cNvSpPr/>
          <p:nvPr/>
        </p:nvSpPr>
        <p:spPr>
          <a:xfrm>
            <a:off x="10169254" y="9634568"/>
            <a:ext cx="13485825" cy="517834"/>
          </a:xfrm>
          <a:prstGeom prst="rect">
            <a:avLst/>
          </a:prstGeom>
          <a:noFill/>
        </p:spPr>
        <p:txBody>
          <a:bodyPr wrap="square" rtlCol="0">
            <a:spAutoFit/>
          </a:bodyPr>
          <a:lstStyle/>
          <a:p>
            <a:pPr algn="just">
              <a:lnSpc>
                <a:spcPct val="110000"/>
              </a:lnSpc>
            </a:pPr>
            <a:r>
              <a:rPr lang="vi-VN" sz="2800">
                <a:solidFill>
                  <a:schemeClr val="bg1"/>
                </a:solidFill>
              </a:rPr>
              <a:t>Trực tiếp kinh doanh, tiếp thị các dịch vụ của Tổng công ty/Bưu điện tỉnh.</a:t>
            </a:r>
          </a:p>
        </p:txBody>
      </p:sp>
      <p:sp>
        <p:nvSpPr>
          <p:cNvPr id="27" name="9Slide.vn 6"/>
          <p:cNvSpPr/>
          <p:nvPr/>
        </p:nvSpPr>
        <p:spPr>
          <a:xfrm>
            <a:off x="10170590" y="10304802"/>
            <a:ext cx="13485825" cy="517834"/>
          </a:xfrm>
          <a:prstGeom prst="rect">
            <a:avLst/>
          </a:prstGeom>
          <a:noFill/>
        </p:spPr>
        <p:txBody>
          <a:bodyPr wrap="square" rtlCol="0">
            <a:spAutoFit/>
          </a:bodyPr>
          <a:lstStyle/>
          <a:p>
            <a:pPr algn="just">
              <a:lnSpc>
                <a:spcPct val="110000"/>
              </a:lnSpc>
            </a:pPr>
            <a:r>
              <a:rPr lang="vi-VN" sz="2800">
                <a:solidFill>
                  <a:schemeClr val="bg1"/>
                </a:solidFill>
              </a:rPr>
              <a:t>Quản lý nhân sự, tài sản, điểm phục vụ thuộc phạm vi xã</a:t>
            </a:r>
            <a:r>
              <a:rPr lang="en-US" sz="2800">
                <a:solidFill>
                  <a:schemeClr val="bg1"/>
                </a:solidFill>
              </a:rPr>
              <a:t>.</a:t>
            </a:r>
            <a:endParaRPr lang="vi-VN" sz="2800">
              <a:solidFill>
                <a:schemeClr val="bg1"/>
              </a:solidFill>
            </a:endParaRPr>
          </a:p>
        </p:txBody>
      </p:sp>
      <p:grpSp>
        <p:nvGrpSpPr>
          <p:cNvPr id="10" name="Group 9"/>
          <p:cNvGrpSpPr/>
          <p:nvPr/>
        </p:nvGrpSpPr>
        <p:grpSpPr>
          <a:xfrm>
            <a:off x="9673935" y="6335426"/>
            <a:ext cx="509668" cy="454758"/>
            <a:chOff x="8492416" y="2402252"/>
            <a:chExt cx="348849" cy="348850"/>
          </a:xfrm>
        </p:grpSpPr>
        <p:sp>
          <p:nvSpPr>
            <p:cNvPr id="30"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1"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2" name="Group 31"/>
          <p:cNvGrpSpPr/>
          <p:nvPr/>
        </p:nvGrpSpPr>
        <p:grpSpPr>
          <a:xfrm>
            <a:off x="9681950" y="7443331"/>
            <a:ext cx="509668" cy="454758"/>
            <a:chOff x="8492416" y="2402252"/>
            <a:chExt cx="348849" cy="348850"/>
          </a:xfrm>
        </p:grpSpPr>
        <p:sp>
          <p:nvSpPr>
            <p:cNvPr id="33"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4"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5" name="Group 34"/>
          <p:cNvGrpSpPr/>
          <p:nvPr/>
        </p:nvGrpSpPr>
        <p:grpSpPr>
          <a:xfrm>
            <a:off x="9673555" y="8579005"/>
            <a:ext cx="509668" cy="454758"/>
            <a:chOff x="8492416" y="2402252"/>
            <a:chExt cx="348849" cy="348850"/>
          </a:xfrm>
        </p:grpSpPr>
        <p:sp>
          <p:nvSpPr>
            <p:cNvPr id="36"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7"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8" name="Group 37"/>
          <p:cNvGrpSpPr/>
          <p:nvPr/>
        </p:nvGrpSpPr>
        <p:grpSpPr>
          <a:xfrm>
            <a:off x="9673935" y="9666510"/>
            <a:ext cx="509668" cy="454758"/>
            <a:chOff x="8492416" y="2402252"/>
            <a:chExt cx="348849" cy="348850"/>
          </a:xfrm>
        </p:grpSpPr>
        <p:sp>
          <p:nvSpPr>
            <p:cNvPr id="39"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0"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41" name="Group 40"/>
          <p:cNvGrpSpPr/>
          <p:nvPr/>
        </p:nvGrpSpPr>
        <p:grpSpPr>
          <a:xfrm>
            <a:off x="9673423" y="10297392"/>
            <a:ext cx="509668" cy="454758"/>
            <a:chOff x="8492416" y="2402252"/>
            <a:chExt cx="348849" cy="348850"/>
          </a:xfrm>
        </p:grpSpPr>
        <p:sp>
          <p:nvSpPr>
            <p:cNvPr id="42"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3"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Tree>
    <p:extLst>
      <p:ext uri="{BB962C8B-B14F-4D97-AF65-F5344CB8AC3E}">
        <p14:creationId xmlns:p14="http://schemas.microsoft.com/office/powerpoint/2010/main" val="1256336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4" name="9Slide.vn 1"/>
          <p:cNvSpPr/>
          <p:nvPr/>
        </p:nvSpPr>
        <p:spPr>
          <a:xfrm>
            <a:off x="4277718" y="7793045"/>
            <a:ext cx="3116559" cy="584647"/>
          </a:xfrm>
          <a:prstGeom prst="rect">
            <a:avLst/>
          </a:prstGeom>
          <a:noFill/>
        </p:spPr>
        <p:txBody>
          <a:bodyPr wrap="none" rtlCol="0">
            <a:spAutoFit/>
          </a:bodyPr>
          <a:lstStyle/>
          <a:p>
            <a:pPr algn="ctr"/>
            <a:r>
              <a:rPr lang="en-US" sz="3199">
                <a:solidFill>
                  <a:schemeClr val="tx1">
                    <a:lumMod val="65000"/>
                    <a:lumOff val="35000"/>
                  </a:schemeClr>
                </a:solidFill>
              </a:rPr>
              <a:t>VIETNAMPOST</a:t>
            </a:r>
            <a:endParaRPr lang="en-US" sz="3199" dirty="0">
              <a:solidFill>
                <a:schemeClr val="tx1">
                  <a:lumMod val="65000"/>
                  <a:lumOff val="35000"/>
                </a:schemeClr>
              </a:solidFill>
            </a:endParaRPr>
          </a:p>
        </p:txBody>
      </p:sp>
      <p:sp>
        <p:nvSpPr>
          <p:cNvPr id="6" name="9Slide.vn 3"/>
          <p:cNvSpPr>
            <a:spLocks noEditPoints="1"/>
          </p:cNvSpPr>
          <p:nvPr/>
        </p:nvSpPr>
        <p:spPr bwMode="auto">
          <a:xfrm>
            <a:off x="5306312" y="8421473"/>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solidFill>
                <a:schemeClr val="tx1">
                  <a:lumMod val="65000"/>
                  <a:lumOff val="35000"/>
                </a:schemeClr>
              </a:solidFill>
            </a:endParaRPr>
          </a:p>
        </p:txBody>
      </p:sp>
      <p:sp>
        <p:nvSpPr>
          <p:cNvPr id="7" name="9Slide.vn 4"/>
          <p:cNvSpPr>
            <a:spLocks noEditPoints="1"/>
          </p:cNvSpPr>
          <p:nvPr/>
        </p:nvSpPr>
        <p:spPr bwMode="auto">
          <a:xfrm>
            <a:off x="5815239" y="8391976"/>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FFC000"/>
          </a:solidFill>
          <a:ln>
            <a:solidFill>
              <a:schemeClr val="accent1"/>
            </a:solidFill>
          </a:ln>
        </p:spPr>
        <p:txBody>
          <a:bodyPr vert="horz" wrap="square" lIns="182832" tIns="91416" rIns="182832" bIns="91416" numCol="1" anchor="t" anchorCtr="0" compatLnSpc="1">
            <a:prstTxWarp prst="textNoShape">
              <a:avLst/>
            </a:prstTxWarp>
          </a:bodyPr>
          <a:lstStyle/>
          <a:p>
            <a:endParaRPr lang="en-US" sz="7198">
              <a:solidFill>
                <a:srgbClr val="FFFF00"/>
              </a:solidFill>
            </a:endParaRPr>
          </a:p>
        </p:txBody>
      </p:sp>
      <p:cxnSp>
        <p:nvCxnSpPr>
          <p:cNvPr id="9" name="9Slide.vn 5"/>
          <p:cNvCxnSpPr/>
          <p:nvPr/>
        </p:nvCxnSpPr>
        <p:spPr>
          <a:xfrm>
            <a:off x="9452374" y="2949151"/>
            <a:ext cx="0" cy="8554591"/>
          </a:xfrm>
          <a:prstGeom prst="line">
            <a:avLst/>
          </a:prstGeom>
          <a:ln w="12700">
            <a:solidFill>
              <a:srgbClr val="E1E9EA"/>
            </a:solidFill>
          </a:ln>
        </p:spPr>
        <p:style>
          <a:lnRef idx="1">
            <a:schemeClr val="accent1"/>
          </a:lnRef>
          <a:fillRef idx="0">
            <a:schemeClr val="accent1"/>
          </a:fillRef>
          <a:effectRef idx="0">
            <a:schemeClr val="accent1"/>
          </a:effectRef>
          <a:fontRef idx="minor">
            <a:schemeClr val="tx1"/>
          </a:fontRef>
        </p:style>
      </p:cxnSp>
      <p:sp>
        <p:nvSpPr>
          <p:cNvPr id="11" name="9Slide.vn 6"/>
          <p:cNvSpPr/>
          <p:nvPr/>
        </p:nvSpPr>
        <p:spPr>
          <a:xfrm>
            <a:off x="10170587" y="5767568"/>
            <a:ext cx="13485825" cy="991810"/>
          </a:xfrm>
          <a:prstGeom prst="rect">
            <a:avLst/>
          </a:prstGeom>
          <a:noFill/>
        </p:spPr>
        <p:txBody>
          <a:bodyPr wrap="square" rtlCol="0">
            <a:spAutoFit/>
          </a:bodyPr>
          <a:lstStyle/>
          <a:p>
            <a:pPr algn="just">
              <a:lnSpc>
                <a:spcPct val="110000"/>
              </a:lnSpc>
            </a:pPr>
            <a:r>
              <a:rPr lang="vi-VN" sz="2800">
                <a:solidFill>
                  <a:schemeClr val="bg1"/>
                </a:solidFill>
              </a:rPr>
              <a:t>Tổ chức, quản lý và điều hành toàn bộ hoạt động kinh doanh của Bưu điện xã theo đúng quy định; bảo đảm duy trì hoạt động ổn định, liên tục, đúng quy trình nghiệp vụ.</a:t>
            </a:r>
          </a:p>
        </p:txBody>
      </p:sp>
      <p:sp>
        <p:nvSpPr>
          <p:cNvPr id="12" name="9Slide.vn 7"/>
          <p:cNvSpPr txBox="1"/>
          <p:nvPr/>
        </p:nvSpPr>
        <p:spPr>
          <a:xfrm>
            <a:off x="10170590" y="3184791"/>
            <a:ext cx="3586238" cy="923330"/>
          </a:xfrm>
          <a:prstGeom prst="rect">
            <a:avLst/>
          </a:prstGeom>
          <a:noFill/>
        </p:spPr>
        <p:txBody>
          <a:bodyPr wrap="none" rtlCol="0">
            <a:spAutoFit/>
          </a:bodyPr>
          <a:lstStyle>
            <a:defPPr>
              <a:defRPr lang="en-US"/>
            </a:defPPr>
          </a:lstStyle>
          <a:p>
            <a:r>
              <a:rPr lang="en-US" sz="5400">
                <a:solidFill>
                  <a:schemeClr val="bg1"/>
                </a:solidFill>
              </a:rPr>
              <a:t>NHIỆM VỤ</a:t>
            </a:r>
            <a:endParaRPr lang="en-US" sz="5400" dirty="0">
              <a:solidFill>
                <a:schemeClr val="bg1"/>
              </a:solidFill>
            </a:endParaRPr>
          </a:p>
        </p:txBody>
      </p:sp>
      <p:sp>
        <p:nvSpPr>
          <p:cNvPr id="14" name="9Slide.vn 8"/>
          <p:cNvSpPr txBox="1"/>
          <p:nvPr/>
        </p:nvSpPr>
        <p:spPr>
          <a:xfrm>
            <a:off x="10170589" y="3960209"/>
            <a:ext cx="11945899" cy="1323119"/>
          </a:xfrm>
          <a:prstGeom prst="rect">
            <a:avLst/>
          </a:prstGeom>
          <a:noFill/>
        </p:spPr>
        <p:txBody>
          <a:bodyPr wrap="none" rtlCol="0">
            <a:spAutoFit/>
          </a:bodyPr>
          <a:lstStyle>
            <a:defPPr>
              <a:defRPr lang="en-US"/>
            </a:defPPr>
          </a:lstStyle>
          <a:p>
            <a:r>
              <a:rPr lang="en-US" sz="7998" b="1">
                <a:solidFill>
                  <a:schemeClr val="accent2"/>
                </a:solidFill>
              </a:rPr>
              <a:t>GIÁM ĐỐC BƯU ĐIỆN XÃ</a:t>
            </a:r>
            <a:endParaRPr lang="en-US" sz="7998" b="1" dirty="0">
              <a:solidFill>
                <a:schemeClr val="accent2"/>
              </a:solidFill>
            </a:endParaRPr>
          </a:p>
        </p:txBody>
      </p:sp>
      <p:sp>
        <p:nvSpPr>
          <p:cNvPr id="15" name="9Slide.vn 9"/>
          <p:cNvSpPr/>
          <p:nvPr/>
        </p:nvSpPr>
        <p:spPr>
          <a:xfrm>
            <a:off x="10405164" y="5375612"/>
            <a:ext cx="5021452" cy="91414"/>
          </a:xfrm>
          <a:prstGeom prst="rect">
            <a:avLst/>
          </a:prstGeom>
          <a:solidFill>
            <a:srgbClr val="E1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solidFill>
                <a:schemeClr val="tx1">
                  <a:lumMod val="65000"/>
                  <a:lumOff val="35000"/>
                </a:schemeClr>
              </a:solidFill>
            </a:endParaRPr>
          </a:p>
        </p:txBody>
      </p:sp>
      <p:sp>
        <p:nvSpPr>
          <p:cNvPr id="24" name="9Slide.vn 12">
            <a:extLst>
              <a:ext uri="{FF2B5EF4-FFF2-40B4-BE49-F238E27FC236}">
                <a16:creationId xmlns:a16="http://schemas.microsoft.com/office/drawing/2014/main" id="{2B64D364-307E-4C21-B422-879CCFCC4257}"/>
              </a:ext>
            </a:extLst>
          </p:cNvPr>
          <p:cNvSpPr txBox="1"/>
          <p:nvPr/>
        </p:nvSpPr>
        <p:spPr>
          <a:xfrm>
            <a:off x="21935555" y="-123258"/>
            <a:ext cx="498855" cy="1446230"/>
          </a:xfrm>
          <a:prstGeom prst="rect">
            <a:avLst/>
          </a:prstGeom>
          <a:noFill/>
        </p:spPr>
        <p:txBody>
          <a:bodyPr wrap="none" rtlCol="0">
            <a:spAutoFit/>
          </a:bodyPr>
          <a:lstStyle/>
          <a:p>
            <a:pPr algn="ctr"/>
            <a:r>
              <a:rPr lang="en-US" sz="8798">
                <a:solidFill>
                  <a:schemeClr val="bg1">
                    <a:lumMod val="95000"/>
                  </a:schemeClr>
                </a:solidFill>
                <a:latin typeface="Arial" panose="020B0604020202020204" pitchFamily="34" charset="0"/>
              </a:rPr>
              <a:t> </a:t>
            </a:r>
            <a:endParaRPr lang="en-US" sz="8798" dirty="0">
              <a:solidFill>
                <a:schemeClr val="bg1">
                  <a:lumMod val="95000"/>
                </a:schemeClr>
              </a:solidFill>
              <a:latin typeface="Arial" panose="020B0604020202020204" pitchFamily="34" charset="0"/>
            </a:endParaRPr>
          </a:p>
        </p:txBody>
      </p:sp>
      <p:pic>
        <p:nvPicPr>
          <p:cNvPr id="3" name="Picture Placeholder 2"/>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3737459" y="3656223"/>
            <a:ext cx="4236704" cy="2821878"/>
          </a:xfrm>
        </p:spPr>
      </p:pic>
      <p:sp>
        <p:nvSpPr>
          <p:cNvPr id="16" name="Rectangle 15">
            <a:extLst>
              <a:ext uri="{FF2B5EF4-FFF2-40B4-BE49-F238E27FC236}">
                <a16:creationId xmlns:a16="http://schemas.microsoft.com/office/drawing/2014/main" id="{838E2700-0403-E39F-54E8-A85FA2553A4F}"/>
              </a:ext>
            </a:extLst>
          </p:cNvPr>
          <p:cNvSpPr/>
          <p:nvPr/>
        </p:nvSpPr>
        <p:spPr>
          <a:xfrm>
            <a:off x="1746251" y="1649781"/>
            <a:ext cx="1063653" cy="56955"/>
          </a:xfrm>
          <a:prstGeom prst="rect">
            <a:avLst/>
          </a:pr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828"/>
              </a:solidFill>
            </a:endParaRPr>
          </a:p>
        </p:txBody>
      </p:sp>
      <p:sp>
        <p:nvSpPr>
          <p:cNvPr id="17" name="Rectangle 16">
            <a:extLst>
              <a:ext uri="{FF2B5EF4-FFF2-40B4-BE49-F238E27FC236}">
                <a16:creationId xmlns:a16="http://schemas.microsoft.com/office/drawing/2014/main" id="{A2F11B40-5097-0545-A45D-6A0899AC27CC}"/>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FFFF00"/>
                </a:solidFill>
                <a:latin typeface="Lato Regular"/>
                <a:ea typeface="ＭＳ Ｐゴシック" charset="0"/>
                <a:cs typeface="Lato Regular"/>
                <a:sym typeface="Montserrat-Regular" charset="0"/>
              </a:rPr>
              <a:t>TỔNG CÔNG TY </a:t>
            </a:r>
            <a:r>
              <a:rPr lang="vi-VN" sz="2400" spc="400">
                <a:solidFill>
                  <a:srgbClr val="FFFF00"/>
                </a:solidFill>
                <a:latin typeface="Lato Regular"/>
                <a:ea typeface="ＭＳ Ｐゴシック" charset="0"/>
                <a:cs typeface="Lato Regular"/>
                <a:sym typeface="Montserrat-Regular" charset="0"/>
              </a:rPr>
              <a:t>BƯU </a:t>
            </a:r>
            <a:r>
              <a:rPr lang="vi-VN" sz="2400" spc="400" dirty="0">
                <a:solidFill>
                  <a:srgbClr val="FFFF00"/>
                </a:solidFill>
                <a:latin typeface="Lato Regular"/>
                <a:ea typeface="ＭＳ Ｐゴシック" charset="0"/>
                <a:cs typeface="Lato Regular"/>
                <a:sym typeface="Montserrat-Regular" charset="0"/>
              </a:rPr>
              <a:t>ĐIỆN VIỆT NAM</a:t>
            </a:r>
            <a:endParaRPr lang="en-US" sz="2400" spc="400" dirty="0">
              <a:solidFill>
                <a:srgbClr val="FFFF00"/>
              </a:solidFill>
              <a:latin typeface="Lato Regular"/>
              <a:ea typeface="ＭＳ Ｐゴシック" charset="0"/>
              <a:cs typeface="Lato Regular"/>
              <a:sym typeface="Montserrat-Regular" charset="0"/>
            </a:endParaRPr>
          </a:p>
        </p:txBody>
      </p:sp>
      <p:sp>
        <p:nvSpPr>
          <p:cNvPr id="18" name="TextBox 24">
            <a:extLst>
              <a:ext uri="{FF2B5EF4-FFF2-40B4-BE49-F238E27FC236}">
                <a16:creationId xmlns:a16="http://schemas.microsoft.com/office/drawing/2014/main" id="{5EE765F6-52C1-F990-F001-31A519EB3A88}"/>
              </a:ext>
            </a:extLst>
          </p:cNvPr>
          <p:cNvSpPr txBox="1">
            <a:spLocks noChangeArrowheads="1"/>
          </p:cNvSpPr>
          <p:nvPr/>
        </p:nvSpPr>
        <p:spPr bwMode="auto">
          <a:xfrm>
            <a:off x="3962400" y="1649781"/>
            <a:ext cx="169803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b="1" dirty="0">
                <a:solidFill>
                  <a:srgbClr val="FFFF00"/>
                </a:solidFill>
                <a:cs typeface="Lato Light" panose="020F0502020204030203" pitchFamily="34" charset="0"/>
              </a:rPr>
              <a:t>VAI </a:t>
            </a:r>
            <a:r>
              <a:rPr lang="en-US" altLang="vi-VN" b="1">
                <a:solidFill>
                  <a:srgbClr val="FFFF00"/>
                </a:solidFill>
                <a:cs typeface="Lato Light" panose="020F0502020204030203" pitchFamily="34" charset="0"/>
              </a:rPr>
              <a:t>TRÒ, NHIỆM VỤ, </a:t>
            </a:r>
            <a:r>
              <a:rPr lang="en-US" altLang="vi-VN" b="1" dirty="0">
                <a:solidFill>
                  <a:srgbClr val="FFFF00"/>
                </a:solidFill>
                <a:cs typeface="Lato Light" panose="020F0502020204030203" pitchFamily="34" charset="0"/>
              </a:rPr>
              <a:t>QUYỀN HẠN, TRÁCH NHIỆM CỦA GIÁM ĐỐC BƯU ĐIỆN XÃ</a:t>
            </a:r>
          </a:p>
        </p:txBody>
      </p:sp>
      <p:sp>
        <p:nvSpPr>
          <p:cNvPr id="21" name="Rectangle 1">
            <a:extLst>
              <a:ext uri="{FF2B5EF4-FFF2-40B4-BE49-F238E27FC236}">
                <a16:creationId xmlns:a16="http://schemas.microsoft.com/office/drawing/2014/main" id="{9F040FA5-7EBF-E275-336D-C72C9E4CFC60}"/>
              </a:ext>
            </a:extLst>
          </p:cNvPr>
          <p:cNvSpPr>
            <a:spLocks/>
          </p:cNvSpPr>
          <p:nvPr/>
        </p:nvSpPr>
        <p:spPr bwMode="auto">
          <a:xfrm>
            <a:off x="1705754" y="720463"/>
            <a:ext cx="659796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400">
                <a:solidFill>
                  <a:srgbClr val="FFFF00"/>
                </a:solidFill>
                <a:ea typeface="ＭＳ Ｐゴシック" charset="0"/>
                <a:cs typeface="Lato Regular" panose="020F0502020204030203" pitchFamily="34" charset="0"/>
                <a:sym typeface="Bebas Neue" charset="0"/>
              </a:rPr>
              <a:t>GIÁM ĐỐC </a:t>
            </a:r>
            <a:r>
              <a:rPr lang="vi-VN" sz="4400">
                <a:solidFill>
                  <a:srgbClr val="FFFF00"/>
                </a:solidFill>
                <a:ea typeface="ＭＳ Ｐゴシック" charset="0"/>
                <a:cs typeface="Lato Regular" panose="020F0502020204030203" pitchFamily="34" charset="0"/>
                <a:sym typeface="Bebas Neue" charset="0"/>
              </a:rPr>
              <a:t>BƯU </a:t>
            </a:r>
            <a:r>
              <a:rPr lang="vi-VN" sz="4400" dirty="0">
                <a:solidFill>
                  <a:srgbClr val="FFFF00"/>
                </a:solidFill>
                <a:ea typeface="ＭＳ Ｐゴシック" charset="0"/>
                <a:cs typeface="Lato Regular" panose="020F0502020204030203" pitchFamily="34" charset="0"/>
                <a:sym typeface="Bebas Neue" charset="0"/>
              </a:rPr>
              <a:t>ĐIỆN XÃ</a:t>
            </a:r>
          </a:p>
        </p:txBody>
      </p:sp>
      <p:sp>
        <p:nvSpPr>
          <p:cNvPr id="23" name="9Slide.vn 6"/>
          <p:cNvSpPr/>
          <p:nvPr/>
        </p:nvSpPr>
        <p:spPr>
          <a:xfrm>
            <a:off x="10170590" y="6845890"/>
            <a:ext cx="13485825" cy="566309"/>
          </a:xfrm>
          <a:prstGeom prst="rect">
            <a:avLst/>
          </a:prstGeom>
          <a:noFill/>
        </p:spPr>
        <p:txBody>
          <a:bodyPr wrap="square" rtlCol="0">
            <a:spAutoFit/>
          </a:bodyPr>
          <a:lstStyle/>
          <a:p>
            <a:pPr algn="just">
              <a:lnSpc>
                <a:spcPct val="110000"/>
              </a:lnSpc>
            </a:pPr>
            <a:r>
              <a:rPr lang="vi-VN" sz="2800">
                <a:solidFill>
                  <a:schemeClr val="bg1"/>
                </a:solidFill>
              </a:rPr>
              <a:t>Tiếp nhận và tổ chức thực hiện các chỉ tiêu kế hoạch </a:t>
            </a:r>
            <a:r>
              <a:rPr lang="en-US" sz="2800">
                <a:solidFill>
                  <a:schemeClr val="bg1"/>
                </a:solidFill>
              </a:rPr>
              <a:t>DT</a:t>
            </a:r>
            <a:r>
              <a:rPr lang="vi-VN" sz="2800">
                <a:solidFill>
                  <a:schemeClr val="bg1"/>
                </a:solidFill>
              </a:rPr>
              <a:t> BĐT</a:t>
            </a:r>
            <a:r>
              <a:rPr lang="en-US" sz="2800">
                <a:solidFill>
                  <a:schemeClr val="bg1"/>
                </a:solidFill>
              </a:rPr>
              <a:t>/</a:t>
            </a:r>
            <a:r>
              <a:rPr lang="vi-VN" sz="2800">
                <a:solidFill>
                  <a:schemeClr val="bg1"/>
                </a:solidFill>
              </a:rPr>
              <a:t>TP giao cho BĐ</a:t>
            </a:r>
            <a:r>
              <a:rPr lang="en-US" sz="2800">
                <a:solidFill>
                  <a:schemeClr val="bg1"/>
                </a:solidFill>
              </a:rPr>
              <a:t>X</a:t>
            </a:r>
            <a:r>
              <a:rPr lang="vi-VN" sz="2800">
                <a:solidFill>
                  <a:schemeClr val="bg1"/>
                </a:solidFill>
              </a:rPr>
              <a:t>.</a:t>
            </a:r>
          </a:p>
        </p:txBody>
      </p:sp>
      <p:sp>
        <p:nvSpPr>
          <p:cNvPr id="25" name="9Slide.vn 6"/>
          <p:cNvSpPr/>
          <p:nvPr/>
        </p:nvSpPr>
        <p:spPr>
          <a:xfrm>
            <a:off x="10170586" y="7487460"/>
            <a:ext cx="13485825" cy="566309"/>
          </a:xfrm>
          <a:prstGeom prst="rect">
            <a:avLst/>
          </a:prstGeom>
          <a:noFill/>
        </p:spPr>
        <p:txBody>
          <a:bodyPr wrap="square" rtlCol="0">
            <a:spAutoFit/>
          </a:bodyPr>
          <a:lstStyle/>
          <a:p>
            <a:pPr algn="just">
              <a:lnSpc>
                <a:spcPct val="110000"/>
              </a:lnSpc>
            </a:pPr>
            <a:r>
              <a:rPr lang="vi-VN" sz="2800">
                <a:solidFill>
                  <a:schemeClr val="bg1"/>
                </a:solidFill>
              </a:rPr>
              <a:t>Tổ chức kinh doanh các dịch vụ của TCT tại địa bàn phụ trách</a:t>
            </a:r>
            <a:r>
              <a:rPr lang="en-US" sz="2800">
                <a:solidFill>
                  <a:schemeClr val="bg1"/>
                </a:solidFill>
              </a:rPr>
              <a:t>.</a:t>
            </a:r>
            <a:endParaRPr lang="vi-VN" sz="2800">
              <a:solidFill>
                <a:schemeClr val="bg1"/>
              </a:solidFill>
            </a:endParaRPr>
          </a:p>
        </p:txBody>
      </p:sp>
      <p:sp>
        <p:nvSpPr>
          <p:cNvPr id="26" name="9Slide.vn 6"/>
          <p:cNvSpPr/>
          <p:nvPr/>
        </p:nvSpPr>
        <p:spPr>
          <a:xfrm>
            <a:off x="10169254" y="8100733"/>
            <a:ext cx="13485825" cy="566309"/>
          </a:xfrm>
          <a:prstGeom prst="rect">
            <a:avLst/>
          </a:prstGeom>
          <a:noFill/>
        </p:spPr>
        <p:txBody>
          <a:bodyPr wrap="square" rtlCol="0">
            <a:spAutoFit/>
          </a:bodyPr>
          <a:lstStyle/>
          <a:p>
            <a:pPr algn="just">
              <a:lnSpc>
                <a:spcPct val="110000"/>
              </a:lnSpc>
            </a:pPr>
            <a:r>
              <a:rPr lang="vi-VN" sz="2800">
                <a:solidFill>
                  <a:schemeClr val="bg1"/>
                </a:solidFill>
              </a:rPr>
              <a:t>Thực hiện quản lý, sử dụng hiệu quả tài sản, trang thiết bị, công cụ được giao</a:t>
            </a:r>
            <a:r>
              <a:rPr lang="en-US" sz="2800">
                <a:solidFill>
                  <a:schemeClr val="bg1"/>
                </a:solidFill>
              </a:rPr>
              <a:t>.</a:t>
            </a:r>
            <a:endParaRPr lang="vi-VN" sz="2800">
              <a:solidFill>
                <a:schemeClr val="bg1"/>
              </a:solidFill>
            </a:endParaRPr>
          </a:p>
        </p:txBody>
      </p:sp>
      <p:sp>
        <p:nvSpPr>
          <p:cNvPr id="27" name="9Slide.vn 6"/>
          <p:cNvSpPr/>
          <p:nvPr/>
        </p:nvSpPr>
        <p:spPr>
          <a:xfrm>
            <a:off x="10170590" y="8741464"/>
            <a:ext cx="13485825" cy="991810"/>
          </a:xfrm>
          <a:prstGeom prst="rect">
            <a:avLst/>
          </a:prstGeom>
          <a:noFill/>
        </p:spPr>
        <p:txBody>
          <a:bodyPr wrap="square" rtlCol="0">
            <a:spAutoFit/>
          </a:bodyPr>
          <a:lstStyle/>
          <a:p>
            <a:pPr algn="just">
              <a:lnSpc>
                <a:spcPct val="110000"/>
              </a:lnSpc>
            </a:pPr>
            <a:r>
              <a:rPr lang="en-US" sz="2800">
                <a:solidFill>
                  <a:schemeClr val="bg1"/>
                </a:solidFill>
              </a:rPr>
              <a:t>Đ</a:t>
            </a:r>
            <a:r>
              <a:rPr lang="vi-VN" sz="2800">
                <a:solidFill>
                  <a:schemeClr val="bg1"/>
                </a:solidFill>
              </a:rPr>
              <a:t>ầu mối quan hệ với chính quyền, đối tác, KH; phối hợp với các tổ chức đoàn thể địa phương trong triển khai dịch vụ công và các chương trình an sinh xã hội</a:t>
            </a:r>
            <a:r>
              <a:rPr lang="en-US" sz="2800">
                <a:solidFill>
                  <a:schemeClr val="bg1"/>
                </a:solidFill>
              </a:rPr>
              <a:t>.</a:t>
            </a:r>
            <a:endParaRPr lang="vi-VN" sz="2800">
              <a:solidFill>
                <a:schemeClr val="bg1"/>
              </a:solidFill>
            </a:endParaRPr>
          </a:p>
        </p:txBody>
      </p:sp>
      <p:grpSp>
        <p:nvGrpSpPr>
          <p:cNvPr id="10" name="Group 9"/>
          <p:cNvGrpSpPr/>
          <p:nvPr/>
        </p:nvGrpSpPr>
        <p:grpSpPr>
          <a:xfrm>
            <a:off x="9673935" y="5863474"/>
            <a:ext cx="509668" cy="454758"/>
            <a:chOff x="8492416" y="2402252"/>
            <a:chExt cx="348849" cy="348850"/>
          </a:xfrm>
        </p:grpSpPr>
        <p:sp>
          <p:nvSpPr>
            <p:cNvPr id="30"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1"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2" name="Group 31"/>
          <p:cNvGrpSpPr/>
          <p:nvPr/>
        </p:nvGrpSpPr>
        <p:grpSpPr>
          <a:xfrm>
            <a:off x="9681950" y="6941882"/>
            <a:ext cx="509668" cy="454758"/>
            <a:chOff x="8492416" y="2402252"/>
            <a:chExt cx="348849" cy="348850"/>
          </a:xfrm>
        </p:grpSpPr>
        <p:sp>
          <p:nvSpPr>
            <p:cNvPr id="33"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4"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5" name="Group 34"/>
          <p:cNvGrpSpPr/>
          <p:nvPr/>
        </p:nvGrpSpPr>
        <p:grpSpPr>
          <a:xfrm>
            <a:off x="9673555" y="7576107"/>
            <a:ext cx="509668" cy="454758"/>
            <a:chOff x="8492416" y="2402252"/>
            <a:chExt cx="348849" cy="348850"/>
          </a:xfrm>
        </p:grpSpPr>
        <p:sp>
          <p:nvSpPr>
            <p:cNvPr id="36"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7"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8" name="Group 37"/>
          <p:cNvGrpSpPr/>
          <p:nvPr/>
        </p:nvGrpSpPr>
        <p:grpSpPr>
          <a:xfrm>
            <a:off x="9673935" y="8132675"/>
            <a:ext cx="509668" cy="454758"/>
            <a:chOff x="8492416" y="2402252"/>
            <a:chExt cx="348849" cy="348850"/>
          </a:xfrm>
        </p:grpSpPr>
        <p:sp>
          <p:nvSpPr>
            <p:cNvPr id="39"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0"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41" name="Group 40"/>
          <p:cNvGrpSpPr/>
          <p:nvPr/>
        </p:nvGrpSpPr>
        <p:grpSpPr>
          <a:xfrm>
            <a:off x="9673423" y="8852042"/>
            <a:ext cx="509668" cy="454758"/>
            <a:chOff x="8492416" y="2402252"/>
            <a:chExt cx="348849" cy="348850"/>
          </a:xfrm>
        </p:grpSpPr>
        <p:sp>
          <p:nvSpPr>
            <p:cNvPr id="42"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3"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
        <p:nvSpPr>
          <p:cNvPr id="44" name="9Slide.vn 6"/>
          <p:cNvSpPr/>
          <p:nvPr/>
        </p:nvSpPr>
        <p:spPr>
          <a:xfrm>
            <a:off x="10182237" y="9755211"/>
            <a:ext cx="13485825" cy="991810"/>
          </a:xfrm>
          <a:prstGeom prst="rect">
            <a:avLst/>
          </a:prstGeom>
          <a:noFill/>
        </p:spPr>
        <p:txBody>
          <a:bodyPr wrap="square" rtlCol="0">
            <a:spAutoFit/>
          </a:bodyPr>
          <a:lstStyle/>
          <a:p>
            <a:pPr algn="just">
              <a:lnSpc>
                <a:spcPct val="110000"/>
              </a:lnSpc>
            </a:pPr>
            <a:r>
              <a:rPr lang="en-US" sz="2800">
                <a:solidFill>
                  <a:schemeClr val="bg1"/>
                </a:solidFill>
              </a:rPr>
              <a:t>Phân công công việc, giám sát, đánh giá hiệu quả làm việc của nhân viên; Lựa chọn, đề xuất bổ sung, thay thế nhân sự (nếu có) theo nhu cầu thực tế.</a:t>
            </a:r>
            <a:endParaRPr lang="vi-VN" sz="2800">
              <a:solidFill>
                <a:schemeClr val="bg1"/>
              </a:solidFill>
            </a:endParaRPr>
          </a:p>
        </p:txBody>
      </p:sp>
      <p:grpSp>
        <p:nvGrpSpPr>
          <p:cNvPr id="45" name="Group 44"/>
          <p:cNvGrpSpPr/>
          <p:nvPr/>
        </p:nvGrpSpPr>
        <p:grpSpPr>
          <a:xfrm>
            <a:off x="9685070" y="9865789"/>
            <a:ext cx="509668" cy="454758"/>
            <a:chOff x="8492416" y="2402252"/>
            <a:chExt cx="348849" cy="348850"/>
          </a:xfrm>
        </p:grpSpPr>
        <p:sp>
          <p:nvSpPr>
            <p:cNvPr id="46"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7"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
        <p:nvSpPr>
          <p:cNvPr id="48" name="9Slide.vn 6"/>
          <p:cNvSpPr/>
          <p:nvPr/>
        </p:nvSpPr>
        <p:spPr>
          <a:xfrm>
            <a:off x="10168742" y="10779384"/>
            <a:ext cx="13485825" cy="517834"/>
          </a:xfrm>
          <a:prstGeom prst="rect">
            <a:avLst/>
          </a:prstGeom>
          <a:noFill/>
        </p:spPr>
        <p:txBody>
          <a:bodyPr wrap="square" rtlCol="0">
            <a:spAutoFit/>
          </a:bodyPr>
          <a:lstStyle/>
          <a:p>
            <a:pPr algn="just">
              <a:lnSpc>
                <a:spcPct val="110000"/>
              </a:lnSpc>
            </a:pPr>
            <a:r>
              <a:rPr lang="vi-VN" sz="2800">
                <a:solidFill>
                  <a:schemeClr val="bg1"/>
                </a:solidFill>
              </a:rPr>
              <a:t>Phối hợp với các đơn vị chức năng, thực hiện nhiệm vụ khác khi được phân công</a:t>
            </a:r>
            <a:r>
              <a:rPr lang="en-US" sz="2800">
                <a:solidFill>
                  <a:schemeClr val="bg1"/>
                </a:solidFill>
              </a:rPr>
              <a:t>.</a:t>
            </a:r>
            <a:endParaRPr lang="vi-VN" sz="2800">
              <a:solidFill>
                <a:schemeClr val="bg1"/>
              </a:solidFill>
            </a:endParaRPr>
          </a:p>
        </p:txBody>
      </p:sp>
      <p:grpSp>
        <p:nvGrpSpPr>
          <p:cNvPr id="49" name="Group 48"/>
          <p:cNvGrpSpPr/>
          <p:nvPr/>
        </p:nvGrpSpPr>
        <p:grpSpPr>
          <a:xfrm>
            <a:off x="9673423" y="10811326"/>
            <a:ext cx="509668" cy="454758"/>
            <a:chOff x="8492416" y="2402252"/>
            <a:chExt cx="348849" cy="348850"/>
          </a:xfrm>
        </p:grpSpPr>
        <p:sp>
          <p:nvSpPr>
            <p:cNvPr id="50"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1"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Tree>
    <p:extLst>
      <p:ext uri="{BB962C8B-B14F-4D97-AF65-F5344CB8AC3E}">
        <p14:creationId xmlns:p14="http://schemas.microsoft.com/office/powerpoint/2010/main" val="45413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4" name="9Slide.vn 1"/>
          <p:cNvSpPr/>
          <p:nvPr/>
        </p:nvSpPr>
        <p:spPr>
          <a:xfrm>
            <a:off x="4277718" y="7793045"/>
            <a:ext cx="3116559" cy="584647"/>
          </a:xfrm>
          <a:prstGeom prst="rect">
            <a:avLst/>
          </a:prstGeom>
          <a:noFill/>
        </p:spPr>
        <p:txBody>
          <a:bodyPr wrap="none" rtlCol="0">
            <a:spAutoFit/>
          </a:bodyPr>
          <a:lstStyle/>
          <a:p>
            <a:pPr algn="ctr"/>
            <a:r>
              <a:rPr lang="en-US" sz="3199">
                <a:solidFill>
                  <a:schemeClr val="tx1">
                    <a:lumMod val="65000"/>
                    <a:lumOff val="35000"/>
                  </a:schemeClr>
                </a:solidFill>
              </a:rPr>
              <a:t>VIETNAMPOST</a:t>
            </a:r>
            <a:endParaRPr lang="en-US" sz="3199" dirty="0">
              <a:solidFill>
                <a:schemeClr val="tx1">
                  <a:lumMod val="65000"/>
                  <a:lumOff val="35000"/>
                </a:schemeClr>
              </a:solidFill>
            </a:endParaRPr>
          </a:p>
        </p:txBody>
      </p:sp>
      <p:sp>
        <p:nvSpPr>
          <p:cNvPr id="6" name="9Slide.vn 3"/>
          <p:cNvSpPr>
            <a:spLocks noEditPoints="1"/>
          </p:cNvSpPr>
          <p:nvPr/>
        </p:nvSpPr>
        <p:spPr bwMode="auto">
          <a:xfrm>
            <a:off x="5306312" y="8421473"/>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solidFill>
                <a:schemeClr val="tx1">
                  <a:lumMod val="65000"/>
                  <a:lumOff val="35000"/>
                </a:schemeClr>
              </a:solidFill>
            </a:endParaRPr>
          </a:p>
        </p:txBody>
      </p:sp>
      <p:sp>
        <p:nvSpPr>
          <p:cNvPr id="7" name="9Slide.vn 4"/>
          <p:cNvSpPr>
            <a:spLocks noEditPoints="1"/>
          </p:cNvSpPr>
          <p:nvPr/>
        </p:nvSpPr>
        <p:spPr bwMode="auto">
          <a:xfrm>
            <a:off x="5815239" y="8391976"/>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FFC000"/>
          </a:solidFill>
          <a:ln>
            <a:solidFill>
              <a:schemeClr val="accent1"/>
            </a:solidFill>
          </a:ln>
        </p:spPr>
        <p:txBody>
          <a:bodyPr vert="horz" wrap="square" lIns="182832" tIns="91416" rIns="182832" bIns="91416" numCol="1" anchor="t" anchorCtr="0" compatLnSpc="1">
            <a:prstTxWarp prst="textNoShape">
              <a:avLst/>
            </a:prstTxWarp>
          </a:bodyPr>
          <a:lstStyle/>
          <a:p>
            <a:endParaRPr lang="en-US" sz="7198">
              <a:solidFill>
                <a:srgbClr val="FFFF00"/>
              </a:solidFill>
            </a:endParaRPr>
          </a:p>
        </p:txBody>
      </p:sp>
      <p:cxnSp>
        <p:nvCxnSpPr>
          <p:cNvPr id="9" name="9Slide.vn 5"/>
          <p:cNvCxnSpPr/>
          <p:nvPr/>
        </p:nvCxnSpPr>
        <p:spPr>
          <a:xfrm>
            <a:off x="9452374" y="2949151"/>
            <a:ext cx="0" cy="9351004"/>
          </a:xfrm>
          <a:prstGeom prst="line">
            <a:avLst/>
          </a:prstGeom>
          <a:ln w="12700">
            <a:solidFill>
              <a:srgbClr val="E1E9EA"/>
            </a:solidFill>
          </a:ln>
        </p:spPr>
        <p:style>
          <a:lnRef idx="1">
            <a:schemeClr val="accent1"/>
          </a:lnRef>
          <a:fillRef idx="0">
            <a:schemeClr val="accent1"/>
          </a:fillRef>
          <a:effectRef idx="0">
            <a:schemeClr val="accent1"/>
          </a:effectRef>
          <a:fontRef idx="minor">
            <a:schemeClr val="tx1"/>
          </a:fontRef>
        </p:style>
      </p:cxnSp>
      <p:sp>
        <p:nvSpPr>
          <p:cNvPr id="11" name="9Slide.vn 6"/>
          <p:cNvSpPr/>
          <p:nvPr/>
        </p:nvSpPr>
        <p:spPr>
          <a:xfrm>
            <a:off x="10170587" y="5767568"/>
            <a:ext cx="13485825" cy="991810"/>
          </a:xfrm>
          <a:prstGeom prst="rect">
            <a:avLst/>
          </a:prstGeom>
          <a:noFill/>
        </p:spPr>
        <p:txBody>
          <a:bodyPr wrap="square" rtlCol="0">
            <a:spAutoFit/>
          </a:bodyPr>
          <a:lstStyle/>
          <a:p>
            <a:pPr algn="just">
              <a:lnSpc>
                <a:spcPct val="110000"/>
              </a:lnSpc>
            </a:pPr>
            <a:r>
              <a:rPr lang="vi-VN" sz="2800">
                <a:solidFill>
                  <a:schemeClr val="bg1"/>
                </a:solidFill>
              </a:rPr>
              <a:t>Chủ động tổ chức và điều hành, triển khai toàn bộ hoạt động kinh doanh, dịch vụ tại Bưu điện xã trong phạm vi được giao.</a:t>
            </a:r>
          </a:p>
        </p:txBody>
      </p:sp>
      <p:sp>
        <p:nvSpPr>
          <p:cNvPr id="12" name="9Slide.vn 7"/>
          <p:cNvSpPr txBox="1"/>
          <p:nvPr/>
        </p:nvSpPr>
        <p:spPr>
          <a:xfrm>
            <a:off x="10170590" y="3184791"/>
            <a:ext cx="4259499" cy="923330"/>
          </a:xfrm>
          <a:prstGeom prst="rect">
            <a:avLst/>
          </a:prstGeom>
          <a:noFill/>
        </p:spPr>
        <p:txBody>
          <a:bodyPr wrap="none" rtlCol="0">
            <a:spAutoFit/>
          </a:bodyPr>
          <a:lstStyle>
            <a:defPPr>
              <a:defRPr lang="en-US"/>
            </a:defPPr>
          </a:lstStyle>
          <a:p>
            <a:r>
              <a:rPr lang="en-US" sz="5400">
                <a:solidFill>
                  <a:schemeClr val="bg1"/>
                </a:solidFill>
              </a:rPr>
              <a:t>QUYỀN HẠN</a:t>
            </a:r>
            <a:endParaRPr lang="en-US" sz="5400" dirty="0">
              <a:solidFill>
                <a:schemeClr val="bg1"/>
              </a:solidFill>
            </a:endParaRPr>
          </a:p>
        </p:txBody>
      </p:sp>
      <p:sp>
        <p:nvSpPr>
          <p:cNvPr id="14" name="9Slide.vn 8"/>
          <p:cNvSpPr txBox="1"/>
          <p:nvPr/>
        </p:nvSpPr>
        <p:spPr>
          <a:xfrm>
            <a:off x="10170589" y="3960209"/>
            <a:ext cx="11945899" cy="1323119"/>
          </a:xfrm>
          <a:prstGeom prst="rect">
            <a:avLst/>
          </a:prstGeom>
          <a:noFill/>
        </p:spPr>
        <p:txBody>
          <a:bodyPr wrap="none" rtlCol="0">
            <a:spAutoFit/>
          </a:bodyPr>
          <a:lstStyle>
            <a:defPPr>
              <a:defRPr lang="en-US"/>
            </a:defPPr>
          </a:lstStyle>
          <a:p>
            <a:r>
              <a:rPr lang="en-US" sz="7998" b="1">
                <a:solidFill>
                  <a:schemeClr val="accent2"/>
                </a:solidFill>
              </a:rPr>
              <a:t>GIÁM ĐỐC BƯU ĐIỆN XÃ</a:t>
            </a:r>
            <a:endParaRPr lang="en-US" sz="7998" b="1" dirty="0">
              <a:solidFill>
                <a:schemeClr val="accent2"/>
              </a:solidFill>
            </a:endParaRPr>
          </a:p>
        </p:txBody>
      </p:sp>
      <p:sp>
        <p:nvSpPr>
          <p:cNvPr id="15" name="9Slide.vn 9"/>
          <p:cNvSpPr/>
          <p:nvPr/>
        </p:nvSpPr>
        <p:spPr>
          <a:xfrm>
            <a:off x="10405164" y="5375612"/>
            <a:ext cx="5021452" cy="91414"/>
          </a:xfrm>
          <a:prstGeom prst="rect">
            <a:avLst/>
          </a:prstGeom>
          <a:solidFill>
            <a:srgbClr val="E1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solidFill>
                <a:schemeClr val="tx1">
                  <a:lumMod val="65000"/>
                  <a:lumOff val="35000"/>
                </a:schemeClr>
              </a:solidFill>
            </a:endParaRPr>
          </a:p>
        </p:txBody>
      </p:sp>
      <p:sp>
        <p:nvSpPr>
          <p:cNvPr id="24" name="9Slide.vn 12">
            <a:extLst>
              <a:ext uri="{FF2B5EF4-FFF2-40B4-BE49-F238E27FC236}">
                <a16:creationId xmlns:a16="http://schemas.microsoft.com/office/drawing/2014/main" id="{2B64D364-307E-4C21-B422-879CCFCC4257}"/>
              </a:ext>
            </a:extLst>
          </p:cNvPr>
          <p:cNvSpPr txBox="1"/>
          <p:nvPr/>
        </p:nvSpPr>
        <p:spPr>
          <a:xfrm>
            <a:off x="21935555" y="-123258"/>
            <a:ext cx="498855" cy="1446230"/>
          </a:xfrm>
          <a:prstGeom prst="rect">
            <a:avLst/>
          </a:prstGeom>
          <a:noFill/>
        </p:spPr>
        <p:txBody>
          <a:bodyPr wrap="none" rtlCol="0">
            <a:spAutoFit/>
          </a:bodyPr>
          <a:lstStyle/>
          <a:p>
            <a:pPr algn="ctr"/>
            <a:r>
              <a:rPr lang="en-US" sz="8798">
                <a:solidFill>
                  <a:schemeClr val="bg1">
                    <a:lumMod val="95000"/>
                  </a:schemeClr>
                </a:solidFill>
                <a:latin typeface="Arial" panose="020B0604020202020204" pitchFamily="34" charset="0"/>
              </a:rPr>
              <a:t> </a:t>
            </a:r>
            <a:endParaRPr lang="en-US" sz="8798" dirty="0">
              <a:solidFill>
                <a:schemeClr val="bg1">
                  <a:lumMod val="95000"/>
                </a:schemeClr>
              </a:solidFill>
              <a:latin typeface="Arial" panose="020B0604020202020204" pitchFamily="34" charset="0"/>
            </a:endParaRPr>
          </a:p>
        </p:txBody>
      </p:sp>
      <p:pic>
        <p:nvPicPr>
          <p:cNvPr id="3" name="Picture Placeholder 2"/>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3737459" y="3656223"/>
            <a:ext cx="4236704" cy="2821878"/>
          </a:xfrm>
        </p:spPr>
      </p:pic>
      <p:sp>
        <p:nvSpPr>
          <p:cNvPr id="16" name="Rectangle 15">
            <a:extLst>
              <a:ext uri="{FF2B5EF4-FFF2-40B4-BE49-F238E27FC236}">
                <a16:creationId xmlns:a16="http://schemas.microsoft.com/office/drawing/2014/main" id="{838E2700-0403-E39F-54E8-A85FA2553A4F}"/>
              </a:ext>
            </a:extLst>
          </p:cNvPr>
          <p:cNvSpPr/>
          <p:nvPr/>
        </p:nvSpPr>
        <p:spPr>
          <a:xfrm>
            <a:off x="1746251" y="1649781"/>
            <a:ext cx="1063653" cy="56955"/>
          </a:xfrm>
          <a:prstGeom prst="rect">
            <a:avLst/>
          </a:pr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828"/>
              </a:solidFill>
            </a:endParaRPr>
          </a:p>
        </p:txBody>
      </p:sp>
      <p:sp>
        <p:nvSpPr>
          <p:cNvPr id="17" name="Rectangle 16">
            <a:extLst>
              <a:ext uri="{FF2B5EF4-FFF2-40B4-BE49-F238E27FC236}">
                <a16:creationId xmlns:a16="http://schemas.microsoft.com/office/drawing/2014/main" id="{A2F11B40-5097-0545-A45D-6A0899AC27CC}"/>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FFFF00"/>
                </a:solidFill>
                <a:latin typeface="Lato Regular"/>
                <a:ea typeface="ＭＳ Ｐゴシック" charset="0"/>
                <a:cs typeface="Lato Regular"/>
                <a:sym typeface="Montserrat-Regular" charset="0"/>
              </a:rPr>
              <a:t>TỔNG CÔNG TY </a:t>
            </a:r>
            <a:r>
              <a:rPr lang="vi-VN" sz="2400" spc="400">
                <a:solidFill>
                  <a:srgbClr val="FFFF00"/>
                </a:solidFill>
                <a:latin typeface="Lato Regular"/>
                <a:ea typeface="ＭＳ Ｐゴシック" charset="0"/>
                <a:cs typeface="Lato Regular"/>
                <a:sym typeface="Montserrat-Regular" charset="0"/>
              </a:rPr>
              <a:t>BƯU </a:t>
            </a:r>
            <a:r>
              <a:rPr lang="vi-VN" sz="2400" spc="400" dirty="0">
                <a:solidFill>
                  <a:srgbClr val="FFFF00"/>
                </a:solidFill>
                <a:latin typeface="Lato Regular"/>
                <a:ea typeface="ＭＳ Ｐゴシック" charset="0"/>
                <a:cs typeface="Lato Regular"/>
                <a:sym typeface="Montserrat-Regular" charset="0"/>
              </a:rPr>
              <a:t>ĐIỆN VIỆT NAM</a:t>
            </a:r>
            <a:endParaRPr lang="en-US" sz="2400" spc="400" dirty="0">
              <a:solidFill>
                <a:srgbClr val="FFFF00"/>
              </a:solidFill>
              <a:latin typeface="Lato Regular"/>
              <a:ea typeface="ＭＳ Ｐゴシック" charset="0"/>
              <a:cs typeface="Lato Regular"/>
              <a:sym typeface="Montserrat-Regular" charset="0"/>
            </a:endParaRPr>
          </a:p>
        </p:txBody>
      </p:sp>
      <p:sp>
        <p:nvSpPr>
          <p:cNvPr id="18" name="TextBox 24">
            <a:extLst>
              <a:ext uri="{FF2B5EF4-FFF2-40B4-BE49-F238E27FC236}">
                <a16:creationId xmlns:a16="http://schemas.microsoft.com/office/drawing/2014/main" id="{5EE765F6-52C1-F990-F001-31A519EB3A88}"/>
              </a:ext>
            </a:extLst>
          </p:cNvPr>
          <p:cNvSpPr txBox="1">
            <a:spLocks noChangeArrowheads="1"/>
          </p:cNvSpPr>
          <p:nvPr/>
        </p:nvSpPr>
        <p:spPr bwMode="auto">
          <a:xfrm>
            <a:off x="3962400" y="1649781"/>
            <a:ext cx="169803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b="1" dirty="0">
                <a:solidFill>
                  <a:srgbClr val="FFFF00"/>
                </a:solidFill>
                <a:cs typeface="Lato Light" panose="020F0502020204030203" pitchFamily="34" charset="0"/>
              </a:rPr>
              <a:t>VAI </a:t>
            </a:r>
            <a:r>
              <a:rPr lang="en-US" altLang="vi-VN" b="1">
                <a:solidFill>
                  <a:srgbClr val="FFFF00"/>
                </a:solidFill>
                <a:cs typeface="Lato Light" panose="020F0502020204030203" pitchFamily="34" charset="0"/>
              </a:rPr>
              <a:t>TRÒ, NHIỆM VỤ, </a:t>
            </a:r>
            <a:r>
              <a:rPr lang="en-US" altLang="vi-VN" b="1" dirty="0">
                <a:solidFill>
                  <a:srgbClr val="FFFF00"/>
                </a:solidFill>
                <a:cs typeface="Lato Light" panose="020F0502020204030203" pitchFamily="34" charset="0"/>
              </a:rPr>
              <a:t>QUYỀN HẠN, TRÁCH NHIỆM CỦA GIÁM ĐỐC BƯU ĐIỆN XÃ</a:t>
            </a:r>
          </a:p>
        </p:txBody>
      </p:sp>
      <p:sp>
        <p:nvSpPr>
          <p:cNvPr id="21" name="Rectangle 1">
            <a:extLst>
              <a:ext uri="{FF2B5EF4-FFF2-40B4-BE49-F238E27FC236}">
                <a16:creationId xmlns:a16="http://schemas.microsoft.com/office/drawing/2014/main" id="{9F040FA5-7EBF-E275-336D-C72C9E4CFC60}"/>
              </a:ext>
            </a:extLst>
          </p:cNvPr>
          <p:cNvSpPr>
            <a:spLocks/>
          </p:cNvSpPr>
          <p:nvPr/>
        </p:nvSpPr>
        <p:spPr bwMode="auto">
          <a:xfrm>
            <a:off x="1705754" y="720463"/>
            <a:ext cx="659796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400">
                <a:solidFill>
                  <a:srgbClr val="FFFF00"/>
                </a:solidFill>
                <a:ea typeface="ＭＳ Ｐゴシック" charset="0"/>
                <a:cs typeface="Lato Regular" panose="020F0502020204030203" pitchFamily="34" charset="0"/>
                <a:sym typeface="Bebas Neue" charset="0"/>
              </a:rPr>
              <a:t>GIÁM ĐỐC </a:t>
            </a:r>
            <a:r>
              <a:rPr lang="vi-VN" sz="4400">
                <a:solidFill>
                  <a:srgbClr val="FFFF00"/>
                </a:solidFill>
                <a:ea typeface="ＭＳ Ｐゴシック" charset="0"/>
                <a:cs typeface="Lato Regular" panose="020F0502020204030203" pitchFamily="34" charset="0"/>
                <a:sym typeface="Bebas Neue" charset="0"/>
              </a:rPr>
              <a:t>BƯU </a:t>
            </a:r>
            <a:r>
              <a:rPr lang="vi-VN" sz="4400" dirty="0">
                <a:solidFill>
                  <a:srgbClr val="FFFF00"/>
                </a:solidFill>
                <a:ea typeface="ＭＳ Ｐゴシック" charset="0"/>
                <a:cs typeface="Lato Regular" panose="020F0502020204030203" pitchFamily="34" charset="0"/>
                <a:sym typeface="Bebas Neue" charset="0"/>
              </a:rPr>
              <a:t>ĐIỆN XÃ</a:t>
            </a:r>
          </a:p>
        </p:txBody>
      </p:sp>
      <p:sp>
        <p:nvSpPr>
          <p:cNvPr id="23" name="9Slide.vn 6"/>
          <p:cNvSpPr/>
          <p:nvPr/>
        </p:nvSpPr>
        <p:spPr>
          <a:xfrm>
            <a:off x="10170590" y="6816393"/>
            <a:ext cx="13485825" cy="1040285"/>
          </a:xfrm>
          <a:prstGeom prst="rect">
            <a:avLst/>
          </a:prstGeom>
          <a:noFill/>
        </p:spPr>
        <p:txBody>
          <a:bodyPr wrap="square" rtlCol="0">
            <a:spAutoFit/>
          </a:bodyPr>
          <a:lstStyle/>
          <a:p>
            <a:pPr algn="just">
              <a:lnSpc>
                <a:spcPct val="110000"/>
              </a:lnSpc>
            </a:pPr>
            <a:r>
              <a:rPr lang="en-US" sz="2800">
                <a:solidFill>
                  <a:schemeClr val="bg1"/>
                </a:solidFill>
              </a:rPr>
              <a:t>Q</a:t>
            </a:r>
            <a:r>
              <a:rPr lang="vi-VN" sz="2800">
                <a:solidFill>
                  <a:schemeClr val="bg1"/>
                </a:solidFill>
              </a:rPr>
              <a:t>uản lý, sử dụng tài sản</a:t>
            </a:r>
            <a:r>
              <a:rPr lang="en-US" sz="2800">
                <a:solidFill>
                  <a:schemeClr val="bg1"/>
                </a:solidFill>
              </a:rPr>
              <a:t>, CCDC </a:t>
            </a:r>
            <a:r>
              <a:rPr lang="vi-VN" sz="2800">
                <a:solidFill>
                  <a:schemeClr val="bg1"/>
                </a:solidFill>
              </a:rPr>
              <a:t>và trang thiết bị được giao phục vụ hoạt động; thực hiện các khoản thu – chi tài chính theo quy định</a:t>
            </a:r>
            <a:r>
              <a:rPr lang="en-US" sz="2800">
                <a:solidFill>
                  <a:schemeClr val="bg1"/>
                </a:solidFill>
              </a:rPr>
              <a:t>.</a:t>
            </a:r>
            <a:endParaRPr lang="vi-VN" sz="2800">
              <a:solidFill>
                <a:schemeClr val="bg1"/>
              </a:solidFill>
            </a:endParaRPr>
          </a:p>
        </p:txBody>
      </p:sp>
      <p:sp>
        <p:nvSpPr>
          <p:cNvPr id="26" name="9Slide.vn 6"/>
          <p:cNvSpPr/>
          <p:nvPr/>
        </p:nvSpPr>
        <p:spPr>
          <a:xfrm>
            <a:off x="10169254" y="7894254"/>
            <a:ext cx="13485825" cy="1040285"/>
          </a:xfrm>
          <a:prstGeom prst="rect">
            <a:avLst/>
          </a:prstGeom>
          <a:noFill/>
        </p:spPr>
        <p:txBody>
          <a:bodyPr wrap="square" rtlCol="0">
            <a:spAutoFit/>
          </a:bodyPr>
          <a:lstStyle/>
          <a:p>
            <a:pPr algn="just">
              <a:lnSpc>
                <a:spcPct val="110000"/>
              </a:lnSpc>
            </a:pPr>
            <a:r>
              <a:rPr lang="vi-VN" sz="2800">
                <a:solidFill>
                  <a:schemeClr val="bg1"/>
                </a:solidFill>
              </a:rPr>
              <a:t>Tuyển dụng, đánh giá, phân công, chi trả tiền công, chấm dứt hợp đồng cho nhân sự theo phân cấp ủy quyền</a:t>
            </a:r>
            <a:r>
              <a:rPr lang="en-US" sz="2800">
                <a:solidFill>
                  <a:schemeClr val="bg1"/>
                </a:solidFill>
              </a:rPr>
              <a:t>.</a:t>
            </a:r>
            <a:endParaRPr lang="vi-VN" sz="2800">
              <a:solidFill>
                <a:schemeClr val="bg1"/>
              </a:solidFill>
            </a:endParaRPr>
          </a:p>
        </p:txBody>
      </p:sp>
      <p:sp>
        <p:nvSpPr>
          <p:cNvPr id="27" name="9Slide.vn 6"/>
          <p:cNvSpPr/>
          <p:nvPr/>
        </p:nvSpPr>
        <p:spPr>
          <a:xfrm>
            <a:off x="10170590" y="8947943"/>
            <a:ext cx="13485825" cy="1514261"/>
          </a:xfrm>
          <a:prstGeom prst="rect">
            <a:avLst/>
          </a:prstGeom>
          <a:noFill/>
        </p:spPr>
        <p:txBody>
          <a:bodyPr wrap="square" rtlCol="0">
            <a:spAutoFit/>
          </a:bodyPr>
          <a:lstStyle/>
          <a:p>
            <a:pPr algn="just">
              <a:lnSpc>
                <a:spcPct val="110000"/>
              </a:lnSpc>
            </a:pPr>
            <a:r>
              <a:rPr lang="vi-VN" sz="2800">
                <a:solidFill>
                  <a:schemeClr val="bg1"/>
                </a:solidFill>
              </a:rPr>
              <a:t>Đại diện cho </a:t>
            </a:r>
            <a:r>
              <a:rPr lang="en-US" sz="2800">
                <a:solidFill>
                  <a:schemeClr val="bg1"/>
                </a:solidFill>
              </a:rPr>
              <a:t>BĐX </a:t>
            </a:r>
            <a:r>
              <a:rPr lang="vi-VN" sz="2800">
                <a:solidFill>
                  <a:schemeClr val="bg1"/>
                </a:solidFill>
              </a:rPr>
              <a:t>trong quan hệ công tác, phối hợp, kết nối với UBND xã, các cơ quan, đoàn thể địa phương, tổ chức, cá nhân nhằm mở rộng dịch vụ, nâng cao hình ảnh và hiệu quả hoạt động</a:t>
            </a:r>
            <a:r>
              <a:rPr lang="en-US" sz="2800">
                <a:solidFill>
                  <a:schemeClr val="bg1"/>
                </a:solidFill>
              </a:rPr>
              <a:t>.</a:t>
            </a:r>
            <a:endParaRPr lang="vi-VN" sz="2800">
              <a:solidFill>
                <a:schemeClr val="bg1"/>
              </a:solidFill>
            </a:endParaRPr>
          </a:p>
        </p:txBody>
      </p:sp>
      <p:grpSp>
        <p:nvGrpSpPr>
          <p:cNvPr id="10" name="Group 9"/>
          <p:cNvGrpSpPr/>
          <p:nvPr/>
        </p:nvGrpSpPr>
        <p:grpSpPr>
          <a:xfrm>
            <a:off x="9673935" y="5863474"/>
            <a:ext cx="509668" cy="454758"/>
            <a:chOff x="8492416" y="2402252"/>
            <a:chExt cx="348849" cy="348850"/>
          </a:xfrm>
        </p:grpSpPr>
        <p:sp>
          <p:nvSpPr>
            <p:cNvPr id="30"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1"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2" name="Group 31"/>
          <p:cNvGrpSpPr/>
          <p:nvPr/>
        </p:nvGrpSpPr>
        <p:grpSpPr>
          <a:xfrm>
            <a:off x="9681950" y="6912385"/>
            <a:ext cx="509668" cy="454758"/>
            <a:chOff x="8492416" y="2402252"/>
            <a:chExt cx="348849" cy="348850"/>
          </a:xfrm>
        </p:grpSpPr>
        <p:sp>
          <p:nvSpPr>
            <p:cNvPr id="33"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4"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8" name="Group 37"/>
          <p:cNvGrpSpPr/>
          <p:nvPr/>
        </p:nvGrpSpPr>
        <p:grpSpPr>
          <a:xfrm>
            <a:off x="9673935" y="7926196"/>
            <a:ext cx="509668" cy="454758"/>
            <a:chOff x="8492416" y="2402252"/>
            <a:chExt cx="348849" cy="348850"/>
          </a:xfrm>
        </p:grpSpPr>
        <p:sp>
          <p:nvSpPr>
            <p:cNvPr id="39"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0"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41" name="Group 40"/>
          <p:cNvGrpSpPr/>
          <p:nvPr/>
        </p:nvGrpSpPr>
        <p:grpSpPr>
          <a:xfrm>
            <a:off x="9673423" y="9058521"/>
            <a:ext cx="509668" cy="454758"/>
            <a:chOff x="8492416" y="2402252"/>
            <a:chExt cx="348849" cy="348850"/>
          </a:xfrm>
        </p:grpSpPr>
        <p:sp>
          <p:nvSpPr>
            <p:cNvPr id="42"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3"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
        <p:nvSpPr>
          <p:cNvPr id="48" name="9Slide.vn 6"/>
          <p:cNvSpPr/>
          <p:nvPr/>
        </p:nvSpPr>
        <p:spPr>
          <a:xfrm>
            <a:off x="10168742" y="10484414"/>
            <a:ext cx="13485825" cy="1040285"/>
          </a:xfrm>
          <a:prstGeom prst="rect">
            <a:avLst/>
          </a:prstGeom>
          <a:noFill/>
        </p:spPr>
        <p:txBody>
          <a:bodyPr wrap="square" rtlCol="0">
            <a:spAutoFit/>
          </a:bodyPr>
          <a:lstStyle/>
          <a:p>
            <a:pPr algn="just">
              <a:lnSpc>
                <a:spcPct val="110000"/>
              </a:lnSpc>
            </a:pPr>
            <a:r>
              <a:rPr lang="en-US" sz="2800">
                <a:solidFill>
                  <a:schemeClr val="bg1"/>
                </a:solidFill>
              </a:rPr>
              <a:t>K</a:t>
            </a:r>
            <a:r>
              <a:rPr lang="vi-VN" sz="2800">
                <a:solidFill>
                  <a:schemeClr val="bg1"/>
                </a:solidFill>
              </a:rPr>
              <a:t>iến nghị với các phòng/trung tâm thuộc BĐT</a:t>
            </a:r>
            <a:r>
              <a:rPr lang="en-US" sz="2800">
                <a:solidFill>
                  <a:schemeClr val="bg1"/>
                </a:solidFill>
              </a:rPr>
              <a:t>/</a:t>
            </a:r>
            <a:r>
              <a:rPr lang="vi-VN" sz="2800">
                <a:solidFill>
                  <a:schemeClr val="bg1"/>
                </a:solidFill>
              </a:rPr>
              <a:t>TP về những vấn đề vượt thẩm quyền hoặc bất cập</a:t>
            </a:r>
            <a:r>
              <a:rPr lang="en-US" sz="2800">
                <a:solidFill>
                  <a:schemeClr val="bg1"/>
                </a:solidFill>
              </a:rPr>
              <a:t>.</a:t>
            </a:r>
            <a:endParaRPr lang="vi-VN" sz="2800">
              <a:solidFill>
                <a:schemeClr val="bg1"/>
              </a:solidFill>
            </a:endParaRPr>
          </a:p>
        </p:txBody>
      </p:sp>
      <p:grpSp>
        <p:nvGrpSpPr>
          <p:cNvPr id="49" name="Group 48"/>
          <p:cNvGrpSpPr/>
          <p:nvPr/>
        </p:nvGrpSpPr>
        <p:grpSpPr>
          <a:xfrm>
            <a:off x="9673423" y="10516356"/>
            <a:ext cx="509668" cy="454758"/>
            <a:chOff x="8492416" y="2402252"/>
            <a:chExt cx="348849" cy="348850"/>
          </a:xfrm>
        </p:grpSpPr>
        <p:sp>
          <p:nvSpPr>
            <p:cNvPr id="50"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1"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
        <p:nvSpPr>
          <p:cNvPr id="52" name="9Slide.vn 6"/>
          <p:cNvSpPr/>
          <p:nvPr/>
        </p:nvSpPr>
        <p:spPr>
          <a:xfrm>
            <a:off x="10170590" y="11523883"/>
            <a:ext cx="13485825" cy="517834"/>
          </a:xfrm>
          <a:prstGeom prst="rect">
            <a:avLst/>
          </a:prstGeom>
          <a:noFill/>
        </p:spPr>
        <p:txBody>
          <a:bodyPr wrap="square" rtlCol="0">
            <a:spAutoFit/>
          </a:bodyPr>
          <a:lstStyle/>
          <a:p>
            <a:pPr algn="just">
              <a:lnSpc>
                <a:spcPct val="110000"/>
              </a:lnSpc>
            </a:pPr>
            <a:r>
              <a:rPr lang="vi-VN" sz="2800">
                <a:solidFill>
                  <a:schemeClr val="bg1"/>
                </a:solidFill>
              </a:rPr>
              <a:t>Hưởng đầy đủ chính sách, quyền lợi theo quy định của Tổng công ty</a:t>
            </a:r>
            <a:r>
              <a:rPr lang="en-US" sz="2800">
                <a:solidFill>
                  <a:schemeClr val="bg1"/>
                </a:solidFill>
              </a:rPr>
              <a:t>.</a:t>
            </a:r>
            <a:endParaRPr lang="vi-VN" sz="2800">
              <a:solidFill>
                <a:schemeClr val="bg1"/>
              </a:solidFill>
            </a:endParaRPr>
          </a:p>
        </p:txBody>
      </p:sp>
      <p:grpSp>
        <p:nvGrpSpPr>
          <p:cNvPr id="53" name="Group 52"/>
          <p:cNvGrpSpPr/>
          <p:nvPr/>
        </p:nvGrpSpPr>
        <p:grpSpPr>
          <a:xfrm>
            <a:off x="9675271" y="11555825"/>
            <a:ext cx="509668" cy="454758"/>
            <a:chOff x="8492416" y="2402252"/>
            <a:chExt cx="348849" cy="348850"/>
          </a:xfrm>
        </p:grpSpPr>
        <p:sp>
          <p:nvSpPr>
            <p:cNvPr id="54"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5"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Tree>
    <p:extLst>
      <p:ext uri="{BB962C8B-B14F-4D97-AF65-F5344CB8AC3E}">
        <p14:creationId xmlns:p14="http://schemas.microsoft.com/office/powerpoint/2010/main" val="3283041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4" name="9Slide.vn 1"/>
          <p:cNvSpPr/>
          <p:nvPr/>
        </p:nvSpPr>
        <p:spPr>
          <a:xfrm>
            <a:off x="4277718" y="7793045"/>
            <a:ext cx="3116559" cy="584647"/>
          </a:xfrm>
          <a:prstGeom prst="rect">
            <a:avLst/>
          </a:prstGeom>
          <a:noFill/>
        </p:spPr>
        <p:txBody>
          <a:bodyPr wrap="none" rtlCol="0">
            <a:spAutoFit/>
          </a:bodyPr>
          <a:lstStyle/>
          <a:p>
            <a:pPr algn="ctr"/>
            <a:r>
              <a:rPr lang="en-US" sz="3199">
                <a:solidFill>
                  <a:schemeClr val="tx1">
                    <a:lumMod val="65000"/>
                    <a:lumOff val="35000"/>
                  </a:schemeClr>
                </a:solidFill>
              </a:rPr>
              <a:t>VIETNAMPOST</a:t>
            </a:r>
            <a:endParaRPr lang="en-US" sz="3199" dirty="0">
              <a:solidFill>
                <a:schemeClr val="tx1">
                  <a:lumMod val="65000"/>
                  <a:lumOff val="35000"/>
                </a:schemeClr>
              </a:solidFill>
            </a:endParaRPr>
          </a:p>
        </p:txBody>
      </p:sp>
      <p:sp>
        <p:nvSpPr>
          <p:cNvPr id="6" name="9Slide.vn 3"/>
          <p:cNvSpPr>
            <a:spLocks noEditPoints="1"/>
          </p:cNvSpPr>
          <p:nvPr/>
        </p:nvSpPr>
        <p:spPr bwMode="auto">
          <a:xfrm>
            <a:off x="5306312" y="8421473"/>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solidFill>
                <a:schemeClr val="tx1">
                  <a:lumMod val="65000"/>
                  <a:lumOff val="35000"/>
                </a:schemeClr>
              </a:solidFill>
            </a:endParaRPr>
          </a:p>
        </p:txBody>
      </p:sp>
      <p:sp>
        <p:nvSpPr>
          <p:cNvPr id="7" name="9Slide.vn 4"/>
          <p:cNvSpPr>
            <a:spLocks noEditPoints="1"/>
          </p:cNvSpPr>
          <p:nvPr/>
        </p:nvSpPr>
        <p:spPr bwMode="auto">
          <a:xfrm>
            <a:off x="5815239" y="8391976"/>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FFC000"/>
          </a:solidFill>
          <a:ln>
            <a:solidFill>
              <a:schemeClr val="accent1"/>
            </a:solidFill>
          </a:ln>
        </p:spPr>
        <p:txBody>
          <a:bodyPr vert="horz" wrap="square" lIns="182832" tIns="91416" rIns="182832" bIns="91416" numCol="1" anchor="t" anchorCtr="0" compatLnSpc="1">
            <a:prstTxWarp prst="textNoShape">
              <a:avLst/>
            </a:prstTxWarp>
          </a:bodyPr>
          <a:lstStyle/>
          <a:p>
            <a:endParaRPr lang="en-US" sz="7198">
              <a:solidFill>
                <a:srgbClr val="FFFF00"/>
              </a:solidFill>
            </a:endParaRPr>
          </a:p>
        </p:txBody>
      </p:sp>
      <p:cxnSp>
        <p:nvCxnSpPr>
          <p:cNvPr id="9" name="9Slide.vn 5"/>
          <p:cNvCxnSpPr/>
          <p:nvPr/>
        </p:nvCxnSpPr>
        <p:spPr>
          <a:xfrm>
            <a:off x="9452374" y="2949151"/>
            <a:ext cx="0" cy="8672578"/>
          </a:xfrm>
          <a:prstGeom prst="line">
            <a:avLst/>
          </a:prstGeom>
          <a:ln w="12700">
            <a:solidFill>
              <a:srgbClr val="E1E9EA"/>
            </a:solidFill>
          </a:ln>
        </p:spPr>
        <p:style>
          <a:lnRef idx="1">
            <a:schemeClr val="accent1"/>
          </a:lnRef>
          <a:fillRef idx="0">
            <a:schemeClr val="accent1"/>
          </a:fillRef>
          <a:effectRef idx="0">
            <a:schemeClr val="accent1"/>
          </a:effectRef>
          <a:fontRef idx="minor">
            <a:schemeClr val="tx1"/>
          </a:fontRef>
        </p:style>
      </p:cxnSp>
      <p:sp>
        <p:nvSpPr>
          <p:cNvPr id="11" name="9Slide.vn 6"/>
          <p:cNvSpPr/>
          <p:nvPr/>
        </p:nvSpPr>
        <p:spPr>
          <a:xfrm>
            <a:off x="10170587" y="5738071"/>
            <a:ext cx="13485825" cy="991810"/>
          </a:xfrm>
          <a:prstGeom prst="rect">
            <a:avLst/>
          </a:prstGeom>
          <a:noFill/>
        </p:spPr>
        <p:txBody>
          <a:bodyPr wrap="square" rtlCol="0">
            <a:spAutoFit/>
          </a:bodyPr>
          <a:lstStyle/>
          <a:p>
            <a:pPr algn="just">
              <a:lnSpc>
                <a:spcPct val="110000"/>
              </a:lnSpc>
            </a:pPr>
            <a:r>
              <a:rPr lang="vi-VN" sz="2800">
                <a:solidFill>
                  <a:schemeClr val="bg1"/>
                </a:solidFill>
              </a:rPr>
              <a:t>Chịu trách nhiệm trước GĐ Bưu điện tỉnh/Bưu điện khu vực về toàn bộ hoạt động của Bưu điện xã.</a:t>
            </a:r>
          </a:p>
        </p:txBody>
      </p:sp>
      <p:sp>
        <p:nvSpPr>
          <p:cNvPr id="12" name="9Slide.vn 7"/>
          <p:cNvSpPr txBox="1"/>
          <p:nvPr/>
        </p:nvSpPr>
        <p:spPr>
          <a:xfrm>
            <a:off x="10170590" y="3184791"/>
            <a:ext cx="4894289" cy="923330"/>
          </a:xfrm>
          <a:prstGeom prst="rect">
            <a:avLst/>
          </a:prstGeom>
          <a:noFill/>
        </p:spPr>
        <p:txBody>
          <a:bodyPr wrap="none" rtlCol="0">
            <a:spAutoFit/>
          </a:bodyPr>
          <a:lstStyle>
            <a:defPPr>
              <a:defRPr lang="en-US"/>
            </a:defPPr>
          </a:lstStyle>
          <a:p>
            <a:r>
              <a:rPr lang="en-US" sz="5400">
                <a:solidFill>
                  <a:schemeClr val="bg1"/>
                </a:solidFill>
              </a:rPr>
              <a:t>TRÁCH NHIỆM</a:t>
            </a:r>
            <a:endParaRPr lang="en-US" sz="5400" dirty="0">
              <a:solidFill>
                <a:schemeClr val="bg1"/>
              </a:solidFill>
            </a:endParaRPr>
          </a:p>
        </p:txBody>
      </p:sp>
      <p:sp>
        <p:nvSpPr>
          <p:cNvPr id="14" name="9Slide.vn 8"/>
          <p:cNvSpPr txBox="1"/>
          <p:nvPr/>
        </p:nvSpPr>
        <p:spPr>
          <a:xfrm>
            <a:off x="10170589" y="3960209"/>
            <a:ext cx="11945899" cy="1323119"/>
          </a:xfrm>
          <a:prstGeom prst="rect">
            <a:avLst/>
          </a:prstGeom>
          <a:noFill/>
        </p:spPr>
        <p:txBody>
          <a:bodyPr wrap="none" rtlCol="0">
            <a:spAutoFit/>
          </a:bodyPr>
          <a:lstStyle>
            <a:defPPr>
              <a:defRPr lang="en-US"/>
            </a:defPPr>
          </a:lstStyle>
          <a:p>
            <a:r>
              <a:rPr lang="en-US" sz="7998" b="1">
                <a:solidFill>
                  <a:schemeClr val="accent2"/>
                </a:solidFill>
              </a:rPr>
              <a:t>GIÁM ĐỐC BƯU ĐIỆN XÃ</a:t>
            </a:r>
            <a:endParaRPr lang="en-US" sz="7998" b="1" dirty="0">
              <a:solidFill>
                <a:schemeClr val="accent2"/>
              </a:solidFill>
            </a:endParaRPr>
          </a:p>
        </p:txBody>
      </p:sp>
      <p:sp>
        <p:nvSpPr>
          <p:cNvPr id="15" name="9Slide.vn 9"/>
          <p:cNvSpPr/>
          <p:nvPr/>
        </p:nvSpPr>
        <p:spPr>
          <a:xfrm>
            <a:off x="10405164" y="5375612"/>
            <a:ext cx="5021452" cy="91414"/>
          </a:xfrm>
          <a:prstGeom prst="rect">
            <a:avLst/>
          </a:prstGeom>
          <a:solidFill>
            <a:srgbClr val="E1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solidFill>
                <a:schemeClr val="tx1">
                  <a:lumMod val="65000"/>
                  <a:lumOff val="35000"/>
                </a:schemeClr>
              </a:solidFill>
            </a:endParaRPr>
          </a:p>
        </p:txBody>
      </p:sp>
      <p:sp>
        <p:nvSpPr>
          <p:cNvPr id="24" name="9Slide.vn 12">
            <a:extLst>
              <a:ext uri="{FF2B5EF4-FFF2-40B4-BE49-F238E27FC236}">
                <a16:creationId xmlns:a16="http://schemas.microsoft.com/office/drawing/2014/main" id="{2B64D364-307E-4C21-B422-879CCFCC4257}"/>
              </a:ext>
            </a:extLst>
          </p:cNvPr>
          <p:cNvSpPr txBox="1"/>
          <p:nvPr/>
        </p:nvSpPr>
        <p:spPr>
          <a:xfrm>
            <a:off x="21935555" y="-123258"/>
            <a:ext cx="498855" cy="1446230"/>
          </a:xfrm>
          <a:prstGeom prst="rect">
            <a:avLst/>
          </a:prstGeom>
          <a:noFill/>
        </p:spPr>
        <p:txBody>
          <a:bodyPr wrap="none" rtlCol="0">
            <a:spAutoFit/>
          </a:bodyPr>
          <a:lstStyle/>
          <a:p>
            <a:pPr algn="ctr"/>
            <a:r>
              <a:rPr lang="en-US" sz="8798">
                <a:solidFill>
                  <a:schemeClr val="bg1">
                    <a:lumMod val="95000"/>
                  </a:schemeClr>
                </a:solidFill>
                <a:latin typeface="Arial" panose="020B0604020202020204" pitchFamily="34" charset="0"/>
              </a:rPr>
              <a:t> </a:t>
            </a:r>
            <a:endParaRPr lang="en-US" sz="8798" dirty="0">
              <a:solidFill>
                <a:schemeClr val="bg1">
                  <a:lumMod val="95000"/>
                </a:schemeClr>
              </a:solidFill>
              <a:latin typeface="Arial" panose="020B0604020202020204" pitchFamily="34" charset="0"/>
            </a:endParaRPr>
          </a:p>
        </p:txBody>
      </p:sp>
      <p:sp>
        <p:nvSpPr>
          <p:cNvPr id="16" name="Rectangle 15">
            <a:extLst>
              <a:ext uri="{FF2B5EF4-FFF2-40B4-BE49-F238E27FC236}">
                <a16:creationId xmlns:a16="http://schemas.microsoft.com/office/drawing/2014/main" id="{838E2700-0403-E39F-54E8-A85FA2553A4F}"/>
              </a:ext>
            </a:extLst>
          </p:cNvPr>
          <p:cNvSpPr/>
          <p:nvPr/>
        </p:nvSpPr>
        <p:spPr>
          <a:xfrm>
            <a:off x="1746251" y="1649781"/>
            <a:ext cx="1063653" cy="56955"/>
          </a:xfrm>
          <a:prstGeom prst="rect">
            <a:avLst/>
          </a:pr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828"/>
              </a:solidFill>
            </a:endParaRPr>
          </a:p>
        </p:txBody>
      </p:sp>
      <p:sp>
        <p:nvSpPr>
          <p:cNvPr id="17" name="Rectangle 16">
            <a:extLst>
              <a:ext uri="{FF2B5EF4-FFF2-40B4-BE49-F238E27FC236}">
                <a16:creationId xmlns:a16="http://schemas.microsoft.com/office/drawing/2014/main" id="{A2F11B40-5097-0545-A45D-6A0899AC27CC}"/>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FFFF00"/>
                </a:solidFill>
                <a:latin typeface="Lato Regular"/>
                <a:ea typeface="ＭＳ Ｐゴシック" charset="0"/>
                <a:cs typeface="Lato Regular"/>
                <a:sym typeface="Montserrat-Regular" charset="0"/>
              </a:rPr>
              <a:t>TỔNG CÔNG TY </a:t>
            </a:r>
            <a:r>
              <a:rPr lang="vi-VN" sz="2400" spc="400">
                <a:solidFill>
                  <a:srgbClr val="FFFF00"/>
                </a:solidFill>
                <a:latin typeface="Lato Regular"/>
                <a:ea typeface="ＭＳ Ｐゴシック" charset="0"/>
                <a:cs typeface="Lato Regular"/>
                <a:sym typeface="Montserrat-Regular" charset="0"/>
              </a:rPr>
              <a:t>BƯU </a:t>
            </a:r>
            <a:r>
              <a:rPr lang="vi-VN" sz="2400" spc="400" dirty="0">
                <a:solidFill>
                  <a:srgbClr val="FFFF00"/>
                </a:solidFill>
                <a:latin typeface="Lato Regular"/>
                <a:ea typeface="ＭＳ Ｐゴシック" charset="0"/>
                <a:cs typeface="Lato Regular"/>
                <a:sym typeface="Montserrat-Regular" charset="0"/>
              </a:rPr>
              <a:t>ĐIỆN VIỆT NAM</a:t>
            </a:r>
            <a:endParaRPr lang="en-US" sz="2400" spc="400" dirty="0">
              <a:solidFill>
                <a:srgbClr val="FFFF00"/>
              </a:solidFill>
              <a:latin typeface="Lato Regular"/>
              <a:ea typeface="ＭＳ Ｐゴシック" charset="0"/>
              <a:cs typeface="Lato Regular"/>
              <a:sym typeface="Montserrat-Regular" charset="0"/>
            </a:endParaRPr>
          </a:p>
        </p:txBody>
      </p:sp>
      <p:sp>
        <p:nvSpPr>
          <p:cNvPr id="18" name="TextBox 24">
            <a:extLst>
              <a:ext uri="{FF2B5EF4-FFF2-40B4-BE49-F238E27FC236}">
                <a16:creationId xmlns:a16="http://schemas.microsoft.com/office/drawing/2014/main" id="{5EE765F6-52C1-F990-F001-31A519EB3A88}"/>
              </a:ext>
            </a:extLst>
          </p:cNvPr>
          <p:cNvSpPr txBox="1">
            <a:spLocks noChangeArrowheads="1"/>
          </p:cNvSpPr>
          <p:nvPr/>
        </p:nvSpPr>
        <p:spPr bwMode="auto">
          <a:xfrm>
            <a:off x="3962400" y="1649781"/>
            <a:ext cx="169803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b="1" dirty="0">
                <a:solidFill>
                  <a:srgbClr val="FFFF00"/>
                </a:solidFill>
                <a:cs typeface="Lato Light" panose="020F0502020204030203" pitchFamily="34" charset="0"/>
              </a:rPr>
              <a:t>VAI </a:t>
            </a:r>
            <a:r>
              <a:rPr lang="en-US" altLang="vi-VN" b="1">
                <a:solidFill>
                  <a:srgbClr val="FFFF00"/>
                </a:solidFill>
                <a:cs typeface="Lato Light" panose="020F0502020204030203" pitchFamily="34" charset="0"/>
              </a:rPr>
              <a:t>TRÒ, NHIỆM VỤ, </a:t>
            </a:r>
            <a:r>
              <a:rPr lang="en-US" altLang="vi-VN" b="1" dirty="0">
                <a:solidFill>
                  <a:srgbClr val="FFFF00"/>
                </a:solidFill>
                <a:cs typeface="Lato Light" panose="020F0502020204030203" pitchFamily="34" charset="0"/>
              </a:rPr>
              <a:t>QUYỀN HẠN, TRÁCH NHIỆM CỦA GIÁM ĐỐC BƯU ĐIỆN XÃ</a:t>
            </a:r>
          </a:p>
        </p:txBody>
      </p:sp>
      <p:sp>
        <p:nvSpPr>
          <p:cNvPr id="21" name="Rectangle 1">
            <a:extLst>
              <a:ext uri="{FF2B5EF4-FFF2-40B4-BE49-F238E27FC236}">
                <a16:creationId xmlns:a16="http://schemas.microsoft.com/office/drawing/2014/main" id="{9F040FA5-7EBF-E275-336D-C72C9E4CFC60}"/>
              </a:ext>
            </a:extLst>
          </p:cNvPr>
          <p:cNvSpPr>
            <a:spLocks/>
          </p:cNvSpPr>
          <p:nvPr/>
        </p:nvSpPr>
        <p:spPr bwMode="auto">
          <a:xfrm>
            <a:off x="1705754" y="720463"/>
            <a:ext cx="659796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400">
                <a:solidFill>
                  <a:srgbClr val="FFFF00"/>
                </a:solidFill>
                <a:ea typeface="ＭＳ Ｐゴシック" charset="0"/>
                <a:cs typeface="Lato Regular" panose="020F0502020204030203" pitchFamily="34" charset="0"/>
                <a:sym typeface="Bebas Neue" charset="0"/>
              </a:rPr>
              <a:t>GIÁM ĐỐC </a:t>
            </a:r>
            <a:r>
              <a:rPr lang="vi-VN" sz="4400">
                <a:solidFill>
                  <a:srgbClr val="FFFF00"/>
                </a:solidFill>
                <a:ea typeface="ＭＳ Ｐゴシック" charset="0"/>
                <a:cs typeface="Lato Regular" panose="020F0502020204030203" pitchFamily="34" charset="0"/>
                <a:sym typeface="Bebas Neue" charset="0"/>
              </a:rPr>
              <a:t>BƯU </a:t>
            </a:r>
            <a:r>
              <a:rPr lang="vi-VN" sz="4400" dirty="0">
                <a:solidFill>
                  <a:srgbClr val="FFFF00"/>
                </a:solidFill>
                <a:ea typeface="ＭＳ Ｐゴシック" charset="0"/>
                <a:cs typeface="Lato Regular" panose="020F0502020204030203" pitchFamily="34" charset="0"/>
                <a:sym typeface="Bebas Neue" charset="0"/>
              </a:rPr>
              <a:t>ĐIỆN XÃ</a:t>
            </a:r>
          </a:p>
        </p:txBody>
      </p:sp>
      <p:sp>
        <p:nvSpPr>
          <p:cNvPr id="23" name="9Slide.vn 6"/>
          <p:cNvSpPr/>
          <p:nvPr/>
        </p:nvSpPr>
        <p:spPr>
          <a:xfrm>
            <a:off x="10170590" y="6816393"/>
            <a:ext cx="13485825" cy="517834"/>
          </a:xfrm>
          <a:prstGeom prst="rect">
            <a:avLst/>
          </a:prstGeom>
          <a:noFill/>
        </p:spPr>
        <p:txBody>
          <a:bodyPr wrap="square" rtlCol="0">
            <a:spAutoFit/>
          </a:bodyPr>
          <a:lstStyle/>
          <a:p>
            <a:pPr algn="just">
              <a:lnSpc>
                <a:spcPct val="110000"/>
              </a:lnSpc>
            </a:pPr>
            <a:r>
              <a:rPr lang="vi-VN" sz="2800">
                <a:solidFill>
                  <a:schemeClr val="bg1"/>
                </a:solidFill>
              </a:rPr>
              <a:t>Quản lý điều hành toàn diện mọi hoạt động của Bưu điện xã theo đúng quy định</a:t>
            </a:r>
            <a:r>
              <a:rPr lang="en-US" sz="2800">
                <a:solidFill>
                  <a:schemeClr val="bg1"/>
                </a:solidFill>
              </a:rPr>
              <a:t>.</a:t>
            </a:r>
            <a:endParaRPr lang="vi-VN" sz="2800">
              <a:solidFill>
                <a:schemeClr val="bg1"/>
              </a:solidFill>
            </a:endParaRPr>
          </a:p>
        </p:txBody>
      </p:sp>
      <p:sp>
        <p:nvSpPr>
          <p:cNvPr id="26" name="9Slide.vn 6"/>
          <p:cNvSpPr/>
          <p:nvPr/>
        </p:nvSpPr>
        <p:spPr>
          <a:xfrm>
            <a:off x="10169254" y="7481296"/>
            <a:ext cx="13485825" cy="517834"/>
          </a:xfrm>
          <a:prstGeom prst="rect">
            <a:avLst/>
          </a:prstGeom>
          <a:noFill/>
        </p:spPr>
        <p:txBody>
          <a:bodyPr wrap="square" rtlCol="0">
            <a:spAutoFit/>
          </a:bodyPr>
          <a:lstStyle/>
          <a:p>
            <a:pPr algn="just">
              <a:lnSpc>
                <a:spcPct val="110000"/>
              </a:lnSpc>
            </a:pPr>
            <a:r>
              <a:rPr lang="vi-VN" sz="2800">
                <a:solidFill>
                  <a:schemeClr val="bg1"/>
                </a:solidFill>
              </a:rPr>
              <a:t>Gương mẫu trong ứng xử, giữ gìn hình ảnh của Bưu điện Việt Nam</a:t>
            </a:r>
            <a:r>
              <a:rPr lang="en-US" sz="2800">
                <a:solidFill>
                  <a:schemeClr val="bg1"/>
                </a:solidFill>
              </a:rPr>
              <a:t>.</a:t>
            </a:r>
            <a:endParaRPr lang="vi-VN" sz="2800">
              <a:solidFill>
                <a:schemeClr val="bg1"/>
              </a:solidFill>
            </a:endParaRPr>
          </a:p>
        </p:txBody>
      </p:sp>
      <p:sp>
        <p:nvSpPr>
          <p:cNvPr id="27" name="9Slide.vn 6"/>
          <p:cNvSpPr/>
          <p:nvPr/>
        </p:nvSpPr>
        <p:spPr>
          <a:xfrm>
            <a:off x="10170590" y="8092533"/>
            <a:ext cx="13485825" cy="566309"/>
          </a:xfrm>
          <a:prstGeom prst="rect">
            <a:avLst/>
          </a:prstGeom>
          <a:noFill/>
        </p:spPr>
        <p:txBody>
          <a:bodyPr wrap="square" rtlCol="0">
            <a:spAutoFit/>
          </a:bodyPr>
          <a:lstStyle/>
          <a:p>
            <a:pPr algn="just">
              <a:lnSpc>
                <a:spcPct val="110000"/>
              </a:lnSpc>
            </a:pPr>
            <a:r>
              <a:rPr lang="vi-VN" sz="2800">
                <a:solidFill>
                  <a:schemeClr val="bg1"/>
                </a:solidFill>
              </a:rPr>
              <a:t>Bảo vệ, quản lý và sử dụng có hiệu quả tài sản, nguồn lực, tài chính được giao</a:t>
            </a:r>
            <a:r>
              <a:rPr lang="en-US" sz="2800">
                <a:solidFill>
                  <a:schemeClr val="bg1"/>
                </a:solidFill>
              </a:rPr>
              <a:t>.</a:t>
            </a:r>
            <a:endParaRPr lang="vi-VN" sz="2800">
              <a:solidFill>
                <a:schemeClr val="bg1"/>
              </a:solidFill>
            </a:endParaRPr>
          </a:p>
        </p:txBody>
      </p:sp>
      <p:grpSp>
        <p:nvGrpSpPr>
          <p:cNvPr id="10" name="Group 9"/>
          <p:cNvGrpSpPr/>
          <p:nvPr/>
        </p:nvGrpSpPr>
        <p:grpSpPr>
          <a:xfrm>
            <a:off x="9673935" y="5863474"/>
            <a:ext cx="509668" cy="454758"/>
            <a:chOff x="8492416" y="2402252"/>
            <a:chExt cx="348849" cy="348850"/>
          </a:xfrm>
        </p:grpSpPr>
        <p:sp>
          <p:nvSpPr>
            <p:cNvPr id="30"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1"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2" name="Group 31"/>
          <p:cNvGrpSpPr/>
          <p:nvPr/>
        </p:nvGrpSpPr>
        <p:grpSpPr>
          <a:xfrm>
            <a:off x="9681950" y="6912385"/>
            <a:ext cx="509668" cy="454758"/>
            <a:chOff x="8492416" y="2402252"/>
            <a:chExt cx="348849" cy="348850"/>
          </a:xfrm>
        </p:grpSpPr>
        <p:sp>
          <p:nvSpPr>
            <p:cNvPr id="33"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4"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8" name="Group 37"/>
          <p:cNvGrpSpPr/>
          <p:nvPr/>
        </p:nvGrpSpPr>
        <p:grpSpPr>
          <a:xfrm>
            <a:off x="9673935" y="7542735"/>
            <a:ext cx="509668" cy="454758"/>
            <a:chOff x="8492416" y="2402252"/>
            <a:chExt cx="348849" cy="348850"/>
          </a:xfrm>
        </p:grpSpPr>
        <p:sp>
          <p:nvSpPr>
            <p:cNvPr id="39"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0"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41" name="Group 40"/>
          <p:cNvGrpSpPr/>
          <p:nvPr/>
        </p:nvGrpSpPr>
        <p:grpSpPr>
          <a:xfrm>
            <a:off x="9673423" y="8173614"/>
            <a:ext cx="509668" cy="454758"/>
            <a:chOff x="8492416" y="2402252"/>
            <a:chExt cx="348849" cy="348850"/>
          </a:xfrm>
        </p:grpSpPr>
        <p:sp>
          <p:nvSpPr>
            <p:cNvPr id="42"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3"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
        <p:nvSpPr>
          <p:cNvPr id="48" name="9Slide.vn 6"/>
          <p:cNvSpPr/>
          <p:nvPr/>
        </p:nvSpPr>
        <p:spPr>
          <a:xfrm>
            <a:off x="10168742" y="8744100"/>
            <a:ext cx="13485825" cy="1040285"/>
          </a:xfrm>
          <a:prstGeom prst="rect">
            <a:avLst/>
          </a:prstGeom>
          <a:noFill/>
        </p:spPr>
        <p:txBody>
          <a:bodyPr wrap="square" rtlCol="0">
            <a:spAutoFit/>
          </a:bodyPr>
          <a:lstStyle/>
          <a:p>
            <a:pPr algn="just">
              <a:lnSpc>
                <a:spcPct val="110000"/>
              </a:lnSpc>
            </a:pPr>
            <a:r>
              <a:rPr lang="vi-VN" sz="2800">
                <a:solidFill>
                  <a:schemeClr val="bg1"/>
                </a:solidFill>
              </a:rPr>
              <a:t>Trung thực, minh bạch, chấp hành các quy định, quy trình của Tổng công ty. Chịu trách nhiệm nếu để xảy ra sai phạm trong đơn vị</a:t>
            </a:r>
            <a:r>
              <a:rPr lang="en-US" sz="2800">
                <a:solidFill>
                  <a:schemeClr val="bg1"/>
                </a:solidFill>
              </a:rPr>
              <a:t>.</a:t>
            </a:r>
            <a:endParaRPr lang="vi-VN" sz="2800">
              <a:solidFill>
                <a:schemeClr val="bg1"/>
              </a:solidFill>
            </a:endParaRPr>
          </a:p>
        </p:txBody>
      </p:sp>
      <p:grpSp>
        <p:nvGrpSpPr>
          <p:cNvPr id="49" name="Group 48"/>
          <p:cNvGrpSpPr/>
          <p:nvPr/>
        </p:nvGrpSpPr>
        <p:grpSpPr>
          <a:xfrm>
            <a:off x="9673423" y="8835036"/>
            <a:ext cx="509668" cy="454758"/>
            <a:chOff x="8492416" y="2402252"/>
            <a:chExt cx="348849" cy="348850"/>
          </a:xfrm>
        </p:grpSpPr>
        <p:sp>
          <p:nvSpPr>
            <p:cNvPr id="50"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1"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
        <p:nvSpPr>
          <p:cNvPr id="52" name="9Slide.vn 6"/>
          <p:cNvSpPr/>
          <p:nvPr/>
        </p:nvSpPr>
        <p:spPr>
          <a:xfrm>
            <a:off x="10170590" y="9842564"/>
            <a:ext cx="13485825" cy="1040285"/>
          </a:xfrm>
          <a:prstGeom prst="rect">
            <a:avLst/>
          </a:prstGeom>
          <a:noFill/>
        </p:spPr>
        <p:txBody>
          <a:bodyPr wrap="square" rtlCol="0">
            <a:spAutoFit/>
          </a:bodyPr>
          <a:lstStyle/>
          <a:p>
            <a:pPr algn="just">
              <a:lnSpc>
                <a:spcPct val="110000"/>
              </a:lnSpc>
            </a:pPr>
            <a:r>
              <a:rPr lang="vi-VN" sz="2800">
                <a:solidFill>
                  <a:schemeClr val="bg1"/>
                </a:solidFill>
              </a:rPr>
              <a:t>Phối hợp với chính quyền xã và các tổ chức địa phương trong việc triển khai các dịch vụ hành chính công, dịch vụ công ích</a:t>
            </a:r>
            <a:r>
              <a:rPr lang="en-US" sz="2800">
                <a:solidFill>
                  <a:schemeClr val="bg1"/>
                </a:solidFill>
              </a:rPr>
              <a:t>.</a:t>
            </a:r>
            <a:endParaRPr lang="vi-VN" sz="2800">
              <a:solidFill>
                <a:schemeClr val="bg1"/>
              </a:solidFill>
            </a:endParaRPr>
          </a:p>
        </p:txBody>
      </p:sp>
      <p:grpSp>
        <p:nvGrpSpPr>
          <p:cNvPr id="53" name="Group 52"/>
          <p:cNvGrpSpPr/>
          <p:nvPr/>
        </p:nvGrpSpPr>
        <p:grpSpPr>
          <a:xfrm>
            <a:off x="9675271" y="9904003"/>
            <a:ext cx="509668" cy="454758"/>
            <a:chOff x="8492416" y="2402252"/>
            <a:chExt cx="348849" cy="348850"/>
          </a:xfrm>
        </p:grpSpPr>
        <p:sp>
          <p:nvSpPr>
            <p:cNvPr id="54"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5"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pic>
        <p:nvPicPr>
          <p:cNvPr id="5" name="Picture Placeholder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l="13527" r="13527"/>
          <a:stretch>
            <a:fillRect/>
          </a:stretch>
        </p:blipFill>
        <p:spPr/>
      </p:pic>
      <p:sp>
        <p:nvSpPr>
          <p:cNvPr id="44" name="9Slide.vn 6"/>
          <p:cNvSpPr/>
          <p:nvPr/>
        </p:nvSpPr>
        <p:spPr>
          <a:xfrm>
            <a:off x="10170590" y="10861079"/>
            <a:ext cx="13485825" cy="991810"/>
          </a:xfrm>
          <a:prstGeom prst="rect">
            <a:avLst/>
          </a:prstGeom>
          <a:noFill/>
        </p:spPr>
        <p:txBody>
          <a:bodyPr wrap="square" rtlCol="0">
            <a:spAutoFit/>
          </a:bodyPr>
          <a:lstStyle/>
          <a:p>
            <a:pPr algn="just">
              <a:lnSpc>
                <a:spcPct val="110000"/>
              </a:lnSpc>
            </a:pPr>
            <a:r>
              <a:rPr lang="vi-VN" sz="2800">
                <a:solidFill>
                  <a:schemeClr val="bg1"/>
                </a:solidFill>
              </a:rPr>
              <a:t>Chịu sự kiểm tra, giám sát, thực hiện chế độ báo cáo định kỳ hoặc đột xuất theo yêu cầu của TTKD, BĐT/TP</a:t>
            </a:r>
            <a:r>
              <a:rPr lang="en-US" sz="2800">
                <a:solidFill>
                  <a:schemeClr val="bg1"/>
                </a:solidFill>
              </a:rPr>
              <a:t>.</a:t>
            </a:r>
            <a:endParaRPr lang="vi-VN" sz="2800">
              <a:solidFill>
                <a:schemeClr val="bg1"/>
              </a:solidFill>
            </a:endParaRPr>
          </a:p>
        </p:txBody>
      </p:sp>
      <p:grpSp>
        <p:nvGrpSpPr>
          <p:cNvPr id="45" name="Group 44"/>
          <p:cNvGrpSpPr/>
          <p:nvPr/>
        </p:nvGrpSpPr>
        <p:grpSpPr>
          <a:xfrm>
            <a:off x="9681950" y="10957071"/>
            <a:ext cx="509668" cy="454758"/>
            <a:chOff x="8492416" y="2402252"/>
            <a:chExt cx="348849" cy="348850"/>
          </a:xfrm>
        </p:grpSpPr>
        <p:sp>
          <p:nvSpPr>
            <p:cNvPr id="46"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7"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Tree>
    <p:extLst>
      <p:ext uri="{BB962C8B-B14F-4D97-AF65-F5344CB8AC3E}">
        <p14:creationId xmlns:p14="http://schemas.microsoft.com/office/powerpoint/2010/main" val="3225499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Slide.vn 1">
            <a:extLst>
              <a:ext uri="{FF2B5EF4-FFF2-40B4-BE49-F238E27FC236}">
                <a16:creationId xmlns:a16="http://schemas.microsoft.com/office/drawing/2014/main" id="{8AE6BDEB-4A40-4B66-B53E-5868F236DA9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6593" b="16593"/>
          <a:stretch/>
        </p:blipFill>
        <p:spPr>
          <a:xfrm>
            <a:off x="1885457" y="2611580"/>
            <a:ext cx="19767675" cy="10608265"/>
          </a:xfrm>
        </p:spPr>
      </p:pic>
      <p:sp>
        <p:nvSpPr>
          <p:cNvPr id="6" name="9Slide.vn 2"/>
          <p:cNvSpPr>
            <a:spLocks noChangeArrowheads="1"/>
          </p:cNvSpPr>
          <p:nvPr/>
        </p:nvSpPr>
        <p:spPr bwMode="auto">
          <a:xfrm>
            <a:off x="0" y="0"/>
            <a:ext cx="24377650" cy="6856214"/>
          </a:xfrm>
          <a:prstGeom prst="rect">
            <a:avLst/>
          </a:prstGeom>
          <a:gradFill>
            <a:gsLst>
              <a:gs pos="21000">
                <a:schemeClr val="accent2">
                  <a:alpha val="90000"/>
                </a:schemeClr>
              </a:gs>
              <a:gs pos="100000">
                <a:srgbClr val="002D73">
                  <a:alpha val="0"/>
                </a:srgb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p>
        </p:txBody>
      </p:sp>
      <p:sp>
        <p:nvSpPr>
          <p:cNvPr id="11" name="9Slide.vn 4">
            <a:extLst>
              <a:ext uri="{FF2B5EF4-FFF2-40B4-BE49-F238E27FC236}">
                <a16:creationId xmlns:a16="http://schemas.microsoft.com/office/drawing/2014/main" id="{CE582833-9BAF-42CD-8119-5D6EC073B590}"/>
              </a:ext>
            </a:extLst>
          </p:cNvPr>
          <p:cNvSpPr/>
          <p:nvPr/>
        </p:nvSpPr>
        <p:spPr>
          <a:xfrm flipH="1">
            <a:off x="1760361" y="480105"/>
            <a:ext cx="125097" cy="1703546"/>
          </a:xfrm>
          <a:prstGeom prst="rect">
            <a:avLst/>
          </a:prstGeom>
          <a:solidFill>
            <a:srgbClr val="FFFFFF"/>
          </a:solidFill>
          <a:ln w="12700" cap="flat" cmpd="sng" algn="ctr">
            <a:noFill/>
            <a:prstDash val="solid"/>
            <a:miter lim="800000"/>
          </a:ln>
          <a:effectLst/>
        </p:spPr>
        <p:txBody>
          <a:bodyPr rtlCol="0" anchor="ctr"/>
          <a:lstStyle/>
          <a:p>
            <a:pPr algn="ctr" defTabSz="1828343">
              <a:defRPr/>
            </a:pPr>
            <a:endParaRPr lang="en-US" sz="3599" kern="0">
              <a:solidFill>
                <a:srgbClr val="323232"/>
              </a:solidFill>
            </a:endParaRPr>
          </a:p>
        </p:txBody>
      </p:sp>
      <p:sp>
        <p:nvSpPr>
          <p:cNvPr id="12" name="9Slide.vn 5">
            <a:extLst>
              <a:ext uri="{FF2B5EF4-FFF2-40B4-BE49-F238E27FC236}">
                <a16:creationId xmlns:a16="http://schemas.microsoft.com/office/drawing/2014/main" id="{C42E1A9C-75A0-4D7E-B539-58A8450350AA}"/>
              </a:ext>
            </a:extLst>
          </p:cNvPr>
          <p:cNvSpPr txBox="1"/>
          <p:nvPr/>
        </p:nvSpPr>
        <p:spPr>
          <a:xfrm>
            <a:off x="2344629" y="528148"/>
            <a:ext cx="13933623" cy="1717008"/>
          </a:xfrm>
          <a:prstGeom prst="rect">
            <a:avLst/>
          </a:prstGeom>
          <a:noFill/>
        </p:spPr>
        <p:txBody>
          <a:bodyPr wrap="none" rtlCol="0">
            <a:spAutoFit/>
          </a:bodyPr>
          <a:lstStyle>
            <a:defPPr>
              <a:defRPr lang="en-US"/>
            </a:defPPr>
            <a:lvl1pPr>
              <a:lnSpc>
                <a:spcPct val="80000"/>
              </a:lnSpc>
              <a:defRPr sz="6000">
                <a:solidFill>
                  <a:srgbClr val="FFFFFF"/>
                </a:solidFill>
                <a:latin typeface="Montserrat Semi Bold" panose="00000700000000000000" pitchFamily="50" charset="0"/>
                <a:ea typeface="Questrial" charset="0"/>
                <a:cs typeface="Questrial" panose="02000000000000000000" pitchFamily="2" charset="0"/>
              </a:defRPr>
            </a:lvl1pPr>
          </a:lstStyle>
          <a:p>
            <a:r>
              <a:rPr lang="en-US" sz="13197" b="1">
                <a:latin typeface="+mn-lt"/>
                <a:ea typeface="#9Slide02 Noi dung dai" panose="02000000000000000000" pitchFamily="2" charset="0"/>
                <a:cs typeface="Arial" panose="020B0604020202020204" pitchFamily="34" charset="0"/>
              </a:rPr>
              <a:t>VAI TRÒ CÁC CẤP</a:t>
            </a:r>
            <a:endParaRPr lang="en-US" sz="13197" b="1" dirty="0">
              <a:latin typeface="+mn-lt"/>
              <a:ea typeface="#9Slide02 Noi dung dai" panose="02000000000000000000" pitchFamily="2" charset="0"/>
              <a:cs typeface="Arial" panose="020B0604020202020204" pitchFamily="34" charset="0"/>
            </a:endParaRPr>
          </a:p>
        </p:txBody>
      </p:sp>
      <p:sp>
        <p:nvSpPr>
          <p:cNvPr id="7" name="9Slide.vn 5">
            <a:extLst>
              <a:ext uri="{FF2B5EF4-FFF2-40B4-BE49-F238E27FC236}">
                <a16:creationId xmlns:a16="http://schemas.microsoft.com/office/drawing/2014/main" id="{9D95BCE0-F68E-472B-BA0F-8CC80AF90369}"/>
              </a:ext>
            </a:extLst>
          </p:cNvPr>
          <p:cNvSpPr/>
          <p:nvPr/>
        </p:nvSpPr>
        <p:spPr>
          <a:xfrm flipH="1">
            <a:off x="12655846" y="2763813"/>
            <a:ext cx="45719" cy="2801259"/>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ea typeface="+mn-ea"/>
              <a:cs typeface="+mn-cs"/>
            </a:endParaRPr>
          </a:p>
        </p:txBody>
      </p:sp>
      <p:sp>
        <p:nvSpPr>
          <p:cNvPr id="8" name="9Slide.vn 6">
            <a:extLst>
              <a:ext uri="{FF2B5EF4-FFF2-40B4-BE49-F238E27FC236}">
                <a16:creationId xmlns:a16="http://schemas.microsoft.com/office/drawing/2014/main" id="{D13CDA40-E9F5-4A0B-96F5-BBA249EF12D1}"/>
              </a:ext>
            </a:extLst>
          </p:cNvPr>
          <p:cNvSpPr txBox="1"/>
          <p:nvPr/>
        </p:nvSpPr>
        <p:spPr>
          <a:xfrm>
            <a:off x="12763196" y="2702750"/>
            <a:ext cx="8061526" cy="2862322"/>
          </a:xfrm>
          <a:prstGeom prst="rect">
            <a:avLst/>
          </a:prstGeom>
          <a:noFill/>
        </p:spPr>
        <p:txBody>
          <a:bodyPr wrap="square" rtlCol="0">
            <a:spAutoFit/>
          </a:bodyPr>
          <a:lstStyle>
            <a:defPPr>
              <a:defRPr lang="en-US"/>
            </a:defPPr>
            <a:lvl1pPr>
              <a:defRPr>
                <a:solidFill>
                  <a:srgbClr val="FFFFFF"/>
                </a:solidFill>
                <a:latin typeface="Raleway" panose="020B0503030101060003" pitchFamily="34" charset="0"/>
                <a:ea typeface="Questrial" panose="020B0306030504020204" pitchFamily="34" charset="0"/>
                <a:cs typeface="Questrial" panose="02000000000000000000" pitchFamily="2" charset="0"/>
              </a:defRPr>
            </a:lvl1pPr>
          </a:lstStyle>
          <a:p>
            <a:pPr marL="571500" indent="-571500">
              <a:buFont typeface="Arial" panose="020B0604020202020204" pitchFamily="34" charset="0"/>
              <a:buChar char="•"/>
            </a:pPr>
            <a:r>
              <a:rPr lang="en-US">
                <a:solidFill>
                  <a:schemeClr val="bg1"/>
                </a:solidFill>
                <a:latin typeface="+mn-lt"/>
                <a:ea typeface="#9Slide02 Noi dung dai" panose="02000000000000000000" pitchFamily="2" charset="0"/>
                <a:cs typeface="Arial" panose="020B0604020202020204" pitchFamily="34" charset="0"/>
              </a:rPr>
              <a:t>Giám đốc BĐT/TP</a:t>
            </a:r>
          </a:p>
          <a:p>
            <a:pPr marL="571500" indent="-571500">
              <a:buFont typeface="Arial" panose="020B0604020202020204" pitchFamily="34" charset="0"/>
              <a:buChar char="•"/>
            </a:pPr>
            <a:r>
              <a:rPr lang="en-US">
                <a:solidFill>
                  <a:schemeClr val="bg1"/>
                </a:solidFill>
                <a:latin typeface="+mn-lt"/>
                <a:ea typeface="#9Slide02 Noi dung dai" panose="02000000000000000000" pitchFamily="2" charset="0"/>
                <a:cs typeface="Arial" panose="020B0604020202020204" pitchFamily="34" charset="0"/>
              </a:rPr>
              <a:t>Phòng chức năng/Trung tâm BĐT</a:t>
            </a:r>
          </a:p>
          <a:p>
            <a:pPr marL="571500" indent="-571500">
              <a:buFont typeface="Arial" panose="020B0604020202020204" pitchFamily="34" charset="0"/>
              <a:buChar char="•"/>
            </a:pPr>
            <a:r>
              <a:rPr lang="en-US">
                <a:solidFill>
                  <a:schemeClr val="bg1"/>
                </a:solidFill>
                <a:latin typeface="+mn-lt"/>
                <a:ea typeface="#9Slide02 Noi dung dai" panose="02000000000000000000" pitchFamily="2" charset="0"/>
                <a:cs typeface="Arial" panose="020B0604020202020204" pitchFamily="34" charset="0"/>
              </a:rPr>
              <a:t>Các Ban ĐHKD – TCT</a:t>
            </a:r>
          </a:p>
          <a:p>
            <a:pPr marL="571500" indent="-571500">
              <a:buFont typeface="Arial" panose="020B0604020202020204" pitchFamily="34" charset="0"/>
              <a:buChar char="•"/>
            </a:pPr>
            <a:r>
              <a:rPr lang="en-US">
                <a:solidFill>
                  <a:schemeClr val="bg1"/>
                </a:solidFill>
                <a:latin typeface="+mn-lt"/>
                <a:ea typeface="#9Slide02 Noi dung dai" panose="02000000000000000000" pitchFamily="2" charset="0"/>
                <a:cs typeface="Arial" panose="020B0604020202020204" pitchFamily="34" charset="0"/>
              </a:rPr>
              <a:t>Ban TCKH</a:t>
            </a:r>
          </a:p>
          <a:p>
            <a:pPr marL="571500" indent="-571500">
              <a:buFont typeface="Arial" panose="020B0604020202020204" pitchFamily="34" charset="0"/>
              <a:buChar char="•"/>
            </a:pPr>
            <a:r>
              <a:rPr lang="en-US">
                <a:solidFill>
                  <a:schemeClr val="bg1"/>
                </a:solidFill>
                <a:latin typeface="+mn-lt"/>
                <a:ea typeface="#9Slide02 Noi dung dai" panose="02000000000000000000" pitchFamily="2" charset="0"/>
                <a:cs typeface="Arial" panose="020B0604020202020204" pitchFamily="34" charset="0"/>
              </a:rPr>
              <a:t>Ban TCNS</a:t>
            </a:r>
            <a:endParaRPr lang="en-US" dirty="0">
              <a:solidFill>
                <a:schemeClr val="bg1"/>
              </a:solidFill>
              <a:latin typeface="+mn-lt"/>
              <a:ea typeface="#9Slide02 Noi dung dai" panose="02000000000000000000" pitchFamily="2" charset="0"/>
              <a:cs typeface="Arial" panose="020B0604020202020204" pitchFamily="34" charset="0"/>
            </a:endParaRPr>
          </a:p>
        </p:txBody>
      </p:sp>
    </p:spTree>
    <p:extLst>
      <p:ext uri="{BB962C8B-B14F-4D97-AF65-F5344CB8AC3E}">
        <p14:creationId xmlns:p14="http://schemas.microsoft.com/office/powerpoint/2010/main" val="1753648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9Slide.vn 1"/>
          <p:cNvSpPr/>
          <p:nvPr/>
        </p:nvSpPr>
        <p:spPr>
          <a:xfrm>
            <a:off x="4277718" y="7793045"/>
            <a:ext cx="3116559" cy="584647"/>
          </a:xfrm>
          <a:prstGeom prst="rect">
            <a:avLst/>
          </a:prstGeom>
          <a:noFill/>
        </p:spPr>
        <p:txBody>
          <a:bodyPr wrap="none" rtlCol="0">
            <a:spAutoFit/>
          </a:bodyPr>
          <a:lstStyle/>
          <a:p>
            <a:pPr algn="ctr"/>
            <a:r>
              <a:rPr lang="en-US" sz="3199">
                <a:solidFill>
                  <a:schemeClr val="tx1">
                    <a:lumMod val="65000"/>
                    <a:lumOff val="35000"/>
                  </a:schemeClr>
                </a:solidFill>
              </a:rPr>
              <a:t>VIETNAMPOST</a:t>
            </a:r>
            <a:endParaRPr lang="en-US" sz="3199" dirty="0">
              <a:solidFill>
                <a:schemeClr val="tx1">
                  <a:lumMod val="65000"/>
                  <a:lumOff val="35000"/>
                </a:schemeClr>
              </a:solidFill>
            </a:endParaRPr>
          </a:p>
        </p:txBody>
      </p:sp>
      <p:sp>
        <p:nvSpPr>
          <p:cNvPr id="6" name="9Slide.vn 3"/>
          <p:cNvSpPr>
            <a:spLocks noEditPoints="1"/>
          </p:cNvSpPr>
          <p:nvPr/>
        </p:nvSpPr>
        <p:spPr bwMode="auto">
          <a:xfrm>
            <a:off x="5306312" y="8421473"/>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solidFill>
                <a:schemeClr val="tx1">
                  <a:lumMod val="65000"/>
                  <a:lumOff val="35000"/>
                </a:schemeClr>
              </a:solidFill>
            </a:endParaRPr>
          </a:p>
        </p:txBody>
      </p:sp>
      <p:sp>
        <p:nvSpPr>
          <p:cNvPr id="7" name="9Slide.vn 4"/>
          <p:cNvSpPr>
            <a:spLocks noEditPoints="1"/>
          </p:cNvSpPr>
          <p:nvPr/>
        </p:nvSpPr>
        <p:spPr bwMode="auto">
          <a:xfrm>
            <a:off x="5815239" y="8391976"/>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FFC000"/>
          </a:solidFill>
          <a:ln>
            <a:solidFill>
              <a:schemeClr val="accent1"/>
            </a:solidFill>
          </a:ln>
        </p:spPr>
        <p:txBody>
          <a:bodyPr vert="horz" wrap="square" lIns="182832" tIns="91416" rIns="182832" bIns="91416" numCol="1" anchor="t" anchorCtr="0" compatLnSpc="1">
            <a:prstTxWarp prst="textNoShape">
              <a:avLst/>
            </a:prstTxWarp>
          </a:bodyPr>
          <a:lstStyle/>
          <a:p>
            <a:endParaRPr lang="en-US" sz="7198">
              <a:solidFill>
                <a:srgbClr val="FFFF00"/>
              </a:solidFill>
            </a:endParaRPr>
          </a:p>
        </p:txBody>
      </p:sp>
      <p:cxnSp>
        <p:nvCxnSpPr>
          <p:cNvPr id="9" name="9Slide.vn 5"/>
          <p:cNvCxnSpPr/>
          <p:nvPr/>
        </p:nvCxnSpPr>
        <p:spPr>
          <a:xfrm>
            <a:off x="9452374" y="2801666"/>
            <a:ext cx="0" cy="6674843"/>
          </a:xfrm>
          <a:prstGeom prst="line">
            <a:avLst/>
          </a:prstGeom>
          <a:ln w="12700">
            <a:solidFill>
              <a:srgbClr val="E1E9EA"/>
            </a:solidFill>
          </a:ln>
        </p:spPr>
        <p:style>
          <a:lnRef idx="1">
            <a:schemeClr val="accent1"/>
          </a:lnRef>
          <a:fillRef idx="0">
            <a:schemeClr val="accent1"/>
          </a:fillRef>
          <a:effectRef idx="0">
            <a:schemeClr val="accent1"/>
          </a:effectRef>
          <a:fontRef idx="minor">
            <a:schemeClr val="tx1"/>
          </a:fontRef>
        </p:style>
      </p:cxnSp>
      <p:sp>
        <p:nvSpPr>
          <p:cNvPr id="11" name="9Slide.vn 6"/>
          <p:cNvSpPr/>
          <p:nvPr/>
        </p:nvSpPr>
        <p:spPr>
          <a:xfrm>
            <a:off x="10281423" y="5482427"/>
            <a:ext cx="13485825" cy="1120307"/>
          </a:xfrm>
          <a:prstGeom prst="rect">
            <a:avLst/>
          </a:prstGeom>
          <a:noFill/>
        </p:spPr>
        <p:txBody>
          <a:bodyPr wrap="square" rtlCol="0">
            <a:spAutoFit/>
          </a:bodyPr>
          <a:lstStyle/>
          <a:p>
            <a:pPr algn="just">
              <a:lnSpc>
                <a:spcPct val="110000"/>
              </a:lnSpc>
            </a:pPr>
            <a:r>
              <a:rPr lang="en-US" sz="3200">
                <a:solidFill>
                  <a:schemeClr val="bg1"/>
                </a:solidFill>
              </a:rPr>
              <a:t>Giao nhiệm vụ cụ thể cho các Phòng chức năng, Trung tâm trực thuộc trong việc hỗ trợ BĐX</a:t>
            </a:r>
            <a:endParaRPr lang="vi-VN" sz="3200">
              <a:solidFill>
                <a:schemeClr val="bg1"/>
              </a:solidFill>
            </a:endParaRPr>
          </a:p>
        </p:txBody>
      </p:sp>
      <p:sp>
        <p:nvSpPr>
          <p:cNvPr id="12" name="9Slide.vn 7"/>
          <p:cNvSpPr txBox="1"/>
          <p:nvPr/>
        </p:nvSpPr>
        <p:spPr>
          <a:xfrm>
            <a:off x="10170590" y="2873729"/>
            <a:ext cx="13483977" cy="1938992"/>
          </a:xfrm>
          <a:prstGeom prst="rect">
            <a:avLst/>
          </a:prstGeom>
          <a:noFill/>
        </p:spPr>
        <p:txBody>
          <a:bodyPr wrap="square" rtlCol="0">
            <a:spAutoFit/>
          </a:bodyPr>
          <a:lstStyle>
            <a:defPPr>
              <a:defRPr lang="en-US"/>
            </a:defPPr>
          </a:lstStyle>
          <a:p>
            <a:pPr algn="just"/>
            <a:r>
              <a:rPr lang="en-US" sz="4000">
                <a:solidFill>
                  <a:schemeClr val="bg1"/>
                </a:solidFill>
              </a:rPr>
              <a:t>L</a:t>
            </a:r>
            <a:r>
              <a:rPr lang="vi-VN" sz="4000">
                <a:solidFill>
                  <a:schemeClr val="bg1"/>
                </a:solidFill>
              </a:rPr>
              <a:t>à người chịu trách nhiệm toàn diện trước Tổng công ty về việc tổ chức, vận hành, phát triển và đảm bảo hiệu quả hoạt động của các BĐX</a:t>
            </a:r>
            <a:endParaRPr lang="en-US" sz="4000" dirty="0">
              <a:solidFill>
                <a:schemeClr val="bg1"/>
              </a:solidFill>
            </a:endParaRPr>
          </a:p>
        </p:txBody>
      </p:sp>
      <p:sp>
        <p:nvSpPr>
          <p:cNvPr id="15" name="9Slide.vn 9"/>
          <p:cNvSpPr/>
          <p:nvPr/>
        </p:nvSpPr>
        <p:spPr>
          <a:xfrm>
            <a:off x="10405164" y="4942986"/>
            <a:ext cx="5021452" cy="91414"/>
          </a:xfrm>
          <a:prstGeom prst="rect">
            <a:avLst/>
          </a:prstGeom>
          <a:solidFill>
            <a:srgbClr val="E1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solidFill>
                <a:schemeClr val="tx1">
                  <a:lumMod val="65000"/>
                  <a:lumOff val="35000"/>
                </a:schemeClr>
              </a:solidFill>
            </a:endParaRPr>
          </a:p>
        </p:txBody>
      </p:sp>
      <p:sp>
        <p:nvSpPr>
          <p:cNvPr id="24" name="9Slide.vn 12">
            <a:extLst>
              <a:ext uri="{FF2B5EF4-FFF2-40B4-BE49-F238E27FC236}">
                <a16:creationId xmlns:a16="http://schemas.microsoft.com/office/drawing/2014/main" id="{2B64D364-307E-4C21-B422-879CCFCC4257}"/>
              </a:ext>
            </a:extLst>
          </p:cNvPr>
          <p:cNvSpPr txBox="1"/>
          <p:nvPr/>
        </p:nvSpPr>
        <p:spPr>
          <a:xfrm>
            <a:off x="21935555" y="-123258"/>
            <a:ext cx="498855" cy="1446230"/>
          </a:xfrm>
          <a:prstGeom prst="rect">
            <a:avLst/>
          </a:prstGeom>
          <a:noFill/>
        </p:spPr>
        <p:txBody>
          <a:bodyPr wrap="none" rtlCol="0">
            <a:spAutoFit/>
          </a:bodyPr>
          <a:lstStyle/>
          <a:p>
            <a:pPr algn="ctr"/>
            <a:r>
              <a:rPr lang="en-US" sz="8798">
                <a:solidFill>
                  <a:schemeClr val="bg1">
                    <a:lumMod val="95000"/>
                  </a:schemeClr>
                </a:solidFill>
                <a:latin typeface="Arial" panose="020B0604020202020204" pitchFamily="34" charset="0"/>
              </a:rPr>
              <a:t> </a:t>
            </a:r>
            <a:endParaRPr lang="en-US" sz="8798" dirty="0">
              <a:solidFill>
                <a:schemeClr val="bg1">
                  <a:lumMod val="95000"/>
                </a:schemeClr>
              </a:solidFill>
              <a:latin typeface="Arial" panose="020B0604020202020204" pitchFamily="34" charset="0"/>
            </a:endParaRPr>
          </a:p>
        </p:txBody>
      </p:sp>
      <p:sp>
        <p:nvSpPr>
          <p:cNvPr id="16" name="Rectangle 15">
            <a:extLst>
              <a:ext uri="{FF2B5EF4-FFF2-40B4-BE49-F238E27FC236}">
                <a16:creationId xmlns:a16="http://schemas.microsoft.com/office/drawing/2014/main" id="{838E2700-0403-E39F-54E8-A85FA2553A4F}"/>
              </a:ext>
            </a:extLst>
          </p:cNvPr>
          <p:cNvSpPr/>
          <p:nvPr/>
        </p:nvSpPr>
        <p:spPr>
          <a:xfrm>
            <a:off x="1746251" y="1649781"/>
            <a:ext cx="1063653" cy="56955"/>
          </a:xfrm>
          <a:prstGeom prst="rect">
            <a:avLst/>
          </a:pr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828"/>
              </a:solidFill>
            </a:endParaRPr>
          </a:p>
        </p:txBody>
      </p:sp>
      <p:sp>
        <p:nvSpPr>
          <p:cNvPr id="17" name="Rectangle 16">
            <a:extLst>
              <a:ext uri="{FF2B5EF4-FFF2-40B4-BE49-F238E27FC236}">
                <a16:creationId xmlns:a16="http://schemas.microsoft.com/office/drawing/2014/main" id="{A2F11B40-5097-0545-A45D-6A0899AC27CC}"/>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FFFF00"/>
                </a:solidFill>
                <a:latin typeface="Lato Regular"/>
                <a:ea typeface="ＭＳ Ｐゴシック" charset="0"/>
                <a:cs typeface="Lato Regular"/>
                <a:sym typeface="Montserrat-Regular" charset="0"/>
              </a:rPr>
              <a:t>TỔNG CÔNG TY </a:t>
            </a:r>
            <a:r>
              <a:rPr lang="vi-VN" sz="2400" spc="400">
                <a:solidFill>
                  <a:srgbClr val="FFFF00"/>
                </a:solidFill>
                <a:latin typeface="Lato Regular"/>
                <a:ea typeface="ＭＳ Ｐゴシック" charset="0"/>
                <a:cs typeface="Lato Regular"/>
                <a:sym typeface="Montserrat-Regular" charset="0"/>
              </a:rPr>
              <a:t>BƯU </a:t>
            </a:r>
            <a:r>
              <a:rPr lang="vi-VN" sz="2400" spc="400" dirty="0">
                <a:solidFill>
                  <a:srgbClr val="FFFF00"/>
                </a:solidFill>
                <a:latin typeface="Lato Regular"/>
                <a:ea typeface="ＭＳ Ｐゴシック" charset="0"/>
                <a:cs typeface="Lato Regular"/>
                <a:sym typeface="Montserrat-Regular" charset="0"/>
              </a:rPr>
              <a:t>ĐIỆN VIỆT NAM</a:t>
            </a:r>
            <a:endParaRPr lang="en-US" sz="2400" spc="400" dirty="0">
              <a:solidFill>
                <a:srgbClr val="FFFF00"/>
              </a:solidFill>
              <a:latin typeface="Lato Regular"/>
              <a:ea typeface="ＭＳ Ｐゴシック" charset="0"/>
              <a:cs typeface="Lato Regular"/>
              <a:sym typeface="Montserrat-Regular" charset="0"/>
            </a:endParaRPr>
          </a:p>
        </p:txBody>
      </p:sp>
      <p:sp>
        <p:nvSpPr>
          <p:cNvPr id="18" name="TextBox 24">
            <a:extLst>
              <a:ext uri="{FF2B5EF4-FFF2-40B4-BE49-F238E27FC236}">
                <a16:creationId xmlns:a16="http://schemas.microsoft.com/office/drawing/2014/main" id="{5EE765F6-52C1-F990-F001-31A519EB3A88}"/>
              </a:ext>
            </a:extLst>
          </p:cNvPr>
          <p:cNvSpPr txBox="1">
            <a:spLocks noChangeArrowheads="1"/>
          </p:cNvSpPr>
          <p:nvPr/>
        </p:nvSpPr>
        <p:spPr bwMode="auto">
          <a:xfrm>
            <a:off x="3962400" y="1590787"/>
            <a:ext cx="1698031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5400" b="1">
                <a:solidFill>
                  <a:srgbClr val="FFFF00"/>
                </a:solidFill>
                <a:cs typeface="Lato Light" panose="020F0502020204030203" pitchFamily="34" charset="0"/>
              </a:rPr>
              <a:t>GIÁM ĐỐC BƯU ĐIỆN TỈNH/THÀNH PHỐ</a:t>
            </a:r>
            <a:endParaRPr lang="en-US" altLang="vi-VN" sz="5400" b="1" dirty="0">
              <a:solidFill>
                <a:srgbClr val="FFFF00"/>
              </a:solidFill>
              <a:cs typeface="Lato Light" panose="020F0502020204030203" pitchFamily="34" charset="0"/>
            </a:endParaRPr>
          </a:p>
        </p:txBody>
      </p:sp>
      <p:sp>
        <p:nvSpPr>
          <p:cNvPr id="21" name="Rectangle 1">
            <a:extLst>
              <a:ext uri="{FF2B5EF4-FFF2-40B4-BE49-F238E27FC236}">
                <a16:creationId xmlns:a16="http://schemas.microsoft.com/office/drawing/2014/main" id="{9F040FA5-7EBF-E275-336D-C72C9E4CFC60}"/>
              </a:ext>
            </a:extLst>
          </p:cNvPr>
          <p:cNvSpPr>
            <a:spLocks/>
          </p:cNvSpPr>
          <p:nvPr/>
        </p:nvSpPr>
        <p:spPr bwMode="auto">
          <a:xfrm>
            <a:off x="1705754" y="720463"/>
            <a:ext cx="467756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400">
                <a:solidFill>
                  <a:srgbClr val="FFFF00"/>
                </a:solidFill>
                <a:ea typeface="ＭＳ Ｐゴシック" charset="0"/>
                <a:cs typeface="Lato Regular" panose="020F0502020204030203" pitchFamily="34" charset="0"/>
                <a:sym typeface="Bebas Neue" charset="0"/>
              </a:rPr>
              <a:t>VAI TRÒ CÁC CẤP</a:t>
            </a:r>
            <a:endParaRPr lang="vi-VN" sz="4400" dirty="0">
              <a:solidFill>
                <a:srgbClr val="FFFF00"/>
              </a:solidFill>
              <a:ea typeface="ＭＳ Ｐゴシック" charset="0"/>
              <a:cs typeface="Lato Regular" panose="020F0502020204030203" pitchFamily="34" charset="0"/>
              <a:sym typeface="Bebas Neue" charset="0"/>
            </a:endParaRPr>
          </a:p>
        </p:txBody>
      </p:sp>
      <p:sp>
        <p:nvSpPr>
          <p:cNvPr id="23" name="9Slide.vn 6"/>
          <p:cNvSpPr/>
          <p:nvPr/>
        </p:nvSpPr>
        <p:spPr>
          <a:xfrm>
            <a:off x="10281426" y="6727003"/>
            <a:ext cx="13485825" cy="1175706"/>
          </a:xfrm>
          <a:prstGeom prst="rect">
            <a:avLst/>
          </a:prstGeom>
          <a:noFill/>
        </p:spPr>
        <p:txBody>
          <a:bodyPr wrap="square" rtlCol="0">
            <a:spAutoFit/>
          </a:bodyPr>
          <a:lstStyle/>
          <a:p>
            <a:pPr algn="just">
              <a:lnSpc>
                <a:spcPct val="110000"/>
              </a:lnSpc>
            </a:pPr>
            <a:r>
              <a:rPr lang="vi-VN" sz="3200">
                <a:solidFill>
                  <a:schemeClr val="bg1"/>
                </a:solidFill>
              </a:rPr>
              <a:t>Phân công cán bộ phụ trách cụ thể để hỗ trợ từng BĐX trong giai đoạn đầu triển khai</a:t>
            </a:r>
          </a:p>
        </p:txBody>
      </p:sp>
      <p:sp>
        <p:nvSpPr>
          <p:cNvPr id="27" name="9Slide.vn 6"/>
          <p:cNvSpPr/>
          <p:nvPr/>
        </p:nvSpPr>
        <p:spPr>
          <a:xfrm>
            <a:off x="10281426" y="7857446"/>
            <a:ext cx="13485825" cy="1120307"/>
          </a:xfrm>
          <a:prstGeom prst="rect">
            <a:avLst/>
          </a:prstGeom>
          <a:noFill/>
        </p:spPr>
        <p:txBody>
          <a:bodyPr wrap="square" rtlCol="0">
            <a:spAutoFit/>
          </a:bodyPr>
          <a:lstStyle/>
          <a:p>
            <a:pPr algn="just">
              <a:lnSpc>
                <a:spcPct val="110000"/>
              </a:lnSpc>
            </a:pPr>
            <a:r>
              <a:rPr lang="vi-VN" sz="3200">
                <a:solidFill>
                  <a:schemeClr val="bg1"/>
                </a:solidFill>
              </a:rPr>
              <a:t>Chủ động phối hợp với chính quyền xã, tận dụng các nguồn lực tại địa phương để hỗ trợ BĐX</a:t>
            </a:r>
          </a:p>
        </p:txBody>
      </p:sp>
      <p:grpSp>
        <p:nvGrpSpPr>
          <p:cNvPr id="10" name="Group 9"/>
          <p:cNvGrpSpPr/>
          <p:nvPr/>
        </p:nvGrpSpPr>
        <p:grpSpPr>
          <a:xfrm>
            <a:off x="9673935" y="5607830"/>
            <a:ext cx="509668" cy="454758"/>
            <a:chOff x="8492416" y="2402252"/>
            <a:chExt cx="348849" cy="348850"/>
          </a:xfrm>
        </p:grpSpPr>
        <p:sp>
          <p:nvSpPr>
            <p:cNvPr id="30"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1"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2" name="Group 31"/>
          <p:cNvGrpSpPr/>
          <p:nvPr/>
        </p:nvGrpSpPr>
        <p:grpSpPr>
          <a:xfrm>
            <a:off x="9681950" y="6822995"/>
            <a:ext cx="509668" cy="454758"/>
            <a:chOff x="8492416" y="2402252"/>
            <a:chExt cx="348849" cy="348850"/>
          </a:xfrm>
        </p:grpSpPr>
        <p:sp>
          <p:nvSpPr>
            <p:cNvPr id="33"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4"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41" name="Group 40"/>
          <p:cNvGrpSpPr/>
          <p:nvPr/>
        </p:nvGrpSpPr>
        <p:grpSpPr>
          <a:xfrm>
            <a:off x="9673423" y="8158411"/>
            <a:ext cx="509668" cy="454758"/>
            <a:chOff x="8492416" y="2402252"/>
            <a:chExt cx="348849" cy="348850"/>
          </a:xfrm>
        </p:grpSpPr>
        <p:sp>
          <p:nvSpPr>
            <p:cNvPr id="42"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3"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131127" y="3186568"/>
            <a:ext cx="5368458" cy="3934026"/>
          </a:xfrm>
        </p:spPr>
      </p:pic>
    </p:spTree>
    <p:extLst>
      <p:ext uri="{BB962C8B-B14F-4D97-AF65-F5344CB8AC3E}">
        <p14:creationId xmlns:p14="http://schemas.microsoft.com/office/powerpoint/2010/main" val="1005205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9Slide.vn 1"/>
          <p:cNvSpPr/>
          <p:nvPr/>
        </p:nvSpPr>
        <p:spPr>
          <a:xfrm>
            <a:off x="4277718" y="7793045"/>
            <a:ext cx="3116559" cy="584647"/>
          </a:xfrm>
          <a:prstGeom prst="rect">
            <a:avLst/>
          </a:prstGeom>
          <a:noFill/>
        </p:spPr>
        <p:txBody>
          <a:bodyPr wrap="none" rtlCol="0">
            <a:spAutoFit/>
          </a:bodyPr>
          <a:lstStyle/>
          <a:p>
            <a:pPr algn="ctr"/>
            <a:r>
              <a:rPr lang="en-US" sz="3199">
                <a:solidFill>
                  <a:schemeClr val="tx1">
                    <a:lumMod val="65000"/>
                    <a:lumOff val="35000"/>
                  </a:schemeClr>
                </a:solidFill>
              </a:rPr>
              <a:t>VIETNAMPOST</a:t>
            </a:r>
            <a:endParaRPr lang="en-US" sz="3199" dirty="0">
              <a:solidFill>
                <a:schemeClr val="tx1">
                  <a:lumMod val="65000"/>
                  <a:lumOff val="35000"/>
                </a:schemeClr>
              </a:solidFill>
            </a:endParaRPr>
          </a:p>
        </p:txBody>
      </p:sp>
      <p:sp>
        <p:nvSpPr>
          <p:cNvPr id="6" name="9Slide.vn 3"/>
          <p:cNvSpPr>
            <a:spLocks noEditPoints="1"/>
          </p:cNvSpPr>
          <p:nvPr/>
        </p:nvSpPr>
        <p:spPr bwMode="auto">
          <a:xfrm>
            <a:off x="5306312" y="8421473"/>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solidFill>
                <a:schemeClr val="tx1">
                  <a:lumMod val="65000"/>
                  <a:lumOff val="35000"/>
                </a:schemeClr>
              </a:solidFill>
            </a:endParaRPr>
          </a:p>
        </p:txBody>
      </p:sp>
      <p:sp>
        <p:nvSpPr>
          <p:cNvPr id="7" name="9Slide.vn 4"/>
          <p:cNvSpPr>
            <a:spLocks noEditPoints="1"/>
          </p:cNvSpPr>
          <p:nvPr/>
        </p:nvSpPr>
        <p:spPr bwMode="auto">
          <a:xfrm>
            <a:off x="5815239" y="8391976"/>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FFC000"/>
          </a:solidFill>
          <a:ln>
            <a:solidFill>
              <a:schemeClr val="accent1"/>
            </a:solidFill>
          </a:ln>
        </p:spPr>
        <p:txBody>
          <a:bodyPr vert="horz" wrap="square" lIns="182832" tIns="91416" rIns="182832" bIns="91416" numCol="1" anchor="t" anchorCtr="0" compatLnSpc="1">
            <a:prstTxWarp prst="textNoShape">
              <a:avLst/>
            </a:prstTxWarp>
          </a:bodyPr>
          <a:lstStyle/>
          <a:p>
            <a:endParaRPr lang="en-US" sz="7198">
              <a:solidFill>
                <a:srgbClr val="FFFF00"/>
              </a:solidFill>
            </a:endParaRPr>
          </a:p>
        </p:txBody>
      </p:sp>
      <p:cxnSp>
        <p:nvCxnSpPr>
          <p:cNvPr id="9" name="9Slide.vn 5"/>
          <p:cNvCxnSpPr/>
          <p:nvPr/>
        </p:nvCxnSpPr>
        <p:spPr>
          <a:xfrm>
            <a:off x="9452374" y="3466682"/>
            <a:ext cx="0" cy="4520326"/>
          </a:xfrm>
          <a:prstGeom prst="line">
            <a:avLst/>
          </a:prstGeom>
          <a:ln w="12700">
            <a:solidFill>
              <a:srgbClr val="E1E9EA"/>
            </a:solidFill>
          </a:ln>
        </p:spPr>
        <p:style>
          <a:lnRef idx="1">
            <a:schemeClr val="accent1"/>
          </a:lnRef>
          <a:fillRef idx="0">
            <a:schemeClr val="accent1"/>
          </a:fillRef>
          <a:effectRef idx="0">
            <a:schemeClr val="accent1"/>
          </a:effectRef>
          <a:fontRef idx="minor">
            <a:schemeClr val="tx1"/>
          </a:fontRef>
        </p:style>
      </p:cxnSp>
      <p:sp>
        <p:nvSpPr>
          <p:cNvPr id="11" name="9Slide.vn 6"/>
          <p:cNvSpPr/>
          <p:nvPr/>
        </p:nvSpPr>
        <p:spPr>
          <a:xfrm>
            <a:off x="10253714" y="3903014"/>
            <a:ext cx="13485825" cy="1175706"/>
          </a:xfrm>
          <a:prstGeom prst="rect">
            <a:avLst/>
          </a:prstGeom>
          <a:noFill/>
        </p:spPr>
        <p:txBody>
          <a:bodyPr wrap="square" rtlCol="0">
            <a:spAutoFit/>
          </a:bodyPr>
          <a:lstStyle/>
          <a:p>
            <a:pPr algn="just">
              <a:lnSpc>
                <a:spcPct val="110000"/>
              </a:lnSpc>
            </a:pPr>
            <a:r>
              <a:rPr lang="vi-VN" sz="3200">
                <a:solidFill>
                  <a:schemeClr val="bg1"/>
                </a:solidFill>
              </a:rPr>
              <a:t>Có trách nhiệm phối hợp hỗ trợ theo lĩnh vực chuyên môn. Cử nhân sự phụ trách từ </a:t>
            </a:r>
            <a:r>
              <a:rPr lang="en-US" sz="3200">
                <a:solidFill>
                  <a:schemeClr val="bg1"/>
                </a:solidFill>
              </a:rPr>
              <a:t>BĐT/TP</a:t>
            </a:r>
            <a:r>
              <a:rPr lang="vi-VN" sz="3200">
                <a:solidFill>
                  <a:schemeClr val="bg1"/>
                </a:solidFill>
              </a:rPr>
              <a:t> để hướng dẫn, giám sát các BĐX</a:t>
            </a:r>
          </a:p>
        </p:txBody>
      </p:sp>
      <p:sp>
        <p:nvSpPr>
          <p:cNvPr id="15" name="9Slide.vn 9"/>
          <p:cNvSpPr/>
          <p:nvPr/>
        </p:nvSpPr>
        <p:spPr>
          <a:xfrm>
            <a:off x="10191618" y="2667411"/>
            <a:ext cx="5021452" cy="91414"/>
          </a:xfrm>
          <a:prstGeom prst="rect">
            <a:avLst/>
          </a:prstGeom>
          <a:solidFill>
            <a:srgbClr val="E1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solidFill>
                <a:schemeClr val="tx1">
                  <a:lumMod val="65000"/>
                  <a:lumOff val="35000"/>
                </a:schemeClr>
              </a:solidFill>
            </a:endParaRPr>
          </a:p>
        </p:txBody>
      </p:sp>
      <p:sp>
        <p:nvSpPr>
          <p:cNvPr id="24" name="9Slide.vn 12">
            <a:extLst>
              <a:ext uri="{FF2B5EF4-FFF2-40B4-BE49-F238E27FC236}">
                <a16:creationId xmlns:a16="http://schemas.microsoft.com/office/drawing/2014/main" id="{2B64D364-307E-4C21-B422-879CCFCC4257}"/>
              </a:ext>
            </a:extLst>
          </p:cNvPr>
          <p:cNvSpPr txBox="1"/>
          <p:nvPr/>
        </p:nvSpPr>
        <p:spPr>
          <a:xfrm>
            <a:off x="21935555" y="-123258"/>
            <a:ext cx="498855" cy="1446230"/>
          </a:xfrm>
          <a:prstGeom prst="rect">
            <a:avLst/>
          </a:prstGeom>
          <a:noFill/>
        </p:spPr>
        <p:txBody>
          <a:bodyPr wrap="none" rtlCol="0">
            <a:spAutoFit/>
          </a:bodyPr>
          <a:lstStyle/>
          <a:p>
            <a:pPr algn="ctr"/>
            <a:r>
              <a:rPr lang="en-US" sz="8798">
                <a:solidFill>
                  <a:schemeClr val="bg1">
                    <a:lumMod val="95000"/>
                  </a:schemeClr>
                </a:solidFill>
                <a:latin typeface="Arial" panose="020B0604020202020204" pitchFamily="34" charset="0"/>
              </a:rPr>
              <a:t> </a:t>
            </a:r>
            <a:endParaRPr lang="en-US" sz="8798" dirty="0">
              <a:solidFill>
                <a:schemeClr val="bg1">
                  <a:lumMod val="95000"/>
                </a:schemeClr>
              </a:solidFill>
              <a:latin typeface="Arial" panose="020B0604020202020204" pitchFamily="34" charset="0"/>
            </a:endParaRPr>
          </a:p>
        </p:txBody>
      </p:sp>
      <p:sp>
        <p:nvSpPr>
          <p:cNvPr id="16" name="Rectangle 15">
            <a:extLst>
              <a:ext uri="{FF2B5EF4-FFF2-40B4-BE49-F238E27FC236}">
                <a16:creationId xmlns:a16="http://schemas.microsoft.com/office/drawing/2014/main" id="{838E2700-0403-E39F-54E8-A85FA2553A4F}"/>
              </a:ext>
            </a:extLst>
          </p:cNvPr>
          <p:cNvSpPr/>
          <p:nvPr/>
        </p:nvSpPr>
        <p:spPr>
          <a:xfrm>
            <a:off x="1746251" y="1649781"/>
            <a:ext cx="1063653" cy="56955"/>
          </a:xfrm>
          <a:prstGeom prst="rect">
            <a:avLst/>
          </a:pr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828"/>
              </a:solidFill>
            </a:endParaRPr>
          </a:p>
        </p:txBody>
      </p:sp>
      <p:sp>
        <p:nvSpPr>
          <p:cNvPr id="17" name="Rectangle 16">
            <a:extLst>
              <a:ext uri="{FF2B5EF4-FFF2-40B4-BE49-F238E27FC236}">
                <a16:creationId xmlns:a16="http://schemas.microsoft.com/office/drawing/2014/main" id="{A2F11B40-5097-0545-A45D-6A0899AC27CC}"/>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FFFF00"/>
                </a:solidFill>
                <a:latin typeface="Lato Regular"/>
                <a:ea typeface="ＭＳ Ｐゴシック" charset="0"/>
                <a:cs typeface="Lato Regular"/>
                <a:sym typeface="Montserrat-Regular" charset="0"/>
              </a:rPr>
              <a:t>TỔNG CÔNG TY </a:t>
            </a:r>
            <a:r>
              <a:rPr lang="vi-VN" sz="2400" spc="400">
                <a:solidFill>
                  <a:srgbClr val="FFFF00"/>
                </a:solidFill>
                <a:latin typeface="Lato Regular"/>
                <a:ea typeface="ＭＳ Ｐゴシック" charset="0"/>
                <a:cs typeface="Lato Regular"/>
                <a:sym typeface="Montserrat-Regular" charset="0"/>
              </a:rPr>
              <a:t>BƯU </a:t>
            </a:r>
            <a:r>
              <a:rPr lang="vi-VN" sz="2400" spc="400" dirty="0">
                <a:solidFill>
                  <a:srgbClr val="FFFF00"/>
                </a:solidFill>
                <a:latin typeface="Lato Regular"/>
                <a:ea typeface="ＭＳ Ｐゴシック" charset="0"/>
                <a:cs typeface="Lato Regular"/>
                <a:sym typeface="Montserrat-Regular" charset="0"/>
              </a:rPr>
              <a:t>ĐIỆN VIỆT NAM</a:t>
            </a:r>
            <a:endParaRPr lang="en-US" sz="2400" spc="400" dirty="0">
              <a:solidFill>
                <a:srgbClr val="FFFF00"/>
              </a:solidFill>
              <a:latin typeface="Lato Regular"/>
              <a:ea typeface="ＭＳ Ｐゴシック" charset="0"/>
              <a:cs typeface="Lato Regular"/>
              <a:sym typeface="Montserrat-Regular" charset="0"/>
            </a:endParaRPr>
          </a:p>
        </p:txBody>
      </p:sp>
      <p:sp>
        <p:nvSpPr>
          <p:cNvPr id="18" name="TextBox 24">
            <a:extLst>
              <a:ext uri="{FF2B5EF4-FFF2-40B4-BE49-F238E27FC236}">
                <a16:creationId xmlns:a16="http://schemas.microsoft.com/office/drawing/2014/main" id="{5EE765F6-52C1-F990-F001-31A519EB3A88}"/>
              </a:ext>
            </a:extLst>
          </p:cNvPr>
          <p:cNvSpPr txBox="1">
            <a:spLocks noChangeArrowheads="1"/>
          </p:cNvSpPr>
          <p:nvPr/>
        </p:nvSpPr>
        <p:spPr bwMode="auto">
          <a:xfrm>
            <a:off x="3962400" y="1590787"/>
            <a:ext cx="1698031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5400" b="1">
                <a:solidFill>
                  <a:srgbClr val="FFFF00"/>
                </a:solidFill>
                <a:cs typeface="Lato Light" panose="020F0502020204030203" pitchFamily="34" charset="0"/>
              </a:rPr>
              <a:t>CÁC PHÒNG CHỨC NĂNG/TRUNG TÂM CỦA BĐT/TP</a:t>
            </a:r>
            <a:endParaRPr lang="en-US" altLang="vi-VN" sz="5400" b="1" dirty="0">
              <a:solidFill>
                <a:srgbClr val="FFFF00"/>
              </a:solidFill>
              <a:cs typeface="Lato Light" panose="020F0502020204030203" pitchFamily="34" charset="0"/>
            </a:endParaRPr>
          </a:p>
        </p:txBody>
      </p:sp>
      <p:sp>
        <p:nvSpPr>
          <p:cNvPr id="21" name="Rectangle 1">
            <a:extLst>
              <a:ext uri="{FF2B5EF4-FFF2-40B4-BE49-F238E27FC236}">
                <a16:creationId xmlns:a16="http://schemas.microsoft.com/office/drawing/2014/main" id="{9F040FA5-7EBF-E275-336D-C72C9E4CFC60}"/>
              </a:ext>
            </a:extLst>
          </p:cNvPr>
          <p:cNvSpPr>
            <a:spLocks/>
          </p:cNvSpPr>
          <p:nvPr/>
        </p:nvSpPr>
        <p:spPr bwMode="auto">
          <a:xfrm>
            <a:off x="1705754" y="720463"/>
            <a:ext cx="467756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400">
                <a:solidFill>
                  <a:srgbClr val="FFFF00"/>
                </a:solidFill>
                <a:ea typeface="ＭＳ Ｐゴシック" charset="0"/>
                <a:cs typeface="Lato Regular" panose="020F0502020204030203" pitchFamily="34" charset="0"/>
                <a:sym typeface="Bebas Neue" charset="0"/>
              </a:rPr>
              <a:t>VAI TRÒ CÁC CẤP</a:t>
            </a:r>
            <a:endParaRPr lang="vi-VN" sz="4400" dirty="0">
              <a:solidFill>
                <a:srgbClr val="FFFF00"/>
              </a:solidFill>
              <a:ea typeface="ＭＳ Ｐゴシック" charset="0"/>
              <a:cs typeface="Lato Regular" panose="020F0502020204030203" pitchFamily="34" charset="0"/>
              <a:sym typeface="Bebas Neue" charset="0"/>
            </a:endParaRPr>
          </a:p>
        </p:txBody>
      </p:sp>
      <p:sp>
        <p:nvSpPr>
          <p:cNvPr id="23" name="9Slide.vn 6"/>
          <p:cNvSpPr/>
          <p:nvPr/>
        </p:nvSpPr>
        <p:spPr>
          <a:xfrm>
            <a:off x="10253717" y="5147590"/>
            <a:ext cx="13485825" cy="634020"/>
          </a:xfrm>
          <a:prstGeom prst="rect">
            <a:avLst/>
          </a:prstGeom>
          <a:noFill/>
        </p:spPr>
        <p:txBody>
          <a:bodyPr wrap="square" rtlCol="0">
            <a:spAutoFit/>
          </a:bodyPr>
          <a:lstStyle/>
          <a:p>
            <a:pPr algn="just">
              <a:lnSpc>
                <a:spcPct val="110000"/>
              </a:lnSpc>
            </a:pPr>
            <a:r>
              <a:rPr lang="vi-VN" sz="3200">
                <a:solidFill>
                  <a:schemeClr val="bg1"/>
                </a:solidFill>
              </a:rPr>
              <a:t>Hướng dẫn nghiệp vụ và đào tạo thực tế cho GĐ BĐX</a:t>
            </a:r>
          </a:p>
        </p:txBody>
      </p:sp>
      <p:sp>
        <p:nvSpPr>
          <p:cNvPr id="27" name="9Slide.vn 6"/>
          <p:cNvSpPr/>
          <p:nvPr/>
        </p:nvSpPr>
        <p:spPr>
          <a:xfrm>
            <a:off x="10253717" y="6000943"/>
            <a:ext cx="13485825" cy="634020"/>
          </a:xfrm>
          <a:prstGeom prst="rect">
            <a:avLst/>
          </a:prstGeom>
          <a:noFill/>
        </p:spPr>
        <p:txBody>
          <a:bodyPr wrap="square" rtlCol="0">
            <a:spAutoFit/>
          </a:bodyPr>
          <a:lstStyle/>
          <a:p>
            <a:pPr algn="just">
              <a:lnSpc>
                <a:spcPct val="110000"/>
              </a:lnSpc>
            </a:pPr>
            <a:r>
              <a:rPr lang="vi-VN" sz="3200">
                <a:solidFill>
                  <a:schemeClr val="bg1"/>
                </a:solidFill>
              </a:rPr>
              <a:t>Đảm bảo cơ sở vật chất, công cụ dụng cụ cho BĐX hoạt động</a:t>
            </a:r>
          </a:p>
        </p:txBody>
      </p:sp>
      <p:grpSp>
        <p:nvGrpSpPr>
          <p:cNvPr id="10" name="Group 9"/>
          <p:cNvGrpSpPr/>
          <p:nvPr/>
        </p:nvGrpSpPr>
        <p:grpSpPr>
          <a:xfrm>
            <a:off x="9673935" y="4166962"/>
            <a:ext cx="509668" cy="454758"/>
            <a:chOff x="8492416" y="2402252"/>
            <a:chExt cx="348849" cy="348850"/>
          </a:xfrm>
        </p:grpSpPr>
        <p:sp>
          <p:nvSpPr>
            <p:cNvPr id="30"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1"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32" name="Group 31"/>
          <p:cNvGrpSpPr/>
          <p:nvPr/>
        </p:nvGrpSpPr>
        <p:grpSpPr>
          <a:xfrm>
            <a:off x="9681950" y="5188164"/>
            <a:ext cx="509668" cy="454758"/>
            <a:chOff x="8492416" y="2402252"/>
            <a:chExt cx="348849" cy="348850"/>
          </a:xfrm>
        </p:grpSpPr>
        <p:sp>
          <p:nvSpPr>
            <p:cNvPr id="33"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4"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41" name="Group 40"/>
          <p:cNvGrpSpPr/>
          <p:nvPr/>
        </p:nvGrpSpPr>
        <p:grpSpPr>
          <a:xfrm>
            <a:off x="9673423" y="6052527"/>
            <a:ext cx="509668" cy="454758"/>
            <a:chOff x="8492416" y="2402252"/>
            <a:chExt cx="348849" cy="348850"/>
          </a:xfrm>
        </p:grpSpPr>
        <p:sp>
          <p:nvSpPr>
            <p:cNvPr id="42"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3"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737459" y="3164169"/>
            <a:ext cx="4236704" cy="4039311"/>
          </a:xfrm>
        </p:spPr>
      </p:pic>
      <p:sp>
        <p:nvSpPr>
          <p:cNvPr id="26" name="9Slide.vn 6"/>
          <p:cNvSpPr/>
          <p:nvPr/>
        </p:nvSpPr>
        <p:spPr>
          <a:xfrm>
            <a:off x="10266730" y="6814812"/>
            <a:ext cx="13485825" cy="634020"/>
          </a:xfrm>
          <a:prstGeom prst="rect">
            <a:avLst/>
          </a:prstGeom>
          <a:noFill/>
        </p:spPr>
        <p:txBody>
          <a:bodyPr wrap="square" rtlCol="0">
            <a:spAutoFit/>
          </a:bodyPr>
          <a:lstStyle/>
          <a:p>
            <a:pPr algn="just">
              <a:lnSpc>
                <a:spcPct val="110000"/>
              </a:lnSpc>
            </a:pPr>
            <a:r>
              <a:rPr lang="vi-VN" sz="3200">
                <a:solidFill>
                  <a:schemeClr val="bg1"/>
                </a:solidFill>
              </a:rPr>
              <a:t>Phối hợp theo dõi đánh giá, giám sát hoạt động BĐX hàng ngày</a:t>
            </a:r>
          </a:p>
        </p:txBody>
      </p:sp>
      <p:grpSp>
        <p:nvGrpSpPr>
          <p:cNvPr id="28" name="Group 27"/>
          <p:cNvGrpSpPr/>
          <p:nvPr/>
        </p:nvGrpSpPr>
        <p:grpSpPr>
          <a:xfrm>
            <a:off x="9686436" y="6866396"/>
            <a:ext cx="509668" cy="454758"/>
            <a:chOff x="8492416" y="2402252"/>
            <a:chExt cx="348849" cy="348850"/>
          </a:xfrm>
        </p:grpSpPr>
        <p:sp>
          <p:nvSpPr>
            <p:cNvPr id="29"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35"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Tree>
    <p:extLst>
      <p:ext uri="{BB962C8B-B14F-4D97-AF65-F5344CB8AC3E}">
        <p14:creationId xmlns:p14="http://schemas.microsoft.com/office/powerpoint/2010/main" val="4000600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9Slide.vn 1"/>
          <p:cNvSpPr/>
          <p:nvPr/>
        </p:nvSpPr>
        <p:spPr>
          <a:xfrm>
            <a:off x="4277718" y="7793045"/>
            <a:ext cx="3116559" cy="584647"/>
          </a:xfrm>
          <a:prstGeom prst="rect">
            <a:avLst/>
          </a:prstGeom>
          <a:noFill/>
        </p:spPr>
        <p:txBody>
          <a:bodyPr wrap="none" rtlCol="0">
            <a:spAutoFit/>
          </a:bodyPr>
          <a:lstStyle/>
          <a:p>
            <a:pPr algn="ctr"/>
            <a:r>
              <a:rPr lang="en-US" sz="3199">
                <a:solidFill>
                  <a:schemeClr val="tx1">
                    <a:lumMod val="65000"/>
                    <a:lumOff val="35000"/>
                  </a:schemeClr>
                </a:solidFill>
              </a:rPr>
              <a:t>VIETNAMPOST</a:t>
            </a:r>
            <a:endParaRPr lang="en-US" sz="3199" dirty="0">
              <a:solidFill>
                <a:schemeClr val="tx1">
                  <a:lumMod val="65000"/>
                  <a:lumOff val="35000"/>
                </a:schemeClr>
              </a:solidFill>
            </a:endParaRPr>
          </a:p>
        </p:txBody>
      </p:sp>
      <p:sp>
        <p:nvSpPr>
          <p:cNvPr id="6" name="9Slide.vn 3"/>
          <p:cNvSpPr>
            <a:spLocks noEditPoints="1"/>
          </p:cNvSpPr>
          <p:nvPr/>
        </p:nvSpPr>
        <p:spPr bwMode="auto">
          <a:xfrm>
            <a:off x="5306312" y="8421473"/>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solidFill>
                <a:schemeClr val="tx1">
                  <a:lumMod val="65000"/>
                  <a:lumOff val="35000"/>
                </a:schemeClr>
              </a:solidFill>
            </a:endParaRPr>
          </a:p>
        </p:txBody>
      </p:sp>
      <p:sp>
        <p:nvSpPr>
          <p:cNvPr id="7" name="9Slide.vn 4"/>
          <p:cNvSpPr>
            <a:spLocks noEditPoints="1"/>
          </p:cNvSpPr>
          <p:nvPr/>
        </p:nvSpPr>
        <p:spPr bwMode="auto">
          <a:xfrm>
            <a:off x="5815239" y="8391976"/>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FFC000"/>
          </a:solidFill>
          <a:ln>
            <a:solidFill>
              <a:schemeClr val="accent1"/>
            </a:solidFill>
          </a:ln>
        </p:spPr>
        <p:txBody>
          <a:bodyPr vert="horz" wrap="square" lIns="182832" tIns="91416" rIns="182832" bIns="91416" numCol="1" anchor="t" anchorCtr="0" compatLnSpc="1">
            <a:prstTxWarp prst="textNoShape">
              <a:avLst/>
            </a:prstTxWarp>
          </a:bodyPr>
          <a:lstStyle/>
          <a:p>
            <a:endParaRPr lang="en-US" sz="7198">
              <a:solidFill>
                <a:srgbClr val="FFFF00"/>
              </a:solidFill>
            </a:endParaRPr>
          </a:p>
        </p:txBody>
      </p:sp>
      <p:sp>
        <p:nvSpPr>
          <p:cNvPr id="24" name="9Slide.vn 12">
            <a:extLst>
              <a:ext uri="{FF2B5EF4-FFF2-40B4-BE49-F238E27FC236}">
                <a16:creationId xmlns:a16="http://schemas.microsoft.com/office/drawing/2014/main" id="{2B64D364-307E-4C21-B422-879CCFCC4257}"/>
              </a:ext>
            </a:extLst>
          </p:cNvPr>
          <p:cNvSpPr txBox="1"/>
          <p:nvPr/>
        </p:nvSpPr>
        <p:spPr>
          <a:xfrm>
            <a:off x="21935555" y="-123258"/>
            <a:ext cx="498855" cy="1446230"/>
          </a:xfrm>
          <a:prstGeom prst="rect">
            <a:avLst/>
          </a:prstGeom>
          <a:noFill/>
        </p:spPr>
        <p:txBody>
          <a:bodyPr wrap="none" rtlCol="0">
            <a:spAutoFit/>
          </a:bodyPr>
          <a:lstStyle/>
          <a:p>
            <a:pPr algn="ctr"/>
            <a:r>
              <a:rPr lang="en-US" sz="8798">
                <a:solidFill>
                  <a:schemeClr val="bg1">
                    <a:lumMod val="95000"/>
                  </a:schemeClr>
                </a:solidFill>
                <a:latin typeface="Arial" panose="020B0604020202020204" pitchFamily="34" charset="0"/>
              </a:rPr>
              <a:t> </a:t>
            </a:r>
            <a:endParaRPr lang="en-US" sz="8798" dirty="0">
              <a:solidFill>
                <a:schemeClr val="bg1">
                  <a:lumMod val="95000"/>
                </a:schemeClr>
              </a:solidFill>
              <a:latin typeface="Arial" panose="020B0604020202020204" pitchFamily="34" charset="0"/>
            </a:endParaRPr>
          </a:p>
        </p:txBody>
      </p:sp>
      <p:sp>
        <p:nvSpPr>
          <p:cNvPr id="16" name="Rectangle 15">
            <a:extLst>
              <a:ext uri="{FF2B5EF4-FFF2-40B4-BE49-F238E27FC236}">
                <a16:creationId xmlns:a16="http://schemas.microsoft.com/office/drawing/2014/main" id="{838E2700-0403-E39F-54E8-A85FA2553A4F}"/>
              </a:ext>
            </a:extLst>
          </p:cNvPr>
          <p:cNvSpPr/>
          <p:nvPr/>
        </p:nvSpPr>
        <p:spPr>
          <a:xfrm>
            <a:off x="1746251" y="1649781"/>
            <a:ext cx="1063653" cy="56955"/>
          </a:xfrm>
          <a:prstGeom prst="rect">
            <a:avLst/>
          </a:pr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828"/>
              </a:solidFill>
            </a:endParaRPr>
          </a:p>
        </p:txBody>
      </p:sp>
      <p:sp>
        <p:nvSpPr>
          <p:cNvPr id="17" name="Rectangle 16">
            <a:extLst>
              <a:ext uri="{FF2B5EF4-FFF2-40B4-BE49-F238E27FC236}">
                <a16:creationId xmlns:a16="http://schemas.microsoft.com/office/drawing/2014/main" id="{A2F11B40-5097-0545-A45D-6A0899AC27CC}"/>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FFFF00"/>
                </a:solidFill>
                <a:latin typeface="Lato Regular"/>
                <a:ea typeface="ＭＳ Ｐゴシック" charset="0"/>
                <a:cs typeface="Lato Regular"/>
                <a:sym typeface="Montserrat-Regular" charset="0"/>
              </a:rPr>
              <a:t>TỔNG CÔNG TY </a:t>
            </a:r>
            <a:r>
              <a:rPr lang="vi-VN" sz="2400" spc="400">
                <a:solidFill>
                  <a:srgbClr val="FFFF00"/>
                </a:solidFill>
                <a:latin typeface="Lato Regular"/>
                <a:ea typeface="ＭＳ Ｐゴシック" charset="0"/>
                <a:cs typeface="Lato Regular"/>
                <a:sym typeface="Montserrat-Regular" charset="0"/>
              </a:rPr>
              <a:t>BƯU </a:t>
            </a:r>
            <a:r>
              <a:rPr lang="vi-VN" sz="2400" spc="400" dirty="0">
                <a:solidFill>
                  <a:srgbClr val="FFFF00"/>
                </a:solidFill>
                <a:latin typeface="Lato Regular"/>
                <a:ea typeface="ＭＳ Ｐゴシック" charset="0"/>
                <a:cs typeface="Lato Regular"/>
                <a:sym typeface="Montserrat-Regular" charset="0"/>
              </a:rPr>
              <a:t>ĐIỆN VIỆT NAM</a:t>
            </a:r>
            <a:endParaRPr lang="en-US" sz="2400" spc="400" dirty="0">
              <a:solidFill>
                <a:srgbClr val="FFFF00"/>
              </a:solidFill>
              <a:latin typeface="Lato Regular"/>
              <a:ea typeface="ＭＳ Ｐゴシック" charset="0"/>
              <a:cs typeface="Lato Regular"/>
              <a:sym typeface="Montserrat-Regular" charset="0"/>
            </a:endParaRPr>
          </a:p>
        </p:txBody>
      </p:sp>
      <p:sp>
        <p:nvSpPr>
          <p:cNvPr id="18" name="TextBox 24">
            <a:extLst>
              <a:ext uri="{FF2B5EF4-FFF2-40B4-BE49-F238E27FC236}">
                <a16:creationId xmlns:a16="http://schemas.microsoft.com/office/drawing/2014/main" id="{5EE765F6-52C1-F990-F001-31A519EB3A88}"/>
              </a:ext>
            </a:extLst>
          </p:cNvPr>
          <p:cNvSpPr txBox="1">
            <a:spLocks noChangeArrowheads="1"/>
          </p:cNvSpPr>
          <p:nvPr/>
        </p:nvSpPr>
        <p:spPr bwMode="auto">
          <a:xfrm>
            <a:off x="3962400" y="1590787"/>
            <a:ext cx="1698031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5400" b="1">
                <a:solidFill>
                  <a:srgbClr val="FFFF00"/>
                </a:solidFill>
                <a:cs typeface="Lato Light" panose="020F0502020204030203" pitchFamily="34" charset="0"/>
              </a:rPr>
              <a:t>CÁC BAN ĐIỀU HÀNH KINH DOANH - TCT</a:t>
            </a:r>
            <a:endParaRPr lang="en-US" altLang="vi-VN" sz="5400" b="1" dirty="0">
              <a:solidFill>
                <a:srgbClr val="FFFF00"/>
              </a:solidFill>
              <a:cs typeface="Lato Light" panose="020F0502020204030203" pitchFamily="34" charset="0"/>
            </a:endParaRPr>
          </a:p>
        </p:txBody>
      </p:sp>
      <p:sp>
        <p:nvSpPr>
          <p:cNvPr id="21" name="Rectangle 1">
            <a:extLst>
              <a:ext uri="{FF2B5EF4-FFF2-40B4-BE49-F238E27FC236}">
                <a16:creationId xmlns:a16="http://schemas.microsoft.com/office/drawing/2014/main" id="{9F040FA5-7EBF-E275-336D-C72C9E4CFC60}"/>
              </a:ext>
            </a:extLst>
          </p:cNvPr>
          <p:cNvSpPr>
            <a:spLocks/>
          </p:cNvSpPr>
          <p:nvPr/>
        </p:nvSpPr>
        <p:spPr bwMode="auto">
          <a:xfrm>
            <a:off x="1705754" y="720463"/>
            <a:ext cx="467756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400">
                <a:solidFill>
                  <a:srgbClr val="FFFF00"/>
                </a:solidFill>
                <a:ea typeface="ＭＳ Ｐゴシック" charset="0"/>
                <a:cs typeface="Lato Regular" panose="020F0502020204030203" pitchFamily="34" charset="0"/>
                <a:sym typeface="Bebas Neue" charset="0"/>
              </a:rPr>
              <a:t>VAI TRÒ CÁC CẤP</a:t>
            </a:r>
            <a:endParaRPr lang="vi-VN" sz="4400" dirty="0">
              <a:solidFill>
                <a:srgbClr val="FFFF00"/>
              </a:solidFill>
              <a:ea typeface="ＭＳ Ｐゴシック" charset="0"/>
              <a:cs typeface="Lato Regular" panose="020F0502020204030203" pitchFamily="34" charset="0"/>
              <a:sym typeface="Bebas Neue" charset="0"/>
            </a:endParaRPr>
          </a:p>
        </p:txBody>
      </p:sp>
      <p:pic>
        <p:nvPicPr>
          <p:cNvPr id="5" name="Picture Placeholder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3222226" y="3973903"/>
            <a:ext cx="4955877" cy="3234933"/>
          </a:xfrm>
        </p:spPr>
      </p:pic>
      <p:cxnSp>
        <p:nvCxnSpPr>
          <p:cNvPr id="36" name="9Slide.vn 5"/>
          <p:cNvCxnSpPr/>
          <p:nvPr/>
        </p:nvCxnSpPr>
        <p:spPr>
          <a:xfrm>
            <a:off x="8761267" y="3223327"/>
            <a:ext cx="0" cy="6674843"/>
          </a:xfrm>
          <a:prstGeom prst="line">
            <a:avLst/>
          </a:prstGeom>
          <a:ln w="12700">
            <a:solidFill>
              <a:srgbClr val="E1E9EA"/>
            </a:solidFill>
          </a:ln>
        </p:spPr>
        <p:style>
          <a:lnRef idx="1">
            <a:schemeClr val="accent1"/>
          </a:lnRef>
          <a:fillRef idx="0">
            <a:schemeClr val="accent1"/>
          </a:fillRef>
          <a:effectRef idx="0">
            <a:schemeClr val="accent1"/>
          </a:effectRef>
          <a:fontRef idx="minor">
            <a:schemeClr val="tx1"/>
          </a:fontRef>
        </p:style>
      </p:cxnSp>
      <p:sp>
        <p:nvSpPr>
          <p:cNvPr id="37" name="9Slide.vn 6"/>
          <p:cNvSpPr/>
          <p:nvPr/>
        </p:nvSpPr>
        <p:spPr>
          <a:xfrm>
            <a:off x="9534898" y="5100527"/>
            <a:ext cx="13485825" cy="1120307"/>
          </a:xfrm>
          <a:prstGeom prst="rect">
            <a:avLst/>
          </a:prstGeom>
          <a:noFill/>
        </p:spPr>
        <p:txBody>
          <a:bodyPr wrap="square" rtlCol="0">
            <a:spAutoFit/>
          </a:bodyPr>
          <a:lstStyle/>
          <a:p>
            <a:pPr algn="just">
              <a:lnSpc>
                <a:spcPct val="110000"/>
              </a:lnSpc>
            </a:pPr>
            <a:r>
              <a:rPr lang="vi-VN" sz="3200">
                <a:solidFill>
                  <a:schemeClr val="bg1"/>
                </a:solidFill>
              </a:rPr>
              <a:t>Danh mục dịch vụ, sản phẩm triển khai kinh doanh tại Bưu điên xã của từng dịch vụ bưu chính, hành chính công, chi trả, tài chính bưu chính, bán lẻ…</a:t>
            </a:r>
          </a:p>
        </p:txBody>
      </p:sp>
      <p:sp>
        <p:nvSpPr>
          <p:cNvPr id="38" name="9Slide.vn 7"/>
          <p:cNvSpPr txBox="1"/>
          <p:nvPr/>
        </p:nvSpPr>
        <p:spPr>
          <a:xfrm>
            <a:off x="9479483" y="3295390"/>
            <a:ext cx="13483977" cy="1323439"/>
          </a:xfrm>
          <a:prstGeom prst="rect">
            <a:avLst/>
          </a:prstGeom>
          <a:noFill/>
        </p:spPr>
        <p:txBody>
          <a:bodyPr wrap="square" rtlCol="0">
            <a:spAutoFit/>
          </a:bodyPr>
          <a:lstStyle>
            <a:defPPr>
              <a:defRPr lang="en-US"/>
            </a:defPPr>
          </a:lstStyle>
          <a:p>
            <a:pPr algn="just"/>
            <a:r>
              <a:rPr lang="vi-VN" sz="4000">
                <a:solidFill>
                  <a:schemeClr val="bg1"/>
                </a:solidFill>
              </a:rPr>
              <a:t>Hướng dẫn, hỗ trợ về hoạt động kinh doanh, phát triển dịch vụ, và quản lý khách hàng tại Bưu điện xã</a:t>
            </a:r>
            <a:endParaRPr lang="en-US" sz="4000" dirty="0">
              <a:solidFill>
                <a:schemeClr val="bg1"/>
              </a:solidFill>
            </a:endParaRPr>
          </a:p>
        </p:txBody>
      </p:sp>
      <p:sp>
        <p:nvSpPr>
          <p:cNvPr id="39" name="9Slide.vn 9"/>
          <p:cNvSpPr/>
          <p:nvPr/>
        </p:nvSpPr>
        <p:spPr>
          <a:xfrm>
            <a:off x="9714057" y="4755049"/>
            <a:ext cx="5021452" cy="91414"/>
          </a:xfrm>
          <a:prstGeom prst="rect">
            <a:avLst/>
          </a:prstGeom>
          <a:solidFill>
            <a:srgbClr val="E1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solidFill>
                <a:schemeClr val="tx1">
                  <a:lumMod val="65000"/>
                  <a:lumOff val="35000"/>
                </a:schemeClr>
              </a:solidFill>
            </a:endParaRPr>
          </a:p>
        </p:txBody>
      </p:sp>
      <p:sp>
        <p:nvSpPr>
          <p:cNvPr id="40" name="9Slide.vn 6"/>
          <p:cNvSpPr/>
          <p:nvPr/>
        </p:nvSpPr>
        <p:spPr>
          <a:xfrm>
            <a:off x="9534901" y="6317394"/>
            <a:ext cx="13485825" cy="1661993"/>
          </a:xfrm>
          <a:prstGeom prst="rect">
            <a:avLst/>
          </a:prstGeom>
          <a:noFill/>
        </p:spPr>
        <p:txBody>
          <a:bodyPr wrap="square" rtlCol="0">
            <a:spAutoFit/>
          </a:bodyPr>
          <a:lstStyle/>
          <a:p>
            <a:pPr algn="just">
              <a:lnSpc>
                <a:spcPct val="110000"/>
              </a:lnSpc>
            </a:pPr>
            <a:r>
              <a:rPr lang="vi-VN" sz="3200">
                <a:solidFill>
                  <a:schemeClr val="bg1"/>
                </a:solidFill>
              </a:rPr>
              <a:t>Quy trình tác nghiệp cho từng nhóm dịch vụ/sản phẩm </a:t>
            </a:r>
            <a:r>
              <a:rPr lang="vi-VN" sz="3200" i="1">
                <a:solidFill>
                  <a:schemeClr val="bg1"/>
                </a:solidFill>
              </a:rPr>
              <a:t>(quy trình bán hàng, sử dụng phần mềm phục vụ bán hàng, quy trình bàn giao khách hàng </a:t>
            </a:r>
            <a:r>
              <a:rPr lang="en-US" sz="3200" i="1">
                <a:solidFill>
                  <a:schemeClr val="bg1"/>
                </a:solidFill>
              </a:rPr>
              <a:t>có hợp đồng </a:t>
            </a:r>
            <a:r>
              <a:rPr lang="vi-VN" sz="3200" i="1">
                <a:solidFill>
                  <a:schemeClr val="bg1"/>
                </a:solidFill>
              </a:rPr>
              <a:t>cho bên vận hành, quy trình chăm sóc khách h</a:t>
            </a:r>
            <a:r>
              <a:rPr lang="en-US" sz="3200" i="1">
                <a:solidFill>
                  <a:schemeClr val="bg1"/>
                </a:solidFill>
              </a:rPr>
              <a:t>à</a:t>
            </a:r>
            <a:r>
              <a:rPr lang="vi-VN" sz="3200" i="1">
                <a:solidFill>
                  <a:schemeClr val="bg1"/>
                </a:solidFill>
              </a:rPr>
              <a:t>ng</a:t>
            </a:r>
            <a:r>
              <a:rPr lang="en-US" sz="3200" i="1">
                <a:solidFill>
                  <a:schemeClr val="bg1"/>
                </a:solidFill>
              </a:rPr>
              <a:t>…</a:t>
            </a:r>
            <a:r>
              <a:rPr lang="vi-VN" sz="3200" i="1">
                <a:solidFill>
                  <a:schemeClr val="bg1"/>
                </a:solidFill>
              </a:rPr>
              <a:t>)</a:t>
            </a:r>
          </a:p>
        </p:txBody>
      </p:sp>
      <p:sp>
        <p:nvSpPr>
          <p:cNvPr id="44" name="9Slide.vn 6"/>
          <p:cNvSpPr/>
          <p:nvPr/>
        </p:nvSpPr>
        <p:spPr>
          <a:xfrm>
            <a:off x="9534901" y="8168271"/>
            <a:ext cx="13485825" cy="634020"/>
          </a:xfrm>
          <a:prstGeom prst="rect">
            <a:avLst/>
          </a:prstGeom>
          <a:noFill/>
        </p:spPr>
        <p:txBody>
          <a:bodyPr wrap="square" rtlCol="0">
            <a:spAutoFit/>
          </a:bodyPr>
          <a:lstStyle/>
          <a:p>
            <a:pPr algn="just">
              <a:lnSpc>
                <a:spcPct val="110000"/>
              </a:lnSpc>
            </a:pPr>
            <a:r>
              <a:rPr lang="vi-VN" sz="3200">
                <a:solidFill>
                  <a:schemeClr val="bg1"/>
                </a:solidFill>
              </a:rPr>
              <a:t>Chính sách kinh doanh và cơ chế kinh doanh</a:t>
            </a:r>
          </a:p>
        </p:txBody>
      </p:sp>
      <p:grpSp>
        <p:nvGrpSpPr>
          <p:cNvPr id="45" name="Group 44"/>
          <p:cNvGrpSpPr/>
          <p:nvPr/>
        </p:nvGrpSpPr>
        <p:grpSpPr>
          <a:xfrm>
            <a:off x="8982828" y="5281348"/>
            <a:ext cx="509668" cy="454758"/>
            <a:chOff x="8492416" y="2402252"/>
            <a:chExt cx="348849" cy="348850"/>
          </a:xfrm>
        </p:grpSpPr>
        <p:sp>
          <p:nvSpPr>
            <p:cNvPr id="46"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7"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48" name="Group 47"/>
          <p:cNvGrpSpPr/>
          <p:nvPr/>
        </p:nvGrpSpPr>
        <p:grpSpPr>
          <a:xfrm>
            <a:off x="8990843" y="6441095"/>
            <a:ext cx="509668" cy="454758"/>
            <a:chOff x="8492416" y="2402252"/>
            <a:chExt cx="348849" cy="348850"/>
          </a:xfrm>
        </p:grpSpPr>
        <p:sp>
          <p:nvSpPr>
            <p:cNvPr id="49"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0"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51" name="Group 50"/>
          <p:cNvGrpSpPr/>
          <p:nvPr/>
        </p:nvGrpSpPr>
        <p:grpSpPr>
          <a:xfrm>
            <a:off x="8982316" y="8192146"/>
            <a:ext cx="509668" cy="454758"/>
            <a:chOff x="8492416" y="2402252"/>
            <a:chExt cx="348849" cy="348850"/>
          </a:xfrm>
        </p:grpSpPr>
        <p:sp>
          <p:nvSpPr>
            <p:cNvPr id="52"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3"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
        <p:nvSpPr>
          <p:cNvPr id="54" name="9Slide.vn 6"/>
          <p:cNvSpPr/>
          <p:nvPr/>
        </p:nvSpPr>
        <p:spPr>
          <a:xfrm>
            <a:off x="9555929" y="9065267"/>
            <a:ext cx="13485825" cy="634020"/>
          </a:xfrm>
          <a:prstGeom prst="rect">
            <a:avLst/>
          </a:prstGeom>
          <a:noFill/>
        </p:spPr>
        <p:txBody>
          <a:bodyPr wrap="square" rtlCol="0">
            <a:spAutoFit/>
          </a:bodyPr>
          <a:lstStyle/>
          <a:p>
            <a:pPr algn="just">
              <a:lnSpc>
                <a:spcPct val="110000"/>
              </a:lnSpc>
            </a:pPr>
            <a:r>
              <a:rPr lang="vi-VN" sz="3200">
                <a:solidFill>
                  <a:schemeClr val="bg1"/>
                </a:solidFill>
              </a:rPr>
              <a:t>Đào tạo kiến thức kinh doanh cho Giám đốc BĐX</a:t>
            </a:r>
          </a:p>
        </p:txBody>
      </p:sp>
      <p:grpSp>
        <p:nvGrpSpPr>
          <p:cNvPr id="55" name="Group 54"/>
          <p:cNvGrpSpPr/>
          <p:nvPr/>
        </p:nvGrpSpPr>
        <p:grpSpPr>
          <a:xfrm>
            <a:off x="9003344" y="9089142"/>
            <a:ext cx="509668" cy="454758"/>
            <a:chOff x="8492416" y="2402252"/>
            <a:chExt cx="348849" cy="348850"/>
          </a:xfrm>
        </p:grpSpPr>
        <p:sp>
          <p:nvSpPr>
            <p:cNvPr id="56"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7"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Tree>
    <p:extLst>
      <p:ext uri="{BB962C8B-B14F-4D97-AF65-F5344CB8AC3E}">
        <p14:creationId xmlns:p14="http://schemas.microsoft.com/office/powerpoint/2010/main" val="3974782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9Slide.vn 1"/>
          <p:cNvSpPr/>
          <p:nvPr/>
        </p:nvSpPr>
        <p:spPr>
          <a:xfrm>
            <a:off x="4277718" y="7793045"/>
            <a:ext cx="3116559" cy="584647"/>
          </a:xfrm>
          <a:prstGeom prst="rect">
            <a:avLst/>
          </a:prstGeom>
          <a:noFill/>
        </p:spPr>
        <p:txBody>
          <a:bodyPr wrap="none" rtlCol="0">
            <a:spAutoFit/>
          </a:bodyPr>
          <a:lstStyle/>
          <a:p>
            <a:pPr algn="ctr"/>
            <a:r>
              <a:rPr lang="en-US" sz="3199">
                <a:solidFill>
                  <a:schemeClr val="tx1">
                    <a:lumMod val="65000"/>
                    <a:lumOff val="35000"/>
                  </a:schemeClr>
                </a:solidFill>
              </a:rPr>
              <a:t>VIETNAMPOST</a:t>
            </a:r>
            <a:endParaRPr lang="en-US" sz="3199" dirty="0">
              <a:solidFill>
                <a:schemeClr val="tx1">
                  <a:lumMod val="65000"/>
                  <a:lumOff val="35000"/>
                </a:schemeClr>
              </a:solidFill>
            </a:endParaRPr>
          </a:p>
        </p:txBody>
      </p:sp>
      <p:sp>
        <p:nvSpPr>
          <p:cNvPr id="6" name="9Slide.vn 3"/>
          <p:cNvSpPr>
            <a:spLocks noEditPoints="1"/>
          </p:cNvSpPr>
          <p:nvPr/>
        </p:nvSpPr>
        <p:spPr bwMode="auto">
          <a:xfrm>
            <a:off x="5306312" y="8421473"/>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solidFill>
                <a:schemeClr val="tx1">
                  <a:lumMod val="65000"/>
                  <a:lumOff val="35000"/>
                </a:schemeClr>
              </a:solidFill>
            </a:endParaRPr>
          </a:p>
        </p:txBody>
      </p:sp>
      <p:sp>
        <p:nvSpPr>
          <p:cNvPr id="7" name="9Slide.vn 4"/>
          <p:cNvSpPr>
            <a:spLocks noEditPoints="1"/>
          </p:cNvSpPr>
          <p:nvPr/>
        </p:nvSpPr>
        <p:spPr bwMode="auto">
          <a:xfrm>
            <a:off x="5815239" y="8391976"/>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FFC000"/>
          </a:solidFill>
          <a:ln>
            <a:solidFill>
              <a:schemeClr val="accent1"/>
            </a:solidFill>
          </a:ln>
        </p:spPr>
        <p:txBody>
          <a:bodyPr vert="horz" wrap="square" lIns="182832" tIns="91416" rIns="182832" bIns="91416" numCol="1" anchor="t" anchorCtr="0" compatLnSpc="1">
            <a:prstTxWarp prst="textNoShape">
              <a:avLst/>
            </a:prstTxWarp>
          </a:bodyPr>
          <a:lstStyle/>
          <a:p>
            <a:endParaRPr lang="en-US" sz="7198">
              <a:solidFill>
                <a:srgbClr val="FFFF00"/>
              </a:solidFill>
            </a:endParaRPr>
          </a:p>
        </p:txBody>
      </p:sp>
      <p:sp>
        <p:nvSpPr>
          <p:cNvPr id="24" name="9Slide.vn 12">
            <a:extLst>
              <a:ext uri="{FF2B5EF4-FFF2-40B4-BE49-F238E27FC236}">
                <a16:creationId xmlns:a16="http://schemas.microsoft.com/office/drawing/2014/main" id="{2B64D364-307E-4C21-B422-879CCFCC4257}"/>
              </a:ext>
            </a:extLst>
          </p:cNvPr>
          <p:cNvSpPr txBox="1"/>
          <p:nvPr/>
        </p:nvSpPr>
        <p:spPr>
          <a:xfrm>
            <a:off x="21935555" y="-123258"/>
            <a:ext cx="498855" cy="1446230"/>
          </a:xfrm>
          <a:prstGeom prst="rect">
            <a:avLst/>
          </a:prstGeom>
          <a:noFill/>
        </p:spPr>
        <p:txBody>
          <a:bodyPr wrap="none" rtlCol="0">
            <a:spAutoFit/>
          </a:bodyPr>
          <a:lstStyle/>
          <a:p>
            <a:pPr algn="ctr"/>
            <a:r>
              <a:rPr lang="en-US" sz="8798">
                <a:solidFill>
                  <a:schemeClr val="bg1">
                    <a:lumMod val="95000"/>
                  </a:schemeClr>
                </a:solidFill>
                <a:latin typeface="Arial" panose="020B0604020202020204" pitchFamily="34" charset="0"/>
              </a:rPr>
              <a:t> </a:t>
            </a:r>
            <a:endParaRPr lang="en-US" sz="8798" dirty="0">
              <a:solidFill>
                <a:schemeClr val="bg1">
                  <a:lumMod val="95000"/>
                </a:schemeClr>
              </a:solidFill>
              <a:latin typeface="Arial" panose="020B0604020202020204" pitchFamily="34" charset="0"/>
            </a:endParaRPr>
          </a:p>
        </p:txBody>
      </p:sp>
      <p:sp>
        <p:nvSpPr>
          <p:cNvPr id="16" name="Rectangle 15">
            <a:extLst>
              <a:ext uri="{FF2B5EF4-FFF2-40B4-BE49-F238E27FC236}">
                <a16:creationId xmlns:a16="http://schemas.microsoft.com/office/drawing/2014/main" id="{838E2700-0403-E39F-54E8-A85FA2553A4F}"/>
              </a:ext>
            </a:extLst>
          </p:cNvPr>
          <p:cNvSpPr/>
          <p:nvPr/>
        </p:nvSpPr>
        <p:spPr>
          <a:xfrm>
            <a:off x="1746251" y="1649781"/>
            <a:ext cx="1063653" cy="56955"/>
          </a:xfrm>
          <a:prstGeom prst="rect">
            <a:avLst/>
          </a:pr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828"/>
              </a:solidFill>
            </a:endParaRPr>
          </a:p>
        </p:txBody>
      </p:sp>
      <p:sp>
        <p:nvSpPr>
          <p:cNvPr id="17" name="Rectangle 16">
            <a:extLst>
              <a:ext uri="{FF2B5EF4-FFF2-40B4-BE49-F238E27FC236}">
                <a16:creationId xmlns:a16="http://schemas.microsoft.com/office/drawing/2014/main" id="{A2F11B40-5097-0545-A45D-6A0899AC27CC}"/>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FFFF00"/>
                </a:solidFill>
                <a:latin typeface="Lato Regular"/>
                <a:ea typeface="ＭＳ Ｐゴシック" charset="0"/>
                <a:cs typeface="Lato Regular"/>
                <a:sym typeface="Montserrat-Regular" charset="0"/>
              </a:rPr>
              <a:t>TỔNG CÔNG TY </a:t>
            </a:r>
            <a:r>
              <a:rPr lang="vi-VN" sz="2400" spc="400">
                <a:solidFill>
                  <a:srgbClr val="FFFF00"/>
                </a:solidFill>
                <a:latin typeface="Lato Regular"/>
                <a:ea typeface="ＭＳ Ｐゴシック" charset="0"/>
                <a:cs typeface="Lato Regular"/>
                <a:sym typeface="Montserrat-Regular" charset="0"/>
              </a:rPr>
              <a:t>BƯU </a:t>
            </a:r>
            <a:r>
              <a:rPr lang="vi-VN" sz="2400" spc="400" dirty="0">
                <a:solidFill>
                  <a:srgbClr val="FFFF00"/>
                </a:solidFill>
                <a:latin typeface="Lato Regular"/>
                <a:ea typeface="ＭＳ Ｐゴシック" charset="0"/>
                <a:cs typeface="Lato Regular"/>
                <a:sym typeface="Montserrat-Regular" charset="0"/>
              </a:rPr>
              <a:t>ĐIỆN VIỆT NAM</a:t>
            </a:r>
            <a:endParaRPr lang="en-US" sz="2400" spc="400" dirty="0">
              <a:solidFill>
                <a:srgbClr val="FFFF00"/>
              </a:solidFill>
              <a:latin typeface="Lato Regular"/>
              <a:ea typeface="ＭＳ Ｐゴシック" charset="0"/>
              <a:cs typeface="Lato Regular"/>
              <a:sym typeface="Montserrat-Regular" charset="0"/>
            </a:endParaRPr>
          </a:p>
        </p:txBody>
      </p:sp>
      <p:sp>
        <p:nvSpPr>
          <p:cNvPr id="18" name="TextBox 24">
            <a:extLst>
              <a:ext uri="{FF2B5EF4-FFF2-40B4-BE49-F238E27FC236}">
                <a16:creationId xmlns:a16="http://schemas.microsoft.com/office/drawing/2014/main" id="{5EE765F6-52C1-F990-F001-31A519EB3A88}"/>
              </a:ext>
            </a:extLst>
          </p:cNvPr>
          <p:cNvSpPr txBox="1">
            <a:spLocks noChangeArrowheads="1"/>
          </p:cNvSpPr>
          <p:nvPr/>
        </p:nvSpPr>
        <p:spPr bwMode="auto">
          <a:xfrm>
            <a:off x="3962400" y="1590787"/>
            <a:ext cx="1698031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5400" b="1">
                <a:solidFill>
                  <a:srgbClr val="FFFF00"/>
                </a:solidFill>
                <a:cs typeface="Lato Light" panose="020F0502020204030203" pitchFamily="34" charset="0"/>
              </a:rPr>
              <a:t>BAN TÀI CHÍNH KẾ HOẠCH</a:t>
            </a:r>
            <a:endParaRPr lang="en-US" altLang="vi-VN" sz="5400" b="1" dirty="0">
              <a:solidFill>
                <a:srgbClr val="FFFF00"/>
              </a:solidFill>
              <a:cs typeface="Lato Light" panose="020F0502020204030203" pitchFamily="34" charset="0"/>
            </a:endParaRPr>
          </a:p>
        </p:txBody>
      </p:sp>
      <p:sp>
        <p:nvSpPr>
          <p:cNvPr id="21" name="Rectangle 1">
            <a:extLst>
              <a:ext uri="{FF2B5EF4-FFF2-40B4-BE49-F238E27FC236}">
                <a16:creationId xmlns:a16="http://schemas.microsoft.com/office/drawing/2014/main" id="{9F040FA5-7EBF-E275-336D-C72C9E4CFC60}"/>
              </a:ext>
            </a:extLst>
          </p:cNvPr>
          <p:cNvSpPr>
            <a:spLocks/>
          </p:cNvSpPr>
          <p:nvPr/>
        </p:nvSpPr>
        <p:spPr bwMode="auto">
          <a:xfrm>
            <a:off x="1705754" y="720463"/>
            <a:ext cx="467756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400">
                <a:solidFill>
                  <a:srgbClr val="FFFF00"/>
                </a:solidFill>
                <a:ea typeface="ＭＳ Ｐゴシック" charset="0"/>
                <a:cs typeface="Lato Regular" panose="020F0502020204030203" pitchFamily="34" charset="0"/>
                <a:sym typeface="Bebas Neue" charset="0"/>
              </a:rPr>
              <a:t>VAI TRÒ CÁC CẤP</a:t>
            </a:r>
            <a:endParaRPr lang="vi-VN" sz="4400" dirty="0">
              <a:solidFill>
                <a:srgbClr val="FFFF00"/>
              </a:solidFill>
              <a:ea typeface="ＭＳ Ｐゴシック" charset="0"/>
              <a:cs typeface="Lato Regular" panose="020F0502020204030203" pitchFamily="34" charset="0"/>
              <a:sym typeface="Bebas Neue" charset="0"/>
            </a:endParaRPr>
          </a:p>
        </p:txBody>
      </p:sp>
      <p:pic>
        <p:nvPicPr>
          <p:cNvPr id="5" name="Picture Placeholder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3352799" y="3902734"/>
            <a:ext cx="4738507" cy="3245580"/>
          </a:xfrm>
        </p:spPr>
      </p:pic>
      <p:cxnSp>
        <p:nvCxnSpPr>
          <p:cNvPr id="36" name="9Slide.vn 5"/>
          <p:cNvCxnSpPr/>
          <p:nvPr/>
        </p:nvCxnSpPr>
        <p:spPr>
          <a:xfrm>
            <a:off x="8761267" y="3223327"/>
            <a:ext cx="0" cy="4569718"/>
          </a:xfrm>
          <a:prstGeom prst="line">
            <a:avLst/>
          </a:prstGeom>
          <a:ln w="12700">
            <a:solidFill>
              <a:srgbClr val="E1E9EA"/>
            </a:solidFill>
          </a:ln>
        </p:spPr>
        <p:style>
          <a:lnRef idx="1">
            <a:schemeClr val="accent1"/>
          </a:lnRef>
          <a:fillRef idx="0">
            <a:schemeClr val="accent1"/>
          </a:fillRef>
          <a:effectRef idx="0">
            <a:schemeClr val="accent1"/>
          </a:effectRef>
          <a:fontRef idx="minor">
            <a:schemeClr val="tx1"/>
          </a:fontRef>
        </p:style>
      </p:cxnSp>
      <p:sp>
        <p:nvSpPr>
          <p:cNvPr id="37" name="9Slide.vn 6"/>
          <p:cNvSpPr/>
          <p:nvPr/>
        </p:nvSpPr>
        <p:spPr>
          <a:xfrm>
            <a:off x="9534898" y="3770494"/>
            <a:ext cx="14073247" cy="634020"/>
          </a:xfrm>
          <a:prstGeom prst="rect">
            <a:avLst/>
          </a:prstGeom>
          <a:noFill/>
        </p:spPr>
        <p:txBody>
          <a:bodyPr wrap="square" rtlCol="0">
            <a:spAutoFit/>
          </a:bodyPr>
          <a:lstStyle/>
          <a:p>
            <a:pPr algn="just">
              <a:lnSpc>
                <a:spcPct val="110000"/>
              </a:lnSpc>
            </a:pPr>
            <a:r>
              <a:rPr lang="vi-VN" sz="3200">
                <a:solidFill>
                  <a:schemeClr val="bg1"/>
                </a:solidFill>
              </a:rPr>
              <a:t>Hướng dẫn về cơ chế khoán doanh thu, chi phí, chênh lệch thu chi cho BĐX</a:t>
            </a:r>
          </a:p>
        </p:txBody>
      </p:sp>
      <p:sp>
        <p:nvSpPr>
          <p:cNvPr id="39" name="9Slide.vn 9"/>
          <p:cNvSpPr/>
          <p:nvPr/>
        </p:nvSpPr>
        <p:spPr>
          <a:xfrm>
            <a:off x="9908020" y="2621456"/>
            <a:ext cx="5021452" cy="91414"/>
          </a:xfrm>
          <a:prstGeom prst="rect">
            <a:avLst/>
          </a:prstGeom>
          <a:solidFill>
            <a:srgbClr val="E1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solidFill>
                <a:schemeClr val="tx1">
                  <a:lumMod val="65000"/>
                  <a:lumOff val="35000"/>
                </a:schemeClr>
              </a:solidFill>
            </a:endParaRPr>
          </a:p>
        </p:txBody>
      </p:sp>
      <p:sp>
        <p:nvSpPr>
          <p:cNvPr id="40" name="9Slide.vn 6"/>
          <p:cNvSpPr/>
          <p:nvPr/>
        </p:nvSpPr>
        <p:spPr>
          <a:xfrm>
            <a:off x="9534901" y="4627144"/>
            <a:ext cx="13485825" cy="578620"/>
          </a:xfrm>
          <a:prstGeom prst="rect">
            <a:avLst/>
          </a:prstGeom>
          <a:noFill/>
        </p:spPr>
        <p:txBody>
          <a:bodyPr wrap="square" rtlCol="0">
            <a:spAutoFit/>
          </a:bodyPr>
          <a:lstStyle/>
          <a:p>
            <a:pPr algn="just">
              <a:lnSpc>
                <a:spcPct val="110000"/>
              </a:lnSpc>
            </a:pPr>
            <a:r>
              <a:rPr lang="vi-VN" sz="3200">
                <a:solidFill>
                  <a:schemeClr val="bg1"/>
                </a:solidFill>
              </a:rPr>
              <a:t>Hướng dẫn về chi phí, định mức chi phí, quyết toán cho BĐX</a:t>
            </a:r>
            <a:endParaRPr lang="vi-VN" sz="3200" i="1">
              <a:solidFill>
                <a:schemeClr val="bg1"/>
              </a:solidFill>
            </a:endParaRPr>
          </a:p>
        </p:txBody>
      </p:sp>
      <p:sp>
        <p:nvSpPr>
          <p:cNvPr id="44" name="9Slide.vn 6"/>
          <p:cNvSpPr/>
          <p:nvPr/>
        </p:nvSpPr>
        <p:spPr>
          <a:xfrm>
            <a:off x="9534901" y="5563621"/>
            <a:ext cx="13485825" cy="578620"/>
          </a:xfrm>
          <a:prstGeom prst="rect">
            <a:avLst/>
          </a:prstGeom>
          <a:noFill/>
        </p:spPr>
        <p:txBody>
          <a:bodyPr wrap="square" rtlCol="0">
            <a:spAutoFit/>
          </a:bodyPr>
          <a:lstStyle/>
          <a:p>
            <a:pPr algn="just">
              <a:lnSpc>
                <a:spcPct val="110000"/>
              </a:lnSpc>
            </a:pPr>
            <a:r>
              <a:rPr lang="vi-VN" sz="3200">
                <a:solidFill>
                  <a:schemeClr val="bg1"/>
                </a:solidFill>
              </a:rPr>
              <a:t>Hướng dẫn về việc theo dõi, giám sát hiệu quả hoạt động của các BĐX</a:t>
            </a:r>
          </a:p>
        </p:txBody>
      </p:sp>
      <p:grpSp>
        <p:nvGrpSpPr>
          <p:cNvPr id="45" name="Group 44"/>
          <p:cNvGrpSpPr/>
          <p:nvPr/>
        </p:nvGrpSpPr>
        <p:grpSpPr>
          <a:xfrm>
            <a:off x="8982828" y="3951315"/>
            <a:ext cx="509668" cy="454758"/>
            <a:chOff x="8492416" y="2402252"/>
            <a:chExt cx="348849" cy="348850"/>
          </a:xfrm>
        </p:grpSpPr>
        <p:sp>
          <p:nvSpPr>
            <p:cNvPr id="46"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7"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48" name="Group 47"/>
          <p:cNvGrpSpPr/>
          <p:nvPr/>
        </p:nvGrpSpPr>
        <p:grpSpPr>
          <a:xfrm>
            <a:off x="8990843" y="4750845"/>
            <a:ext cx="509668" cy="454758"/>
            <a:chOff x="8492416" y="2402252"/>
            <a:chExt cx="348849" cy="348850"/>
          </a:xfrm>
        </p:grpSpPr>
        <p:sp>
          <p:nvSpPr>
            <p:cNvPr id="49"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0"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51" name="Group 50"/>
          <p:cNvGrpSpPr/>
          <p:nvPr/>
        </p:nvGrpSpPr>
        <p:grpSpPr>
          <a:xfrm>
            <a:off x="8982316" y="5587496"/>
            <a:ext cx="509668" cy="454758"/>
            <a:chOff x="8492416" y="2402252"/>
            <a:chExt cx="348849" cy="348850"/>
          </a:xfrm>
        </p:grpSpPr>
        <p:sp>
          <p:nvSpPr>
            <p:cNvPr id="52"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3"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
        <p:nvSpPr>
          <p:cNvPr id="54" name="9Slide.vn 6"/>
          <p:cNvSpPr/>
          <p:nvPr/>
        </p:nvSpPr>
        <p:spPr>
          <a:xfrm>
            <a:off x="9555929" y="6405199"/>
            <a:ext cx="13485825" cy="634020"/>
          </a:xfrm>
          <a:prstGeom prst="rect">
            <a:avLst/>
          </a:prstGeom>
          <a:noFill/>
        </p:spPr>
        <p:txBody>
          <a:bodyPr wrap="square" rtlCol="0">
            <a:spAutoFit/>
          </a:bodyPr>
          <a:lstStyle/>
          <a:p>
            <a:pPr algn="just">
              <a:lnSpc>
                <a:spcPct val="110000"/>
              </a:lnSpc>
            </a:pPr>
            <a:r>
              <a:rPr lang="vi-VN" sz="3200">
                <a:solidFill>
                  <a:schemeClr val="bg1"/>
                </a:solidFill>
              </a:rPr>
              <a:t>Cơ chế thu nhập của BĐX, Giám đốc BĐX và nhân sự tại BĐX</a:t>
            </a:r>
          </a:p>
        </p:txBody>
      </p:sp>
      <p:grpSp>
        <p:nvGrpSpPr>
          <p:cNvPr id="55" name="Group 54"/>
          <p:cNvGrpSpPr/>
          <p:nvPr/>
        </p:nvGrpSpPr>
        <p:grpSpPr>
          <a:xfrm>
            <a:off x="9003344" y="6429074"/>
            <a:ext cx="509668" cy="454758"/>
            <a:chOff x="8492416" y="2402252"/>
            <a:chExt cx="348849" cy="348850"/>
          </a:xfrm>
        </p:grpSpPr>
        <p:sp>
          <p:nvSpPr>
            <p:cNvPr id="56"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7"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Tree>
    <p:extLst>
      <p:ext uri="{BB962C8B-B14F-4D97-AF65-F5344CB8AC3E}">
        <p14:creationId xmlns:p14="http://schemas.microsoft.com/office/powerpoint/2010/main" val="4019670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72585BB1-3306-BE44-92B3-4D11F93C66CE}"/>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262828"/>
                </a:solidFill>
                <a:latin typeface="Lato Regular"/>
                <a:ea typeface="ＭＳ Ｐゴシック" charset="0"/>
                <a:cs typeface="Lato Regular"/>
                <a:sym typeface="Montserrat-Regular" charset="0"/>
              </a:rPr>
              <a:t>TỔNG CÔNG TY </a:t>
            </a:r>
            <a:r>
              <a:rPr lang="vi-VN" sz="2400" spc="400">
                <a:solidFill>
                  <a:srgbClr val="262828"/>
                </a:solidFill>
                <a:latin typeface="Lato Regular"/>
                <a:ea typeface="ＭＳ Ｐゴシック" charset="0"/>
                <a:cs typeface="Lato Regular"/>
                <a:sym typeface="Montserrat-Regular" charset="0"/>
              </a:rPr>
              <a:t>BƯU </a:t>
            </a:r>
            <a:r>
              <a:rPr lang="vi-VN" sz="2400" spc="400" dirty="0">
                <a:solidFill>
                  <a:srgbClr val="262828"/>
                </a:solidFill>
                <a:latin typeface="Lato Regular"/>
                <a:ea typeface="ＭＳ Ｐゴシック" charset="0"/>
                <a:cs typeface="Lato Regular"/>
                <a:sym typeface="Montserrat-Regular" charset="0"/>
              </a:rPr>
              <a:t>ĐIỆN VIỆT NAM</a:t>
            </a:r>
            <a:endParaRPr lang="en-US" sz="2400" spc="400" dirty="0">
              <a:solidFill>
                <a:srgbClr val="262828"/>
              </a:solidFill>
              <a:latin typeface="Lato Regular"/>
              <a:ea typeface="ＭＳ Ｐゴシック" charset="0"/>
              <a:cs typeface="Lato Regular"/>
              <a:sym typeface="Montserrat-Regular" charset="0"/>
            </a:endParaRPr>
          </a:p>
        </p:txBody>
      </p:sp>
      <p:pic>
        <p:nvPicPr>
          <p:cNvPr id="6" name="Google Shape;95;p2" descr="Zielscheibe2"/>
          <p:cNvPicPr preferRelativeResize="0"/>
          <p:nvPr/>
        </p:nvPicPr>
        <p:blipFill rotWithShape="1">
          <a:blip r:embed="rId2">
            <a:alphaModFix/>
          </a:blip>
          <a:srcRect/>
          <a:stretch/>
        </p:blipFill>
        <p:spPr>
          <a:xfrm>
            <a:off x="-12770" y="2763605"/>
            <a:ext cx="5958348" cy="8554064"/>
          </a:xfrm>
          <a:prstGeom prst="rect">
            <a:avLst/>
          </a:prstGeom>
          <a:noFill/>
          <a:ln>
            <a:noFill/>
          </a:ln>
        </p:spPr>
      </p:pic>
      <p:grpSp>
        <p:nvGrpSpPr>
          <p:cNvPr id="7" name="Group 6"/>
          <p:cNvGrpSpPr/>
          <p:nvPr/>
        </p:nvGrpSpPr>
        <p:grpSpPr>
          <a:xfrm>
            <a:off x="5692563" y="2782805"/>
            <a:ext cx="1591202" cy="8731510"/>
            <a:chOff x="6678724" y="4632191"/>
            <a:chExt cx="679769" cy="4161113"/>
          </a:xfrm>
        </p:grpSpPr>
        <p:grpSp>
          <p:nvGrpSpPr>
            <p:cNvPr id="8" name="Group 7">
              <a:extLst>
                <a:ext uri="{FF2B5EF4-FFF2-40B4-BE49-F238E27FC236}">
                  <a16:creationId xmlns:a16="http://schemas.microsoft.com/office/drawing/2014/main" id="{48E6ED8F-377A-AE3D-D748-D96ECD2F50CE}"/>
                </a:ext>
              </a:extLst>
            </p:cNvPr>
            <p:cNvGrpSpPr/>
            <p:nvPr/>
          </p:nvGrpSpPr>
          <p:grpSpPr>
            <a:xfrm>
              <a:off x="6678724" y="6872879"/>
              <a:ext cx="679769" cy="679769"/>
              <a:chOff x="912987" y="3985306"/>
              <a:chExt cx="1332461" cy="1332461"/>
            </a:xfrm>
          </p:grpSpPr>
          <p:sp>
            <p:nvSpPr>
              <p:cNvPr id="26" name="9Slide.vn 35">
                <a:extLst>
                  <a:ext uri="{FF2B5EF4-FFF2-40B4-BE49-F238E27FC236}">
                    <a16:creationId xmlns:a16="http://schemas.microsoft.com/office/drawing/2014/main" id="{8EE4ADD1-1E43-AB33-5BD7-DA40115758A5}"/>
                  </a:ext>
                </a:extLst>
              </p:cNvPr>
              <p:cNvSpPr/>
              <p:nvPr/>
            </p:nvSpPr>
            <p:spPr>
              <a:xfrm>
                <a:off x="912987" y="3985306"/>
                <a:ext cx="1332461" cy="1332461"/>
              </a:xfrm>
              <a:prstGeom prst="ellipse">
                <a:avLst/>
              </a:prstGeom>
              <a:solidFill>
                <a:srgbClr val="778495">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5A5A5A"/>
                  </a:solidFill>
                  <a:effectLst/>
                  <a:uLnTx/>
                  <a:uFillTx/>
                  <a:latin typeface="Arial" panose="020B0604020202020204" pitchFamily="34" charset="0"/>
                  <a:ea typeface="+mn-ea"/>
                  <a:cs typeface="+mn-cs"/>
                </a:endParaRPr>
              </a:p>
            </p:txBody>
          </p:sp>
          <p:sp>
            <p:nvSpPr>
              <p:cNvPr id="27" name="9Slide.vn 36">
                <a:extLst>
                  <a:ext uri="{FF2B5EF4-FFF2-40B4-BE49-F238E27FC236}">
                    <a16:creationId xmlns:a16="http://schemas.microsoft.com/office/drawing/2014/main" id="{9C20CAD0-D188-7EE7-9E7A-630F5E2546F6}"/>
                  </a:ext>
                </a:extLst>
              </p:cNvPr>
              <p:cNvSpPr/>
              <p:nvPr/>
            </p:nvSpPr>
            <p:spPr>
              <a:xfrm>
                <a:off x="1008481" y="4080800"/>
                <a:ext cx="1141474" cy="1141474"/>
              </a:xfrm>
              <a:prstGeom prst="ellipse">
                <a:avLst/>
              </a:prstGeom>
              <a:solidFill>
                <a:srgbClr val="778495">
                  <a:alpha val="3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5A5A5A"/>
                  </a:solidFill>
                  <a:effectLst/>
                  <a:uLnTx/>
                  <a:uFillTx/>
                  <a:latin typeface="Arial" panose="020B0604020202020204" pitchFamily="34" charset="0"/>
                  <a:ea typeface="+mn-ea"/>
                  <a:cs typeface="+mn-cs"/>
                </a:endParaRPr>
              </a:p>
            </p:txBody>
          </p:sp>
          <p:sp>
            <p:nvSpPr>
              <p:cNvPr id="28" name="9Slide.vn 37">
                <a:extLst>
                  <a:ext uri="{FF2B5EF4-FFF2-40B4-BE49-F238E27FC236}">
                    <a16:creationId xmlns:a16="http://schemas.microsoft.com/office/drawing/2014/main" id="{50904416-7E84-4054-04E6-E4D2409D98A6}"/>
                  </a:ext>
                </a:extLst>
              </p:cNvPr>
              <p:cNvSpPr/>
              <p:nvPr/>
            </p:nvSpPr>
            <p:spPr>
              <a:xfrm>
                <a:off x="1108900" y="4174866"/>
                <a:ext cx="940635" cy="940635"/>
              </a:xfrm>
              <a:prstGeom prst="ellipse">
                <a:avLst/>
              </a:prstGeom>
              <a:solidFill>
                <a:srgbClr val="77849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13" b="0" i="0" u="none" strike="noStrike" kern="0" cap="none" spc="0" normalizeH="0" baseline="0" noProof="0" dirty="0">
                  <a:ln>
                    <a:noFill/>
                  </a:ln>
                  <a:solidFill>
                    <a:srgbClr val="5A5A5A"/>
                  </a:solidFill>
                  <a:effectLst/>
                  <a:uLnTx/>
                  <a:uFillTx/>
                  <a:latin typeface="Arial" panose="020B0604020202020204" pitchFamily="34" charset="0"/>
                  <a:ea typeface="+mn-ea"/>
                  <a:cs typeface="+mn-cs"/>
                </a:endParaRPr>
              </a:p>
            </p:txBody>
          </p:sp>
        </p:grpSp>
        <p:grpSp>
          <p:nvGrpSpPr>
            <p:cNvPr id="9" name="Group 8">
              <a:extLst>
                <a:ext uri="{FF2B5EF4-FFF2-40B4-BE49-F238E27FC236}">
                  <a16:creationId xmlns:a16="http://schemas.microsoft.com/office/drawing/2014/main" id="{752F251E-6E15-E167-6317-FD66BE98C961}"/>
                </a:ext>
              </a:extLst>
            </p:cNvPr>
            <p:cNvGrpSpPr/>
            <p:nvPr/>
          </p:nvGrpSpPr>
          <p:grpSpPr>
            <a:xfrm>
              <a:off x="6678724" y="5734770"/>
              <a:ext cx="679769" cy="679769"/>
              <a:chOff x="912987" y="3985306"/>
              <a:chExt cx="1332461" cy="1332461"/>
            </a:xfrm>
          </p:grpSpPr>
          <p:sp>
            <p:nvSpPr>
              <p:cNvPr id="23" name="9Slide.vn 40">
                <a:extLst>
                  <a:ext uri="{FF2B5EF4-FFF2-40B4-BE49-F238E27FC236}">
                    <a16:creationId xmlns:a16="http://schemas.microsoft.com/office/drawing/2014/main" id="{CFEB9A22-839D-BFE9-A0A3-818F44B09ED9}"/>
                  </a:ext>
                </a:extLst>
              </p:cNvPr>
              <p:cNvSpPr/>
              <p:nvPr/>
            </p:nvSpPr>
            <p:spPr>
              <a:xfrm>
                <a:off x="912987" y="3985306"/>
                <a:ext cx="1332461" cy="1332461"/>
              </a:xfrm>
              <a:prstGeom prst="ellipse">
                <a:avLst/>
              </a:prstGeom>
              <a:solidFill>
                <a:srgbClr val="F5AA19">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5A5A5A"/>
                  </a:solidFill>
                  <a:effectLst/>
                  <a:uLnTx/>
                  <a:uFillTx/>
                  <a:latin typeface="Arial" panose="020B0604020202020204" pitchFamily="34" charset="0"/>
                  <a:ea typeface="+mn-ea"/>
                  <a:cs typeface="+mn-cs"/>
                </a:endParaRPr>
              </a:p>
            </p:txBody>
          </p:sp>
          <p:sp>
            <p:nvSpPr>
              <p:cNvPr id="24" name="9Slide.vn 41">
                <a:extLst>
                  <a:ext uri="{FF2B5EF4-FFF2-40B4-BE49-F238E27FC236}">
                    <a16:creationId xmlns:a16="http://schemas.microsoft.com/office/drawing/2014/main" id="{3EEC14F2-CDF1-DD31-8F6C-F324A375B646}"/>
                  </a:ext>
                </a:extLst>
              </p:cNvPr>
              <p:cNvSpPr/>
              <p:nvPr/>
            </p:nvSpPr>
            <p:spPr>
              <a:xfrm>
                <a:off x="1008481" y="4080800"/>
                <a:ext cx="1141474" cy="1141474"/>
              </a:xfrm>
              <a:prstGeom prst="ellipse">
                <a:avLst/>
              </a:prstGeom>
              <a:solidFill>
                <a:srgbClr val="F5AA19">
                  <a:alpha val="3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5A5A5A"/>
                  </a:solidFill>
                  <a:effectLst/>
                  <a:uLnTx/>
                  <a:uFillTx/>
                  <a:latin typeface="Arial" panose="020B0604020202020204" pitchFamily="34" charset="0"/>
                  <a:ea typeface="+mn-ea"/>
                  <a:cs typeface="+mn-cs"/>
                </a:endParaRPr>
              </a:p>
            </p:txBody>
          </p:sp>
          <p:sp>
            <p:nvSpPr>
              <p:cNvPr id="25" name="9Slide.vn 42">
                <a:extLst>
                  <a:ext uri="{FF2B5EF4-FFF2-40B4-BE49-F238E27FC236}">
                    <a16:creationId xmlns:a16="http://schemas.microsoft.com/office/drawing/2014/main" id="{B7653A9C-AB9D-49A8-5BDF-FD656A12EEBD}"/>
                  </a:ext>
                </a:extLst>
              </p:cNvPr>
              <p:cNvSpPr/>
              <p:nvPr/>
            </p:nvSpPr>
            <p:spPr>
              <a:xfrm>
                <a:off x="1108900" y="4181219"/>
                <a:ext cx="940635" cy="940635"/>
              </a:xfrm>
              <a:prstGeom prst="ellipse">
                <a:avLst/>
              </a:prstGeom>
              <a:solidFill>
                <a:srgbClr val="F5AA1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13" b="0" i="0" u="none" strike="noStrike" kern="0" cap="none" spc="0" normalizeH="0" baseline="0" noProof="0" dirty="0">
                  <a:ln>
                    <a:noFill/>
                  </a:ln>
                  <a:solidFill>
                    <a:srgbClr val="5A5A5A"/>
                  </a:solidFill>
                  <a:effectLst/>
                  <a:uLnTx/>
                  <a:uFillTx/>
                  <a:latin typeface="Arial" panose="020B0604020202020204" pitchFamily="34" charset="0"/>
                  <a:ea typeface="+mn-ea"/>
                  <a:cs typeface="+mn-cs"/>
                </a:endParaRPr>
              </a:p>
            </p:txBody>
          </p:sp>
        </p:grpSp>
        <p:grpSp>
          <p:nvGrpSpPr>
            <p:cNvPr id="10" name="Group 9">
              <a:extLst>
                <a:ext uri="{FF2B5EF4-FFF2-40B4-BE49-F238E27FC236}">
                  <a16:creationId xmlns:a16="http://schemas.microsoft.com/office/drawing/2014/main" id="{30ACE13E-F878-C856-BEE4-32B1E3519DEB}"/>
                </a:ext>
              </a:extLst>
            </p:cNvPr>
            <p:cNvGrpSpPr/>
            <p:nvPr/>
          </p:nvGrpSpPr>
          <p:grpSpPr>
            <a:xfrm>
              <a:off x="6678724" y="4632191"/>
              <a:ext cx="679769" cy="679769"/>
              <a:chOff x="912987" y="3985306"/>
              <a:chExt cx="1332461" cy="1332461"/>
            </a:xfrm>
          </p:grpSpPr>
          <p:sp>
            <p:nvSpPr>
              <p:cNvPr id="20" name="9Slide.vn 45">
                <a:extLst>
                  <a:ext uri="{FF2B5EF4-FFF2-40B4-BE49-F238E27FC236}">
                    <a16:creationId xmlns:a16="http://schemas.microsoft.com/office/drawing/2014/main" id="{9B9FDF98-F848-30D3-FC42-A1F3CE9E3721}"/>
                  </a:ext>
                </a:extLst>
              </p:cNvPr>
              <p:cNvSpPr/>
              <p:nvPr/>
            </p:nvSpPr>
            <p:spPr>
              <a:xfrm>
                <a:off x="912987" y="3985306"/>
                <a:ext cx="1332461" cy="1332461"/>
              </a:xfrm>
              <a:prstGeom prst="ellipse">
                <a:avLst/>
              </a:prstGeom>
              <a:solidFill>
                <a:srgbClr val="052D85">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5A5A5A"/>
                  </a:solidFill>
                  <a:effectLst/>
                  <a:uLnTx/>
                  <a:uFillTx/>
                  <a:latin typeface="Arial" panose="020B0604020202020204" pitchFamily="34" charset="0"/>
                  <a:ea typeface="+mn-ea"/>
                  <a:cs typeface="+mn-cs"/>
                </a:endParaRPr>
              </a:p>
            </p:txBody>
          </p:sp>
          <p:sp>
            <p:nvSpPr>
              <p:cNvPr id="21" name="9Slide.vn 46">
                <a:extLst>
                  <a:ext uri="{FF2B5EF4-FFF2-40B4-BE49-F238E27FC236}">
                    <a16:creationId xmlns:a16="http://schemas.microsoft.com/office/drawing/2014/main" id="{C309822A-05D1-ED15-F848-5733D516C550}"/>
                  </a:ext>
                </a:extLst>
              </p:cNvPr>
              <p:cNvSpPr/>
              <p:nvPr/>
            </p:nvSpPr>
            <p:spPr>
              <a:xfrm>
                <a:off x="1008481" y="4080800"/>
                <a:ext cx="1141474" cy="1141474"/>
              </a:xfrm>
              <a:prstGeom prst="ellipse">
                <a:avLst/>
              </a:prstGeom>
              <a:solidFill>
                <a:srgbClr val="052D85">
                  <a:alpha val="3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5A5A5A"/>
                  </a:solidFill>
                  <a:effectLst/>
                  <a:uLnTx/>
                  <a:uFillTx/>
                  <a:latin typeface="Arial" panose="020B0604020202020204" pitchFamily="34" charset="0"/>
                  <a:ea typeface="+mn-ea"/>
                  <a:cs typeface="+mn-cs"/>
                </a:endParaRPr>
              </a:p>
            </p:txBody>
          </p:sp>
          <p:sp>
            <p:nvSpPr>
              <p:cNvPr id="22" name="9Slide.vn 47">
                <a:extLst>
                  <a:ext uri="{FF2B5EF4-FFF2-40B4-BE49-F238E27FC236}">
                    <a16:creationId xmlns:a16="http://schemas.microsoft.com/office/drawing/2014/main" id="{47353CC6-B0A5-015B-902C-9015A063FDAC}"/>
                  </a:ext>
                </a:extLst>
              </p:cNvPr>
              <p:cNvSpPr/>
              <p:nvPr/>
            </p:nvSpPr>
            <p:spPr>
              <a:xfrm>
                <a:off x="1108900" y="4181219"/>
                <a:ext cx="940635" cy="940635"/>
              </a:xfrm>
              <a:prstGeom prst="ellipse">
                <a:avLst/>
              </a:prstGeom>
              <a:solidFill>
                <a:srgbClr val="052D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13" b="0" i="0" u="none" strike="noStrike" kern="0" cap="none" spc="0" normalizeH="0" baseline="0" noProof="0" dirty="0">
                  <a:ln>
                    <a:noFill/>
                  </a:ln>
                  <a:solidFill>
                    <a:srgbClr val="5A5A5A"/>
                  </a:solidFill>
                  <a:effectLst/>
                  <a:uLnTx/>
                  <a:uFillTx/>
                  <a:latin typeface="Arial" panose="020B0604020202020204" pitchFamily="34" charset="0"/>
                  <a:ea typeface="+mn-ea"/>
                  <a:cs typeface="+mn-cs"/>
                </a:endParaRPr>
              </a:p>
            </p:txBody>
          </p:sp>
        </p:grpSp>
        <p:pic>
          <p:nvPicPr>
            <p:cNvPr id="11" name="Graphic 24" descr="Bullseye with solid fill">
              <a:extLst>
                <a:ext uri="{FF2B5EF4-FFF2-40B4-BE49-F238E27FC236}">
                  <a16:creationId xmlns:a16="http://schemas.microsoft.com/office/drawing/2014/main" id="{554E0F33-1B91-132D-83C5-9DF7BA63B1C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864220" y="4817687"/>
              <a:ext cx="308776" cy="308776"/>
            </a:xfrm>
            <a:prstGeom prst="rect">
              <a:avLst/>
            </a:prstGeom>
          </p:spPr>
        </p:pic>
        <p:pic>
          <p:nvPicPr>
            <p:cNvPr id="12" name="Graphic 25" descr="Bullseye with solid fill">
              <a:extLst>
                <a:ext uri="{FF2B5EF4-FFF2-40B4-BE49-F238E27FC236}">
                  <a16:creationId xmlns:a16="http://schemas.microsoft.com/office/drawing/2014/main" id="{BDD7147D-139D-249A-816A-A271348A1A3C}"/>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864220" y="5920266"/>
              <a:ext cx="308776" cy="308776"/>
            </a:xfrm>
            <a:prstGeom prst="rect">
              <a:avLst/>
            </a:prstGeom>
          </p:spPr>
        </p:pic>
        <p:pic>
          <p:nvPicPr>
            <p:cNvPr id="13" name="Graphic 26" descr="Bullseye with solid fill">
              <a:extLst>
                <a:ext uri="{FF2B5EF4-FFF2-40B4-BE49-F238E27FC236}">
                  <a16:creationId xmlns:a16="http://schemas.microsoft.com/office/drawing/2014/main" id="{9C5B7C3D-A3B6-B27F-9CF8-12553E63B5CC}"/>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852397" y="7055135"/>
              <a:ext cx="308776" cy="308776"/>
            </a:xfrm>
            <a:prstGeom prst="rect">
              <a:avLst/>
            </a:prstGeom>
          </p:spPr>
        </p:pic>
        <p:grpSp>
          <p:nvGrpSpPr>
            <p:cNvPr id="15" name="Group 14">
              <a:extLst>
                <a:ext uri="{FF2B5EF4-FFF2-40B4-BE49-F238E27FC236}">
                  <a16:creationId xmlns:a16="http://schemas.microsoft.com/office/drawing/2014/main" id="{19835654-371D-3ADD-22D3-3C3F59AEC525}"/>
                </a:ext>
              </a:extLst>
            </p:cNvPr>
            <p:cNvGrpSpPr/>
            <p:nvPr/>
          </p:nvGrpSpPr>
          <p:grpSpPr>
            <a:xfrm>
              <a:off x="6678724" y="8113535"/>
              <a:ext cx="679769" cy="679769"/>
              <a:chOff x="912987" y="3985306"/>
              <a:chExt cx="1332461" cy="1332461"/>
            </a:xfrm>
          </p:grpSpPr>
          <p:sp>
            <p:nvSpPr>
              <p:cNvPr id="17" name="9Slide.vn 40">
                <a:extLst>
                  <a:ext uri="{FF2B5EF4-FFF2-40B4-BE49-F238E27FC236}">
                    <a16:creationId xmlns:a16="http://schemas.microsoft.com/office/drawing/2014/main" id="{FFDBC470-F91F-5D04-07D0-8E3F6B93AED0}"/>
                  </a:ext>
                </a:extLst>
              </p:cNvPr>
              <p:cNvSpPr/>
              <p:nvPr/>
            </p:nvSpPr>
            <p:spPr>
              <a:xfrm>
                <a:off x="912987" y="3985306"/>
                <a:ext cx="1332461" cy="1332461"/>
              </a:xfrm>
              <a:prstGeom prst="ellipse">
                <a:avLst/>
              </a:prstGeom>
              <a:solidFill>
                <a:srgbClr val="F5AA19">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5A5A5A"/>
                  </a:solidFill>
                  <a:effectLst/>
                  <a:uLnTx/>
                  <a:uFillTx/>
                  <a:latin typeface="Arial" panose="020B0604020202020204" pitchFamily="34" charset="0"/>
                  <a:ea typeface="+mn-ea"/>
                  <a:cs typeface="+mn-cs"/>
                </a:endParaRPr>
              </a:p>
            </p:txBody>
          </p:sp>
          <p:sp>
            <p:nvSpPr>
              <p:cNvPr id="18" name="9Slide.vn 41">
                <a:extLst>
                  <a:ext uri="{FF2B5EF4-FFF2-40B4-BE49-F238E27FC236}">
                    <a16:creationId xmlns:a16="http://schemas.microsoft.com/office/drawing/2014/main" id="{FA0094B9-604A-4203-9782-F38B11D4C197}"/>
                  </a:ext>
                </a:extLst>
              </p:cNvPr>
              <p:cNvSpPr/>
              <p:nvPr/>
            </p:nvSpPr>
            <p:spPr>
              <a:xfrm>
                <a:off x="1008481" y="4080800"/>
                <a:ext cx="1141474" cy="1141474"/>
              </a:xfrm>
              <a:prstGeom prst="ellipse">
                <a:avLst/>
              </a:prstGeom>
              <a:solidFill>
                <a:srgbClr val="F5AA19">
                  <a:alpha val="3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5A5A5A"/>
                  </a:solidFill>
                  <a:effectLst/>
                  <a:uLnTx/>
                  <a:uFillTx/>
                  <a:latin typeface="Arial" panose="020B0604020202020204" pitchFamily="34" charset="0"/>
                  <a:ea typeface="+mn-ea"/>
                  <a:cs typeface="+mn-cs"/>
                </a:endParaRPr>
              </a:p>
            </p:txBody>
          </p:sp>
          <p:sp>
            <p:nvSpPr>
              <p:cNvPr id="19" name="9Slide.vn 42">
                <a:extLst>
                  <a:ext uri="{FF2B5EF4-FFF2-40B4-BE49-F238E27FC236}">
                    <a16:creationId xmlns:a16="http://schemas.microsoft.com/office/drawing/2014/main" id="{A1C9E4C2-6127-2D12-5CDE-993CEBDFC15B}"/>
                  </a:ext>
                </a:extLst>
              </p:cNvPr>
              <p:cNvSpPr/>
              <p:nvPr/>
            </p:nvSpPr>
            <p:spPr>
              <a:xfrm>
                <a:off x="1108900" y="4181219"/>
                <a:ext cx="940635" cy="940635"/>
              </a:xfrm>
              <a:prstGeom prst="ellipse">
                <a:avLst/>
              </a:prstGeom>
              <a:solidFill>
                <a:srgbClr val="F5AA1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13" b="0" i="0" u="none" strike="noStrike" kern="0" cap="none" spc="0" normalizeH="0" baseline="0" noProof="0" dirty="0">
                  <a:ln>
                    <a:noFill/>
                  </a:ln>
                  <a:solidFill>
                    <a:srgbClr val="5A5A5A"/>
                  </a:solidFill>
                  <a:effectLst/>
                  <a:uLnTx/>
                  <a:uFillTx/>
                  <a:latin typeface="Arial" panose="020B0604020202020204" pitchFamily="34" charset="0"/>
                  <a:ea typeface="+mn-ea"/>
                  <a:cs typeface="+mn-cs"/>
                </a:endParaRPr>
              </a:p>
            </p:txBody>
          </p:sp>
        </p:grpSp>
        <p:pic>
          <p:nvPicPr>
            <p:cNvPr id="16" name="Graphic 31" descr="Bullseye with solid fill">
              <a:extLst>
                <a:ext uri="{FF2B5EF4-FFF2-40B4-BE49-F238E27FC236}">
                  <a16:creationId xmlns:a16="http://schemas.microsoft.com/office/drawing/2014/main" id="{5FE3D5EC-6810-1C57-EBD4-95118C3DC3B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872358" y="8299031"/>
              <a:ext cx="308776" cy="308776"/>
            </a:xfrm>
            <a:prstGeom prst="rect">
              <a:avLst/>
            </a:prstGeom>
          </p:spPr>
        </p:pic>
      </p:grpSp>
      <p:sp>
        <p:nvSpPr>
          <p:cNvPr id="29" name="9Slide.vn 4"/>
          <p:cNvSpPr txBox="1">
            <a:spLocks/>
          </p:cNvSpPr>
          <p:nvPr/>
        </p:nvSpPr>
        <p:spPr>
          <a:xfrm>
            <a:off x="7492667" y="2885031"/>
            <a:ext cx="14273907" cy="1006951"/>
          </a:xfrm>
          <a:prstGeom prst="rect">
            <a:avLst/>
          </a:prstGeom>
        </p:spPr>
        <p:txBody>
          <a:bodyPr anchor="ctr"/>
          <a:lstStyle>
            <a:defPPr>
              <a:defRPr lang="en-US"/>
            </a:defPPr>
            <a:lvl1pPr marR="0" lvl="0" indent="0" defTabSz="1460754" fontAlgn="auto">
              <a:lnSpc>
                <a:spcPct val="90000"/>
              </a:lnSpc>
              <a:spcBef>
                <a:spcPct val="0"/>
              </a:spcBef>
              <a:spcAft>
                <a:spcPts val="0"/>
              </a:spcAft>
              <a:buClrTx/>
              <a:buSzTx/>
              <a:buFontTx/>
              <a:buNone/>
              <a:tabLst/>
              <a:defRPr kumimoji="0" sz="3750" b="1" i="0" u="none" strike="noStrike" kern="0" cap="all" spc="0" normalizeH="0" baseline="0">
                <a:ln>
                  <a:noFill/>
                </a:ln>
                <a:solidFill>
                  <a:srgbClr val="00918C"/>
                </a:solidFill>
                <a:effectLst/>
                <a:uLnTx/>
                <a:uFillTx/>
                <a:latin typeface="Arial" panose="020B0604020202020204" pitchFamily="34" charset="0"/>
                <a:ea typeface="+mj-ea"/>
                <a:cs typeface="+mj-cs"/>
              </a:defRPr>
            </a:lvl1pPr>
          </a:lstStyle>
          <a:p>
            <a:pPr algn="just">
              <a:lnSpc>
                <a:spcPct val="100000"/>
              </a:lnSpc>
            </a:pPr>
            <a:r>
              <a:rPr lang="en-US" sz="4000">
                <a:solidFill>
                  <a:srgbClr val="002060"/>
                </a:solidFill>
                <a:latin typeface="+mn-lt"/>
              </a:rPr>
              <a:t>Vị trí BƯU ĐIỆN XÃ TRONG CƠ CẤU TỔ CHỨC BĐT/TP</a:t>
            </a:r>
            <a:endParaRPr lang="vi-VN" sz="7500" dirty="0">
              <a:solidFill>
                <a:schemeClr val="bg1"/>
              </a:solidFill>
            </a:endParaRPr>
          </a:p>
        </p:txBody>
      </p:sp>
      <p:sp>
        <p:nvSpPr>
          <p:cNvPr id="30" name="9Slide.vn 4"/>
          <p:cNvSpPr txBox="1">
            <a:spLocks/>
          </p:cNvSpPr>
          <p:nvPr/>
        </p:nvSpPr>
        <p:spPr>
          <a:xfrm>
            <a:off x="7492667" y="5306137"/>
            <a:ext cx="14273907" cy="1006951"/>
          </a:xfrm>
          <a:prstGeom prst="rect">
            <a:avLst/>
          </a:prstGeom>
        </p:spPr>
        <p:txBody>
          <a:bodyPr anchor="ctr"/>
          <a:lstStyle>
            <a:defPPr>
              <a:defRPr lang="en-US"/>
            </a:defPPr>
            <a:lvl1pPr marR="0" lvl="0" indent="0" defTabSz="1460754" fontAlgn="auto">
              <a:lnSpc>
                <a:spcPct val="90000"/>
              </a:lnSpc>
              <a:spcBef>
                <a:spcPct val="0"/>
              </a:spcBef>
              <a:spcAft>
                <a:spcPts val="0"/>
              </a:spcAft>
              <a:buClrTx/>
              <a:buSzTx/>
              <a:buFontTx/>
              <a:buNone/>
              <a:tabLst/>
              <a:defRPr kumimoji="0" sz="3750" b="1" i="0" u="none" strike="noStrike" kern="0" cap="all" spc="0" normalizeH="0" baseline="0">
                <a:ln>
                  <a:noFill/>
                </a:ln>
                <a:solidFill>
                  <a:srgbClr val="00918C"/>
                </a:solidFill>
                <a:effectLst/>
                <a:uLnTx/>
                <a:uFillTx/>
                <a:latin typeface="Arial" panose="020B0604020202020204" pitchFamily="34" charset="0"/>
                <a:ea typeface="+mj-ea"/>
                <a:cs typeface="+mj-cs"/>
              </a:defRPr>
            </a:lvl1pPr>
          </a:lstStyle>
          <a:p>
            <a:pPr algn="just">
              <a:lnSpc>
                <a:spcPct val="100000"/>
              </a:lnSpc>
            </a:pPr>
            <a:r>
              <a:rPr lang="en-US" sz="4000">
                <a:solidFill>
                  <a:schemeClr val="accent1">
                    <a:lumMod val="50000"/>
                  </a:schemeClr>
                </a:solidFill>
                <a:latin typeface="+mn-lt"/>
              </a:rPr>
              <a:t>Ý nghĩa và tầm quan trọng của BƯU ĐIỆN XÃ</a:t>
            </a:r>
            <a:endParaRPr lang="vi-VN" sz="7500" dirty="0">
              <a:solidFill>
                <a:schemeClr val="accent1">
                  <a:lumMod val="50000"/>
                </a:schemeClr>
              </a:solidFill>
            </a:endParaRPr>
          </a:p>
        </p:txBody>
      </p:sp>
      <p:sp>
        <p:nvSpPr>
          <p:cNvPr id="31" name="9Slide.vn 4"/>
          <p:cNvSpPr txBox="1">
            <a:spLocks/>
          </p:cNvSpPr>
          <p:nvPr/>
        </p:nvSpPr>
        <p:spPr>
          <a:xfrm>
            <a:off x="7492667" y="7667883"/>
            <a:ext cx="14273907" cy="1243090"/>
          </a:xfrm>
          <a:prstGeom prst="rect">
            <a:avLst/>
          </a:prstGeom>
        </p:spPr>
        <p:txBody>
          <a:bodyPr anchor="ctr"/>
          <a:lstStyle>
            <a:defPPr>
              <a:defRPr lang="en-US"/>
            </a:defPPr>
            <a:lvl1pPr marR="0" lvl="0" indent="0" defTabSz="1460754" fontAlgn="auto">
              <a:lnSpc>
                <a:spcPct val="90000"/>
              </a:lnSpc>
              <a:spcBef>
                <a:spcPct val="0"/>
              </a:spcBef>
              <a:spcAft>
                <a:spcPts val="0"/>
              </a:spcAft>
              <a:buClrTx/>
              <a:buSzTx/>
              <a:buFontTx/>
              <a:buNone/>
              <a:tabLst/>
              <a:defRPr kumimoji="0" sz="3750" b="1" i="0" u="none" strike="noStrike" kern="0" cap="all" spc="0" normalizeH="0" baseline="0">
                <a:ln>
                  <a:noFill/>
                </a:ln>
                <a:solidFill>
                  <a:srgbClr val="00918C"/>
                </a:solidFill>
                <a:effectLst/>
                <a:uLnTx/>
                <a:uFillTx/>
                <a:latin typeface="Arial" panose="020B0604020202020204" pitchFamily="34" charset="0"/>
                <a:ea typeface="+mj-ea"/>
                <a:cs typeface="+mj-cs"/>
              </a:defRPr>
            </a:lvl1pPr>
          </a:lstStyle>
          <a:p>
            <a:pPr algn="just">
              <a:lnSpc>
                <a:spcPct val="100000"/>
              </a:lnSpc>
            </a:pPr>
            <a:r>
              <a:rPr lang="en-US" sz="4000" dirty="0">
                <a:solidFill>
                  <a:srgbClr val="002060"/>
                </a:solidFill>
                <a:latin typeface="+mn-lt"/>
              </a:rPr>
              <a:t>VAI TRÒ, </a:t>
            </a:r>
            <a:r>
              <a:rPr lang="en-US" sz="4000" dirty="0" err="1">
                <a:solidFill>
                  <a:srgbClr val="002060"/>
                </a:solidFill>
                <a:latin typeface="+mn-lt"/>
              </a:rPr>
              <a:t>nhiệm</a:t>
            </a:r>
            <a:r>
              <a:rPr lang="en-US" sz="4000" dirty="0">
                <a:solidFill>
                  <a:srgbClr val="002060"/>
                </a:solidFill>
                <a:latin typeface="+mn-lt"/>
              </a:rPr>
              <a:t> </a:t>
            </a:r>
            <a:r>
              <a:rPr lang="en-US" sz="4000" dirty="0" err="1">
                <a:solidFill>
                  <a:srgbClr val="002060"/>
                </a:solidFill>
                <a:latin typeface="+mn-lt"/>
              </a:rPr>
              <a:t>vụ</a:t>
            </a:r>
            <a:r>
              <a:rPr lang="en-US" sz="4000" dirty="0">
                <a:solidFill>
                  <a:srgbClr val="002060"/>
                </a:solidFill>
                <a:latin typeface="+mn-lt"/>
              </a:rPr>
              <a:t>, </a:t>
            </a:r>
            <a:r>
              <a:rPr lang="en-US" sz="4000" dirty="0" err="1">
                <a:solidFill>
                  <a:srgbClr val="002060"/>
                </a:solidFill>
                <a:latin typeface="+mn-lt"/>
              </a:rPr>
              <a:t>quyền</a:t>
            </a:r>
            <a:r>
              <a:rPr lang="en-US" sz="4000" dirty="0">
                <a:solidFill>
                  <a:srgbClr val="002060"/>
                </a:solidFill>
                <a:latin typeface="+mn-lt"/>
              </a:rPr>
              <a:t> </a:t>
            </a:r>
            <a:r>
              <a:rPr lang="en-US" sz="4000" dirty="0" err="1">
                <a:solidFill>
                  <a:srgbClr val="002060"/>
                </a:solidFill>
                <a:latin typeface="+mn-lt"/>
              </a:rPr>
              <a:t>hạn</a:t>
            </a:r>
            <a:r>
              <a:rPr lang="en-US" sz="4000" dirty="0">
                <a:solidFill>
                  <a:srgbClr val="002060"/>
                </a:solidFill>
                <a:latin typeface="+mn-lt"/>
              </a:rPr>
              <a:t> </a:t>
            </a:r>
            <a:r>
              <a:rPr lang="en-US" sz="4000" dirty="0" err="1">
                <a:solidFill>
                  <a:srgbClr val="002060"/>
                </a:solidFill>
                <a:latin typeface="+mn-lt"/>
              </a:rPr>
              <a:t>và</a:t>
            </a:r>
            <a:r>
              <a:rPr lang="en-US" sz="4000" dirty="0">
                <a:solidFill>
                  <a:srgbClr val="002060"/>
                </a:solidFill>
                <a:latin typeface="+mn-lt"/>
              </a:rPr>
              <a:t> TRÁCH NHIỆM CỦA GIÁM ĐỐC BƯU ĐIỆN XÃ</a:t>
            </a:r>
            <a:endParaRPr lang="vi-VN" sz="7500" dirty="0">
              <a:solidFill>
                <a:schemeClr val="bg1"/>
              </a:solidFill>
            </a:endParaRPr>
          </a:p>
        </p:txBody>
      </p:sp>
      <p:sp>
        <p:nvSpPr>
          <p:cNvPr id="32" name="9Slide.vn 4"/>
          <p:cNvSpPr txBox="1">
            <a:spLocks/>
          </p:cNvSpPr>
          <p:nvPr/>
        </p:nvSpPr>
        <p:spPr>
          <a:xfrm>
            <a:off x="7533146" y="10283190"/>
            <a:ext cx="14273907" cy="1006951"/>
          </a:xfrm>
          <a:prstGeom prst="rect">
            <a:avLst/>
          </a:prstGeom>
        </p:spPr>
        <p:txBody>
          <a:bodyPr anchor="ctr"/>
          <a:lstStyle>
            <a:defPPr>
              <a:defRPr lang="en-US"/>
            </a:defPPr>
            <a:lvl1pPr marR="0" lvl="0" indent="0" defTabSz="1460754" fontAlgn="auto">
              <a:lnSpc>
                <a:spcPct val="90000"/>
              </a:lnSpc>
              <a:spcBef>
                <a:spcPct val="0"/>
              </a:spcBef>
              <a:spcAft>
                <a:spcPts val="0"/>
              </a:spcAft>
              <a:buClrTx/>
              <a:buSzTx/>
              <a:buFontTx/>
              <a:buNone/>
              <a:tabLst/>
              <a:defRPr kumimoji="0" sz="3750" b="1" i="0" u="none" strike="noStrike" kern="0" cap="all" spc="0" normalizeH="0" baseline="0">
                <a:ln>
                  <a:noFill/>
                </a:ln>
                <a:solidFill>
                  <a:srgbClr val="00918C"/>
                </a:solidFill>
                <a:effectLst/>
                <a:uLnTx/>
                <a:uFillTx/>
                <a:latin typeface="Arial" panose="020B0604020202020204" pitchFamily="34" charset="0"/>
                <a:ea typeface="+mj-ea"/>
                <a:cs typeface="+mj-cs"/>
              </a:defRPr>
            </a:lvl1pPr>
          </a:lstStyle>
          <a:p>
            <a:pPr algn="just">
              <a:lnSpc>
                <a:spcPct val="100000"/>
              </a:lnSpc>
            </a:pPr>
            <a:r>
              <a:rPr lang="en-US" sz="4000">
                <a:solidFill>
                  <a:schemeClr val="accent1">
                    <a:lumMod val="50000"/>
                  </a:schemeClr>
                </a:solidFill>
                <a:latin typeface="+mn-lt"/>
              </a:rPr>
              <a:t>vai trò các cấp</a:t>
            </a:r>
            <a:endParaRPr lang="vi-VN" sz="7500" dirty="0">
              <a:solidFill>
                <a:schemeClr val="accent1">
                  <a:lumMod val="50000"/>
                </a:schemeClr>
              </a:solidFill>
            </a:endParaRPr>
          </a:p>
        </p:txBody>
      </p:sp>
    </p:spTree>
    <p:extLst>
      <p:ext uri="{BB962C8B-B14F-4D97-AF65-F5344CB8AC3E}">
        <p14:creationId xmlns:p14="http://schemas.microsoft.com/office/powerpoint/2010/main" val="313413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9Slide.vn 1"/>
          <p:cNvSpPr/>
          <p:nvPr/>
        </p:nvSpPr>
        <p:spPr>
          <a:xfrm>
            <a:off x="4277718" y="7793045"/>
            <a:ext cx="3116559" cy="584647"/>
          </a:xfrm>
          <a:prstGeom prst="rect">
            <a:avLst/>
          </a:prstGeom>
          <a:noFill/>
        </p:spPr>
        <p:txBody>
          <a:bodyPr wrap="none" rtlCol="0">
            <a:spAutoFit/>
          </a:bodyPr>
          <a:lstStyle/>
          <a:p>
            <a:pPr algn="ctr"/>
            <a:r>
              <a:rPr lang="en-US" sz="3199">
                <a:solidFill>
                  <a:schemeClr val="tx1">
                    <a:lumMod val="65000"/>
                    <a:lumOff val="35000"/>
                  </a:schemeClr>
                </a:solidFill>
              </a:rPr>
              <a:t>VIETNAMPOST</a:t>
            </a:r>
            <a:endParaRPr lang="en-US" sz="3199" dirty="0">
              <a:solidFill>
                <a:schemeClr val="tx1">
                  <a:lumMod val="65000"/>
                  <a:lumOff val="35000"/>
                </a:schemeClr>
              </a:solidFill>
            </a:endParaRPr>
          </a:p>
        </p:txBody>
      </p:sp>
      <p:sp>
        <p:nvSpPr>
          <p:cNvPr id="6" name="9Slide.vn 3"/>
          <p:cNvSpPr>
            <a:spLocks noEditPoints="1"/>
          </p:cNvSpPr>
          <p:nvPr/>
        </p:nvSpPr>
        <p:spPr bwMode="auto">
          <a:xfrm>
            <a:off x="5306312" y="8421473"/>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en-US" sz="7198">
              <a:solidFill>
                <a:schemeClr val="tx1">
                  <a:lumMod val="65000"/>
                  <a:lumOff val="35000"/>
                </a:schemeClr>
              </a:solidFill>
            </a:endParaRPr>
          </a:p>
        </p:txBody>
      </p:sp>
      <p:sp>
        <p:nvSpPr>
          <p:cNvPr id="7" name="9Slide.vn 4"/>
          <p:cNvSpPr>
            <a:spLocks noEditPoints="1"/>
          </p:cNvSpPr>
          <p:nvPr/>
        </p:nvSpPr>
        <p:spPr bwMode="auto">
          <a:xfrm>
            <a:off x="5815239" y="8391976"/>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FFC000"/>
          </a:solidFill>
          <a:ln>
            <a:solidFill>
              <a:schemeClr val="accent1"/>
            </a:solidFill>
          </a:ln>
        </p:spPr>
        <p:txBody>
          <a:bodyPr vert="horz" wrap="square" lIns="182832" tIns="91416" rIns="182832" bIns="91416" numCol="1" anchor="t" anchorCtr="0" compatLnSpc="1">
            <a:prstTxWarp prst="textNoShape">
              <a:avLst/>
            </a:prstTxWarp>
          </a:bodyPr>
          <a:lstStyle/>
          <a:p>
            <a:endParaRPr lang="en-US" sz="7198">
              <a:solidFill>
                <a:srgbClr val="FFFF00"/>
              </a:solidFill>
            </a:endParaRPr>
          </a:p>
        </p:txBody>
      </p:sp>
      <p:sp>
        <p:nvSpPr>
          <p:cNvPr id="24" name="9Slide.vn 12">
            <a:extLst>
              <a:ext uri="{FF2B5EF4-FFF2-40B4-BE49-F238E27FC236}">
                <a16:creationId xmlns:a16="http://schemas.microsoft.com/office/drawing/2014/main" id="{2B64D364-307E-4C21-B422-879CCFCC4257}"/>
              </a:ext>
            </a:extLst>
          </p:cNvPr>
          <p:cNvSpPr txBox="1"/>
          <p:nvPr/>
        </p:nvSpPr>
        <p:spPr>
          <a:xfrm>
            <a:off x="21935555" y="-123258"/>
            <a:ext cx="498855" cy="1446230"/>
          </a:xfrm>
          <a:prstGeom prst="rect">
            <a:avLst/>
          </a:prstGeom>
          <a:noFill/>
        </p:spPr>
        <p:txBody>
          <a:bodyPr wrap="none" rtlCol="0">
            <a:spAutoFit/>
          </a:bodyPr>
          <a:lstStyle/>
          <a:p>
            <a:pPr algn="ctr"/>
            <a:r>
              <a:rPr lang="en-US" sz="8798">
                <a:solidFill>
                  <a:schemeClr val="bg1">
                    <a:lumMod val="95000"/>
                  </a:schemeClr>
                </a:solidFill>
                <a:latin typeface="Arial" panose="020B0604020202020204" pitchFamily="34" charset="0"/>
              </a:rPr>
              <a:t> </a:t>
            </a:r>
            <a:endParaRPr lang="en-US" sz="8798" dirty="0">
              <a:solidFill>
                <a:schemeClr val="bg1">
                  <a:lumMod val="95000"/>
                </a:schemeClr>
              </a:solidFill>
              <a:latin typeface="Arial" panose="020B0604020202020204" pitchFamily="34" charset="0"/>
            </a:endParaRPr>
          </a:p>
        </p:txBody>
      </p:sp>
      <p:sp>
        <p:nvSpPr>
          <p:cNvPr id="16" name="Rectangle 15">
            <a:extLst>
              <a:ext uri="{FF2B5EF4-FFF2-40B4-BE49-F238E27FC236}">
                <a16:creationId xmlns:a16="http://schemas.microsoft.com/office/drawing/2014/main" id="{838E2700-0403-E39F-54E8-A85FA2553A4F}"/>
              </a:ext>
            </a:extLst>
          </p:cNvPr>
          <p:cNvSpPr/>
          <p:nvPr/>
        </p:nvSpPr>
        <p:spPr>
          <a:xfrm>
            <a:off x="1746251" y="1649781"/>
            <a:ext cx="1063653" cy="56955"/>
          </a:xfrm>
          <a:prstGeom prst="rect">
            <a:avLst/>
          </a:pr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828"/>
              </a:solidFill>
            </a:endParaRPr>
          </a:p>
        </p:txBody>
      </p:sp>
      <p:sp>
        <p:nvSpPr>
          <p:cNvPr id="17" name="Rectangle 16">
            <a:extLst>
              <a:ext uri="{FF2B5EF4-FFF2-40B4-BE49-F238E27FC236}">
                <a16:creationId xmlns:a16="http://schemas.microsoft.com/office/drawing/2014/main" id="{A2F11B40-5097-0545-A45D-6A0899AC27CC}"/>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FFFF00"/>
                </a:solidFill>
                <a:latin typeface="Lato Regular"/>
                <a:ea typeface="ＭＳ Ｐゴシック" charset="0"/>
                <a:cs typeface="Lato Regular"/>
                <a:sym typeface="Montserrat-Regular" charset="0"/>
              </a:rPr>
              <a:t>TỔNG CÔNG TY </a:t>
            </a:r>
            <a:r>
              <a:rPr lang="vi-VN" sz="2400" spc="400">
                <a:solidFill>
                  <a:srgbClr val="FFFF00"/>
                </a:solidFill>
                <a:latin typeface="Lato Regular"/>
                <a:ea typeface="ＭＳ Ｐゴシック" charset="0"/>
                <a:cs typeface="Lato Regular"/>
                <a:sym typeface="Montserrat-Regular" charset="0"/>
              </a:rPr>
              <a:t>BƯU </a:t>
            </a:r>
            <a:r>
              <a:rPr lang="vi-VN" sz="2400" spc="400" dirty="0">
                <a:solidFill>
                  <a:srgbClr val="FFFF00"/>
                </a:solidFill>
                <a:latin typeface="Lato Regular"/>
                <a:ea typeface="ＭＳ Ｐゴシック" charset="0"/>
                <a:cs typeface="Lato Regular"/>
                <a:sym typeface="Montserrat-Regular" charset="0"/>
              </a:rPr>
              <a:t>ĐIỆN VIỆT NAM</a:t>
            </a:r>
            <a:endParaRPr lang="en-US" sz="2400" spc="400" dirty="0">
              <a:solidFill>
                <a:srgbClr val="FFFF00"/>
              </a:solidFill>
              <a:latin typeface="Lato Regular"/>
              <a:ea typeface="ＭＳ Ｐゴシック" charset="0"/>
              <a:cs typeface="Lato Regular"/>
              <a:sym typeface="Montserrat-Regular" charset="0"/>
            </a:endParaRPr>
          </a:p>
        </p:txBody>
      </p:sp>
      <p:sp>
        <p:nvSpPr>
          <p:cNvPr id="18" name="TextBox 24">
            <a:extLst>
              <a:ext uri="{FF2B5EF4-FFF2-40B4-BE49-F238E27FC236}">
                <a16:creationId xmlns:a16="http://schemas.microsoft.com/office/drawing/2014/main" id="{5EE765F6-52C1-F990-F001-31A519EB3A88}"/>
              </a:ext>
            </a:extLst>
          </p:cNvPr>
          <p:cNvSpPr txBox="1">
            <a:spLocks noChangeArrowheads="1"/>
          </p:cNvSpPr>
          <p:nvPr/>
        </p:nvSpPr>
        <p:spPr bwMode="auto">
          <a:xfrm>
            <a:off x="3962400" y="1590787"/>
            <a:ext cx="1698031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5400" b="1">
                <a:solidFill>
                  <a:srgbClr val="FFFF00"/>
                </a:solidFill>
                <a:cs typeface="Lato Light" panose="020F0502020204030203" pitchFamily="34" charset="0"/>
              </a:rPr>
              <a:t>BAN TỔ CHỨC NHÂN SỰ</a:t>
            </a:r>
            <a:endParaRPr lang="en-US" altLang="vi-VN" sz="5400" b="1" dirty="0">
              <a:solidFill>
                <a:srgbClr val="FFFF00"/>
              </a:solidFill>
              <a:cs typeface="Lato Light" panose="020F0502020204030203" pitchFamily="34" charset="0"/>
            </a:endParaRPr>
          </a:p>
        </p:txBody>
      </p:sp>
      <p:sp>
        <p:nvSpPr>
          <p:cNvPr id="21" name="Rectangle 1">
            <a:extLst>
              <a:ext uri="{FF2B5EF4-FFF2-40B4-BE49-F238E27FC236}">
                <a16:creationId xmlns:a16="http://schemas.microsoft.com/office/drawing/2014/main" id="{9F040FA5-7EBF-E275-336D-C72C9E4CFC60}"/>
              </a:ext>
            </a:extLst>
          </p:cNvPr>
          <p:cNvSpPr>
            <a:spLocks/>
          </p:cNvSpPr>
          <p:nvPr/>
        </p:nvSpPr>
        <p:spPr bwMode="auto">
          <a:xfrm>
            <a:off x="1705754" y="720463"/>
            <a:ext cx="467756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400">
                <a:solidFill>
                  <a:srgbClr val="FFFF00"/>
                </a:solidFill>
                <a:ea typeface="ＭＳ Ｐゴシック" charset="0"/>
                <a:cs typeface="Lato Regular" panose="020F0502020204030203" pitchFamily="34" charset="0"/>
                <a:sym typeface="Bebas Neue" charset="0"/>
              </a:rPr>
              <a:t>VAI TRÒ CÁC CẤP</a:t>
            </a:r>
            <a:endParaRPr lang="vi-VN" sz="4400" dirty="0">
              <a:solidFill>
                <a:srgbClr val="FFFF00"/>
              </a:solidFill>
              <a:ea typeface="ＭＳ Ｐゴシック" charset="0"/>
              <a:cs typeface="Lato Regular" panose="020F0502020204030203" pitchFamily="34" charset="0"/>
              <a:sym typeface="Bebas Neue" charset="0"/>
            </a:endParaRPr>
          </a:p>
        </p:txBody>
      </p:sp>
      <p:pic>
        <p:nvPicPr>
          <p:cNvPr id="5" name="Picture Placeholder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3546763" y="3931587"/>
            <a:ext cx="4690252" cy="3421985"/>
          </a:xfrm>
        </p:spPr>
      </p:pic>
      <p:cxnSp>
        <p:nvCxnSpPr>
          <p:cNvPr id="36" name="9Slide.vn 5"/>
          <p:cNvCxnSpPr/>
          <p:nvPr/>
        </p:nvCxnSpPr>
        <p:spPr>
          <a:xfrm>
            <a:off x="8761267" y="3223327"/>
            <a:ext cx="0" cy="4130245"/>
          </a:xfrm>
          <a:prstGeom prst="line">
            <a:avLst/>
          </a:prstGeom>
          <a:ln w="12700">
            <a:solidFill>
              <a:srgbClr val="E1E9EA"/>
            </a:solidFill>
          </a:ln>
        </p:spPr>
        <p:style>
          <a:lnRef idx="1">
            <a:schemeClr val="accent1"/>
          </a:lnRef>
          <a:fillRef idx="0">
            <a:schemeClr val="accent1"/>
          </a:fillRef>
          <a:effectRef idx="0">
            <a:schemeClr val="accent1"/>
          </a:effectRef>
          <a:fontRef idx="minor">
            <a:schemeClr val="tx1"/>
          </a:fontRef>
        </p:style>
      </p:cxnSp>
      <p:sp>
        <p:nvSpPr>
          <p:cNvPr id="37" name="9Slide.vn 6"/>
          <p:cNvSpPr/>
          <p:nvPr/>
        </p:nvSpPr>
        <p:spPr>
          <a:xfrm>
            <a:off x="9507189" y="5239072"/>
            <a:ext cx="13485825" cy="578620"/>
          </a:xfrm>
          <a:prstGeom prst="rect">
            <a:avLst/>
          </a:prstGeom>
          <a:noFill/>
        </p:spPr>
        <p:txBody>
          <a:bodyPr wrap="square" rtlCol="0">
            <a:spAutoFit/>
          </a:bodyPr>
          <a:lstStyle/>
          <a:p>
            <a:pPr algn="just">
              <a:lnSpc>
                <a:spcPct val="110000"/>
              </a:lnSpc>
            </a:pPr>
            <a:r>
              <a:rPr lang="vi-VN" sz="3200">
                <a:solidFill>
                  <a:schemeClr val="bg1"/>
                </a:solidFill>
              </a:rPr>
              <a:t>Chính sách chế độ, hợp đồng cho Giám đốc BĐX</a:t>
            </a:r>
          </a:p>
        </p:txBody>
      </p:sp>
      <p:sp>
        <p:nvSpPr>
          <p:cNvPr id="38" name="9Slide.vn 7"/>
          <p:cNvSpPr txBox="1"/>
          <p:nvPr/>
        </p:nvSpPr>
        <p:spPr>
          <a:xfrm>
            <a:off x="9479483" y="3295390"/>
            <a:ext cx="13483977" cy="1323439"/>
          </a:xfrm>
          <a:prstGeom prst="rect">
            <a:avLst/>
          </a:prstGeom>
          <a:noFill/>
        </p:spPr>
        <p:txBody>
          <a:bodyPr wrap="square" rtlCol="0">
            <a:spAutoFit/>
          </a:bodyPr>
          <a:lstStyle>
            <a:defPPr>
              <a:defRPr lang="en-US"/>
            </a:defPPr>
          </a:lstStyle>
          <a:p>
            <a:pPr algn="just"/>
            <a:r>
              <a:rPr lang="vi-VN" sz="4000">
                <a:solidFill>
                  <a:schemeClr val="bg1"/>
                </a:solidFill>
              </a:rPr>
              <a:t>Hướng dẫn về </a:t>
            </a:r>
            <a:r>
              <a:rPr lang="en-US" sz="4000">
                <a:solidFill>
                  <a:schemeClr val="bg1"/>
                </a:solidFill>
              </a:rPr>
              <a:t>cơ </a:t>
            </a:r>
            <a:r>
              <a:rPr lang="vi-VN" sz="4000">
                <a:solidFill>
                  <a:schemeClr val="bg1"/>
                </a:solidFill>
              </a:rPr>
              <a:t>chế chính sách, chế độ và đào tạo phát triển đội ngũ Giám đốc BĐX</a:t>
            </a:r>
            <a:endParaRPr lang="en-US" sz="4000" dirty="0">
              <a:solidFill>
                <a:schemeClr val="bg1"/>
              </a:solidFill>
            </a:endParaRPr>
          </a:p>
        </p:txBody>
      </p:sp>
      <p:sp>
        <p:nvSpPr>
          <p:cNvPr id="39" name="9Slide.vn 9"/>
          <p:cNvSpPr/>
          <p:nvPr/>
        </p:nvSpPr>
        <p:spPr>
          <a:xfrm>
            <a:off x="9714057" y="4755049"/>
            <a:ext cx="5021452" cy="91414"/>
          </a:xfrm>
          <a:prstGeom prst="rect">
            <a:avLst/>
          </a:prstGeom>
          <a:solidFill>
            <a:srgbClr val="E1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solidFill>
                <a:schemeClr val="tx1">
                  <a:lumMod val="65000"/>
                  <a:lumOff val="35000"/>
                </a:schemeClr>
              </a:solidFill>
            </a:endParaRPr>
          </a:p>
        </p:txBody>
      </p:sp>
      <p:sp>
        <p:nvSpPr>
          <p:cNvPr id="40" name="9Slide.vn 6"/>
          <p:cNvSpPr/>
          <p:nvPr/>
        </p:nvSpPr>
        <p:spPr>
          <a:xfrm>
            <a:off x="9507192" y="6234267"/>
            <a:ext cx="13485825" cy="578620"/>
          </a:xfrm>
          <a:prstGeom prst="rect">
            <a:avLst/>
          </a:prstGeom>
          <a:noFill/>
        </p:spPr>
        <p:txBody>
          <a:bodyPr wrap="square" rtlCol="0">
            <a:spAutoFit/>
          </a:bodyPr>
          <a:lstStyle/>
          <a:p>
            <a:pPr algn="just">
              <a:lnSpc>
                <a:spcPct val="110000"/>
              </a:lnSpc>
            </a:pPr>
            <a:r>
              <a:rPr lang="vi-VN" sz="3200">
                <a:solidFill>
                  <a:schemeClr val="bg1"/>
                </a:solidFill>
              </a:rPr>
              <a:t>Xây dựng tài liệu và tổ chức đào tạo đầu vào cho Giám đốc BĐX</a:t>
            </a:r>
            <a:endParaRPr lang="vi-VN" sz="3200" i="1">
              <a:solidFill>
                <a:schemeClr val="bg1"/>
              </a:solidFill>
            </a:endParaRPr>
          </a:p>
        </p:txBody>
      </p:sp>
      <p:grpSp>
        <p:nvGrpSpPr>
          <p:cNvPr id="45" name="Group 44"/>
          <p:cNvGrpSpPr/>
          <p:nvPr/>
        </p:nvGrpSpPr>
        <p:grpSpPr>
          <a:xfrm>
            <a:off x="8982828" y="5281348"/>
            <a:ext cx="509668" cy="454758"/>
            <a:chOff x="8492416" y="2402252"/>
            <a:chExt cx="348849" cy="348850"/>
          </a:xfrm>
        </p:grpSpPr>
        <p:sp>
          <p:nvSpPr>
            <p:cNvPr id="46"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47"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grpSp>
        <p:nvGrpSpPr>
          <p:cNvPr id="48" name="Group 47"/>
          <p:cNvGrpSpPr/>
          <p:nvPr/>
        </p:nvGrpSpPr>
        <p:grpSpPr>
          <a:xfrm>
            <a:off x="8990843" y="6357968"/>
            <a:ext cx="509668" cy="454758"/>
            <a:chOff x="8492416" y="2402252"/>
            <a:chExt cx="348849" cy="348850"/>
          </a:xfrm>
        </p:grpSpPr>
        <p:sp>
          <p:nvSpPr>
            <p:cNvPr id="49" name="9Slide.vn 12">
              <a:extLst>
                <a:ext uri="{FF2B5EF4-FFF2-40B4-BE49-F238E27FC236}">
                  <a16:creationId xmlns:a16="http://schemas.microsoft.com/office/drawing/2014/main" id="{F9A88299-6240-4356-86C6-6C67C192A746}"/>
                </a:ext>
              </a:extLst>
            </p:cNvPr>
            <p:cNvSpPr/>
            <p:nvPr/>
          </p:nvSpPr>
          <p:spPr>
            <a:xfrm>
              <a:off x="8492416" y="2402252"/>
              <a:ext cx="348849" cy="348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bg1"/>
                </a:solidFill>
              </a:endParaRPr>
            </a:p>
          </p:txBody>
        </p:sp>
        <p:sp>
          <p:nvSpPr>
            <p:cNvPr id="50" name="9Slide.vn 13">
              <a:extLst>
                <a:ext uri="{FF2B5EF4-FFF2-40B4-BE49-F238E27FC236}">
                  <a16:creationId xmlns:a16="http://schemas.microsoft.com/office/drawing/2014/main" id="{56DCFBB5-B08B-4EA7-AE30-145BCB26C49C}"/>
                </a:ext>
              </a:extLst>
            </p:cNvPr>
            <p:cNvSpPr>
              <a:spLocks/>
            </p:cNvSpPr>
            <p:nvPr/>
          </p:nvSpPr>
          <p:spPr bwMode="auto">
            <a:xfrm>
              <a:off x="8557780" y="2492520"/>
              <a:ext cx="218120" cy="168313"/>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125" dirty="0">
                <a:solidFill>
                  <a:schemeClr val="bg1"/>
                </a:solidFill>
              </a:endParaRPr>
            </a:p>
          </p:txBody>
        </p:sp>
      </p:grpSp>
    </p:spTree>
    <p:extLst>
      <p:ext uri="{BB962C8B-B14F-4D97-AF65-F5344CB8AC3E}">
        <p14:creationId xmlns:p14="http://schemas.microsoft.com/office/powerpoint/2010/main" val="887640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786"/>
            <a:ext cx="24377650" cy="13712428"/>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alphaModFix amt="68000"/>
            </a:blip>
            <a:stretch>
              <a:fillRect/>
            </a:stretch>
          </a:blipFill>
        </p:spPr>
        <p:txBody>
          <a:bodyPr/>
          <a:lstStyle/>
          <a:p>
            <a:endParaRPr lang="en-US" sz="4799"/>
          </a:p>
        </p:txBody>
      </p:sp>
      <p:grpSp>
        <p:nvGrpSpPr>
          <p:cNvPr id="3" name="Group 3"/>
          <p:cNvGrpSpPr/>
          <p:nvPr/>
        </p:nvGrpSpPr>
        <p:grpSpPr>
          <a:xfrm>
            <a:off x="-12695" y="4369449"/>
            <a:ext cx="24403043" cy="5205611"/>
            <a:chOff x="0" y="0"/>
            <a:chExt cx="24409400" cy="5206966"/>
          </a:xfrm>
        </p:grpSpPr>
        <p:sp>
          <p:nvSpPr>
            <p:cNvPr id="4" name="Freeform 4"/>
            <p:cNvSpPr/>
            <p:nvPr/>
          </p:nvSpPr>
          <p:spPr>
            <a:xfrm>
              <a:off x="12700" y="12700"/>
              <a:ext cx="24384000" cy="5181600"/>
            </a:xfrm>
            <a:custGeom>
              <a:avLst/>
              <a:gdLst/>
              <a:ahLst/>
              <a:cxnLst/>
              <a:rect l="l" t="t" r="r" b="b"/>
              <a:pathLst>
                <a:path w="24384000" h="5181600">
                  <a:moveTo>
                    <a:pt x="0" y="0"/>
                  </a:moveTo>
                  <a:lnTo>
                    <a:pt x="24384000" y="0"/>
                  </a:lnTo>
                  <a:lnTo>
                    <a:pt x="24384000" y="5181600"/>
                  </a:lnTo>
                  <a:lnTo>
                    <a:pt x="0" y="5181600"/>
                  </a:lnTo>
                  <a:close/>
                </a:path>
              </a:pathLst>
            </a:custGeom>
            <a:solidFill>
              <a:srgbClr val="FFC000"/>
            </a:solidFill>
          </p:spPr>
          <p:txBody>
            <a:bodyPr/>
            <a:lstStyle/>
            <a:p>
              <a:endParaRPr lang="en-US" sz="4799"/>
            </a:p>
          </p:txBody>
        </p:sp>
        <p:sp>
          <p:nvSpPr>
            <p:cNvPr id="5" name="Freeform 5"/>
            <p:cNvSpPr/>
            <p:nvPr/>
          </p:nvSpPr>
          <p:spPr>
            <a:xfrm>
              <a:off x="0" y="0"/>
              <a:ext cx="24409400" cy="5207000"/>
            </a:xfrm>
            <a:custGeom>
              <a:avLst/>
              <a:gdLst/>
              <a:ahLst/>
              <a:cxnLst/>
              <a:rect l="l" t="t" r="r" b="b"/>
              <a:pathLst>
                <a:path w="24409400" h="5207000">
                  <a:moveTo>
                    <a:pt x="12700" y="0"/>
                  </a:moveTo>
                  <a:lnTo>
                    <a:pt x="24396700" y="0"/>
                  </a:lnTo>
                  <a:cubicBezTo>
                    <a:pt x="24403686" y="0"/>
                    <a:pt x="24409400" y="5715"/>
                    <a:pt x="24409400" y="12700"/>
                  </a:cubicBezTo>
                  <a:lnTo>
                    <a:pt x="24409400" y="5194300"/>
                  </a:lnTo>
                  <a:cubicBezTo>
                    <a:pt x="24409400" y="5201285"/>
                    <a:pt x="24403686" y="5207000"/>
                    <a:pt x="24396700" y="5207000"/>
                  </a:cubicBezTo>
                  <a:lnTo>
                    <a:pt x="12700" y="5207000"/>
                  </a:lnTo>
                  <a:cubicBezTo>
                    <a:pt x="5715" y="5207000"/>
                    <a:pt x="0" y="5201285"/>
                    <a:pt x="0" y="5194300"/>
                  </a:cubicBezTo>
                  <a:lnTo>
                    <a:pt x="0" y="12700"/>
                  </a:lnTo>
                  <a:cubicBezTo>
                    <a:pt x="0" y="5715"/>
                    <a:pt x="5715" y="0"/>
                    <a:pt x="12700" y="0"/>
                  </a:cubicBezTo>
                  <a:moveTo>
                    <a:pt x="12700" y="25400"/>
                  </a:moveTo>
                  <a:lnTo>
                    <a:pt x="12700" y="12700"/>
                  </a:lnTo>
                  <a:lnTo>
                    <a:pt x="25400" y="12700"/>
                  </a:lnTo>
                  <a:lnTo>
                    <a:pt x="25400" y="5194300"/>
                  </a:lnTo>
                  <a:lnTo>
                    <a:pt x="12700" y="5194300"/>
                  </a:lnTo>
                  <a:lnTo>
                    <a:pt x="12700" y="5181600"/>
                  </a:lnTo>
                  <a:lnTo>
                    <a:pt x="24396700" y="5181600"/>
                  </a:lnTo>
                  <a:lnTo>
                    <a:pt x="24396700" y="5194300"/>
                  </a:lnTo>
                  <a:lnTo>
                    <a:pt x="24384000" y="5194300"/>
                  </a:lnTo>
                  <a:lnTo>
                    <a:pt x="24384000" y="12700"/>
                  </a:lnTo>
                  <a:lnTo>
                    <a:pt x="24396700" y="12700"/>
                  </a:lnTo>
                  <a:lnTo>
                    <a:pt x="24396700" y="25400"/>
                  </a:lnTo>
                  <a:lnTo>
                    <a:pt x="12700" y="25400"/>
                  </a:lnTo>
                  <a:close/>
                </a:path>
              </a:pathLst>
            </a:custGeom>
            <a:solidFill>
              <a:srgbClr val="FFC000"/>
            </a:solidFill>
          </p:spPr>
          <p:txBody>
            <a:bodyPr/>
            <a:lstStyle/>
            <a:p>
              <a:endParaRPr lang="en-US" sz="4799"/>
            </a:p>
          </p:txBody>
        </p:sp>
      </p:grpSp>
      <p:sp>
        <p:nvSpPr>
          <p:cNvPr id="6" name="TextBox 6"/>
          <p:cNvSpPr txBox="1"/>
          <p:nvPr/>
        </p:nvSpPr>
        <p:spPr>
          <a:xfrm>
            <a:off x="5973069" y="6498190"/>
            <a:ext cx="7935504" cy="1102866"/>
          </a:xfrm>
          <a:prstGeom prst="rect">
            <a:avLst/>
          </a:prstGeom>
        </p:spPr>
        <p:txBody>
          <a:bodyPr wrap="square" lIns="0" tIns="0" rIns="0" bIns="0" rtlCol="0" anchor="t">
            <a:spAutoFit/>
          </a:bodyPr>
          <a:lstStyle/>
          <a:p>
            <a:pPr algn="r">
              <a:lnSpc>
                <a:spcPts val="8638"/>
              </a:lnSpc>
            </a:pPr>
            <a:r>
              <a:rPr lang="en-US" sz="5400" b="1" dirty="0" err="1">
                <a:solidFill>
                  <a:srgbClr val="FFFFFF"/>
                </a:solidFill>
                <a:latin typeface="+mj-lt"/>
                <a:ea typeface="Arial Bold"/>
                <a:cs typeface="Arial Bold"/>
                <a:sym typeface="Arial Bold"/>
              </a:rPr>
              <a:t>TRÂN</a:t>
            </a:r>
            <a:r>
              <a:rPr lang="en-US" sz="5400" b="1" dirty="0">
                <a:solidFill>
                  <a:srgbClr val="FFFFFF"/>
                </a:solidFill>
                <a:latin typeface="+mj-lt"/>
                <a:ea typeface="Arial Bold"/>
                <a:cs typeface="Arial Bold"/>
                <a:sym typeface="Arial Bold"/>
              </a:rPr>
              <a:t> </a:t>
            </a:r>
            <a:r>
              <a:rPr lang="en-US" sz="5400" b="1" dirty="0" err="1">
                <a:solidFill>
                  <a:srgbClr val="FFFFFF"/>
                </a:solidFill>
                <a:latin typeface="+mj-lt"/>
                <a:ea typeface="Arial Bold"/>
                <a:cs typeface="Arial Bold"/>
                <a:sym typeface="Arial Bold"/>
              </a:rPr>
              <a:t>TRỌNG</a:t>
            </a:r>
            <a:r>
              <a:rPr lang="en-US" sz="5400" b="1" dirty="0">
                <a:solidFill>
                  <a:srgbClr val="FFFFFF"/>
                </a:solidFill>
                <a:latin typeface="+mj-lt"/>
                <a:ea typeface="Arial Bold"/>
                <a:cs typeface="Arial Bold"/>
                <a:sym typeface="Arial Bold"/>
              </a:rPr>
              <a:t> </a:t>
            </a:r>
            <a:r>
              <a:rPr lang="en-US" sz="5400" b="1" dirty="0" err="1">
                <a:solidFill>
                  <a:srgbClr val="FFFFFF"/>
                </a:solidFill>
                <a:latin typeface="+mj-lt"/>
                <a:ea typeface="Arial Bold"/>
                <a:cs typeface="Arial Bold"/>
                <a:sym typeface="Arial Bold"/>
              </a:rPr>
              <a:t>CẢM</a:t>
            </a:r>
            <a:r>
              <a:rPr lang="en-US" sz="5400" b="1" dirty="0">
                <a:solidFill>
                  <a:srgbClr val="FFFFFF"/>
                </a:solidFill>
                <a:latin typeface="+mj-lt"/>
                <a:ea typeface="Arial Bold"/>
                <a:cs typeface="Arial Bold"/>
                <a:sym typeface="Arial Bold"/>
              </a:rPr>
              <a:t> </a:t>
            </a:r>
            <a:r>
              <a:rPr lang="en-US" sz="5400" b="1" dirty="0" err="1">
                <a:solidFill>
                  <a:srgbClr val="FFFFFF"/>
                </a:solidFill>
                <a:latin typeface="+mj-lt"/>
                <a:ea typeface="Arial Bold"/>
                <a:cs typeface="Arial Bold"/>
                <a:sym typeface="Arial Bold"/>
              </a:rPr>
              <a:t>ƠN</a:t>
            </a:r>
            <a:r>
              <a:rPr lang="en-US" sz="5400" b="1" dirty="0">
                <a:solidFill>
                  <a:srgbClr val="FFFFFF"/>
                </a:solidFill>
                <a:latin typeface="+mj-lt"/>
                <a:ea typeface="Arial Bold"/>
                <a:cs typeface="Arial Bold"/>
                <a:sym typeface="Arial Bold"/>
              </a:rPr>
              <a:t>!</a:t>
            </a:r>
          </a:p>
        </p:txBody>
      </p:sp>
      <p:grpSp>
        <p:nvGrpSpPr>
          <p:cNvPr id="7" name="Group 7"/>
          <p:cNvGrpSpPr/>
          <p:nvPr/>
        </p:nvGrpSpPr>
        <p:grpSpPr>
          <a:xfrm>
            <a:off x="6446241" y="8247606"/>
            <a:ext cx="7637925" cy="116807"/>
            <a:chOff x="0" y="0"/>
            <a:chExt cx="7639914" cy="116838"/>
          </a:xfrm>
        </p:grpSpPr>
        <p:sp>
          <p:nvSpPr>
            <p:cNvPr id="8" name="Freeform 8"/>
            <p:cNvSpPr/>
            <p:nvPr/>
          </p:nvSpPr>
          <p:spPr>
            <a:xfrm>
              <a:off x="12700" y="12700"/>
              <a:ext cx="7614539" cy="91440"/>
            </a:xfrm>
            <a:custGeom>
              <a:avLst/>
              <a:gdLst/>
              <a:ahLst/>
              <a:cxnLst/>
              <a:rect l="l" t="t" r="r" b="b"/>
              <a:pathLst>
                <a:path w="7614539" h="91440">
                  <a:moveTo>
                    <a:pt x="0" y="91440"/>
                  </a:moveTo>
                  <a:lnTo>
                    <a:pt x="7614539" y="91440"/>
                  </a:lnTo>
                  <a:lnTo>
                    <a:pt x="7614539" y="0"/>
                  </a:lnTo>
                  <a:lnTo>
                    <a:pt x="0" y="0"/>
                  </a:lnTo>
                  <a:close/>
                </a:path>
              </a:pathLst>
            </a:custGeom>
            <a:solidFill>
              <a:srgbClr val="FFFFFF"/>
            </a:solidFill>
          </p:spPr>
          <p:txBody>
            <a:bodyPr/>
            <a:lstStyle/>
            <a:p>
              <a:endParaRPr lang="en-US" sz="4799"/>
            </a:p>
          </p:txBody>
        </p:sp>
        <p:sp>
          <p:nvSpPr>
            <p:cNvPr id="9" name="Freeform 9"/>
            <p:cNvSpPr/>
            <p:nvPr/>
          </p:nvSpPr>
          <p:spPr>
            <a:xfrm>
              <a:off x="0" y="0"/>
              <a:ext cx="7639939" cy="116840"/>
            </a:xfrm>
            <a:custGeom>
              <a:avLst/>
              <a:gdLst/>
              <a:ahLst/>
              <a:cxnLst/>
              <a:rect l="l" t="t" r="r" b="b"/>
              <a:pathLst>
                <a:path w="7639939" h="116840">
                  <a:moveTo>
                    <a:pt x="12700" y="91440"/>
                  </a:moveTo>
                  <a:lnTo>
                    <a:pt x="7627239" y="91440"/>
                  </a:lnTo>
                  <a:lnTo>
                    <a:pt x="7627239" y="104140"/>
                  </a:lnTo>
                  <a:lnTo>
                    <a:pt x="7614539" y="104140"/>
                  </a:lnTo>
                  <a:lnTo>
                    <a:pt x="7614539" y="12700"/>
                  </a:lnTo>
                  <a:lnTo>
                    <a:pt x="7627239" y="12700"/>
                  </a:lnTo>
                  <a:lnTo>
                    <a:pt x="7627239" y="25400"/>
                  </a:lnTo>
                  <a:lnTo>
                    <a:pt x="12700" y="25400"/>
                  </a:lnTo>
                  <a:lnTo>
                    <a:pt x="12700" y="12700"/>
                  </a:lnTo>
                  <a:lnTo>
                    <a:pt x="25400" y="12700"/>
                  </a:lnTo>
                  <a:lnTo>
                    <a:pt x="25400" y="104140"/>
                  </a:lnTo>
                  <a:lnTo>
                    <a:pt x="12700" y="104140"/>
                  </a:lnTo>
                  <a:lnTo>
                    <a:pt x="12700" y="91440"/>
                  </a:lnTo>
                  <a:moveTo>
                    <a:pt x="12700" y="116840"/>
                  </a:moveTo>
                  <a:cubicBezTo>
                    <a:pt x="5715" y="116840"/>
                    <a:pt x="0" y="111125"/>
                    <a:pt x="0" y="104140"/>
                  </a:cubicBezTo>
                  <a:lnTo>
                    <a:pt x="0" y="12700"/>
                  </a:lnTo>
                  <a:cubicBezTo>
                    <a:pt x="0" y="5715"/>
                    <a:pt x="5715" y="0"/>
                    <a:pt x="12700" y="0"/>
                  </a:cubicBezTo>
                  <a:lnTo>
                    <a:pt x="7627239" y="0"/>
                  </a:lnTo>
                  <a:cubicBezTo>
                    <a:pt x="7634224" y="0"/>
                    <a:pt x="7639939" y="5715"/>
                    <a:pt x="7639939" y="12700"/>
                  </a:cubicBezTo>
                  <a:lnTo>
                    <a:pt x="7639939" y="104140"/>
                  </a:lnTo>
                  <a:cubicBezTo>
                    <a:pt x="7639939" y="111125"/>
                    <a:pt x="7634224" y="116840"/>
                    <a:pt x="7627239" y="116840"/>
                  </a:cubicBezTo>
                  <a:lnTo>
                    <a:pt x="12700" y="116840"/>
                  </a:lnTo>
                  <a:close/>
                </a:path>
              </a:pathLst>
            </a:custGeom>
            <a:solidFill>
              <a:srgbClr val="FFFFFF"/>
            </a:solidFill>
          </p:spPr>
          <p:txBody>
            <a:bodyPr/>
            <a:lstStyle/>
            <a:p>
              <a:endParaRPr lang="en-US" sz="4799"/>
            </a:p>
          </p:txBody>
        </p:sp>
      </p:grpSp>
      <p:sp>
        <p:nvSpPr>
          <p:cNvPr id="10" name="TextBox 10"/>
          <p:cNvSpPr txBox="1"/>
          <p:nvPr/>
        </p:nvSpPr>
        <p:spPr>
          <a:xfrm>
            <a:off x="8156683" y="8447538"/>
            <a:ext cx="6160283" cy="408702"/>
          </a:xfrm>
          <a:prstGeom prst="rect">
            <a:avLst/>
          </a:prstGeom>
        </p:spPr>
        <p:txBody>
          <a:bodyPr lIns="0" tIns="0" rIns="0" bIns="0" rtlCol="0" anchor="t">
            <a:spAutoFit/>
          </a:bodyPr>
          <a:lstStyle/>
          <a:p>
            <a:pPr>
              <a:lnSpc>
                <a:spcPts val="3359"/>
              </a:lnSpc>
            </a:pPr>
            <a:r>
              <a:rPr lang="en-US" sz="2799" i="1" spc="1200">
                <a:solidFill>
                  <a:srgbClr val="FFFFFF"/>
                </a:solidFill>
                <a:latin typeface="Calibri (MS) Italics"/>
                <a:ea typeface="Calibri (MS) Italics"/>
                <a:cs typeface="Calibri (MS) Italics"/>
                <a:sym typeface="Calibri (MS) Italics"/>
              </a:rPr>
              <a:t>www.vietnampost.vn</a:t>
            </a:r>
          </a:p>
        </p:txBody>
      </p:sp>
      <p:grpSp>
        <p:nvGrpSpPr>
          <p:cNvPr id="11" name="Group 11"/>
          <p:cNvGrpSpPr>
            <a:grpSpLocks noChangeAspect="1"/>
          </p:cNvGrpSpPr>
          <p:nvPr/>
        </p:nvGrpSpPr>
        <p:grpSpPr>
          <a:xfrm>
            <a:off x="14515914" y="3238775"/>
            <a:ext cx="9861737" cy="7238450"/>
            <a:chOff x="0" y="0"/>
            <a:chExt cx="10513168" cy="7716596"/>
          </a:xfrm>
        </p:grpSpPr>
        <p:sp>
          <p:nvSpPr>
            <p:cNvPr id="12" name="Freeform 12" descr="A plane flying over a group of yellow trucks  Description automatically generated"/>
            <p:cNvSpPr/>
            <p:nvPr/>
          </p:nvSpPr>
          <p:spPr>
            <a:xfrm>
              <a:off x="0" y="0"/>
              <a:ext cx="10513187" cy="7716647"/>
            </a:xfrm>
            <a:custGeom>
              <a:avLst/>
              <a:gdLst/>
              <a:ahLst/>
              <a:cxnLst/>
              <a:rect l="l" t="t" r="r" b="b"/>
              <a:pathLst>
                <a:path w="10513187" h="7716647">
                  <a:moveTo>
                    <a:pt x="0" y="0"/>
                  </a:moveTo>
                  <a:lnTo>
                    <a:pt x="10513187" y="0"/>
                  </a:lnTo>
                  <a:lnTo>
                    <a:pt x="10513187" y="7716647"/>
                  </a:lnTo>
                  <a:lnTo>
                    <a:pt x="0" y="7716647"/>
                  </a:lnTo>
                  <a:lnTo>
                    <a:pt x="0" y="0"/>
                  </a:lnTo>
                  <a:close/>
                </a:path>
              </a:pathLst>
            </a:custGeom>
            <a:blipFill>
              <a:blip r:embed="rId4"/>
              <a:stretch>
                <a:fillRect t="-2498" b="-2498"/>
              </a:stretch>
            </a:blipFill>
          </p:spPr>
          <p:txBody>
            <a:bodyPr/>
            <a:lstStyle/>
            <a:p>
              <a:endParaRPr lang="en-US" sz="4799"/>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72585BB1-3306-BE44-92B3-4D11F93C66CE}"/>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262828"/>
                </a:solidFill>
                <a:latin typeface="Lato Regular"/>
                <a:ea typeface="ＭＳ Ｐゴシック" charset="0"/>
                <a:cs typeface="Lato Regular"/>
                <a:sym typeface="Montserrat-Regular" charset="0"/>
              </a:rPr>
              <a:t>TỔNG CÔNG TY </a:t>
            </a:r>
            <a:r>
              <a:rPr lang="vi-VN" sz="2400" spc="400">
                <a:solidFill>
                  <a:srgbClr val="262828"/>
                </a:solidFill>
                <a:latin typeface="Lato Regular"/>
                <a:ea typeface="ＭＳ Ｐゴシック" charset="0"/>
                <a:cs typeface="Lato Regular"/>
                <a:sym typeface="Montserrat-Regular" charset="0"/>
              </a:rPr>
              <a:t>BƯU </a:t>
            </a:r>
            <a:r>
              <a:rPr lang="vi-VN" sz="2400" spc="400" dirty="0">
                <a:solidFill>
                  <a:srgbClr val="262828"/>
                </a:solidFill>
                <a:latin typeface="Lato Regular"/>
                <a:ea typeface="ＭＳ Ｐゴシック" charset="0"/>
                <a:cs typeface="Lato Regular"/>
                <a:sym typeface="Montserrat-Regular" charset="0"/>
              </a:rPr>
              <a:t>ĐIỆN VIỆT NAM</a:t>
            </a:r>
            <a:endParaRPr lang="en-US" sz="2400" spc="400" dirty="0">
              <a:solidFill>
                <a:srgbClr val="262828"/>
              </a:solidFill>
              <a:latin typeface="Lato Regular"/>
              <a:ea typeface="ＭＳ Ｐゴシック" charset="0"/>
              <a:cs typeface="Lato Regular"/>
              <a:sym typeface="Montserrat-Regular" charset="0"/>
            </a:endParaRPr>
          </a:p>
        </p:txBody>
      </p:sp>
      <p:sp>
        <p:nvSpPr>
          <p:cNvPr id="14" name="Rectangle 1">
            <a:extLst>
              <a:ext uri="{FF2B5EF4-FFF2-40B4-BE49-F238E27FC236}">
                <a16:creationId xmlns:a16="http://schemas.microsoft.com/office/drawing/2014/main" id="{BC8A6B82-970B-6B47-BEDB-E0B133F8AB23}"/>
              </a:ext>
            </a:extLst>
          </p:cNvPr>
          <p:cNvSpPr>
            <a:spLocks/>
          </p:cNvSpPr>
          <p:nvPr/>
        </p:nvSpPr>
        <p:spPr bwMode="auto">
          <a:xfrm>
            <a:off x="1705754" y="720463"/>
            <a:ext cx="1894108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400">
                <a:solidFill>
                  <a:srgbClr val="002060"/>
                </a:solidFill>
                <a:ea typeface="ＭＳ Ｐゴシック" charset="0"/>
                <a:cs typeface="Lato Regular" panose="020F0502020204030203" pitchFamily="34" charset="0"/>
                <a:sym typeface="Bebas Neue" charset="0"/>
              </a:rPr>
              <a:t>VỊ TRÍ CỦA BƯU ĐIỆN XÃ TRONG CƠ CẤU TỔ CHỨC BƯU ĐIỆN TỈNH/TP</a:t>
            </a:r>
            <a:endParaRPr lang="vi-VN" sz="4400" dirty="0">
              <a:solidFill>
                <a:srgbClr val="002060"/>
              </a:solidFill>
              <a:ea typeface="ＭＳ Ｐゴシック" charset="0"/>
              <a:cs typeface="Lato Regular" panose="020F0502020204030203" pitchFamily="34" charset="0"/>
              <a:sym typeface="Bebas Neue" charset="0"/>
            </a:endParaRPr>
          </a:p>
        </p:txBody>
      </p:sp>
      <p:sp>
        <p:nvSpPr>
          <p:cNvPr id="47" name="Rounded Rectangle 5">
            <a:extLst>
              <a:ext uri="{FF2B5EF4-FFF2-40B4-BE49-F238E27FC236}">
                <a16:creationId xmlns:a16="http://schemas.microsoft.com/office/drawing/2014/main" id="{A4EE0D48-9BE7-AB65-0F5F-3932C10F4523}"/>
              </a:ext>
            </a:extLst>
          </p:cNvPr>
          <p:cNvSpPr/>
          <p:nvPr/>
        </p:nvSpPr>
        <p:spPr>
          <a:xfrm>
            <a:off x="987695" y="10584874"/>
            <a:ext cx="22683019" cy="2011144"/>
          </a:xfrm>
          <a:prstGeom prst="roundRect">
            <a:avLst>
              <a:gd name="adj" fmla="val 23913"/>
            </a:avLst>
          </a:prstGeom>
          <a:solidFill>
            <a:srgbClr val="00B050"/>
          </a:solidFill>
          <a:ln w="25400" cap="flat" cmpd="sng" algn="ctr">
            <a:noFill/>
            <a:prstDash val="solid"/>
          </a:ln>
          <a:effectLst>
            <a:outerShdw blurRad="215900" dist="50800" dir="5400000" algn="ctr" rotWithShape="0">
              <a:srgbClr val="000000">
                <a:lumMod val="95000"/>
                <a:lumOff val="5000"/>
                <a:alpha val="37000"/>
              </a:srgbClr>
            </a:outerShdw>
          </a:effectLst>
        </p:spPr>
        <p:txBody>
          <a:bodyPr rtlCol="0" anchor="ctr"/>
          <a:lstStyle/>
          <a:p>
            <a:pPr marL="457200" lvl="0" indent="-457200" algn="just" defTabSz="1219170">
              <a:buFont typeface="Arial" panose="020B0604020202020204" pitchFamily="34" charset="0"/>
              <a:buChar char="•"/>
              <a:defRPr/>
            </a:pPr>
            <a:r>
              <a:rPr lang="vi-VN" sz="3200" kern="0">
                <a:solidFill>
                  <a:srgbClr val="FFFFFF"/>
                </a:solidFill>
                <a:latin typeface="+mj-lt"/>
              </a:rPr>
              <a:t>Bưu điện xã do BĐT</a:t>
            </a:r>
            <a:r>
              <a:rPr lang="en-US" sz="3200" kern="0">
                <a:solidFill>
                  <a:srgbClr val="FFFFFF"/>
                </a:solidFill>
                <a:latin typeface="+mj-lt"/>
              </a:rPr>
              <a:t>/</a:t>
            </a:r>
            <a:r>
              <a:rPr lang="vi-VN" sz="3200" kern="0">
                <a:solidFill>
                  <a:srgbClr val="FFFFFF"/>
                </a:solidFill>
                <a:latin typeface="+mj-lt"/>
              </a:rPr>
              <a:t>TP thành lập và có tên gọi, địa bàn hoạt động tương ứng với xã/phường mới hình thành sau quá trình sắp xếp đơn vị hành chính theo </a:t>
            </a:r>
            <a:r>
              <a:rPr lang="vi-VN" sz="3200" b="1" kern="0">
                <a:solidFill>
                  <a:srgbClr val="FFFFFF"/>
                </a:solidFill>
                <a:latin typeface="+mj-lt"/>
              </a:rPr>
              <a:t>nguyên tắc 01 Bưu điện xã phục vụ 01 địa bàn xã/phường</a:t>
            </a:r>
            <a:r>
              <a:rPr lang="vi-VN" sz="3200" kern="0">
                <a:solidFill>
                  <a:srgbClr val="FFFFFF"/>
                </a:solidFill>
                <a:latin typeface="+mj-lt"/>
              </a:rPr>
              <a:t>. </a:t>
            </a:r>
            <a:endParaRPr lang="en-US" sz="3200" kern="0">
              <a:solidFill>
                <a:srgbClr val="FFFFFF"/>
              </a:solidFill>
              <a:latin typeface="+mj-lt"/>
            </a:endParaRPr>
          </a:p>
          <a:p>
            <a:pPr marL="457200" lvl="0" indent="-457200" algn="just" defTabSz="1219170">
              <a:buFont typeface="Arial" panose="020B0604020202020204" pitchFamily="34" charset="0"/>
              <a:buChar char="•"/>
              <a:defRPr/>
            </a:pPr>
            <a:r>
              <a:rPr lang="vi-VN" sz="3200" kern="0">
                <a:solidFill>
                  <a:srgbClr val="FFFFFF"/>
                </a:solidFill>
                <a:latin typeface="+mj-lt"/>
              </a:rPr>
              <a:t>Trường hợp đặc thù vùng sâu, xa, thì tối đa mỗi Bưu điện xã quản lý 2 xã </a:t>
            </a:r>
            <a:r>
              <a:rPr lang="vi-VN" sz="3200" b="1" kern="0">
                <a:solidFill>
                  <a:srgbClr val="FFFFFF"/>
                </a:solidFill>
                <a:latin typeface="+mj-lt"/>
              </a:rPr>
              <a:t>(thay đổi so với nội dung hướng dẫn tại văn bản 2975: 1 Bưu điện xã quản lý 3 xã).</a:t>
            </a:r>
            <a:endParaRPr kumimoji="0" lang="en-US" sz="3200" b="1" i="0" u="none" strike="noStrike" kern="0" cap="none" spc="0" normalizeH="0" baseline="0" noProof="0" dirty="0">
              <a:ln>
                <a:noFill/>
              </a:ln>
              <a:solidFill>
                <a:srgbClr val="FFFFFF"/>
              </a:solidFill>
              <a:effectLst/>
              <a:uLnTx/>
              <a:uFillTx/>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1962876"/>
            <a:ext cx="23282786" cy="8261779"/>
          </a:xfrm>
          <a:prstGeom prst="rect">
            <a:avLst/>
          </a:prstGeom>
        </p:spPr>
      </p:pic>
      <p:sp>
        <p:nvSpPr>
          <p:cNvPr id="6" name="Rounded Rectangle 5">
            <a:extLst>
              <a:ext uri="{FF2B5EF4-FFF2-40B4-BE49-F238E27FC236}">
                <a16:creationId xmlns:a16="http://schemas.microsoft.com/office/drawing/2014/main" id="{A4EE0D48-9BE7-AB65-0F5F-3932C10F4523}"/>
              </a:ext>
            </a:extLst>
          </p:cNvPr>
          <p:cNvSpPr/>
          <p:nvPr/>
        </p:nvSpPr>
        <p:spPr>
          <a:xfrm>
            <a:off x="17595273" y="2074471"/>
            <a:ext cx="6144714" cy="788817"/>
          </a:xfrm>
          <a:prstGeom prst="roundRect">
            <a:avLst>
              <a:gd name="adj" fmla="val 23913"/>
            </a:avLst>
          </a:prstGeom>
          <a:solidFill>
            <a:schemeClr val="accent2">
              <a:lumMod val="20000"/>
              <a:lumOff val="80000"/>
            </a:schemeClr>
          </a:solidFill>
          <a:ln w="25400" cap="flat" cmpd="sng" algn="ctr">
            <a:noFill/>
            <a:prstDash val="solid"/>
          </a:ln>
          <a:effectLst>
            <a:outerShdw blurRad="215900" dist="50800" dir="5400000" algn="ctr" rotWithShape="0">
              <a:srgbClr val="000000">
                <a:lumMod val="95000"/>
                <a:lumOff val="5000"/>
                <a:alpha val="37000"/>
              </a:srgbClr>
            </a:outerShdw>
          </a:effectLst>
        </p:spPr>
        <p:txBody>
          <a:bodyPr rtlCol="0" anchor="ctr"/>
          <a:lstStyle/>
          <a:p>
            <a:pPr lvl="0" algn="ctr" defTabSz="1219170">
              <a:defRPr/>
            </a:pPr>
            <a:r>
              <a:rPr lang="en-US" sz="3200" kern="0" smtClean="0">
                <a:solidFill>
                  <a:srgbClr val="FF0000"/>
                </a:solidFill>
                <a:latin typeface="+mj-lt"/>
              </a:rPr>
              <a:t>Đơn vị hợp nhất từ các BĐT/TP</a:t>
            </a:r>
            <a:endParaRPr lang="en-US" sz="3200" kern="0">
              <a:solidFill>
                <a:srgbClr val="FF0000"/>
              </a:solidFill>
              <a:latin typeface="+mj-lt"/>
            </a:endParaRPr>
          </a:p>
        </p:txBody>
      </p:sp>
    </p:spTree>
    <p:extLst>
      <p:ext uri="{BB962C8B-B14F-4D97-AF65-F5344CB8AC3E}">
        <p14:creationId xmlns:p14="http://schemas.microsoft.com/office/powerpoint/2010/main" val="374362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72585BB1-3306-BE44-92B3-4D11F93C66CE}"/>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262828"/>
                </a:solidFill>
                <a:latin typeface="Lato Regular"/>
                <a:ea typeface="ＭＳ Ｐゴシック" charset="0"/>
                <a:cs typeface="Lato Regular"/>
                <a:sym typeface="Montserrat-Regular" charset="0"/>
              </a:rPr>
              <a:t>TỔNG CÔNG TY </a:t>
            </a:r>
            <a:r>
              <a:rPr lang="vi-VN" sz="2400" spc="400">
                <a:solidFill>
                  <a:srgbClr val="262828"/>
                </a:solidFill>
                <a:latin typeface="Lato Regular"/>
                <a:ea typeface="ＭＳ Ｐゴシック" charset="0"/>
                <a:cs typeface="Lato Regular"/>
                <a:sym typeface="Montserrat-Regular" charset="0"/>
              </a:rPr>
              <a:t>BƯU </a:t>
            </a:r>
            <a:r>
              <a:rPr lang="vi-VN" sz="2400" spc="400" dirty="0">
                <a:solidFill>
                  <a:srgbClr val="262828"/>
                </a:solidFill>
                <a:latin typeface="Lato Regular"/>
                <a:ea typeface="ＭＳ Ｐゴシック" charset="0"/>
                <a:cs typeface="Lato Regular"/>
                <a:sym typeface="Montserrat-Regular" charset="0"/>
              </a:rPr>
              <a:t>ĐIỆN VIỆT NAM</a:t>
            </a:r>
            <a:endParaRPr lang="en-US" sz="2400" spc="400" dirty="0">
              <a:solidFill>
                <a:srgbClr val="262828"/>
              </a:solidFill>
              <a:latin typeface="Lato Regular"/>
              <a:ea typeface="ＭＳ Ｐゴシック" charset="0"/>
              <a:cs typeface="Lato Regular"/>
              <a:sym typeface="Montserrat-Regular" charset="0"/>
            </a:endParaRPr>
          </a:p>
        </p:txBody>
      </p:sp>
      <p:sp>
        <p:nvSpPr>
          <p:cNvPr id="14" name="Rectangle 1">
            <a:extLst>
              <a:ext uri="{FF2B5EF4-FFF2-40B4-BE49-F238E27FC236}">
                <a16:creationId xmlns:a16="http://schemas.microsoft.com/office/drawing/2014/main" id="{BC8A6B82-970B-6B47-BEDB-E0B133F8AB23}"/>
              </a:ext>
            </a:extLst>
          </p:cNvPr>
          <p:cNvSpPr>
            <a:spLocks/>
          </p:cNvSpPr>
          <p:nvPr/>
        </p:nvSpPr>
        <p:spPr bwMode="auto">
          <a:xfrm>
            <a:off x="1705754" y="720463"/>
            <a:ext cx="1894108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400">
                <a:solidFill>
                  <a:srgbClr val="002060"/>
                </a:solidFill>
                <a:ea typeface="ＭＳ Ｐゴシック" charset="0"/>
                <a:cs typeface="Lato Regular" panose="020F0502020204030203" pitchFamily="34" charset="0"/>
                <a:sym typeface="Bebas Neue" charset="0"/>
              </a:rPr>
              <a:t>VỊ TRÍ CỦA BƯU ĐIỆN XÃ TRONG CƠ CẤU TỔ CHỨC BƯU ĐIỆN TỈNH/TP</a:t>
            </a:r>
            <a:endParaRPr lang="vi-VN" sz="4400" dirty="0">
              <a:solidFill>
                <a:srgbClr val="002060"/>
              </a:solidFill>
              <a:ea typeface="ＭＳ Ｐゴシック" charset="0"/>
              <a:cs typeface="Lato Regular" panose="020F0502020204030203" pitchFamily="34" charset="0"/>
              <a:sym typeface="Bebas Neue"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330" y="2400298"/>
            <a:ext cx="22107383" cy="7747839"/>
          </a:xfrm>
          <a:prstGeom prst="rect">
            <a:avLst/>
          </a:prstGeom>
        </p:spPr>
      </p:pic>
      <p:sp>
        <p:nvSpPr>
          <p:cNvPr id="6" name="Rounded Rectangle 5">
            <a:extLst>
              <a:ext uri="{FF2B5EF4-FFF2-40B4-BE49-F238E27FC236}">
                <a16:creationId xmlns:a16="http://schemas.microsoft.com/office/drawing/2014/main" id="{A4EE0D48-9BE7-AB65-0F5F-3932C10F4523}"/>
              </a:ext>
            </a:extLst>
          </p:cNvPr>
          <p:cNvSpPr/>
          <p:nvPr/>
        </p:nvSpPr>
        <p:spPr>
          <a:xfrm>
            <a:off x="17465039" y="2499359"/>
            <a:ext cx="6144714" cy="788817"/>
          </a:xfrm>
          <a:prstGeom prst="roundRect">
            <a:avLst>
              <a:gd name="adj" fmla="val 23913"/>
            </a:avLst>
          </a:prstGeom>
          <a:solidFill>
            <a:schemeClr val="accent2">
              <a:lumMod val="20000"/>
              <a:lumOff val="80000"/>
            </a:schemeClr>
          </a:solidFill>
          <a:ln w="25400" cap="flat" cmpd="sng" algn="ctr">
            <a:noFill/>
            <a:prstDash val="solid"/>
          </a:ln>
          <a:effectLst>
            <a:outerShdw blurRad="215900" dist="50800" dir="5400000" algn="ctr" rotWithShape="0">
              <a:srgbClr val="000000">
                <a:lumMod val="95000"/>
                <a:lumOff val="5000"/>
                <a:alpha val="37000"/>
              </a:srgbClr>
            </a:outerShdw>
          </a:effectLst>
        </p:spPr>
        <p:txBody>
          <a:bodyPr rtlCol="0" anchor="ctr"/>
          <a:lstStyle/>
          <a:p>
            <a:pPr lvl="0" algn="ctr" defTabSz="1219170">
              <a:defRPr/>
            </a:pPr>
            <a:r>
              <a:rPr lang="en-US" sz="3200" kern="0" smtClean="0">
                <a:solidFill>
                  <a:srgbClr val="FF0000"/>
                </a:solidFill>
                <a:latin typeface="+mj-lt"/>
              </a:rPr>
              <a:t>Đơn vị không sáp nhập</a:t>
            </a:r>
            <a:endParaRPr lang="en-US" sz="3200" kern="0">
              <a:solidFill>
                <a:srgbClr val="FF0000"/>
              </a:solidFill>
              <a:latin typeface="+mj-lt"/>
            </a:endParaRPr>
          </a:p>
        </p:txBody>
      </p:sp>
    </p:spTree>
    <p:extLst>
      <p:ext uri="{BB962C8B-B14F-4D97-AF65-F5344CB8AC3E}">
        <p14:creationId xmlns:p14="http://schemas.microsoft.com/office/powerpoint/2010/main" val="343523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1353E-2AB5-9434-3F2D-8DE5B8647FF7}"/>
            </a:ext>
          </a:extLst>
        </p:cNvPr>
        <p:cNvGrpSpPr/>
        <p:nvPr/>
      </p:nvGrpSpPr>
      <p:grpSpPr>
        <a:xfrm>
          <a:off x="0" y="0"/>
          <a:ext cx="0" cy="0"/>
          <a:chOff x="0" y="0"/>
          <a:chExt cx="0" cy="0"/>
        </a:xfrm>
      </p:grpSpPr>
      <p:sp>
        <p:nvSpPr>
          <p:cNvPr id="39" name="Arrow: Chevron 13">
            <a:extLst>
              <a:ext uri="{FF2B5EF4-FFF2-40B4-BE49-F238E27FC236}">
                <a16:creationId xmlns:a16="http://schemas.microsoft.com/office/drawing/2014/main" id="{C4B9068F-1DEF-4C65-5B2B-375A66473A2F}"/>
              </a:ext>
            </a:extLst>
          </p:cNvPr>
          <p:cNvSpPr/>
          <p:nvPr/>
        </p:nvSpPr>
        <p:spPr>
          <a:xfrm>
            <a:off x="12507068" y="4111237"/>
            <a:ext cx="9408444" cy="990007"/>
          </a:xfrm>
          <a:prstGeom prst="chevron">
            <a:avLst>
              <a:gd name="adj" fmla="val 235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black"/>
              </a:solidFill>
              <a:latin typeface="Segoe UI"/>
            </a:endParaRPr>
          </a:p>
        </p:txBody>
      </p:sp>
      <p:sp>
        <p:nvSpPr>
          <p:cNvPr id="61" name="Rectangle 60">
            <a:extLst>
              <a:ext uri="{FF2B5EF4-FFF2-40B4-BE49-F238E27FC236}">
                <a16:creationId xmlns:a16="http://schemas.microsoft.com/office/drawing/2014/main" id="{7B7D4D3F-F966-C6E3-3C30-6B834D784413}"/>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262828"/>
                </a:solidFill>
                <a:latin typeface="Lato Regular"/>
                <a:ea typeface="ＭＳ Ｐゴシック" charset="0"/>
                <a:cs typeface="Lato Regular"/>
                <a:sym typeface="Montserrat-Regular" charset="0"/>
              </a:rPr>
              <a:t>TỔNG CÔNG TY </a:t>
            </a:r>
            <a:r>
              <a:rPr lang="vi-VN" sz="2400" spc="400">
                <a:solidFill>
                  <a:srgbClr val="262828"/>
                </a:solidFill>
                <a:latin typeface="Lato Regular"/>
                <a:ea typeface="ＭＳ Ｐゴシック" charset="0"/>
                <a:cs typeface="Lato Regular"/>
                <a:sym typeface="Montserrat-Regular" charset="0"/>
              </a:rPr>
              <a:t>BƯU </a:t>
            </a:r>
            <a:r>
              <a:rPr lang="vi-VN" sz="2400" spc="400" dirty="0">
                <a:solidFill>
                  <a:srgbClr val="262828"/>
                </a:solidFill>
                <a:latin typeface="Lato Regular"/>
                <a:ea typeface="ＭＳ Ｐゴシック" charset="0"/>
                <a:cs typeface="Lato Regular"/>
                <a:sym typeface="Montserrat-Regular" charset="0"/>
              </a:rPr>
              <a:t>ĐIỆN VIỆT NAM</a:t>
            </a:r>
            <a:endParaRPr lang="en-US" sz="2400" spc="400" dirty="0">
              <a:solidFill>
                <a:srgbClr val="262828"/>
              </a:solidFill>
              <a:latin typeface="Lato Regular"/>
              <a:ea typeface="ＭＳ Ｐゴシック" charset="0"/>
              <a:cs typeface="Lato Regular"/>
              <a:sym typeface="Montserrat-Regular" charset="0"/>
            </a:endParaRPr>
          </a:p>
        </p:txBody>
      </p:sp>
      <p:sp>
        <p:nvSpPr>
          <p:cNvPr id="14" name="Rectangle 1">
            <a:extLst>
              <a:ext uri="{FF2B5EF4-FFF2-40B4-BE49-F238E27FC236}">
                <a16:creationId xmlns:a16="http://schemas.microsoft.com/office/drawing/2014/main" id="{8E9D0D08-665C-1FF9-C114-EF0A9CD1B1F3}"/>
              </a:ext>
            </a:extLst>
          </p:cNvPr>
          <p:cNvSpPr>
            <a:spLocks/>
          </p:cNvSpPr>
          <p:nvPr/>
        </p:nvSpPr>
        <p:spPr bwMode="auto">
          <a:xfrm>
            <a:off x="1705754" y="782017"/>
            <a:ext cx="136399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b="1" kern="0">
                <a:solidFill>
                  <a:srgbClr val="00B0F0"/>
                </a:solidFill>
                <a:latin typeface="+mj-lt"/>
                <a:sym typeface="Bebas Neue" charset="0"/>
              </a:rPr>
              <a:t>TỔ CHỨC HOẠT ĐỘNG BƯU ĐIỆN KHU VỰC VÀ BƯU ĐIỆN XÃ</a:t>
            </a:r>
            <a:endParaRPr lang="vi-VN" b="1" kern="0" dirty="0">
              <a:solidFill>
                <a:srgbClr val="00B0F0"/>
              </a:solidFill>
              <a:latin typeface="+mj-lt"/>
              <a:sym typeface="Bebas Neue" charset="0"/>
            </a:endParaRPr>
          </a:p>
        </p:txBody>
      </p:sp>
      <p:grpSp>
        <p:nvGrpSpPr>
          <p:cNvPr id="2" name="Group 1">
            <a:extLst>
              <a:ext uri="{FF2B5EF4-FFF2-40B4-BE49-F238E27FC236}">
                <a16:creationId xmlns:a16="http://schemas.microsoft.com/office/drawing/2014/main" id="{10540402-29EA-AECA-D670-23B0B57FFE94}"/>
              </a:ext>
            </a:extLst>
          </p:cNvPr>
          <p:cNvGrpSpPr/>
          <p:nvPr/>
        </p:nvGrpSpPr>
        <p:grpSpPr>
          <a:xfrm>
            <a:off x="932146" y="4114201"/>
            <a:ext cx="22472072" cy="6620837"/>
            <a:chOff x="2873829" y="3167468"/>
            <a:chExt cx="13752067" cy="6620837"/>
          </a:xfrm>
        </p:grpSpPr>
        <p:grpSp>
          <p:nvGrpSpPr>
            <p:cNvPr id="50" name="Group 49">
              <a:extLst>
                <a:ext uri="{FF2B5EF4-FFF2-40B4-BE49-F238E27FC236}">
                  <a16:creationId xmlns:a16="http://schemas.microsoft.com/office/drawing/2014/main" id="{58134E02-3165-D45F-363D-E2878A66B5AC}"/>
                </a:ext>
              </a:extLst>
            </p:cNvPr>
            <p:cNvGrpSpPr/>
            <p:nvPr/>
          </p:nvGrpSpPr>
          <p:grpSpPr>
            <a:xfrm>
              <a:off x="2873829" y="3167468"/>
              <a:ext cx="13752067" cy="6620837"/>
              <a:chOff x="2977018" y="1243385"/>
              <a:chExt cx="6611671" cy="3579240"/>
            </a:xfrm>
          </p:grpSpPr>
          <p:sp>
            <p:nvSpPr>
              <p:cNvPr id="56" name="Arrow: Chevron 18">
                <a:extLst>
                  <a:ext uri="{FF2B5EF4-FFF2-40B4-BE49-F238E27FC236}">
                    <a16:creationId xmlns:a16="http://schemas.microsoft.com/office/drawing/2014/main" id="{8235D5D6-F884-0786-F3F1-6B3D6BF581B8}"/>
                  </a:ext>
                </a:extLst>
              </p:cNvPr>
              <p:cNvSpPr/>
              <p:nvPr/>
            </p:nvSpPr>
            <p:spPr>
              <a:xfrm>
                <a:off x="2977018" y="1948617"/>
                <a:ext cx="6611671" cy="1390627"/>
              </a:xfrm>
              <a:prstGeom prst="chevron">
                <a:avLst>
                  <a:gd name="adj" fmla="val 171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black"/>
                  </a:solidFill>
                  <a:latin typeface="Segoe UI"/>
                </a:endParaRPr>
              </a:p>
            </p:txBody>
          </p:sp>
          <p:sp>
            <p:nvSpPr>
              <p:cNvPr id="57" name="Arrow: Chevron 19">
                <a:extLst>
                  <a:ext uri="{FF2B5EF4-FFF2-40B4-BE49-F238E27FC236}">
                    <a16:creationId xmlns:a16="http://schemas.microsoft.com/office/drawing/2014/main" id="{11BB0BA4-6131-7BFC-957A-CA61CE470B0F}"/>
                  </a:ext>
                </a:extLst>
              </p:cNvPr>
              <p:cNvSpPr/>
              <p:nvPr/>
            </p:nvSpPr>
            <p:spPr>
              <a:xfrm>
                <a:off x="2977018" y="3431998"/>
                <a:ext cx="6611671" cy="1390627"/>
              </a:xfrm>
              <a:prstGeom prst="chevron">
                <a:avLst>
                  <a:gd name="adj" fmla="val 171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black"/>
                  </a:solidFill>
                  <a:latin typeface="Segoe UI"/>
                </a:endParaRPr>
              </a:p>
            </p:txBody>
          </p:sp>
          <p:sp>
            <p:nvSpPr>
              <p:cNvPr id="59" name="Arrow: Chevron 23">
                <a:extLst>
                  <a:ext uri="{FF2B5EF4-FFF2-40B4-BE49-F238E27FC236}">
                    <a16:creationId xmlns:a16="http://schemas.microsoft.com/office/drawing/2014/main" id="{548EEE94-6C91-F58A-A90C-CB140DCF5116}"/>
                  </a:ext>
                </a:extLst>
              </p:cNvPr>
              <p:cNvSpPr/>
              <p:nvPr/>
            </p:nvSpPr>
            <p:spPr>
              <a:xfrm>
                <a:off x="5427733" y="1948617"/>
                <a:ext cx="300498" cy="1390627"/>
              </a:xfrm>
              <a:prstGeom prst="chevron">
                <a:avLst>
                  <a:gd name="adj" fmla="val 806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black"/>
                  </a:solidFill>
                  <a:latin typeface="Segoe UI"/>
                </a:endParaRPr>
              </a:p>
            </p:txBody>
          </p:sp>
          <p:sp>
            <p:nvSpPr>
              <p:cNvPr id="60" name="Arrow: Chevron 29">
                <a:extLst>
                  <a:ext uri="{FF2B5EF4-FFF2-40B4-BE49-F238E27FC236}">
                    <a16:creationId xmlns:a16="http://schemas.microsoft.com/office/drawing/2014/main" id="{F796BFAE-4FC9-165E-6185-F6F46621F4CE}"/>
                  </a:ext>
                </a:extLst>
              </p:cNvPr>
              <p:cNvSpPr/>
              <p:nvPr/>
            </p:nvSpPr>
            <p:spPr>
              <a:xfrm>
                <a:off x="9288191" y="1948617"/>
                <a:ext cx="300498" cy="1390627"/>
              </a:xfrm>
              <a:prstGeom prst="chevron">
                <a:avLst>
                  <a:gd name="adj" fmla="val 806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black"/>
                  </a:solidFill>
                  <a:latin typeface="Segoe UI"/>
                </a:endParaRPr>
              </a:p>
            </p:txBody>
          </p:sp>
          <p:sp>
            <p:nvSpPr>
              <p:cNvPr id="62" name="Arrow: Chevron 32">
                <a:extLst>
                  <a:ext uri="{FF2B5EF4-FFF2-40B4-BE49-F238E27FC236}">
                    <a16:creationId xmlns:a16="http://schemas.microsoft.com/office/drawing/2014/main" id="{9C4265C8-C97A-0CA1-27BE-1A42A4253B13}"/>
                  </a:ext>
                </a:extLst>
              </p:cNvPr>
              <p:cNvSpPr/>
              <p:nvPr/>
            </p:nvSpPr>
            <p:spPr>
              <a:xfrm>
                <a:off x="4607895" y="3431998"/>
                <a:ext cx="300498" cy="1390627"/>
              </a:xfrm>
              <a:prstGeom prst="chevron">
                <a:avLst>
                  <a:gd name="adj" fmla="val 806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black"/>
                  </a:solidFill>
                  <a:latin typeface="Segoe UI"/>
                </a:endParaRPr>
              </a:p>
            </p:txBody>
          </p:sp>
          <p:sp>
            <p:nvSpPr>
              <p:cNvPr id="63" name="Arrow: Chevron 33">
                <a:extLst>
                  <a:ext uri="{FF2B5EF4-FFF2-40B4-BE49-F238E27FC236}">
                    <a16:creationId xmlns:a16="http://schemas.microsoft.com/office/drawing/2014/main" id="{DB0F3326-86AD-779E-2EEE-4ED09C990D25}"/>
                  </a:ext>
                </a:extLst>
              </p:cNvPr>
              <p:cNvSpPr/>
              <p:nvPr/>
            </p:nvSpPr>
            <p:spPr>
              <a:xfrm>
                <a:off x="9288191" y="3431998"/>
                <a:ext cx="300498" cy="1390627"/>
              </a:xfrm>
              <a:prstGeom prst="chevron">
                <a:avLst>
                  <a:gd name="adj" fmla="val 806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black"/>
                  </a:solidFill>
                  <a:latin typeface="Segoe UI"/>
                </a:endParaRPr>
              </a:p>
            </p:txBody>
          </p:sp>
          <p:grpSp>
            <p:nvGrpSpPr>
              <p:cNvPr id="69" name="Group 68">
                <a:extLst>
                  <a:ext uri="{FF2B5EF4-FFF2-40B4-BE49-F238E27FC236}">
                    <a16:creationId xmlns:a16="http://schemas.microsoft.com/office/drawing/2014/main" id="{28ADDA0A-D8A3-9A78-AF7D-591D953BCE3A}"/>
                  </a:ext>
                </a:extLst>
              </p:cNvPr>
              <p:cNvGrpSpPr/>
              <p:nvPr/>
            </p:nvGrpSpPr>
            <p:grpSpPr>
              <a:xfrm>
                <a:off x="3237850" y="1243385"/>
                <a:ext cx="5481716" cy="506364"/>
                <a:chOff x="3069367" y="1243384"/>
                <a:chExt cx="5591335" cy="506364"/>
              </a:xfrm>
              <a:solidFill>
                <a:schemeClr val="accent1"/>
              </a:solidFill>
            </p:grpSpPr>
            <p:sp>
              <p:nvSpPr>
                <p:cNvPr id="84" name="Arrow: Chevron 13">
                  <a:extLst>
                    <a:ext uri="{FF2B5EF4-FFF2-40B4-BE49-F238E27FC236}">
                      <a16:creationId xmlns:a16="http://schemas.microsoft.com/office/drawing/2014/main" id="{C4B9068F-1DEF-4C65-5B2B-375A66473A2F}"/>
                    </a:ext>
                  </a:extLst>
                </p:cNvPr>
                <p:cNvSpPr/>
                <p:nvPr/>
              </p:nvSpPr>
              <p:spPr>
                <a:xfrm>
                  <a:off x="3070381" y="1250606"/>
                  <a:ext cx="2234546" cy="498973"/>
                </a:xfrm>
                <a:prstGeom prst="chevron">
                  <a:avLst>
                    <a:gd name="adj" fmla="val 235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black"/>
                    </a:solidFill>
                    <a:latin typeface="Segoe UI"/>
                  </a:endParaRPr>
                </a:p>
              </p:txBody>
            </p:sp>
            <p:sp>
              <p:nvSpPr>
                <p:cNvPr id="85" name="Arrow: Chevron 14">
                  <a:extLst>
                    <a:ext uri="{FF2B5EF4-FFF2-40B4-BE49-F238E27FC236}">
                      <a16:creationId xmlns:a16="http://schemas.microsoft.com/office/drawing/2014/main" id="{5CBFFD22-4705-C0CD-7A18-C5BD453B7738}"/>
                    </a:ext>
                  </a:extLst>
                </p:cNvPr>
                <p:cNvSpPr/>
                <p:nvPr/>
              </p:nvSpPr>
              <p:spPr>
                <a:xfrm>
                  <a:off x="6426156" y="1250775"/>
                  <a:ext cx="2234546" cy="498973"/>
                </a:xfrm>
                <a:prstGeom prst="chevron">
                  <a:avLst>
                    <a:gd name="adj" fmla="val 235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black"/>
                    </a:solidFill>
                    <a:latin typeface="Segoe UI"/>
                  </a:endParaRPr>
                </a:p>
              </p:txBody>
            </p:sp>
            <p:sp>
              <p:nvSpPr>
                <p:cNvPr id="88" name="TextBox 87">
                  <a:extLst>
                    <a:ext uri="{FF2B5EF4-FFF2-40B4-BE49-F238E27FC236}">
                      <a16:creationId xmlns:a16="http://schemas.microsoft.com/office/drawing/2014/main" id="{BCFBF587-F3A1-C28D-413B-D6C39AFF0FC4}"/>
                    </a:ext>
                  </a:extLst>
                </p:cNvPr>
                <p:cNvSpPr txBox="1"/>
                <p:nvPr/>
              </p:nvSpPr>
              <p:spPr>
                <a:xfrm>
                  <a:off x="3069367" y="1282370"/>
                  <a:ext cx="2041874" cy="442102"/>
                </a:xfrm>
                <a:prstGeom prst="rect">
                  <a:avLst/>
                </a:prstGeom>
                <a:grpFill/>
              </p:spPr>
              <p:txBody>
                <a:bodyPr wrap="square" lIns="0" tIns="0" rIns="0" bIns="0" rtlCol="0" anchor="ctr">
                  <a:noAutofit/>
                </a:bodyPr>
                <a:lstStyle/>
                <a:p>
                  <a:pPr algn="ctr" defTabSz="1218987"/>
                  <a:r>
                    <a:rPr lang="en-IN" sz="3200" b="1">
                      <a:solidFill>
                        <a:prstClr val="white"/>
                      </a:solidFill>
                      <a:latin typeface="+mj-lt"/>
                    </a:rPr>
                    <a:t>Bưu điện khu vực</a:t>
                  </a:r>
                </a:p>
              </p:txBody>
            </p:sp>
            <p:sp>
              <p:nvSpPr>
                <p:cNvPr id="3" name="Arrow: Chevron 14">
                  <a:extLst>
                    <a:ext uri="{FF2B5EF4-FFF2-40B4-BE49-F238E27FC236}">
                      <a16:creationId xmlns:a16="http://schemas.microsoft.com/office/drawing/2014/main" id="{FDEB3189-A0CF-B6ED-212F-2414146F27D0}"/>
                    </a:ext>
                  </a:extLst>
                </p:cNvPr>
                <p:cNvSpPr/>
                <p:nvPr/>
              </p:nvSpPr>
              <p:spPr>
                <a:xfrm>
                  <a:off x="6419910" y="1243384"/>
                  <a:ext cx="2234546" cy="498973"/>
                </a:xfrm>
                <a:prstGeom prst="chevron">
                  <a:avLst>
                    <a:gd name="adj" fmla="val 235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black"/>
                    </a:solidFill>
                    <a:latin typeface="Segoe UI"/>
                  </a:endParaRPr>
                </a:p>
              </p:txBody>
            </p:sp>
          </p:grpSp>
        </p:grpSp>
        <p:sp>
          <p:nvSpPr>
            <p:cNvPr id="92" name="TextBox 91">
              <a:extLst>
                <a:ext uri="{FF2B5EF4-FFF2-40B4-BE49-F238E27FC236}">
                  <a16:creationId xmlns:a16="http://schemas.microsoft.com/office/drawing/2014/main" id="{5BFF3206-AC25-567A-50B9-0B6FA191A1AB}"/>
                </a:ext>
              </a:extLst>
            </p:cNvPr>
            <p:cNvSpPr txBox="1"/>
            <p:nvPr/>
          </p:nvSpPr>
          <p:spPr>
            <a:xfrm>
              <a:off x="11025024" y="3343365"/>
              <a:ext cx="3805863" cy="714014"/>
            </a:xfrm>
            <a:prstGeom prst="rect">
              <a:avLst/>
            </a:prstGeom>
            <a:solidFill>
              <a:schemeClr val="accent1"/>
            </a:solidFill>
          </p:spPr>
          <p:txBody>
            <a:bodyPr wrap="square" lIns="0" tIns="0" rIns="0" bIns="0" rtlCol="0" anchor="ctr">
              <a:noAutofit/>
            </a:bodyPr>
            <a:lstStyle/>
            <a:p>
              <a:pPr algn="ctr" defTabSz="1218987"/>
              <a:r>
                <a:rPr lang="en-IN" b="1" dirty="0" err="1">
                  <a:solidFill>
                    <a:prstClr val="white"/>
                  </a:solidFill>
                  <a:latin typeface="+mj-lt"/>
                </a:rPr>
                <a:t>Bưu</a:t>
              </a:r>
              <a:r>
                <a:rPr lang="en-IN" b="1" dirty="0">
                  <a:solidFill>
                    <a:prstClr val="white"/>
                  </a:solidFill>
                  <a:latin typeface="+mj-lt"/>
                </a:rPr>
                <a:t> </a:t>
              </a:r>
              <a:r>
                <a:rPr lang="en-IN" b="1" dirty="0" err="1">
                  <a:solidFill>
                    <a:prstClr val="white"/>
                  </a:solidFill>
                  <a:latin typeface="+mj-lt"/>
                </a:rPr>
                <a:t>điện</a:t>
              </a:r>
              <a:r>
                <a:rPr lang="en-IN" b="1" dirty="0">
                  <a:solidFill>
                    <a:prstClr val="white"/>
                  </a:solidFill>
                  <a:latin typeface="+mj-lt"/>
                </a:rPr>
                <a:t> </a:t>
              </a:r>
              <a:r>
                <a:rPr lang="en-IN" b="1" dirty="0" err="1">
                  <a:solidFill>
                    <a:prstClr val="white"/>
                  </a:solidFill>
                  <a:latin typeface="+mj-lt"/>
                </a:rPr>
                <a:t>xã</a:t>
              </a:r>
              <a:r>
                <a:rPr lang="en-IN" b="1" dirty="0">
                  <a:solidFill>
                    <a:prstClr val="white"/>
                  </a:solidFill>
                  <a:latin typeface="+mj-lt"/>
                </a:rPr>
                <a:t>/</a:t>
              </a:r>
              <a:r>
                <a:rPr lang="en-IN" b="1" dirty="0" err="1">
                  <a:solidFill>
                    <a:prstClr val="white"/>
                  </a:solidFill>
                  <a:latin typeface="+mj-lt"/>
                </a:rPr>
                <a:t>phường</a:t>
              </a:r>
              <a:r>
                <a:rPr lang="en-IN" b="1" dirty="0">
                  <a:solidFill>
                    <a:prstClr val="white"/>
                  </a:solidFill>
                  <a:latin typeface="+mj-lt"/>
                </a:rPr>
                <a:t> </a:t>
              </a:r>
            </a:p>
          </p:txBody>
        </p:sp>
        <p:sp>
          <p:nvSpPr>
            <p:cNvPr id="93" name="TextBox 24">
              <a:extLst>
                <a:ext uri="{FF2B5EF4-FFF2-40B4-BE49-F238E27FC236}">
                  <a16:creationId xmlns:a16="http://schemas.microsoft.com/office/drawing/2014/main" id="{F64B1980-6C94-6113-E06D-29274224E0F6}"/>
                </a:ext>
              </a:extLst>
            </p:cNvPr>
            <p:cNvSpPr txBox="1">
              <a:spLocks noChangeArrowheads="1"/>
            </p:cNvSpPr>
            <p:nvPr/>
          </p:nvSpPr>
          <p:spPr bwMode="auto">
            <a:xfrm>
              <a:off x="3313282" y="4834851"/>
              <a:ext cx="4436406" cy="1846659"/>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3800" err="1">
                  <a:solidFill>
                    <a:srgbClr val="002060"/>
                  </a:solidFill>
                  <a:latin typeface="Lato Medium" panose="020F0502020204030203" pitchFamily="34" charset="0"/>
                  <a:cs typeface="Lato Medium" panose="020F0502020204030203" pitchFamily="34" charset="0"/>
                </a:rPr>
                <a:t>Là</a:t>
              </a:r>
              <a:r>
                <a:rPr lang="en-US" altLang="vi-VN" sz="3800">
                  <a:solidFill>
                    <a:srgbClr val="002060"/>
                  </a:solidFill>
                  <a:latin typeface="Lato Medium" panose="020F0502020204030203" pitchFamily="34" charset="0"/>
                  <a:cs typeface="Lato Medium" panose="020F0502020204030203" pitchFamily="34" charset="0"/>
                </a:rPr>
                <a:t> 1 cấp </a:t>
              </a:r>
              <a:r>
                <a:rPr lang="en-US" altLang="vi-VN" sz="3800" dirty="0" err="1">
                  <a:solidFill>
                    <a:srgbClr val="002060"/>
                  </a:solidFill>
                  <a:latin typeface="Lato Medium" panose="020F0502020204030203" pitchFamily="34" charset="0"/>
                  <a:cs typeface="Lato Medium" panose="020F0502020204030203" pitchFamily="34" charset="0"/>
                </a:rPr>
                <a:t>điều</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hành</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err="1">
                  <a:solidFill>
                    <a:srgbClr val="002060"/>
                  </a:solidFill>
                  <a:latin typeface="Lato Medium" panose="020F0502020204030203" pitchFamily="34" charset="0"/>
                  <a:cs typeface="Lato Medium" panose="020F0502020204030203" pitchFamily="34" charset="0"/>
                </a:rPr>
                <a:t>của</a:t>
              </a:r>
              <a:r>
                <a:rPr lang="en-US" altLang="vi-VN" sz="3800">
                  <a:solidFill>
                    <a:srgbClr val="002060"/>
                  </a:solidFill>
                  <a:latin typeface="Lato Medium" panose="020F0502020204030203" pitchFamily="34" charset="0"/>
                  <a:cs typeface="Lato Medium" panose="020F0502020204030203" pitchFamily="34" charset="0"/>
                </a:rPr>
                <a:t> BĐT/TP</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không</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có</a:t>
              </a:r>
              <a:r>
                <a:rPr lang="en-US" altLang="vi-VN" sz="3800" dirty="0">
                  <a:solidFill>
                    <a:srgbClr val="002060"/>
                  </a:solidFill>
                  <a:latin typeface="Lato Medium" panose="020F0502020204030203" pitchFamily="34" charset="0"/>
                  <a:cs typeface="Lato Medium" panose="020F0502020204030203" pitchFamily="34" charset="0"/>
                </a:rPr>
                <a:t> con </a:t>
              </a:r>
              <a:r>
                <a:rPr lang="en-US" altLang="vi-VN" sz="3800" dirty="0" err="1">
                  <a:solidFill>
                    <a:srgbClr val="002060"/>
                  </a:solidFill>
                  <a:latin typeface="Lato Medium" panose="020F0502020204030203" pitchFamily="34" charset="0"/>
                  <a:cs typeface="Lato Medium" panose="020F0502020204030203" pitchFamily="34" charset="0"/>
                </a:rPr>
                <a:t>dấu</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tài</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khoản</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sử</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dụng</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pháp</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nhân</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err="1">
                  <a:solidFill>
                    <a:srgbClr val="002060"/>
                  </a:solidFill>
                  <a:latin typeface="Lato Medium" panose="020F0502020204030203" pitchFamily="34" charset="0"/>
                  <a:cs typeface="Lato Medium" panose="020F0502020204030203" pitchFamily="34" charset="0"/>
                </a:rPr>
                <a:t>của</a:t>
              </a:r>
              <a:r>
                <a:rPr lang="en-US" altLang="vi-VN" sz="3800">
                  <a:solidFill>
                    <a:srgbClr val="002060"/>
                  </a:solidFill>
                  <a:latin typeface="Lato Medium" panose="020F0502020204030203" pitchFamily="34" charset="0"/>
                  <a:cs typeface="Lato Medium" panose="020F0502020204030203" pitchFamily="34" charset="0"/>
                </a:rPr>
                <a:t> BĐT/TP</a:t>
              </a:r>
              <a:endParaRPr lang="en-US" altLang="vi-VN" sz="3800" dirty="0">
                <a:solidFill>
                  <a:srgbClr val="002060"/>
                </a:solidFill>
                <a:latin typeface="Lato Medium" panose="020F0502020204030203" pitchFamily="34" charset="0"/>
                <a:cs typeface="Lato Medium" panose="020F0502020204030203" pitchFamily="34" charset="0"/>
              </a:endParaRPr>
            </a:p>
          </p:txBody>
        </p:sp>
        <p:sp>
          <p:nvSpPr>
            <p:cNvPr id="94" name="TextBox 24">
              <a:extLst>
                <a:ext uri="{FF2B5EF4-FFF2-40B4-BE49-F238E27FC236}">
                  <a16:creationId xmlns:a16="http://schemas.microsoft.com/office/drawing/2014/main" id="{8A644710-1A01-A517-7D9D-BA64F6E127A4}"/>
                </a:ext>
              </a:extLst>
            </p:cNvPr>
            <p:cNvSpPr txBox="1">
              <a:spLocks noChangeArrowheads="1"/>
            </p:cNvSpPr>
            <p:nvPr/>
          </p:nvSpPr>
          <p:spPr bwMode="auto">
            <a:xfrm>
              <a:off x="8750200" y="4740217"/>
              <a:ext cx="6958566" cy="1846659"/>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sz="3800">
                  <a:solidFill>
                    <a:srgbClr val="002060"/>
                  </a:solidFill>
                  <a:latin typeface="Lato Medium" panose="020F0502020204030203" pitchFamily="34" charset="0"/>
                  <a:cs typeface="Lato Medium" panose="020F0502020204030203" pitchFamily="34" charset="0"/>
                </a:rPr>
                <a:t>Bưu </a:t>
              </a:r>
              <a:r>
                <a:rPr lang="en-US" sz="3800" dirty="0" err="1">
                  <a:solidFill>
                    <a:srgbClr val="002060"/>
                  </a:solidFill>
                  <a:latin typeface="Lato Medium" panose="020F0502020204030203" pitchFamily="34" charset="0"/>
                  <a:cs typeface="Lato Medium" panose="020F0502020204030203" pitchFamily="34" charset="0"/>
                </a:rPr>
                <a:t>điện</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xã</a:t>
              </a:r>
              <a:r>
                <a:rPr lang="en-US" sz="3800" dirty="0">
                  <a:solidFill>
                    <a:srgbClr val="002060"/>
                  </a:solidFill>
                  <a:latin typeface="Lato Medium" panose="020F0502020204030203" pitchFamily="34" charset="0"/>
                  <a:cs typeface="Lato Medium" panose="020F0502020204030203" pitchFamily="34" charset="0"/>
                </a:rPr>
                <a:t> </a:t>
              </a:r>
              <a:r>
                <a:rPr lang="en-US" sz="3800">
                  <a:solidFill>
                    <a:srgbClr val="002060"/>
                  </a:solidFill>
                  <a:latin typeface="Lato Medium" panose="020F0502020204030203" pitchFamily="34" charset="0"/>
                  <a:cs typeface="Lato Medium" panose="020F0502020204030203" pitchFamily="34" charset="0"/>
                </a:rPr>
                <a:t>do BĐT/TP </a:t>
              </a:r>
              <a:r>
                <a:rPr lang="en-US" sz="3800" dirty="0" err="1">
                  <a:solidFill>
                    <a:srgbClr val="002060"/>
                  </a:solidFill>
                  <a:latin typeface="Lato Medium" panose="020F0502020204030203" pitchFamily="34" charset="0"/>
                  <a:cs typeface="Lato Medium" panose="020F0502020204030203" pitchFamily="34" charset="0"/>
                </a:rPr>
                <a:t>thành</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lập</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và</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có</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tên</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gọi</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địa</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bàn</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hoạt</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động</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tương</a:t>
              </a:r>
              <a:r>
                <a:rPr lang="en-US" sz="3800" dirty="0">
                  <a:solidFill>
                    <a:srgbClr val="002060"/>
                  </a:solidFill>
                  <a:latin typeface="Lato Medium" panose="020F0502020204030203" pitchFamily="34" charset="0"/>
                  <a:cs typeface="Lato Medium" panose="020F0502020204030203" pitchFamily="34" charset="0"/>
                </a:rPr>
                <a:t> </a:t>
              </a:r>
              <a:r>
                <a:rPr lang="en-US" sz="3800" dirty="0" err="1">
                  <a:solidFill>
                    <a:srgbClr val="002060"/>
                  </a:solidFill>
                  <a:latin typeface="Lato Medium" panose="020F0502020204030203" pitchFamily="34" charset="0"/>
                  <a:cs typeface="Lato Medium" panose="020F0502020204030203" pitchFamily="34" charset="0"/>
                </a:rPr>
                <a:t>ứng</a:t>
              </a:r>
              <a:r>
                <a:rPr lang="en-US" sz="3800" dirty="0">
                  <a:solidFill>
                    <a:srgbClr val="002060"/>
                  </a:solidFill>
                  <a:latin typeface="Lato Medium" panose="020F0502020204030203" pitchFamily="34" charset="0"/>
                  <a:cs typeface="Lato Medium" panose="020F0502020204030203" pitchFamily="34" charset="0"/>
                </a:rPr>
                <a:t> </a:t>
              </a:r>
              <a:r>
                <a:rPr lang="en-US" sz="3800" err="1">
                  <a:solidFill>
                    <a:srgbClr val="002060"/>
                  </a:solidFill>
                  <a:latin typeface="Lato Medium" panose="020F0502020204030203" pitchFamily="34" charset="0"/>
                  <a:cs typeface="Lato Medium" panose="020F0502020204030203" pitchFamily="34" charset="0"/>
                </a:rPr>
                <a:t>với</a:t>
              </a:r>
              <a:r>
                <a:rPr lang="en-US" sz="3800">
                  <a:solidFill>
                    <a:srgbClr val="002060"/>
                  </a:solidFill>
                  <a:latin typeface="Lato Medium" panose="020F0502020204030203" pitchFamily="34" charset="0"/>
                  <a:cs typeface="Lato Medium" panose="020F0502020204030203" pitchFamily="34" charset="0"/>
                </a:rPr>
                <a:t> xã/phường </a:t>
              </a:r>
            </a:p>
            <a:p>
              <a:pPr algn="ctr"/>
              <a:r>
                <a:rPr lang="en-US" altLang="vi-VN" sz="3800">
                  <a:solidFill>
                    <a:srgbClr val="002060"/>
                  </a:solidFill>
                  <a:latin typeface="Lato Medium" panose="020F0502020204030203" pitchFamily="34" charset="0"/>
                  <a:cs typeface="Lato Medium" panose="020F0502020204030203" pitchFamily="34" charset="0"/>
                </a:rPr>
                <a:t>Tên gọi BĐ xã đặt theo tên xã/phường</a:t>
              </a:r>
              <a:endParaRPr lang="en-US" sz="3800" dirty="0">
                <a:solidFill>
                  <a:srgbClr val="002060"/>
                </a:solidFill>
                <a:latin typeface="Lato Medium" panose="020F0502020204030203" pitchFamily="34" charset="0"/>
                <a:cs typeface="Lato Medium" panose="020F0502020204030203" pitchFamily="34" charset="0"/>
              </a:endParaRPr>
            </a:p>
          </p:txBody>
        </p:sp>
        <p:sp>
          <p:nvSpPr>
            <p:cNvPr id="95" name="TextBox 24">
              <a:extLst>
                <a:ext uri="{FF2B5EF4-FFF2-40B4-BE49-F238E27FC236}">
                  <a16:creationId xmlns:a16="http://schemas.microsoft.com/office/drawing/2014/main" id="{174D0BA2-9299-9FD9-CD4F-2444163A7B27}"/>
                </a:ext>
              </a:extLst>
            </p:cNvPr>
            <p:cNvSpPr txBox="1">
              <a:spLocks noChangeArrowheads="1"/>
            </p:cNvSpPr>
            <p:nvPr/>
          </p:nvSpPr>
          <p:spPr bwMode="auto">
            <a:xfrm>
              <a:off x="6995016" y="7281073"/>
              <a:ext cx="9005854" cy="2431435"/>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3800">
                  <a:solidFill>
                    <a:srgbClr val="002060"/>
                  </a:solidFill>
                  <a:latin typeface="Lato Medium" panose="020F0502020204030203" pitchFamily="34" charset="0"/>
                  <a:cs typeface="Lato Medium" panose="020F0502020204030203" pitchFamily="34" charset="0"/>
                </a:rPr>
                <a:t>1 BĐX </a:t>
              </a:r>
              <a:r>
                <a:rPr lang="en-US" altLang="vi-VN" sz="3800" dirty="0" err="1">
                  <a:solidFill>
                    <a:srgbClr val="002060"/>
                  </a:solidFill>
                  <a:latin typeface="Lato Medium" panose="020F0502020204030203" pitchFamily="34" charset="0"/>
                  <a:cs typeface="Lato Medium" panose="020F0502020204030203" pitchFamily="34" charset="0"/>
                </a:rPr>
                <a:t>phụ</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trách</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địa</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bàn</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a:solidFill>
                    <a:srgbClr val="002060"/>
                  </a:solidFill>
                  <a:latin typeface="Lato Medium" panose="020F0502020204030203" pitchFamily="34" charset="0"/>
                  <a:cs typeface="Lato Medium" panose="020F0502020204030203" pitchFamily="34" charset="0"/>
                </a:rPr>
                <a:t>1 xã</a:t>
              </a:r>
            </a:p>
            <a:p>
              <a:pPr algn="ctr"/>
              <a:r>
                <a:rPr lang="en-US" altLang="vi-VN" sz="3800">
                  <a:solidFill>
                    <a:srgbClr val="002060"/>
                  </a:solidFill>
                  <a:latin typeface="Lato Medium" panose="020F0502020204030203" pitchFamily="34" charset="0"/>
                  <a:cs typeface="Lato Medium" panose="020F0502020204030203" pitchFamily="34" charset="0"/>
                </a:rPr>
                <a:t>Trường </a:t>
              </a:r>
              <a:r>
                <a:rPr lang="en-US" altLang="vi-VN" sz="3800" dirty="0" err="1">
                  <a:solidFill>
                    <a:srgbClr val="002060"/>
                  </a:solidFill>
                  <a:latin typeface="Lato Medium" panose="020F0502020204030203" pitchFamily="34" charset="0"/>
                  <a:cs typeface="Lato Medium" panose="020F0502020204030203" pitchFamily="34" charset="0"/>
                </a:rPr>
                <a:t>hợp</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err="1">
                  <a:solidFill>
                    <a:srgbClr val="002060"/>
                  </a:solidFill>
                  <a:latin typeface="Lato Medium" panose="020F0502020204030203" pitchFamily="34" charset="0"/>
                  <a:cs typeface="Lato Medium" panose="020F0502020204030203" pitchFamily="34" charset="0"/>
                </a:rPr>
                <a:t>đặc</a:t>
              </a:r>
              <a:r>
                <a:rPr lang="en-US" altLang="vi-VN" sz="3800">
                  <a:solidFill>
                    <a:srgbClr val="002060"/>
                  </a:solidFill>
                  <a:latin typeface="Lato Medium" panose="020F0502020204030203" pitchFamily="34" charset="0"/>
                  <a:cs typeface="Lato Medium" panose="020F0502020204030203" pitchFamily="34" charset="0"/>
                </a:rPr>
                <a:t> biệt: tối </a:t>
              </a:r>
              <a:r>
                <a:rPr lang="en-US" altLang="vi-VN" sz="3800" dirty="0" err="1">
                  <a:solidFill>
                    <a:srgbClr val="002060"/>
                  </a:solidFill>
                  <a:latin typeface="Lato Medium" panose="020F0502020204030203" pitchFamily="34" charset="0"/>
                  <a:cs typeface="Lato Medium" panose="020F0502020204030203" pitchFamily="34" charset="0"/>
                </a:rPr>
                <a:t>đa</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không</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quá</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a:solidFill>
                    <a:srgbClr val="002060"/>
                  </a:solidFill>
                  <a:latin typeface="Lato Medium" panose="020F0502020204030203" pitchFamily="34" charset="0"/>
                  <a:cs typeface="Lato Medium" panose="020F0502020204030203" pitchFamily="34" charset="0"/>
                </a:rPr>
                <a:t>2 xã, đáp ứng </a:t>
              </a:r>
              <a:r>
                <a:rPr lang="en-US" altLang="vi-VN" sz="3800" b="1">
                  <a:solidFill>
                    <a:srgbClr val="002060"/>
                  </a:solidFill>
                  <a:latin typeface="Lato Medium" panose="020F0502020204030203" pitchFamily="34" charset="0"/>
                  <a:cs typeface="Lato Medium" panose="020F0502020204030203" pitchFamily="34" charset="0"/>
                </a:rPr>
                <a:t>đồng thời</a:t>
              </a:r>
              <a:r>
                <a:rPr lang="en-US" altLang="vi-VN" sz="3800">
                  <a:solidFill>
                    <a:srgbClr val="002060"/>
                  </a:solidFill>
                  <a:latin typeface="Lato Medium" panose="020F0502020204030203" pitchFamily="34" charset="0"/>
                  <a:cs typeface="Lato Medium" panose="020F0502020204030203" pitchFamily="34" charset="0"/>
                </a:rPr>
                <a:t> các điều kiện: địa bàn khó khăn, không có hoặc chỉ có 1 điểm PV; (DT-GV) &lt; 5 triệu/tháng (TB 3 tháng gần nhất)</a:t>
              </a:r>
            </a:p>
          </p:txBody>
        </p:sp>
        <p:sp>
          <p:nvSpPr>
            <p:cNvPr id="4" name="TextBox 3">
              <a:extLst>
                <a:ext uri="{FF2B5EF4-FFF2-40B4-BE49-F238E27FC236}">
                  <a16:creationId xmlns:a16="http://schemas.microsoft.com/office/drawing/2014/main" id="{D0C0284E-0F02-741B-E9EB-EB083D2B4B5A}"/>
                </a:ext>
              </a:extLst>
            </p:cNvPr>
            <p:cNvSpPr txBox="1"/>
            <p:nvPr/>
          </p:nvSpPr>
          <p:spPr>
            <a:xfrm>
              <a:off x="10261486" y="3184276"/>
              <a:ext cx="5208770" cy="961951"/>
            </a:xfrm>
            <a:prstGeom prst="rect">
              <a:avLst/>
            </a:prstGeom>
            <a:solidFill>
              <a:schemeClr val="accent1"/>
            </a:solidFill>
          </p:spPr>
          <p:txBody>
            <a:bodyPr wrap="square" lIns="0" tIns="0" rIns="0" bIns="0" rtlCol="0" anchor="ctr">
              <a:noAutofit/>
            </a:bodyPr>
            <a:lstStyle/>
            <a:p>
              <a:pPr algn="ctr" defTabSz="1218987"/>
              <a:r>
                <a:rPr lang="en-IN" sz="3200" b="1" dirty="0" err="1">
                  <a:solidFill>
                    <a:prstClr val="white"/>
                  </a:solidFill>
                  <a:latin typeface="+mj-lt"/>
                </a:rPr>
                <a:t>Bưu</a:t>
              </a:r>
              <a:r>
                <a:rPr lang="en-IN" sz="3200" b="1" dirty="0">
                  <a:solidFill>
                    <a:prstClr val="white"/>
                  </a:solidFill>
                  <a:latin typeface="+mj-lt"/>
                </a:rPr>
                <a:t> </a:t>
              </a:r>
              <a:r>
                <a:rPr lang="en-IN" sz="3200" b="1" dirty="0" err="1">
                  <a:solidFill>
                    <a:prstClr val="white"/>
                  </a:solidFill>
                  <a:latin typeface="+mj-lt"/>
                </a:rPr>
                <a:t>điện</a:t>
              </a:r>
              <a:r>
                <a:rPr lang="en-IN" sz="3200" b="1" dirty="0">
                  <a:solidFill>
                    <a:prstClr val="white"/>
                  </a:solidFill>
                  <a:latin typeface="+mj-lt"/>
                </a:rPr>
                <a:t> </a:t>
              </a:r>
              <a:r>
                <a:rPr lang="en-IN" sz="3200" b="1" dirty="0" err="1">
                  <a:solidFill>
                    <a:prstClr val="white"/>
                  </a:solidFill>
                  <a:latin typeface="+mj-lt"/>
                </a:rPr>
                <a:t>xã</a:t>
              </a:r>
              <a:r>
                <a:rPr lang="en-IN" sz="3200" b="1" dirty="0">
                  <a:solidFill>
                    <a:prstClr val="white"/>
                  </a:solidFill>
                  <a:latin typeface="+mj-lt"/>
                </a:rPr>
                <a:t>/</a:t>
              </a:r>
              <a:r>
                <a:rPr lang="en-IN" sz="3200" b="1" dirty="0" err="1">
                  <a:solidFill>
                    <a:prstClr val="white"/>
                  </a:solidFill>
                  <a:latin typeface="+mj-lt"/>
                </a:rPr>
                <a:t>phường</a:t>
              </a:r>
              <a:r>
                <a:rPr lang="en-IN" sz="3200" b="1" dirty="0">
                  <a:solidFill>
                    <a:prstClr val="white"/>
                  </a:solidFill>
                  <a:latin typeface="+mj-lt"/>
                </a:rPr>
                <a:t> </a:t>
              </a:r>
            </a:p>
            <a:p>
              <a:pPr algn="ctr" defTabSz="1218987"/>
              <a:r>
                <a:rPr lang="en-IN" sz="3200" b="1" dirty="0">
                  <a:solidFill>
                    <a:prstClr val="white"/>
                  </a:solidFill>
                  <a:latin typeface="+mj-lt"/>
                </a:rPr>
                <a:t>(</a:t>
              </a:r>
              <a:r>
                <a:rPr lang="en-IN" sz="3200" b="1" dirty="0" err="1">
                  <a:solidFill>
                    <a:prstClr val="white"/>
                  </a:solidFill>
                  <a:latin typeface="+mj-lt"/>
                </a:rPr>
                <a:t>gọi</a:t>
              </a:r>
              <a:r>
                <a:rPr lang="en-IN" sz="3200" b="1" dirty="0">
                  <a:solidFill>
                    <a:prstClr val="white"/>
                  </a:solidFill>
                  <a:latin typeface="+mj-lt"/>
                </a:rPr>
                <a:t> </a:t>
              </a:r>
              <a:r>
                <a:rPr lang="en-IN" sz="3200" b="1" dirty="0" err="1">
                  <a:solidFill>
                    <a:prstClr val="white"/>
                  </a:solidFill>
                  <a:latin typeface="+mj-lt"/>
                </a:rPr>
                <a:t>chung</a:t>
              </a:r>
              <a:r>
                <a:rPr lang="en-IN" sz="3200" b="1" dirty="0">
                  <a:solidFill>
                    <a:prstClr val="white"/>
                  </a:solidFill>
                  <a:latin typeface="+mj-lt"/>
                </a:rPr>
                <a:t> </a:t>
              </a:r>
              <a:r>
                <a:rPr lang="en-IN" sz="3200" b="1" dirty="0" err="1">
                  <a:solidFill>
                    <a:prstClr val="white"/>
                  </a:solidFill>
                  <a:latin typeface="+mj-lt"/>
                </a:rPr>
                <a:t>là</a:t>
              </a:r>
              <a:r>
                <a:rPr lang="en-IN" sz="3200" b="1" dirty="0">
                  <a:solidFill>
                    <a:prstClr val="white"/>
                  </a:solidFill>
                  <a:latin typeface="+mj-lt"/>
                </a:rPr>
                <a:t> BĐ </a:t>
              </a:r>
              <a:r>
                <a:rPr lang="en-IN" sz="3200" b="1" dirty="0" err="1">
                  <a:solidFill>
                    <a:prstClr val="white"/>
                  </a:solidFill>
                  <a:latin typeface="+mj-lt"/>
                </a:rPr>
                <a:t>xã</a:t>
              </a:r>
              <a:r>
                <a:rPr lang="en-IN" sz="3200" b="1" dirty="0">
                  <a:solidFill>
                    <a:prstClr val="white"/>
                  </a:solidFill>
                  <a:latin typeface="+mj-lt"/>
                </a:rPr>
                <a:t>) </a:t>
              </a:r>
            </a:p>
          </p:txBody>
        </p:sp>
      </p:grpSp>
      <p:sp>
        <p:nvSpPr>
          <p:cNvPr id="97" name="TextBox 24">
            <a:extLst>
              <a:ext uri="{FF2B5EF4-FFF2-40B4-BE49-F238E27FC236}">
                <a16:creationId xmlns:a16="http://schemas.microsoft.com/office/drawing/2014/main" id="{871DD796-6908-6592-E878-C7EAF2FE0666}"/>
              </a:ext>
            </a:extLst>
          </p:cNvPr>
          <p:cNvSpPr txBox="1">
            <a:spLocks noChangeArrowheads="1"/>
          </p:cNvSpPr>
          <p:nvPr/>
        </p:nvSpPr>
        <p:spPr bwMode="auto">
          <a:xfrm>
            <a:off x="1312479" y="8145500"/>
            <a:ext cx="5002810" cy="2431435"/>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3800" dirty="0">
                <a:solidFill>
                  <a:srgbClr val="002060"/>
                </a:solidFill>
                <a:latin typeface="Lato Medium" panose="020F0502020204030203" pitchFamily="34" charset="0"/>
                <a:cs typeface="Lato Medium" panose="020F0502020204030203" pitchFamily="34" charset="0"/>
              </a:rPr>
              <a:t>Quản </a:t>
            </a:r>
            <a:r>
              <a:rPr lang="en-US" altLang="vi-VN" sz="3800" dirty="0" err="1">
                <a:solidFill>
                  <a:srgbClr val="002060"/>
                </a:solidFill>
                <a:latin typeface="Lato Medium" panose="020F0502020204030203" pitchFamily="34" charset="0"/>
                <a:cs typeface="Lato Medium" panose="020F0502020204030203" pitchFamily="34" charset="0"/>
              </a:rPr>
              <a:t>lý</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err="1">
                <a:solidFill>
                  <a:srgbClr val="002060"/>
                </a:solidFill>
                <a:latin typeface="Lato Medium" panose="020F0502020204030203" pitchFamily="34" charset="0"/>
                <a:cs typeface="Lato Medium" panose="020F0502020204030203" pitchFamily="34" charset="0"/>
              </a:rPr>
              <a:t>điều</a:t>
            </a:r>
            <a:r>
              <a:rPr lang="en-US" altLang="vi-VN" sz="3800">
                <a:solidFill>
                  <a:srgbClr val="002060"/>
                </a:solidFill>
                <a:latin typeface="Lato Medium" panose="020F0502020204030203" pitchFamily="34" charset="0"/>
                <a:cs typeface="Lato Medium" panose="020F0502020204030203" pitchFamily="34" charset="0"/>
              </a:rPr>
              <a:t> hành, hỗ trợ, hướng dẫn, đào tạo nhân sự của BĐ xã khi đi vào hoạt động</a:t>
            </a:r>
          </a:p>
        </p:txBody>
      </p:sp>
      <p:grpSp>
        <p:nvGrpSpPr>
          <p:cNvPr id="33" name="Group 32"/>
          <p:cNvGrpSpPr/>
          <p:nvPr/>
        </p:nvGrpSpPr>
        <p:grpSpPr>
          <a:xfrm>
            <a:off x="5084436" y="1424310"/>
            <a:ext cx="15624918" cy="1500224"/>
            <a:chOff x="7500553" y="1480287"/>
            <a:chExt cx="15624918" cy="1500224"/>
          </a:xfrm>
        </p:grpSpPr>
        <p:grpSp>
          <p:nvGrpSpPr>
            <p:cNvPr id="34" name="Group 33"/>
            <p:cNvGrpSpPr/>
            <p:nvPr/>
          </p:nvGrpSpPr>
          <p:grpSpPr>
            <a:xfrm>
              <a:off x="7500553" y="1480287"/>
              <a:ext cx="15624918" cy="1500224"/>
              <a:chOff x="5990717" y="1366793"/>
              <a:chExt cx="15624918" cy="1500224"/>
            </a:xfrm>
          </p:grpSpPr>
          <p:sp>
            <p:nvSpPr>
              <p:cNvPr id="36" name="Rounded Rectangle 35"/>
              <p:cNvSpPr/>
              <p:nvPr/>
            </p:nvSpPr>
            <p:spPr>
              <a:xfrm>
                <a:off x="5990717" y="1366793"/>
                <a:ext cx="15624918" cy="1500224"/>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5">
                <a:extLst>
                  <a:ext uri="{FF2B5EF4-FFF2-40B4-BE49-F238E27FC236}">
                    <a16:creationId xmlns:a16="http://schemas.microsoft.com/office/drawing/2014/main" id="{A4EE0D48-9BE7-AB65-0F5F-3932C10F4523}"/>
                  </a:ext>
                </a:extLst>
              </p:cNvPr>
              <p:cNvSpPr/>
              <p:nvPr/>
            </p:nvSpPr>
            <p:spPr>
              <a:xfrm>
                <a:off x="6389598" y="1683735"/>
                <a:ext cx="4809749" cy="746240"/>
              </a:xfrm>
              <a:prstGeom prst="roundRect">
                <a:avLst>
                  <a:gd name="adj" fmla="val 23913"/>
                </a:avLst>
              </a:prstGeom>
              <a:solidFill>
                <a:srgbClr val="00B050"/>
              </a:solidFill>
              <a:ln w="25400" cap="flat" cmpd="sng" algn="ctr">
                <a:noFill/>
                <a:prstDash val="solid"/>
              </a:ln>
              <a:effectLst>
                <a:outerShdw blurRad="215900" dist="50800" dir="5400000" algn="ctr" rotWithShape="0">
                  <a:srgbClr val="000000">
                    <a:lumMod val="95000"/>
                    <a:lumOff val="5000"/>
                    <a:alpha val="37000"/>
                  </a:srgb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lang="en-US" sz="4000" b="1" kern="0" dirty="0">
                    <a:solidFill>
                      <a:srgbClr val="FFFFFF"/>
                    </a:solidFill>
                    <a:latin typeface="+mj-lt"/>
                  </a:rPr>
                  <a:t>VĂN BẢN 2975</a:t>
                </a:r>
                <a:endParaRPr kumimoji="0" lang="en-US" sz="4000" b="1" i="0" u="none" strike="noStrike" kern="0" cap="none" spc="0" normalizeH="0" baseline="0" noProof="0" dirty="0">
                  <a:ln>
                    <a:noFill/>
                  </a:ln>
                  <a:solidFill>
                    <a:srgbClr val="FFFFFF"/>
                  </a:solidFill>
                  <a:effectLst/>
                  <a:uLnTx/>
                  <a:uFillTx/>
                  <a:latin typeface="+mj-lt"/>
                  <a:ea typeface="+mn-ea"/>
                  <a:cs typeface="+mn-cs"/>
                </a:endParaRPr>
              </a:p>
            </p:txBody>
          </p:sp>
          <p:sp>
            <p:nvSpPr>
              <p:cNvPr id="38" name="Rounded Rectangle 5">
                <a:extLst>
                  <a:ext uri="{FF2B5EF4-FFF2-40B4-BE49-F238E27FC236}">
                    <a16:creationId xmlns:a16="http://schemas.microsoft.com/office/drawing/2014/main" id="{A4EE0D48-9BE7-AB65-0F5F-3932C10F4523}"/>
                  </a:ext>
                </a:extLst>
              </p:cNvPr>
              <p:cNvSpPr/>
              <p:nvPr/>
            </p:nvSpPr>
            <p:spPr>
              <a:xfrm>
                <a:off x="11450891" y="1698884"/>
                <a:ext cx="4809749" cy="746240"/>
              </a:xfrm>
              <a:prstGeom prst="roundRect">
                <a:avLst>
                  <a:gd name="adj" fmla="val 23913"/>
                </a:avLst>
              </a:prstGeom>
              <a:solidFill>
                <a:srgbClr val="00B050"/>
              </a:solidFill>
              <a:ln w="25400" cap="flat" cmpd="sng" algn="ctr">
                <a:noFill/>
                <a:prstDash val="solid"/>
              </a:ln>
              <a:effectLst>
                <a:outerShdw blurRad="215900" dist="50800" dir="5400000" algn="ctr" rotWithShape="0">
                  <a:srgbClr val="000000">
                    <a:lumMod val="95000"/>
                    <a:lumOff val="5000"/>
                    <a:alpha val="37000"/>
                  </a:srgb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lang="en-US" sz="4000" b="1" kern="0">
                    <a:solidFill>
                      <a:srgbClr val="FFFFFF"/>
                    </a:solidFill>
                    <a:latin typeface="+mj-lt"/>
                  </a:rPr>
                  <a:t>NQ 144-HĐTV</a:t>
                </a:r>
                <a:endParaRPr kumimoji="0" lang="en-US" sz="4000" b="1" i="0" u="none" strike="noStrike" kern="0" cap="none" spc="0" normalizeH="0" baseline="0" noProof="0" dirty="0">
                  <a:ln>
                    <a:noFill/>
                  </a:ln>
                  <a:solidFill>
                    <a:srgbClr val="FFFFFF"/>
                  </a:solidFill>
                  <a:effectLst/>
                  <a:uLnTx/>
                  <a:uFillTx/>
                  <a:latin typeface="+mj-lt"/>
                  <a:ea typeface="+mn-ea"/>
                  <a:cs typeface="+mn-cs"/>
                </a:endParaRPr>
              </a:p>
            </p:txBody>
          </p:sp>
        </p:grpSp>
        <p:sp>
          <p:nvSpPr>
            <p:cNvPr id="35" name="Rounded Rectangle 5">
              <a:extLst>
                <a:ext uri="{FF2B5EF4-FFF2-40B4-BE49-F238E27FC236}">
                  <a16:creationId xmlns:a16="http://schemas.microsoft.com/office/drawing/2014/main" id="{A4EE0D48-9BE7-AB65-0F5F-3932C10F4523}"/>
                </a:ext>
              </a:extLst>
            </p:cNvPr>
            <p:cNvSpPr/>
            <p:nvPr/>
          </p:nvSpPr>
          <p:spPr>
            <a:xfrm>
              <a:off x="17922876" y="1779659"/>
              <a:ext cx="4809749" cy="746240"/>
            </a:xfrm>
            <a:prstGeom prst="roundRect">
              <a:avLst>
                <a:gd name="adj" fmla="val 23913"/>
              </a:avLst>
            </a:prstGeom>
            <a:solidFill>
              <a:srgbClr val="00B050"/>
            </a:solidFill>
            <a:ln w="25400" cap="flat" cmpd="sng" algn="ctr">
              <a:noFill/>
              <a:prstDash val="solid"/>
            </a:ln>
            <a:effectLst>
              <a:outerShdw blurRad="215900" dist="50800" dir="5400000" algn="ctr" rotWithShape="0">
                <a:srgbClr val="000000">
                  <a:lumMod val="95000"/>
                  <a:lumOff val="5000"/>
                  <a:alpha val="37000"/>
                </a:srgb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lang="en-US" sz="4000" b="1" kern="0">
                  <a:solidFill>
                    <a:srgbClr val="FFFFFF"/>
                  </a:solidFill>
                  <a:latin typeface="+mj-lt"/>
                </a:rPr>
                <a:t>VĂN BẢN 3288</a:t>
              </a:r>
              <a:endParaRPr kumimoji="0" lang="en-US" sz="4000" b="1" i="0" u="none" strike="noStrike" kern="0" cap="none" spc="0" normalizeH="0" baseline="0" noProof="0" dirty="0">
                <a:ln>
                  <a:noFill/>
                </a:ln>
                <a:solidFill>
                  <a:srgbClr val="FFFFFF"/>
                </a:solidFill>
                <a:effectLst/>
                <a:uLnTx/>
                <a:uFillTx/>
                <a:latin typeface="+mj-lt"/>
                <a:ea typeface="+mn-ea"/>
                <a:cs typeface="+mn-cs"/>
              </a:endParaRPr>
            </a:p>
          </p:txBody>
        </p:sp>
      </p:grpSp>
    </p:spTree>
    <p:extLst>
      <p:ext uri="{BB962C8B-B14F-4D97-AF65-F5344CB8AC3E}">
        <p14:creationId xmlns:p14="http://schemas.microsoft.com/office/powerpoint/2010/main" val="165156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9Slide.vn 1"/>
          <p:cNvSpPr/>
          <p:nvPr/>
        </p:nvSpPr>
        <p:spPr>
          <a:xfrm>
            <a:off x="18847" y="1786"/>
            <a:ext cx="12169978" cy="13712428"/>
          </a:xfrm>
          <a:prstGeom prst="rect">
            <a:avLst/>
          </a:prstGeom>
          <a:gradFill>
            <a:gsLst>
              <a:gs pos="0">
                <a:schemeClr val="accent1">
                  <a:lumMod val="75000"/>
                </a:schemeClr>
              </a:gs>
              <a:gs pos="99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9"/>
          </a:p>
        </p:txBody>
      </p:sp>
      <p:sp>
        <p:nvSpPr>
          <p:cNvPr id="29" name="9Slide.vn 2"/>
          <p:cNvSpPr/>
          <p:nvPr/>
        </p:nvSpPr>
        <p:spPr>
          <a:xfrm>
            <a:off x="12188827" y="1786"/>
            <a:ext cx="12169978" cy="1371242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9"/>
          </a:p>
        </p:txBody>
      </p:sp>
      <p:pic>
        <p:nvPicPr>
          <p:cNvPr id="28" name="9Slide.vn 3"/>
          <p:cNvPicPr>
            <a:picLocks noChangeAspect="1"/>
          </p:cNvPicPr>
          <p:nvPr/>
        </p:nvPicPr>
        <p:blipFill rotWithShape="1">
          <a:blip r:embed="rId2">
            <a:extLst>
              <a:ext uri="{28A0092B-C50C-407E-A947-70E740481C1C}">
                <a14:useLocalDpi xmlns:a14="http://schemas.microsoft.com/office/drawing/2010/main" val="0"/>
              </a:ext>
            </a:extLst>
          </a:blip>
          <a:srcRect l="30176" r="14947"/>
          <a:stretch/>
        </p:blipFill>
        <p:spPr>
          <a:xfrm>
            <a:off x="5295669" y="1706770"/>
            <a:ext cx="10684735" cy="12007444"/>
          </a:xfrm>
          <a:prstGeom prst="rect">
            <a:avLst/>
          </a:prstGeom>
          <a:effectLst>
            <a:outerShdw blurRad="749300" sx="102000" sy="102000" algn="ctr" rotWithShape="0">
              <a:prstClr val="black">
                <a:alpha val="24000"/>
              </a:prstClr>
            </a:outerShdw>
          </a:effectLst>
        </p:spPr>
      </p:pic>
      <p:sp>
        <p:nvSpPr>
          <p:cNvPr id="20" name="9Slide.vn 4"/>
          <p:cNvSpPr txBox="1">
            <a:spLocks/>
          </p:cNvSpPr>
          <p:nvPr/>
        </p:nvSpPr>
        <p:spPr>
          <a:xfrm>
            <a:off x="184403" y="1220376"/>
            <a:ext cx="10646826" cy="2562973"/>
          </a:xfrm>
          <a:prstGeom prst="rect">
            <a:avLst/>
          </a:prstGeom>
        </p:spPr>
        <p:txBody>
          <a:bodyPr/>
          <a:lstStyle>
            <a:defPPr>
              <a:defRPr lang="en-US"/>
            </a:defPPr>
            <a:lvl1pPr marR="0" lvl="0" indent="0" defTabSz="1460754" fontAlgn="auto">
              <a:lnSpc>
                <a:spcPct val="90000"/>
              </a:lnSpc>
              <a:spcBef>
                <a:spcPct val="0"/>
              </a:spcBef>
              <a:spcAft>
                <a:spcPts val="0"/>
              </a:spcAft>
              <a:buClrTx/>
              <a:buSzTx/>
              <a:buFontTx/>
              <a:buNone/>
              <a:tabLst/>
              <a:defRPr kumimoji="0" sz="3750" b="1" i="0" u="none" strike="noStrike" kern="0" cap="all" spc="0" normalizeH="0" baseline="0">
                <a:ln>
                  <a:noFill/>
                </a:ln>
                <a:solidFill>
                  <a:srgbClr val="00918C"/>
                </a:solidFill>
                <a:effectLst/>
                <a:uLnTx/>
                <a:uFillTx/>
                <a:latin typeface="Arial" panose="020B0604020202020204" pitchFamily="34" charset="0"/>
                <a:ea typeface="+mj-ea"/>
                <a:cs typeface="+mj-cs"/>
              </a:defRPr>
            </a:lvl1pPr>
          </a:lstStyle>
          <a:p>
            <a:r>
              <a:rPr lang="vi-VN" sz="7498">
                <a:solidFill>
                  <a:schemeClr val="bg1"/>
                </a:solidFill>
              </a:rPr>
              <a:t>Ý NGHĨA VÀ TẦM QUAN TRỌNG CỦA</a:t>
            </a:r>
            <a:endParaRPr lang="vi-VN" sz="7498" dirty="0">
              <a:solidFill>
                <a:schemeClr val="bg1"/>
              </a:solidFill>
            </a:endParaRPr>
          </a:p>
        </p:txBody>
      </p:sp>
      <p:grpSp>
        <p:nvGrpSpPr>
          <p:cNvPr id="21" name="9Slide.vn 5"/>
          <p:cNvGrpSpPr/>
          <p:nvPr/>
        </p:nvGrpSpPr>
        <p:grpSpPr>
          <a:xfrm>
            <a:off x="1349807" y="4543391"/>
            <a:ext cx="1416277" cy="261648"/>
            <a:chOff x="1110190" y="3155259"/>
            <a:chExt cx="1133316" cy="209373"/>
          </a:xfrm>
        </p:grpSpPr>
        <p:sp>
          <p:nvSpPr>
            <p:cNvPr id="22" name="9Slide.vn 6"/>
            <p:cNvSpPr>
              <a:spLocks/>
            </p:cNvSpPr>
            <p:nvPr/>
          </p:nvSpPr>
          <p:spPr bwMode="auto">
            <a:xfrm>
              <a:off x="1110190" y="3155259"/>
              <a:ext cx="202111" cy="209373"/>
            </a:xfrm>
            <a:prstGeom prst="ellipse">
              <a:avLst/>
            </a:prstGeom>
            <a:solidFill>
              <a:schemeClr val="bg1">
                <a:lumMod val="95000"/>
              </a:schemeClr>
            </a:solidFill>
            <a:ln>
              <a:noFill/>
            </a:ln>
          </p:spPr>
          <p:txBody>
            <a:bodyPr vert="horz" wrap="square" lIns="182550" tIns="91274" rIns="182550" bIns="91274" numCol="1" anchor="t" anchorCtr="0" compatLnSpc="1">
              <a:prstTxWarp prst="textNoShape">
                <a:avLst/>
              </a:prstTxWarp>
            </a:bodyPr>
            <a:lstStyle/>
            <a:p>
              <a:endParaRPr lang="en-US" sz="3595">
                <a:solidFill>
                  <a:srgbClr val="5A5A5A"/>
                </a:solidFill>
              </a:endParaRPr>
            </a:p>
          </p:txBody>
        </p:sp>
        <p:sp>
          <p:nvSpPr>
            <p:cNvPr id="23" name="9Slide.vn 7"/>
            <p:cNvSpPr>
              <a:spLocks/>
            </p:cNvSpPr>
            <p:nvPr/>
          </p:nvSpPr>
          <p:spPr bwMode="auto">
            <a:xfrm>
              <a:off x="1418653" y="3155259"/>
              <a:ext cx="202111" cy="209373"/>
            </a:xfrm>
            <a:prstGeom prst="ellipse">
              <a:avLst/>
            </a:prstGeom>
            <a:solidFill>
              <a:schemeClr val="bg1">
                <a:lumMod val="85000"/>
                <a:alpha val="98000"/>
              </a:schemeClr>
            </a:solidFill>
            <a:ln>
              <a:noFill/>
            </a:ln>
          </p:spPr>
          <p:txBody>
            <a:bodyPr vert="horz" wrap="square" lIns="182550" tIns="91274" rIns="182550" bIns="91274" numCol="1" anchor="t" anchorCtr="0" compatLnSpc="1">
              <a:prstTxWarp prst="textNoShape">
                <a:avLst/>
              </a:prstTxWarp>
            </a:bodyPr>
            <a:lstStyle/>
            <a:p>
              <a:endParaRPr lang="en-US" sz="3595">
                <a:solidFill>
                  <a:srgbClr val="5A5A5A"/>
                </a:solidFill>
              </a:endParaRPr>
            </a:p>
          </p:txBody>
        </p:sp>
        <p:sp>
          <p:nvSpPr>
            <p:cNvPr id="24" name="9Slide.vn 8"/>
            <p:cNvSpPr>
              <a:spLocks/>
            </p:cNvSpPr>
            <p:nvPr/>
          </p:nvSpPr>
          <p:spPr bwMode="auto">
            <a:xfrm>
              <a:off x="1727115" y="3155259"/>
              <a:ext cx="202111" cy="209373"/>
            </a:xfrm>
            <a:prstGeom prst="ellipse">
              <a:avLst/>
            </a:prstGeom>
            <a:solidFill>
              <a:srgbClr val="002060">
                <a:alpha val="50000"/>
              </a:srgbClr>
            </a:solidFill>
            <a:ln>
              <a:noFill/>
            </a:ln>
          </p:spPr>
          <p:txBody>
            <a:bodyPr vert="horz" wrap="square" lIns="182550" tIns="91274" rIns="182550" bIns="91274" numCol="1" anchor="t" anchorCtr="0" compatLnSpc="1">
              <a:prstTxWarp prst="textNoShape">
                <a:avLst/>
              </a:prstTxWarp>
            </a:bodyPr>
            <a:lstStyle/>
            <a:p>
              <a:endParaRPr lang="en-US" sz="3595">
                <a:solidFill>
                  <a:srgbClr val="5A5A5A"/>
                </a:solidFill>
              </a:endParaRPr>
            </a:p>
          </p:txBody>
        </p:sp>
        <p:sp>
          <p:nvSpPr>
            <p:cNvPr id="25" name="9Slide.vn 9"/>
            <p:cNvSpPr>
              <a:spLocks/>
            </p:cNvSpPr>
            <p:nvPr/>
          </p:nvSpPr>
          <p:spPr bwMode="auto">
            <a:xfrm>
              <a:off x="2041395" y="3155259"/>
              <a:ext cx="202111" cy="209373"/>
            </a:xfrm>
            <a:prstGeom prst="ellipse">
              <a:avLst/>
            </a:prstGeom>
            <a:solidFill>
              <a:schemeClr val="accent1"/>
            </a:solidFill>
            <a:ln>
              <a:noFill/>
            </a:ln>
          </p:spPr>
          <p:txBody>
            <a:bodyPr vert="horz" wrap="square" lIns="182550" tIns="91274" rIns="182550" bIns="91274" numCol="1" anchor="t" anchorCtr="0" compatLnSpc="1">
              <a:prstTxWarp prst="textNoShape">
                <a:avLst/>
              </a:prstTxWarp>
            </a:bodyPr>
            <a:lstStyle/>
            <a:p>
              <a:endParaRPr lang="en-US" sz="3595">
                <a:solidFill>
                  <a:srgbClr val="5A5A5A"/>
                </a:solidFill>
              </a:endParaRPr>
            </a:p>
          </p:txBody>
        </p:sp>
      </p:grpSp>
      <p:pic>
        <p:nvPicPr>
          <p:cNvPr id="10" name="Picture Placeholder 9">
            <a:extLst>
              <a:ext uri="{FF2B5EF4-FFF2-40B4-BE49-F238E27FC236}">
                <a16:creationId xmlns:a16="http://schemas.microsoft.com/office/drawing/2014/main" id="{97B559C9-7CA0-3124-E0F9-EF26A8A2F7F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1884" r="21884"/>
          <a:stretch/>
        </p:blipFill>
        <p:spPr>
          <a:xfrm>
            <a:off x="10091975" y="3227991"/>
            <a:ext cx="4027963" cy="7163208"/>
          </a:xfrm>
        </p:spPr>
      </p:pic>
      <p:sp>
        <p:nvSpPr>
          <p:cNvPr id="53" name="9Slide.vn 4"/>
          <p:cNvSpPr txBox="1">
            <a:spLocks/>
          </p:cNvSpPr>
          <p:nvPr/>
        </p:nvSpPr>
        <p:spPr>
          <a:xfrm>
            <a:off x="15477536" y="5915395"/>
            <a:ext cx="8900114" cy="2674423"/>
          </a:xfrm>
          <a:prstGeom prst="rect">
            <a:avLst/>
          </a:prstGeom>
        </p:spPr>
        <p:txBody>
          <a:bodyPr/>
          <a:lstStyle>
            <a:defPPr>
              <a:defRPr lang="en-US"/>
            </a:defPPr>
            <a:lvl1pPr marR="0" lvl="0" indent="0" defTabSz="1460754" fontAlgn="auto">
              <a:lnSpc>
                <a:spcPct val="90000"/>
              </a:lnSpc>
              <a:spcBef>
                <a:spcPct val="0"/>
              </a:spcBef>
              <a:spcAft>
                <a:spcPts val="0"/>
              </a:spcAft>
              <a:buClrTx/>
              <a:buSzTx/>
              <a:buFontTx/>
              <a:buNone/>
              <a:tabLst/>
              <a:defRPr kumimoji="0" sz="3750" b="1" i="0" u="none" strike="noStrike" kern="0" cap="all" spc="0" normalizeH="0" baseline="0">
                <a:ln>
                  <a:noFill/>
                </a:ln>
                <a:solidFill>
                  <a:srgbClr val="00918C"/>
                </a:solidFill>
                <a:effectLst/>
                <a:uLnTx/>
                <a:uFillTx/>
                <a:latin typeface="Arial" panose="020B0604020202020204" pitchFamily="34" charset="0"/>
                <a:ea typeface="+mj-ea"/>
                <a:cs typeface="+mj-cs"/>
              </a:defRPr>
            </a:lvl1pPr>
          </a:lstStyle>
          <a:p>
            <a:pPr algn="ctr"/>
            <a:r>
              <a:rPr lang="vi-VN" sz="7500">
                <a:solidFill>
                  <a:schemeClr val="bg1"/>
                </a:solidFill>
              </a:rPr>
              <a:t>BƯU ĐIỆN XÃ</a:t>
            </a:r>
            <a:endParaRPr lang="vi-VN" sz="7500" dirty="0">
              <a:solidFill>
                <a:schemeClr val="bg1"/>
              </a:solidFill>
            </a:endParaRPr>
          </a:p>
        </p:txBody>
      </p:sp>
      <p:sp>
        <p:nvSpPr>
          <p:cNvPr id="13" name="9Slide.vn 5">
            <a:extLst>
              <a:ext uri="{FF2B5EF4-FFF2-40B4-BE49-F238E27FC236}">
                <a16:creationId xmlns:a16="http://schemas.microsoft.com/office/drawing/2014/main" id="{9D95BCE0-F68E-472B-BA0F-8CC80AF90369}"/>
              </a:ext>
            </a:extLst>
          </p:cNvPr>
          <p:cNvSpPr/>
          <p:nvPr/>
        </p:nvSpPr>
        <p:spPr>
          <a:xfrm flipH="1">
            <a:off x="16571836" y="7671148"/>
            <a:ext cx="62565" cy="1693263"/>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ea typeface="+mn-ea"/>
              <a:cs typeface="+mn-cs"/>
            </a:endParaRPr>
          </a:p>
        </p:txBody>
      </p:sp>
      <p:sp>
        <p:nvSpPr>
          <p:cNvPr id="14" name="9Slide.vn 6">
            <a:extLst>
              <a:ext uri="{FF2B5EF4-FFF2-40B4-BE49-F238E27FC236}">
                <a16:creationId xmlns:a16="http://schemas.microsoft.com/office/drawing/2014/main" id="{D13CDA40-E9F5-4A0B-96F5-BBA249EF12D1}"/>
              </a:ext>
            </a:extLst>
          </p:cNvPr>
          <p:cNvSpPr txBox="1"/>
          <p:nvPr/>
        </p:nvSpPr>
        <p:spPr>
          <a:xfrm>
            <a:off x="16696030" y="7610085"/>
            <a:ext cx="6718151" cy="1754326"/>
          </a:xfrm>
          <a:prstGeom prst="rect">
            <a:avLst/>
          </a:prstGeom>
          <a:noFill/>
        </p:spPr>
        <p:txBody>
          <a:bodyPr wrap="square" rtlCol="0">
            <a:spAutoFit/>
          </a:bodyPr>
          <a:lstStyle>
            <a:defPPr>
              <a:defRPr lang="en-US"/>
            </a:defPPr>
            <a:lvl1pPr>
              <a:defRPr>
                <a:solidFill>
                  <a:srgbClr val="FFFFFF"/>
                </a:solidFill>
                <a:latin typeface="Raleway" panose="020B0503030101060003" pitchFamily="34" charset="0"/>
                <a:ea typeface="Questrial" panose="020B0306030504020204" pitchFamily="34" charset="0"/>
                <a:cs typeface="Questrial" panose="02000000000000000000" pitchFamily="2" charset="0"/>
              </a:defRPr>
            </a:lvl1pPr>
          </a:lstStyle>
          <a:p>
            <a:pPr marL="571500" indent="-571500">
              <a:buFont typeface="Arial" panose="020B0604020202020204" pitchFamily="34" charset="0"/>
              <a:buChar char="•"/>
            </a:pPr>
            <a:r>
              <a:rPr lang="en-US">
                <a:latin typeface="+mn-lt"/>
                <a:ea typeface="#9Slide02 Noi dung dai" panose="02000000000000000000" pitchFamily="2" charset="0"/>
                <a:cs typeface="Arial" panose="020B0604020202020204" pitchFamily="34" charset="0"/>
              </a:rPr>
              <a:t>Bối cảnh chiến lược mới</a:t>
            </a:r>
          </a:p>
          <a:p>
            <a:pPr marL="571500" indent="-571500">
              <a:buFont typeface="Arial" panose="020B0604020202020204" pitchFamily="34" charset="0"/>
              <a:buChar char="•"/>
            </a:pPr>
            <a:r>
              <a:rPr lang="en-US">
                <a:latin typeface="+mn-lt"/>
                <a:ea typeface="#9Slide02 Noi dung dai" panose="02000000000000000000" pitchFamily="2" charset="0"/>
                <a:cs typeface="Arial" panose="020B0604020202020204" pitchFamily="34" charset="0"/>
              </a:rPr>
              <a:t>Tầm quan trọng của BĐX</a:t>
            </a:r>
          </a:p>
          <a:p>
            <a:pPr marL="571500" indent="-571500">
              <a:buFont typeface="Arial" panose="020B0604020202020204" pitchFamily="34" charset="0"/>
              <a:buChar char="•"/>
            </a:pPr>
            <a:r>
              <a:rPr lang="en-US">
                <a:latin typeface="+mn-lt"/>
                <a:ea typeface="#9Slide02 Noi dung dai" panose="02000000000000000000" pitchFamily="2" charset="0"/>
                <a:cs typeface="Arial" panose="020B0604020202020204" pitchFamily="34" charset="0"/>
              </a:rPr>
              <a:t>Chức năng, nhiệm vụ các cấp</a:t>
            </a:r>
            <a:endParaRPr lang="en-US" dirty="0">
              <a:latin typeface="+mn-lt"/>
              <a:ea typeface="#9Slide02 Noi dung dai" panose="02000000000000000000" pitchFamily="2" charset="0"/>
              <a:cs typeface="Arial" panose="020B0604020202020204" pitchFamily="34" charset="0"/>
            </a:endParaRPr>
          </a:p>
        </p:txBody>
      </p:sp>
    </p:spTree>
    <p:extLst>
      <p:ext uri="{BB962C8B-B14F-4D97-AF65-F5344CB8AC3E}">
        <p14:creationId xmlns:p14="http://schemas.microsoft.com/office/powerpoint/2010/main" val="4214316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7BA7DF-4052-AC0E-89E7-BCC2F627F229}"/>
              </a:ext>
            </a:extLst>
          </p:cNvPr>
          <p:cNvSpPr>
            <a:spLocks noGrp="1"/>
          </p:cNvSpPr>
          <p:nvPr>
            <p:ph type="sldNum" sz="quarter" idx="12"/>
          </p:nvPr>
        </p:nvSpPr>
        <p:spPr/>
        <p:txBody>
          <a:bodyPr/>
          <a:lstStyle/>
          <a:p>
            <a:pPr algn="r" defTabSz="822754" fontAlgn="base">
              <a:spcBef>
                <a:spcPct val="0"/>
              </a:spcBef>
              <a:spcAft>
                <a:spcPct val="0"/>
              </a:spcAft>
              <a:defRPr/>
            </a:pPr>
            <a:fld id="{80182828-8D2C-4DFF-990A-B7B66ADE169E}" type="slidenum">
              <a:rPr lang="en-US" altLang="en-US" sz="1440">
                <a:solidFill>
                  <a:srgbClr val="898989"/>
                </a:solidFill>
                <a:latin typeface="Helvetica" panose="020B0604020202020204" pitchFamily="34" charset="0"/>
                <a:ea typeface="ＭＳ Ｐゴシック" panose="020B0600070205080204" pitchFamily="34" charset="-128"/>
                <a:cs typeface="Arial" panose="020B0604020202020204" pitchFamily="34" charset="0"/>
              </a:rPr>
              <a:pPr algn="r" defTabSz="822754" fontAlgn="base">
                <a:spcBef>
                  <a:spcPct val="0"/>
                </a:spcBef>
                <a:spcAft>
                  <a:spcPct val="0"/>
                </a:spcAft>
                <a:defRPr/>
              </a:pPr>
              <a:t>7</a:t>
            </a:fld>
            <a:endParaRPr lang="en-US" altLang="en-US" sz="1440" dirty="0">
              <a:solidFill>
                <a:srgbClr val="898989"/>
              </a:solidFill>
              <a:latin typeface="Helvetica" panose="020B0604020202020204" pitchFamily="34" charset="0"/>
              <a:ea typeface="ＭＳ Ｐゴシック" panose="020B0600070205080204" pitchFamily="34" charset="-128"/>
              <a:cs typeface="Arial" panose="020B0604020202020204" pitchFamily="34" charset="0"/>
            </a:endParaRPr>
          </a:p>
        </p:txBody>
      </p:sp>
      <p:sp>
        <p:nvSpPr>
          <p:cNvPr id="9" name="Title 2">
            <a:extLst>
              <a:ext uri="{FF2B5EF4-FFF2-40B4-BE49-F238E27FC236}">
                <a16:creationId xmlns:a16="http://schemas.microsoft.com/office/drawing/2014/main" id="{C63FD13D-E11F-D37F-74AC-2E89A24E7A82}"/>
              </a:ext>
            </a:extLst>
          </p:cNvPr>
          <p:cNvSpPr txBox="1">
            <a:spLocks/>
          </p:cNvSpPr>
          <p:nvPr/>
        </p:nvSpPr>
        <p:spPr>
          <a:xfrm>
            <a:off x="704521" y="668218"/>
            <a:ext cx="19962512" cy="857061"/>
          </a:xfrm>
          <a:prstGeom prst="rect">
            <a:avLst/>
          </a:prstGeom>
        </p:spPr>
        <p:txBody>
          <a:bodyPr anchor="ctr"/>
          <a:lstStyle>
            <a:lvl1pPr algn="l" defTabSz="307975" rtl="0" eaLnBrk="0" fontAlgn="base" hangingPunct="0">
              <a:spcBef>
                <a:spcPct val="0"/>
              </a:spcBef>
              <a:spcAft>
                <a:spcPct val="0"/>
              </a:spcAft>
              <a:defRPr sz="4400" kern="1200">
                <a:solidFill>
                  <a:srgbClr val="21427F"/>
                </a:solidFill>
                <a:latin typeface="Arial"/>
                <a:ea typeface="ＭＳ Ｐゴシック" panose="020B0600070205080204" pitchFamily="34" charset="-128"/>
                <a:cs typeface="Arial"/>
              </a:defRPr>
            </a:lvl1pPr>
            <a:lvl2pPr algn="l" defTabSz="307975" rtl="0" eaLnBrk="0" fontAlgn="base" hangingPunct="0">
              <a:spcBef>
                <a:spcPct val="0"/>
              </a:spcBef>
              <a:spcAft>
                <a:spcPct val="0"/>
              </a:spcAft>
              <a:defRPr sz="4400">
                <a:solidFill>
                  <a:srgbClr val="21427F"/>
                </a:solidFill>
                <a:latin typeface="Arial" charset="0"/>
                <a:ea typeface="ＭＳ Ｐゴシック" panose="020B0600070205080204" pitchFamily="34" charset="-128"/>
                <a:cs typeface="Arial" charset="0"/>
              </a:defRPr>
            </a:lvl2pPr>
            <a:lvl3pPr algn="l" defTabSz="307975" rtl="0" eaLnBrk="0" fontAlgn="base" hangingPunct="0">
              <a:spcBef>
                <a:spcPct val="0"/>
              </a:spcBef>
              <a:spcAft>
                <a:spcPct val="0"/>
              </a:spcAft>
              <a:defRPr sz="4400">
                <a:solidFill>
                  <a:srgbClr val="21427F"/>
                </a:solidFill>
                <a:latin typeface="Arial" charset="0"/>
                <a:ea typeface="ＭＳ Ｐゴシック" panose="020B0600070205080204" pitchFamily="34" charset="-128"/>
                <a:cs typeface="Arial" charset="0"/>
              </a:defRPr>
            </a:lvl3pPr>
            <a:lvl4pPr algn="l" defTabSz="307975" rtl="0" eaLnBrk="0" fontAlgn="base" hangingPunct="0">
              <a:spcBef>
                <a:spcPct val="0"/>
              </a:spcBef>
              <a:spcAft>
                <a:spcPct val="0"/>
              </a:spcAft>
              <a:defRPr sz="4400">
                <a:solidFill>
                  <a:srgbClr val="21427F"/>
                </a:solidFill>
                <a:latin typeface="Arial" charset="0"/>
                <a:ea typeface="ＭＳ Ｐゴシック" panose="020B0600070205080204" pitchFamily="34" charset="-128"/>
                <a:cs typeface="Arial" charset="0"/>
              </a:defRPr>
            </a:lvl4pPr>
            <a:lvl5pPr algn="l" defTabSz="307975" rtl="0" eaLnBrk="0" fontAlgn="base" hangingPunct="0">
              <a:spcBef>
                <a:spcPct val="0"/>
              </a:spcBef>
              <a:spcAft>
                <a:spcPct val="0"/>
              </a:spcAft>
              <a:defRPr sz="4400">
                <a:solidFill>
                  <a:srgbClr val="21427F"/>
                </a:solidFill>
                <a:latin typeface="Arial" charset="0"/>
                <a:ea typeface="ＭＳ Ｐゴシック" panose="020B0600070205080204" pitchFamily="34" charset="-128"/>
                <a:cs typeface="Arial" charset="0"/>
              </a:defRPr>
            </a:lvl5pPr>
            <a:lvl6pPr marL="308610" algn="ctr" defTabSz="308610" rtl="0" fontAlgn="base">
              <a:spcBef>
                <a:spcPct val="0"/>
              </a:spcBef>
              <a:spcAft>
                <a:spcPct val="0"/>
              </a:spcAft>
              <a:defRPr sz="2430">
                <a:solidFill>
                  <a:schemeClr val="tx1"/>
                </a:solidFill>
                <a:latin typeface="Helvetica" charset="0"/>
                <a:ea typeface="ＭＳ Ｐゴシック" charset="-128"/>
                <a:cs typeface="ＭＳ Ｐゴシック" charset="-128"/>
              </a:defRPr>
            </a:lvl6pPr>
            <a:lvl7pPr marL="617220" algn="ctr" defTabSz="308610" rtl="0" fontAlgn="base">
              <a:spcBef>
                <a:spcPct val="0"/>
              </a:spcBef>
              <a:spcAft>
                <a:spcPct val="0"/>
              </a:spcAft>
              <a:defRPr sz="2430">
                <a:solidFill>
                  <a:schemeClr val="tx1"/>
                </a:solidFill>
                <a:latin typeface="Helvetica" charset="0"/>
                <a:ea typeface="ＭＳ Ｐゴシック" charset="-128"/>
                <a:cs typeface="ＭＳ Ｐゴシック" charset="-128"/>
              </a:defRPr>
            </a:lvl7pPr>
            <a:lvl8pPr marL="925830" algn="ctr" defTabSz="308610" rtl="0" fontAlgn="base">
              <a:spcBef>
                <a:spcPct val="0"/>
              </a:spcBef>
              <a:spcAft>
                <a:spcPct val="0"/>
              </a:spcAft>
              <a:defRPr sz="2430">
                <a:solidFill>
                  <a:schemeClr val="tx1"/>
                </a:solidFill>
                <a:latin typeface="Helvetica" charset="0"/>
                <a:ea typeface="ＭＳ Ｐゴシック" charset="-128"/>
                <a:cs typeface="ＭＳ Ｐゴシック" charset="-128"/>
              </a:defRPr>
            </a:lvl8pPr>
            <a:lvl9pPr marL="1234440" algn="ctr" defTabSz="308610" rtl="0" fontAlgn="base">
              <a:spcBef>
                <a:spcPct val="0"/>
              </a:spcBef>
              <a:spcAft>
                <a:spcPct val="0"/>
              </a:spcAft>
              <a:defRPr sz="2430">
                <a:solidFill>
                  <a:schemeClr val="tx1"/>
                </a:solidFill>
                <a:latin typeface="Helvetica" charset="0"/>
                <a:ea typeface="ＭＳ Ｐゴシック" charset="-128"/>
                <a:cs typeface="ＭＳ Ｐゴシック" charset="-128"/>
              </a:defRPr>
            </a:lvl9pPr>
          </a:lstStyle>
          <a:p>
            <a:pPr defTabSz="738926">
              <a:defRPr/>
            </a:pPr>
            <a:r>
              <a:rPr lang="en-US" sz="4799">
                <a:solidFill>
                  <a:srgbClr val="1F497D">
                    <a:lumMod val="75000"/>
                  </a:srgbClr>
                </a:solidFill>
                <a:latin typeface="+mj-lt"/>
                <a:cs typeface="Arial" pitchFamily="34" charset="0"/>
              </a:rPr>
              <a:t>Ý NGHĨA VÀ TẦM </a:t>
            </a:r>
            <a:r>
              <a:rPr lang="en-US" sz="4799" dirty="0">
                <a:solidFill>
                  <a:srgbClr val="1F497D">
                    <a:lumMod val="75000"/>
                  </a:srgbClr>
                </a:solidFill>
                <a:latin typeface="+mj-lt"/>
                <a:cs typeface="Arial" pitchFamily="34" charset="0"/>
              </a:rPr>
              <a:t>QUAN TRỌNG CỦA BƯU </a:t>
            </a:r>
            <a:r>
              <a:rPr lang="en-US" sz="4799">
                <a:solidFill>
                  <a:srgbClr val="1F497D">
                    <a:lumMod val="75000"/>
                  </a:srgbClr>
                </a:solidFill>
                <a:latin typeface="+mj-lt"/>
                <a:cs typeface="Arial" pitchFamily="34" charset="0"/>
              </a:rPr>
              <a:t>ĐIỆN XÃ</a:t>
            </a:r>
            <a:endParaRPr lang="en-US" sz="4799" dirty="0">
              <a:solidFill>
                <a:srgbClr val="1F497D">
                  <a:lumMod val="75000"/>
                </a:srgbClr>
              </a:solidFill>
              <a:latin typeface="+mj-lt"/>
              <a:cs typeface="Arial" pitchFamily="34" charset="0"/>
            </a:endParaRPr>
          </a:p>
        </p:txBody>
      </p:sp>
      <p:sp>
        <p:nvSpPr>
          <p:cNvPr id="6" name="Rectangle 5">
            <a:extLst>
              <a:ext uri="{FF2B5EF4-FFF2-40B4-BE49-F238E27FC236}">
                <a16:creationId xmlns:a16="http://schemas.microsoft.com/office/drawing/2014/main" id="{7B7D4D3F-F966-C6E3-3C30-6B834D784413}"/>
              </a:ext>
            </a:extLst>
          </p:cNvPr>
          <p:cNvSpPr>
            <a:spLocks/>
          </p:cNvSpPr>
          <p:nvPr/>
        </p:nvSpPr>
        <p:spPr bwMode="auto">
          <a:xfrm>
            <a:off x="789044"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262828"/>
                </a:solidFill>
                <a:latin typeface="Lato Regular"/>
                <a:ea typeface="ＭＳ Ｐゴシック" charset="0"/>
                <a:cs typeface="Lato Regular"/>
                <a:sym typeface="Montserrat-Regular" charset="0"/>
              </a:rPr>
              <a:t>TỔNG CÔNG TY </a:t>
            </a:r>
            <a:r>
              <a:rPr lang="vi-VN" sz="2400" spc="400">
                <a:solidFill>
                  <a:srgbClr val="262828"/>
                </a:solidFill>
                <a:latin typeface="Lato Regular"/>
                <a:ea typeface="ＭＳ Ｐゴシック" charset="0"/>
                <a:cs typeface="Lato Regular"/>
                <a:sym typeface="Montserrat-Regular" charset="0"/>
              </a:rPr>
              <a:t>BƯU </a:t>
            </a:r>
            <a:r>
              <a:rPr lang="vi-VN" sz="2400" spc="400" dirty="0">
                <a:solidFill>
                  <a:srgbClr val="262828"/>
                </a:solidFill>
                <a:latin typeface="Lato Regular"/>
                <a:ea typeface="ＭＳ Ｐゴシック" charset="0"/>
                <a:cs typeface="Lato Regular"/>
                <a:sym typeface="Montserrat-Regular" charset="0"/>
              </a:rPr>
              <a:t>ĐIỆN VIỆT NAM</a:t>
            </a:r>
            <a:endParaRPr lang="en-US" sz="2400" spc="400" dirty="0">
              <a:solidFill>
                <a:srgbClr val="262828"/>
              </a:solidFill>
              <a:latin typeface="Lato Regular"/>
              <a:ea typeface="ＭＳ Ｐゴシック" charset="0"/>
              <a:cs typeface="Lato Regular"/>
              <a:sym typeface="Montserrat-Regular" charset="0"/>
            </a:endParaRPr>
          </a:p>
        </p:txBody>
      </p:sp>
      <p:grpSp>
        <p:nvGrpSpPr>
          <p:cNvPr id="2" name="Group 1"/>
          <p:cNvGrpSpPr/>
          <p:nvPr/>
        </p:nvGrpSpPr>
        <p:grpSpPr>
          <a:xfrm>
            <a:off x="704521" y="2503628"/>
            <a:ext cx="23042171" cy="9743790"/>
            <a:chOff x="704521" y="2503628"/>
            <a:chExt cx="20703839" cy="7841122"/>
          </a:xfrm>
        </p:grpSpPr>
        <p:sp>
          <p:nvSpPr>
            <p:cNvPr id="7" name="9Slide.vn 1"/>
            <p:cNvSpPr/>
            <p:nvPr/>
          </p:nvSpPr>
          <p:spPr>
            <a:xfrm>
              <a:off x="4220571" y="2503631"/>
              <a:ext cx="6675713" cy="3772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p>
          </p:txBody>
        </p:sp>
        <p:sp>
          <p:nvSpPr>
            <p:cNvPr id="8" name="9Slide.vn 2"/>
            <p:cNvSpPr txBox="1"/>
            <p:nvPr/>
          </p:nvSpPr>
          <p:spPr>
            <a:xfrm>
              <a:off x="4623973" y="2971012"/>
              <a:ext cx="6098644" cy="445819"/>
            </a:xfrm>
            <a:prstGeom prst="rect">
              <a:avLst/>
            </a:prstGeom>
            <a:noFill/>
          </p:spPr>
          <p:txBody>
            <a:bodyPr wrap="none" rtlCol="0">
              <a:spAutoFit/>
            </a:bodyPr>
            <a:lstStyle>
              <a:defPPr>
                <a:defRPr lang="en-US"/>
              </a:defPPr>
              <a:lvl1pPr>
                <a:defRPr sz="1600">
                  <a:solidFill>
                    <a:srgbClr val="FFFFFF"/>
                  </a:solidFill>
                  <a:latin typeface="+mj-lt"/>
                </a:defRPr>
              </a:lvl1pPr>
            </a:lstStyle>
            <a:p>
              <a:r>
                <a:rPr lang="en-US" sz="3000" b="1">
                  <a:latin typeface="Lato Heavy" panose="020F0502020204030203" pitchFamily="34" charset="0"/>
                  <a:cs typeface="Lato Heavy" panose="020F0502020204030203" pitchFamily="34" charset="0"/>
                </a:rPr>
                <a:t>Bối cảnh chiến lược mới sau 1/7/2025</a:t>
              </a:r>
              <a:endParaRPr lang="en-US" sz="3000" b="1" dirty="0">
                <a:latin typeface="Lato Heavy" panose="020F0502020204030203" pitchFamily="34" charset="0"/>
                <a:cs typeface="Lato Heavy" panose="020F0502020204030203" pitchFamily="34" charset="0"/>
              </a:endParaRPr>
            </a:p>
          </p:txBody>
        </p:sp>
        <p:sp>
          <p:nvSpPr>
            <p:cNvPr id="10" name="9Slide.vn 3"/>
            <p:cNvSpPr/>
            <p:nvPr/>
          </p:nvSpPr>
          <p:spPr>
            <a:xfrm>
              <a:off x="4623973" y="4405487"/>
              <a:ext cx="6098643" cy="1164082"/>
            </a:xfrm>
            <a:prstGeom prst="rect">
              <a:avLst/>
            </a:prstGeom>
            <a:noFill/>
          </p:spPr>
          <p:txBody>
            <a:bodyPr wrap="square" rtlCol="0" anchor="t">
              <a:spAutoFit/>
            </a:bodyPr>
            <a:lstStyle/>
            <a:p>
              <a:pPr algn="just">
                <a:lnSpc>
                  <a:spcPct val="110000"/>
                </a:lnSpc>
              </a:pPr>
              <a:r>
                <a:rPr lang="vi-VN" sz="2000" b="1">
                  <a:solidFill>
                    <a:srgbClr val="FFFFFF"/>
                  </a:solidFill>
                  <a:latin typeface="+mj-lt"/>
                  <a:cs typeface="Lato Heavy" panose="020F0502020204030203" pitchFamily="34" charset="0"/>
                </a:rPr>
                <a:t>Nhà nước sẽ đầu tư mạnh vào cấp xã, giao quyền rộng và sâu hơn:</a:t>
              </a:r>
            </a:p>
            <a:p>
              <a:pPr algn="just">
                <a:lnSpc>
                  <a:spcPct val="110000"/>
                </a:lnSpc>
              </a:pPr>
              <a:r>
                <a:rPr lang="vi-VN" sz="2000" b="1">
                  <a:solidFill>
                    <a:srgbClr val="FFFFFF"/>
                  </a:solidFill>
                  <a:latin typeface="+mj-lt"/>
                  <a:cs typeface="Lato Heavy" panose="020F0502020204030203" pitchFamily="34" charset="0"/>
                </a:rPr>
                <a:t>→ Giải quyết gần 400 TTHC công</a:t>
              </a:r>
            </a:p>
            <a:p>
              <a:pPr algn="just">
                <a:lnSpc>
                  <a:spcPct val="110000"/>
                </a:lnSpc>
              </a:pPr>
              <a:r>
                <a:rPr lang="vi-VN" sz="2000" b="1">
                  <a:solidFill>
                    <a:srgbClr val="FFFFFF"/>
                  </a:solidFill>
                  <a:latin typeface="+mj-lt"/>
                  <a:cs typeface="Lato Heavy" panose="020F0502020204030203" pitchFamily="34" charset="0"/>
                </a:rPr>
                <a:t>→ Quản lý giáo dục, đầu tư công, ngân sách địa phương</a:t>
              </a:r>
              <a:endParaRPr lang="en-US" sz="2000" b="1" dirty="0">
                <a:solidFill>
                  <a:srgbClr val="FFFFFF"/>
                </a:solidFill>
                <a:latin typeface="+mj-lt"/>
                <a:cs typeface="Lato Heavy" panose="020F0502020204030203" pitchFamily="34" charset="0"/>
              </a:endParaRPr>
            </a:p>
          </p:txBody>
        </p:sp>
        <p:sp>
          <p:nvSpPr>
            <p:cNvPr id="11" name="9Slide.vn 4"/>
            <p:cNvSpPr txBox="1"/>
            <p:nvPr/>
          </p:nvSpPr>
          <p:spPr>
            <a:xfrm>
              <a:off x="4623973" y="3372060"/>
              <a:ext cx="6098643" cy="694580"/>
            </a:xfrm>
            <a:prstGeom prst="rect">
              <a:avLst/>
            </a:prstGeom>
            <a:noFill/>
          </p:spPr>
          <p:txBody>
            <a:bodyPr wrap="square" rtlCol="0">
              <a:spAutoFit/>
            </a:bodyPr>
            <a:lstStyle>
              <a:defPPr>
                <a:defRPr lang="en-US"/>
              </a:defPPr>
              <a:lvl1pPr>
                <a:lnSpc>
                  <a:spcPct val="110000"/>
                </a:lnSpc>
                <a:defRPr sz="1200">
                  <a:solidFill>
                    <a:srgbClr val="FFFFFF"/>
                  </a:solidFill>
                </a:defRPr>
              </a:lvl1pPr>
            </a:lstStyle>
            <a:p>
              <a:pPr algn="just"/>
              <a:r>
                <a:rPr lang="vi-VN" sz="2399">
                  <a:latin typeface="+mj-lt"/>
                  <a:cs typeface="Lato Heavy" panose="020F0502020204030203" pitchFamily="34" charset="0"/>
                </a:rPr>
                <a:t>3.321 xã, phường được là </a:t>
              </a:r>
              <a:r>
                <a:rPr lang="en-US" sz="2399">
                  <a:latin typeface="+mj-lt"/>
                  <a:cs typeface="Lato Heavy" panose="020F0502020204030203" pitchFamily="34" charset="0"/>
                </a:rPr>
                <a:t>TTHC -</a:t>
              </a:r>
              <a:r>
                <a:rPr lang="vi-VN" sz="2399">
                  <a:latin typeface="+mj-lt"/>
                  <a:cs typeface="Lato Heavy" panose="020F0502020204030203" pitchFamily="34" charset="0"/>
                </a:rPr>
                <a:t> </a:t>
              </a:r>
              <a:r>
                <a:rPr lang="en-US" sz="2399">
                  <a:latin typeface="+mj-lt"/>
                  <a:cs typeface="Lato Heavy" panose="020F0502020204030203" pitchFamily="34" charset="0"/>
                </a:rPr>
                <a:t>TTKT</a:t>
              </a:r>
              <a:r>
                <a:rPr lang="vi-VN" sz="2399">
                  <a:latin typeface="+mj-lt"/>
                  <a:cs typeface="Lato Heavy" panose="020F0502020204030203" pitchFamily="34" charset="0"/>
                </a:rPr>
                <a:t> mới của các </a:t>
              </a:r>
              <a:r>
                <a:rPr lang="en-US" sz="2399">
                  <a:latin typeface="+mj-lt"/>
                  <a:cs typeface="Lato Heavy" panose="020F0502020204030203" pitchFamily="34" charset="0"/>
                </a:rPr>
                <a:t>T</a:t>
              </a:r>
              <a:r>
                <a:rPr lang="vi-VN" sz="2399">
                  <a:latin typeface="+mj-lt"/>
                  <a:cs typeface="Lato Heavy" panose="020F0502020204030203" pitchFamily="34" charset="0"/>
                </a:rPr>
                <a:t>ỉnh/T</a:t>
              </a:r>
              <a:r>
                <a:rPr lang="en-US" sz="2399">
                  <a:latin typeface="+mj-lt"/>
                  <a:cs typeface="Lato Heavy" panose="020F0502020204030203" pitchFamily="34" charset="0"/>
                </a:rPr>
                <a:t>P</a:t>
              </a:r>
              <a:endParaRPr lang="en-US" sz="2399" dirty="0">
                <a:latin typeface="+mj-lt"/>
                <a:cs typeface="Lato Heavy" panose="020F0502020204030203" pitchFamily="34" charset="0"/>
              </a:endParaRPr>
            </a:p>
          </p:txBody>
        </p:sp>
        <p:sp>
          <p:nvSpPr>
            <p:cNvPr id="12" name="9Slide.vn 5"/>
            <p:cNvSpPr>
              <a:spLocks noEditPoints="1"/>
            </p:cNvSpPr>
            <p:nvPr/>
          </p:nvSpPr>
          <p:spPr bwMode="auto">
            <a:xfrm>
              <a:off x="9917938" y="2568203"/>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3" name="9Slide.vn 6"/>
            <p:cNvSpPr>
              <a:spLocks noEditPoints="1"/>
            </p:cNvSpPr>
            <p:nvPr/>
          </p:nvSpPr>
          <p:spPr bwMode="auto">
            <a:xfrm>
              <a:off x="10426864" y="2568203"/>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4" name="9Slide.vn 7"/>
            <p:cNvSpPr/>
            <p:nvPr/>
          </p:nvSpPr>
          <p:spPr>
            <a:xfrm>
              <a:off x="14732647" y="2503631"/>
              <a:ext cx="6675713" cy="377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p>
          </p:txBody>
        </p:sp>
        <p:sp>
          <p:nvSpPr>
            <p:cNvPr id="15" name="9Slide.vn 8"/>
            <p:cNvSpPr txBox="1"/>
            <p:nvPr/>
          </p:nvSpPr>
          <p:spPr>
            <a:xfrm>
              <a:off x="15136049" y="2971012"/>
              <a:ext cx="5945968" cy="396284"/>
            </a:xfrm>
            <a:prstGeom prst="rect">
              <a:avLst/>
            </a:prstGeom>
            <a:noFill/>
          </p:spPr>
          <p:txBody>
            <a:bodyPr wrap="none" rtlCol="0">
              <a:spAutoFit/>
            </a:bodyPr>
            <a:lstStyle>
              <a:defPPr>
                <a:defRPr lang="en-US"/>
              </a:defPPr>
              <a:lvl1pPr>
                <a:defRPr sz="1600">
                  <a:solidFill>
                    <a:srgbClr val="FFFFFF"/>
                  </a:solidFill>
                  <a:latin typeface="+mj-lt"/>
                </a:defRPr>
              </a:lvl1pPr>
            </a:lstStyle>
            <a:p>
              <a:r>
                <a:rPr lang="vi-VN" sz="2600">
                  <a:solidFill>
                    <a:srgbClr val="002060"/>
                  </a:solidFill>
                  <a:latin typeface="Lato Heavy" panose="020F0502020204030203" pitchFamily="34" charset="0"/>
                  <a:cs typeface="Lato Heavy" panose="020F0502020204030203" pitchFamily="34" charset="0"/>
                </a:rPr>
                <a:t>Cơ hội định vị lại vai trò Bưu điện Việt Nam</a:t>
              </a:r>
              <a:endParaRPr lang="en-US" sz="2600" dirty="0">
                <a:solidFill>
                  <a:srgbClr val="002060"/>
                </a:solidFill>
                <a:latin typeface="Lato Heavy" panose="020F0502020204030203" pitchFamily="34" charset="0"/>
                <a:cs typeface="Lato Heavy" panose="020F0502020204030203" pitchFamily="34" charset="0"/>
              </a:endParaRPr>
            </a:p>
          </p:txBody>
        </p:sp>
        <p:sp>
          <p:nvSpPr>
            <p:cNvPr id="16" name="9Slide.vn 9"/>
            <p:cNvSpPr/>
            <p:nvPr/>
          </p:nvSpPr>
          <p:spPr>
            <a:xfrm>
              <a:off x="15136050" y="4405487"/>
              <a:ext cx="6180865" cy="673681"/>
            </a:xfrm>
            <a:prstGeom prst="rect">
              <a:avLst/>
            </a:prstGeom>
            <a:noFill/>
          </p:spPr>
          <p:txBody>
            <a:bodyPr wrap="square" rtlCol="0" anchor="t">
              <a:spAutoFit/>
            </a:bodyPr>
            <a:lstStyle/>
            <a:p>
              <a:pPr>
                <a:lnSpc>
                  <a:spcPct val="110000"/>
                </a:lnSpc>
              </a:pPr>
              <a:r>
                <a:rPr lang="vi-VN" sz="2200" b="1">
                  <a:solidFill>
                    <a:srgbClr val="002060"/>
                  </a:solidFill>
                  <a:latin typeface="+mj-lt"/>
                  <a:cs typeface="Lato Heavy" panose="020F0502020204030203" pitchFamily="34" charset="0"/>
                </a:rPr>
                <a:t>Là kênh triển khai hiệu quả các dịch vụ: Hành chính công; Logistics</a:t>
              </a:r>
              <a:r>
                <a:rPr lang="en-US" sz="2200" b="1">
                  <a:solidFill>
                    <a:srgbClr val="002060"/>
                  </a:solidFill>
                  <a:latin typeface="+mj-lt"/>
                  <a:cs typeface="Lato Heavy" panose="020F0502020204030203" pitchFamily="34" charset="0"/>
                </a:rPr>
                <a:t>;</a:t>
              </a:r>
              <a:r>
                <a:rPr lang="vi-VN" sz="2200" b="1">
                  <a:solidFill>
                    <a:srgbClr val="002060"/>
                  </a:solidFill>
                  <a:latin typeface="+mj-lt"/>
                  <a:cs typeface="Lato Heavy" panose="020F0502020204030203" pitchFamily="34" charset="0"/>
                </a:rPr>
                <a:t> TMĐT</a:t>
              </a:r>
              <a:r>
                <a:rPr lang="en-US" sz="2200" b="1">
                  <a:solidFill>
                    <a:srgbClr val="002060"/>
                  </a:solidFill>
                  <a:latin typeface="+mj-lt"/>
                  <a:cs typeface="Lato Heavy" panose="020F0502020204030203" pitchFamily="34" charset="0"/>
                </a:rPr>
                <a:t>;</a:t>
              </a:r>
              <a:r>
                <a:rPr lang="vi-VN" sz="2200" b="1">
                  <a:solidFill>
                    <a:srgbClr val="002060"/>
                  </a:solidFill>
                  <a:latin typeface="+mj-lt"/>
                  <a:cs typeface="Lato Heavy" panose="020F0502020204030203" pitchFamily="34" charset="0"/>
                </a:rPr>
                <a:t> Tài chính số</a:t>
              </a:r>
            </a:p>
          </p:txBody>
        </p:sp>
        <p:sp>
          <p:nvSpPr>
            <p:cNvPr id="17" name="9Slide.vn 10"/>
            <p:cNvSpPr txBox="1"/>
            <p:nvPr/>
          </p:nvSpPr>
          <p:spPr>
            <a:xfrm>
              <a:off x="15136049" y="3349762"/>
              <a:ext cx="5945968" cy="694580"/>
            </a:xfrm>
            <a:prstGeom prst="rect">
              <a:avLst/>
            </a:prstGeom>
            <a:noFill/>
          </p:spPr>
          <p:txBody>
            <a:bodyPr wrap="square" rtlCol="0">
              <a:spAutoFit/>
            </a:bodyPr>
            <a:lstStyle>
              <a:defPPr>
                <a:defRPr lang="en-US"/>
              </a:defPPr>
              <a:lvl1pPr>
                <a:lnSpc>
                  <a:spcPct val="110000"/>
                </a:lnSpc>
                <a:defRPr sz="1200">
                  <a:solidFill>
                    <a:srgbClr val="FFFFFF"/>
                  </a:solidFill>
                </a:defRPr>
              </a:lvl1pPr>
            </a:lstStyle>
            <a:p>
              <a:pPr algn="just"/>
              <a:r>
                <a:rPr lang="vi-VN" sz="2399">
                  <a:solidFill>
                    <a:srgbClr val="002060"/>
                  </a:solidFill>
                  <a:latin typeface="+mj-lt"/>
                  <a:cs typeface="Lato Heavy" panose="020F0502020204030203" pitchFamily="34" charset="0"/>
                </a:rPr>
                <a:t>BĐX trở thành </a:t>
              </a:r>
              <a:r>
                <a:rPr lang="en-US" sz="2399">
                  <a:solidFill>
                    <a:srgbClr val="002060"/>
                  </a:solidFill>
                  <a:latin typeface="+mj-lt"/>
                  <a:cs typeface="Lato Heavy" panose="020F0502020204030203" pitchFamily="34" charset="0"/>
                </a:rPr>
                <a:t>“</a:t>
              </a:r>
              <a:r>
                <a:rPr lang="vi-VN" sz="2399">
                  <a:solidFill>
                    <a:srgbClr val="002060"/>
                  </a:solidFill>
                  <a:latin typeface="+mj-lt"/>
                  <a:cs typeface="Lato Heavy" panose="020F0502020204030203" pitchFamily="34" charset="0"/>
                </a:rPr>
                <a:t>cánh tay nối dài” của chính quyền xã, bám sát người dân, địa bàn</a:t>
              </a:r>
              <a:endParaRPr lang="en-US" sz="2399" dirty="0">
                <a:solidFill>
                  <a:srgbClr val="002060"/>
                </a:solidFill>
                <a:latin typeface="+mj-lt"/>
                <a:cs typeface="Lato Heavy" panose="020F0502020204030203" pitchFamily="34" charset="0"/>
              </a:endParaRPr>
            </a:p>
          </p:txBody>
        </p:sp>
        <p:sp>
          <p:nvSpPr>
            <p:cNvPr id="18" name="9Slide.vn 11"/>
            <p:cNvSpPr>
              <a:spLocks noEditPoints="1"/>
            </p:cNvSpPr>
            <p:nvPr/>
          </p:nvSpPr>
          <p:spPr bwMode="auto">
            <a:xfrm>
              <a:off x="20439031" y="2555997"/>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9" name="9Slide.vn 12"/>
            <p:cNvSpPr>
              <a:spLocks noEditPoints="1"/>
            </p:cNvSpPr>
            <p:nvPr/>
          </p:nvSpPr>
          <p:spPr bwMode="auto">
            <a:xfrm>
              <a:off x="20947959" y="2555997"/>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0" name="9Slide.vn 13"/>
            <p:cNvSpPr/>
            <p:nvPr/>
          </p:nvSpPr>
          <p:spPr>
            <a:xfrm>
              <a:off x="11216597" y="6572417"/>
              <a:ext cx="6675713" cy="37723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p>
          </p:txBody>
        </p:sp>
        <p:sp>
          <p:nvSpPr>
            <p:cNvPr id="21" name="9Slide.vn 14"/>
            <p:cNvSpPr txBox="1"/>
            <p:nvPr/>
          </p:nvSpPr>
          <p:spPr>
            <a:xfrm>
              <a:off x="11595100" y="7599029"/>
              <a:ext cx="5951995" cy="1808043"/>
            </a:xfrm>
            <a:prstGeom prst="rect">
              <a:avLst/>
            </a:prstGeom>
            <a:noFill/>
          </p:spPr>
          <p:txBody>
            <a:bodyPr wrap="square" rtlCol="0">
              <a:spAutoFit/>
            </a:bodyPr>
            <a:lstStyle>
              <a:defPPr>
                <a:defRPr lang="en-US"/>
              </a:defPPr>
              <a:lvl1pPr>
                <a:defRPr sz="1600">
                  <a:solidFill>
                    <a:srgbClr val="FFFFFF"/>
                  </a:solidFill>
                  <a:latin typeface="+mj-lt"/>
                </a:defRPr>
              </a:lvl1pPr>
            </a:lstStyle>
            <a:p>
              <a:pPr algn="just"/>
              <a:r>
                <a:rPr lang="vi-VN" sz="2800">
                  <a:latin typeface="Lato Heavy" panose="020F0502020204030203" pitchFamily="34" charset="0"/>
                  <a:cs typeface="Lato Heavy" panose="020F0502020204030203" pitchFamily="34" charset="0"/>
                </a:rPr>
                <a:t>Bưu điện xã không chỉ là đơn vị phục vụ, mà là trạm trung chuyển chiến lược, giữ vai trò chủ lực tại tuyến cơ sở </a:t>
              </a:r>
              <a:r>
                <a:rPr lang="en-US" sz="2800">
                  <a:latin typeface="Lato Heavy" panose="020F0502020204030203" pitchFamily="34" charset="0"/>
                  <a:cs typeface="Lato Heavy" panose="020F0502020204030203" pitchFamily="34" charset="0"/>
                </a:rPr>
                <a:t>-</a:t>
              </a:r>
              <a:r>
                <a:rPr lang="vi-VN" sz="2800">
                  <a:latin typeface="Lato Heavy" panose="020F0502020204030203" pitchFamily="34" charset="0"/>
                  <a:cs typeface="Lato Heavy" panose="020F0502020204030203" pitchFamily="34" charset="0"/>
                </a:rPr>
                <a:t> nơi quyết định thị phần và vị thế dài hạn của Bưu điện Việt Nam</a:t>
              </a:r>
              <a:endParaRPr lang="en-US" sz="2800" dirty="0">
                <a:latin typeface="Lato Heavy" panose="020F0502020204030203" pitchFamily="34" charset="0"/>
                <a:cs typeface="Lato Heavy" panose="020F0502020204030203" pitchFamily="34" charset="0"/>
              </a:endParaRPr>
            </a:p>
          </p:txBody>
        </p:sp>
        <p:sp>
          <p:nvSpPr>
            <p:cNvPr id="24" name="9Slide.vn 17"/>
            <p:cNvSpPr>
              <a:spLocks noEditPoints="1"/>
            </p:cNvSpPr>
            <p:nvPr/>
          </p:nvSpPr>
          <p:spPr bwMode="auto">
            <a:xfrm>
              <a:off x="16913963" y="6642792"/>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5" name="9Slide.vn 18"/>
            <p:cNvSpPr>
              <a:spLocks noEditPoints="1"/>
            </p:cNvSpPr>
            <p:nvPr/>
          </p:nvSpPr>
          <p:spPr bwMode="auto">
            <a:xfrm>
              <a:off x="17422890" y="6642792"/>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6" name="9Slide.vn 19"/>
            <p:cNvSpPr/>
            <p:nvPr/>
          </p:nvSpPr>
          <p:spPr>
            <a:xfrm>
              <a:off x="704521" y="6572417"/>
              <a:ext cx="6675713" cy="37723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a:p>
          </p:txBody>
        </p:sp>
        <p:sp>
          <p:nvSpPr>
            <p:cNvPr id="27" name="9Slide.vn 20"/>
            <p:cNvSpPr txBox="1"/>
            <p:nvPr/>
          </p:nvSpPr>
          <p:spPr>
            <a:xfrm>
              <a:off x="1107923" y="7230591"/>
              <a:ext cx="6110166" cy="445819"/>
            </a:xfrm>
            <a:prstGeom prst="rect">
              <a:avLst/>
            </a:prstGeom>
            <a:noFill/>
          </p:spPr>
          <p:txBody>
            <a:bodyPr wrap="none" rtlCol="0">
              <a:spAutoFit/>
            </a:bodyPr>
            <a:lstStyle>
              <a:defPPr>
                <a:defRPr lang="en-US"/>
              </a:defPPr>
              <a:lvl1pPr>
                <a:defRPr sz="1600">
                  <a:solidFill>
                    <a:srgbClr val="FFFFFF"/>
                  </a:solidFill>
                  <a:latin typeface="+mj-lt"/>
                </a:defRPr>
              </a:lvl1pPr>
            </a:lstStyle>
            <a:p>
              <a:r>
                <a:rPr lang="en-US" sz="3000">
                  <a:solidFill>
                    <a:srgbClr val="FFFF00"/>
                  </a:solidFill>
                  <a:latin typeface="Lato Heavy" panose="020F0502020204030203" pitchFamily="34" charset="0"/>
                  <a:cs typeface="Lato Heavy" panose="020F0502020204030203" pitchFamily="34" charset="0"/>
                </a:rPr>
                <a:t>Hành động quyết liệt, không hình thức</a:t>
              </a:r>
              <a:endParaRPr lang="en-US" sz="3000" dirty="0">
                <a:solidFill>
                  <a:srgbClr val="FFFF00"/>
                </a:solidFill>
                <a:latin typeface="Lato Heavy" panose="020F0502020204030203" pitchFamily="34" charset="0"/>
                <a:cs typeface="Lato Heavy" panose="020F0502020204030203" pitchFamily="34" charset="0"/>
              </a:endParaRPr>
            </a:p>
          </p:txBody>
        </p:sp>
        <p:sp>
          <p:nvSpPr>
            <p:cNvPr id="28" name="9Slide.vn 21"/>
            <p:cNvSpPr/>
            <p:nvPr/>
          </p:nvSpPr>
          <p:spPr>
            <a:xfrm>
              <a:off x="1107923" y="8665066"/>
              <a:ext cx="5950938" cy="727965"/>
            </a:xfrm>
            <a:prstGeom prst="rect">
              <a:avLst/>
            </a:prstGeom>
            <a:noFill/>
          </p:spPr>
          <p:txBody>
            <a:bodyPr wrap="square" rtlCol="0" anchor="t">
              <a:spAutoFit/>
            </a:bodyPr>
            <a:lstStyle/>
            <a:p>
              <a:pPr algn="just">
                <a:lnSpc>
                  <a:spcPct val="110000"/>
                </a:lnSpc>
              </a:pPr>
              <a:r>
                <a:rPr lang="vi-VN" sz="2399" b="1">
                  <a:solidFill>
                    <a:srgbClr val="FFFF00"/>
                  </a:solidFill>
                  <a:latin typeface="+mj-lt"/>
                </a:rPr>
                <a:t>Tuyển chọn Giám đốc BĐX đúng tiêu chuẩn, đủ năng lực</a:t>
              </a:r>
              <a:endParaRPr lang="en-US" sz="2399" b="1" dirty="0">
                <a:solidFill>
                  <a:srgbClr val="FFFF00"/>
                </a:solidFill>
                <a:latin typeface="+mj-lt"/>
              </a:endParaRPr>
            </a:p>
          </p:txBody>
        </p:sp>
        <p:sp>
          <p:nvSpPr>
            <p:cNvPr id="29" name="9Slide.vn 22"/>
            <p:cNvSpPr txBox="1"/>
            <p:nvPr/>
          </p:nvSpPr>
          <p:spPr>
            <a:xfrm>
              <a:off x="1107923" y="7787725"/>
              <a:ext cx="5950939" cy="361712"/>
            </a:xfrm>
            <a:prstGeom prst="rect">
              <a:avLst/>
            </a:prstGeom>
            <a:noFill/>
          </p:spPr>
          <p:txBody>
            <a:bodyPr wrap="square" rtlCol="0">
              <a:spAutoFit/>
            </a:bodyPr>
            <a:lstStyle>
              <a:defPPr>
                <a:defRPr lang="en-US"/>
              </a:defPPr>
              <a:lvl1pPr>
                <a:lnSpc>
                  <a:spcPct val="110000"/>
                </a:lnSpc>
                <a:defRPr sz="1200">
                  <a:solidFill>
                    <a:srgbClr val="FFFFFF"/>
                  </a:solidFill>
                </a:defRPr>
              </a:lvl1pPr>
            </a:lstStyle>
            <a:p>
              <a:pPr algn="just"/>
              <a:r>
                <a:rPr lang="vi-VN" sz="2350">
                  <a:solidFill>
                    <a:srgbClr val="FFFF00"/>
                  </a:solidFill>
                  <a:latin typeface="+mj-lt"/>
                </a:rPr>
                <a:t>Không bố trí hình thức, không giữ người yếu kém</a:t>
              </a:r>
              <a:endParaRPr lang="en-US" sz="2350" dirty="0">
                <a:solidFill>
                  <a:srgbClr val="FFFF00"/>
                </a:solidFill>
                <a:latin typeface="+mj-lt"/>
              </a:endParaRPr>
            </a:p>
          </p:txBody>
        </p:sp>
        <p:sp>
          <p:nvSpPr>
            <p:cNvPr id="30" name="9Slide.vn 23"/>
            <p:cNvSpPr>
              <a:spLocks noEditPoints="1"/>
            </p:cNvSpPr>
            <p:nvPr/>
          </p:nvSpPr>
          <p:spPr bwMode="auto">
            <a:xfrm>
              <a:off x="6401886" y="6649401"/>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31" name="9Slide.vn 24"/>
            <p:cNvSpPr>
              <a:spLocks noEditPoints="1"/>
            </p:cNvSpPr>
            <p:nvPr/>
          </p:nvSpPr>
          <p:spPr bwMode="auto">
            <a:xfrm>
              <a:off x="6910816" y="6649401"/>
              <a:ext cx="393853" cy="392716"/>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p>
              <a:endParaRPr lang="en-US" sz="7198"/>
            </a:p>
          </p:txBody>
        </p:sp>
        <p:pic>
          <p:nvPicPr>
            <p:cNvPr id="32" name="Picture Placeholder 4">
              <a:extLst>
                <a:ext uri="{FF2B5EF4-FFF2-40B4-BE49-F238E27FC236}">
                  <a16:creationId xmlns:a16="http://schemas.microsoft.com/office/drawing/2014/main" id="{53DBA15D-DD86-47B4-8B79-20F00F3D308A}"/>
                </a:ext>
              </a:extLst>
            </p:cNvPr>
            <p:cNvPicPr>
              <a:picLocks noChangeAspect="1"/>
            </p:cNvPicPr>
            <p:nvPr/>
          </p:nvPicPr>
          <p:blipFill>
            <a:blip r:embed="rId3" cstate="email">
              <a:extLst>
                <a:ext uri="{28A0092B-C50C-407E-A947-70E740481C1C}">
                  <a14:useLocalDpi xmlns:a14="http://schemas.microsoft.com/office/drawing/2010/main" val="0"/>
                </a:ext>
              </a:extLst>
            </a:blip>
            <a:srcRect l="16567" r="16567"/>
            <a:stretch/>
          </p:blipFill>
          <p:spPr>
            <a:xfrm>
              <a:off x="704523" y="2503628"/>
              <a:ext cx="3516048" cy="3755942"/>
            </a:xfrm>
            <a:prstGeom prst="rect">
              <a:avLst/>
            </a:prstGeom>
          </p:spPr>
        </p:pic>
        <p:pic>
          <p:nvPicPr>
            <p:cNvPr id="33" name="Picture Placeholder 9">
              <a:extLst>
                <a:ext uri="{FF2B5EF4-FFF2-40B4-BE49-F238E27FC236}">
                  <a16:creationId xmlns:a16="http://schemas.microsoft.com/office/drawing/2014/main" id="{0CF4C06C-B764-4C24-ABDE-045D981FCE4B}"/>
                </a:ext>
              </a:extLst>
            </p:cNvPr>
            <p:cNvPicPr>
              <a:picLocks noChangeAspect="1"/>
            </p:cNvPicPr>
            <p:nvPr/>
          </p:nvPicPr>
          <p:blipFill>
            <a:blip r:embed="rId4" cstate="email">
              <a:extLst>
                <a:ext uri="{28A0092B-C50C-407E-A947-70E740481C1C}">
                  <a14:useLocalDpi xmlns:a14="http://schemas.microsoft.com/office/drawing/2010/main" val="0"/>
                </a:ext>
              </a:extLst>
            </a:blip>
            <a:srcRect l="12405" r="12405"/>
            <a:stretch/>
          </p:blipFill>
          <p:spPr>
            <a:xfrm>
              <a:off x="11216595" y="2503628"/>
              <a:ext cx="3516048" cy="3755942"/>
            </a:xfrm>
            <a:prstGeom prst="rect">
              <a:avLst/>
            </a:prstGeom>
          </p:spPr>
        </p:pic>
        <p:pic>
          <p:nvPicPr>
            <p:cNvPr id="34" name="Picture Placeholder 11">
              <a:extLst>
                <a:ext uri="{FF2B5EF4-FFF2-40B4-BE49-F238E27FC236}">
                  <a16:creationId xmlns:a16="http://schemas.microsoft.com/office/drawing/2014/main" id="{D95FC56B-770D-46E7-81E2-9C04350A87D5}"/>
                </a:ext>
              </a:extLst>
            </p:cNvPr>
            <p:cNvPicPr>
              <a:picLocks noChangeAspect="1"/>
            </p:cNvPicPr>
            <p:nvPr/>
          </p:nvPicPr>
          <p:blipFill>
            <a:blip r:embed="rId5" cstate="email">
              <a:extLst>
                <a:ext uri="{28A0092B-C50C-407E-A947-70E740481C1C}">
                  <a14:useLocalDpi xmlns:a14="http://schemas.microsoft.com/office/drawing/2010/main" val="0"/>
                </a:ext>
              </a:extLst>
            </a:blip>
            <a:srcRect l="20746" r="20746"/>
            <a:stretch/>
          </p:blipFill>
          <p:spPr>
            <a:xfrm>
              <a:off x="7380234" y="6588808"/>
              <a:ext cx="3516048" cy="3755942"/>
            </a:xfrm>
            <a:prstGeom prst="rect">
              <a:avLst/>
            </a:prstGeom>
          </p:spPr>
        </p:pic>
        <p:pic>
          <p:nvPicPr>
            <p:cNvPr id="35" name="Picture Placeholder 13">
              <a:extLst>
                <a:ext uri="{FF2B5EF4-FFF2-40B4-BE49-F238E27FC236}">
                  <a16:creationId xmlns:a16="http://schemas.microsoft.com/office/drawing/2014/main" id="{D8AA564A-5A55-4AE3-800F-587008D09CD1}"/>
                </a:ext>
              </a:extLst>
            </p:cNvPr>
            <p:cNvPicPr>
              <a:picLocks noChangeAspect="1"/>
            </p:cNvPicPr>
            <p:nvPr/>
          </p:nvPicPr>
          <p:blipFill>
            <a:blip r:embed="rId6">
              <a:extLst>
                <a:ext uri="{28A0092B-C50C-407E-A947-70E740481C1C}">
                  <a14:useLocalDpi xmlns:a14="http://schemas.microsoft.com/office/drawing/2010/main" val="0"/>
                </a:ext>
              </a:extLst>
            </a:blip>
            <a:srcRect l="23647" r="23647"/>
            <a:stretch/>
          </p:blipFill>
          <p:spPr>
            <a:xfrm>
              <a:off x="17892308" y="6588808"/>
              <a:ext cx="3516048" cy="3755942"/>
            </a:xfrm>
            <a:prstGeom prst="rect">
              <a:avLst/>
            </a:prstGeom>
          </p:spPr>
        </p:pic>
      </p:grpSp>
      <p:sp>
        <p:nvSpPr>
          <p:cNvPr id="36" name="9Slide.vn 9"/>
          <p:cNvSpPr/>
          <p:nvPr/>
        </p:nvSpPr>
        <p:spPr>
          <a:xfrm>
            <a:off x="16769965" y="5743421"/>
            <a:ext cx="6878944" cy="799065"/>
          </a:xfrm>
          <a:prstGeom prst="rect">
            <a:avLst/>
          </a:prstGeom>
          <a:noFill/>
        </p:spPr>
        <p:txBody>
          <a:bodyPr wrap="square" rtlCol="0" anchor="t">
            <a:spAutoFit/>
          </a:bodyPr>
          <a:lstStyle/>
          <a:p>
            <a:pPr>
              <a:lnSpc>
                <a:spcPct val="110000"/>
              </a:lnSpc>
            </a:pPr>
            <a:r>
              <a:rPr lang="vi-VN" sz="2200" b="1">
                <a:solidFill>
                  <a:srgbClr val="002060"/>
                </a:solidFill>
                <a:latin typeface="+mj-lt"/>
                <a:cs typeface="Lato Heavy" panose="020F0502020204030203" pitchFamily="34" charset="0"/>
              </a:rPr>
              <a:t>Tạo năng lực cạnh tranh ở cấp cụm kinh tế xã – nơi trước đây Bưu điện để mất thị phần</a:t>
            </a:r>
          </a:p>
        </p:txBody>
      </p:sp>
    </p:spTree>
    <p:extLst>
      <p:ext uri="{BB962C8B-B14F-4D97-AF65-F5344CB8AC3E}">
        <p14:creationId xmlns:p14="http://schemas.microsoft.com/office/powerpoint/2010/main" val="145301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7BA7DF-4052-AC0E-89E7-BCC2F627F229}"/>
              </a:ext>
            </a:extLst>
          </p:cNvPr>
          <p:cNvSpPr>
            <a:spLocks noGrp="1"/>
          </p:cNvSpPr>
          <p:nvPr>
            <p:ph type="sldNum" sz="quarter" idx="12"/>
          </p:nvPr>
        </p:nvSpPr>
        <p:spPr/>
        <p:txBody>
          <a:bodyPr/>
          <a:lstStyle/>
          <a:p>
            <a:pPr algn="r" defTabSz="822754" fontAlgn="base">
              <a:spcBef>
                <a:spcPct val="0"/>
              </a:spcBef>
              <a:spcAft>
                <a:spcPct val="0"/>
              </a:spcAft>
              <a:defRPr/>
            </a:pPr>
            <a:fld id="{80182828-8D2C-4DFF-990A-B7B66ADE169E}" type="slidenum">
              <a:rPr lang="en-US" altLang="en-US" sz="1440">
                <a:solidFill>
                  <a:srgbClr val="898989"/>
                </a:solidFill>
                <a:latin typeface="Helvetica" panose="020B0604020202020204" pitchFamily="34" charset="0"/>
                <a:ea typeface="ＭＳ Ｐゴシック" panose="020B0600070205080204" pitchFamily="34" charset="-128"/>
                <a:cs typeface="Arial" panose="020B0604020202020204" pitchFamily="34" charset="0"/>
              </a:rPr>
              <a:pPr algn="r" defTabSz="822754" fontAlgn="base">
                <a:spcBef>
                  <a:spcPct val="0"/>
                </a:spcBef>
                <a:spcAft>
                  <a:spcPct val="0"/>
                </a:spcAft>
                <a:defRPr/>
              </a:pPr>
              <a:t>8</a:t>
            </a:fld>
            <a:endParaRPr lang="en-US" altLang="en-US" sz="1440" dirty="0">
              <a:solidFill>
                <a:srgbClr val="898989"/>
              </a:solidFill>
              <a:latin typeface="Helvetica" panose="020B0604020202020204" pitchFamily="34" charset="0"/>
              <a:ea typeface="ＭＳ Ｐゴシック" panose="020B0600070205080204" pitchFamily="34" charset="-128"/>
              <a:cs typeface="Arial" panose="020B0604020202020204" pitchFamily="34" charset="0"/>
            </a:endParaRPr>
          </a:p>
        </p:txBody>
      </p:sp>
      <p:sp>
        <p:nvSpPr>
          <p:cNvPr id="9" name="Title 2">
            <a:extLst>
              <a:ext uri="{FF2B5EF4-FFF2-40B4-BE49-F238E27FC236}">
                <a16:creationId xmlns:a16="http://schemas.microsoft.com/office/drawing/2014/main" id="{C63FD13D-E11F-D37F-74AC-2E89A24E7A82}"/>
              </a:ext>
            </a:extLst>
          </p:cNvPr>
          <p:cNvSpPr txBox="1">
            <a:spLocks/>
          </p:cNvSpPr>
          <p:nvPr/>
        </p:nvSpPr>
        <p:spPr>
          <a:xfrm>
            <a:off x="704521" y="668218"/>
            <a:ext cx="19962512" cy="857061"/>
          </a:xfrm>
          <a:prstGeom prst="rect">
            <a:avLst/>
          </a:prstGeom>
        </p:spPr>
        <p:txBody>
          <a:bodyPr anchor="ctr"/>
          <a:lstStyle>
            <a:lvl1pPr algn="l" defTabSz="307975" rtl="0" eaLnBrk="0" fontAlgn="base" hangingPunct="0">
              <a:spcBef>
                <a:spcPct val="0"/>
              </a:spcBef>
              <a:spcAft>
                <a:spcPct val="0"/>
              </a:spcAft>
              <a:defRPr sz="4400" kern="1200">
                <a:solidFill>
                  <a:srgbClr val="21427F"/>
                </a:solidFill>
                <a:latin typeface="Arial"/>
                <a:ea typeface="ＭＳ Ｐゴシック" panose="020B0600070205080204" pitchFamily="34" charset="-128"/>
                <a:cs typeface="Arial"/>
              </a:defRPr>
            </a:lvl1pPr>
            <a:lvl2pPr algn="l" defTabSz="307975" rtl="0" eaLnBrk="0" fontAlgn="base" hangingPunct="0">
              <a:spcBef>
                <a:spcPct val="0"/>
              </a:spcBef>
              <a:spcAft>
                <a:spcPct val="0"/>
              </a:spcAft>
              <a:defRPr sz="4400">
                <a:solidFill>
                  <a:srgbClr val="21427F"/>
                </a:solidFill>
                <a:latin typeface="Arial" charset="0"/>
                <a:ea typeface="ＭＳ Ｐゴシック" panose="020B0600070205080204" pitchFamily="34" charset="-128"/>
                <a:cs typeface="Arial" charset="0"/>
              </a:defRPr>
            </a:lvl2pPr>
            <a:lvl3pPr algn="l" defTabSz="307975" rtl="0" eaLnBrk="0" fontAlgn="base" hangingPunct="0">
              <a:spcBef>
                <a:spcPct val="0"/>
              </a:spcBef>
              <a:spcAft>
                <a:spcPct val="0"/>
              </a:spcAft>
              <a:defRPr sz="4400">
                <a:solidFill>
                  <a:srgbClr val="21427F"/>
                </a:solidFill>
                <a:latin typeface="Arial" charset="0"/>
                <a:ea typeface="ＭＳ Ｐゴシック" panose="020B0600070205080204" pitchFamily="34" charset="-128"/>
                <a:cs typeface="Arial" charset="0"/>
              </a:defRPr>
            </a:lvl3pPr>
            <a:lvl4pPr algn="l" defTabSz="307975" rtl="0" eaLnBrk="0" fontAlgn="base" hangingPunct="0">
              <a:spcBef>
                <a:spcPct val="0"/>
              </a:spcBef>
              <a:spcAft>
                <a:spcPct val="0"/>
              </a:spcAft>
              <a:defRPr sz="4400">
                <a:solidFill>
                  <a:srgbClr val="21427F"/>
                </a:solidFill>
                <a:latin typeface="Arial" charset="0"/>
                <a:ea typeface="ＭＳ Ｐゴシック" panose="020B0600070205080204" pitchFamily="34" charset="-128"/>
                <a:cs typeface="Arial" charset="0"/>
              </a:defRPr>
            </a:lvl4pPr>
            <a:lvl5pPr algn="l" defTabSz="307975" rtl="0" eaLnBrk="0" fontAlgn="base" hangingPunct="0">
              <a:spcBef>
                <a:spcPct val="0"/>
              </a:spcBef>
              <a:spcAft>
                <a:spcPct val="0"/>
              </a:spcAft>
              <a:defRPr sz="4400">
                <a:solidFill>
                  <a:srgbClr val="21427F"/>
                </a:solidFill>
                <a:latin typeface="Arial" charset="0"/>
                <a:ea typeface="ＭＳ Ｐゴシック" panose="020B0600070205080204" pitchFamily="34" charset="-128"/>
                <a:cs typeface="Arial" charset="0"/>
              </a:defRPr>
            </a:lvl5pPr>
            <a:lvl6pPr marL="308610" algn="ctr" defTabSz="308610" rtl="0" fontAlgn="base">
              <a:spcBef>
                <a:spcPct val="0"/>
              </a:spcBef>
              <a:spcAft>
                <a:spcPct val="0"/>
              </a:spcAft>
              <a:defRPr sz="2430">
                <a:solidFill>
                  <a:schemeClr val="tx1"/>
                </a:solidFill>
                <a:latin typeface="Helvetica" charset="0"/>
                <a:ea typeface="ＭＳ Ｐゴシック" charset="-128"/>
                <a:cs typeface="ＭＳ Ｐゴシック" charset="-128"/>
              </a:defRPr>
            </a:lvl6pPr>
            <a:lvl7pPr marL="617220" algn="ctr" defTabSz="308610" rtl="0" fontAlgn="base">
              <a:spcBef>
                <a:spcPct val="0"/>
              </a:spcBef>
              <a:spcAft>
                <a:spcPct val="0"/>
              </a:spcAft>
              <a:defRPr sz="2430">
                <a:solidFill>
                  <a:schemeClr val="tx1"/>
                </a:solidFill>
                <a:latin typeface="Helvetica" charset="0"/>
                <a:ea typeface="ＭＳ Ｐゴシック" charset="-128"/>
                <a:cs typeface="ＭＳ Ｐゴシック" charset="-128"/>
              </a:defRPr>
            </a:lvl7pPr>
            <a:lvl8pPr marL="925830" algn="ctr" defTabSz="308610" rtl="0" fontAlgn="base">
              <a:spcBef>
                <a:spcPct val="0"/>
              </a:spcBef>
              <a:spcAft>
                <a:spcPct val="0"/>
              </a:spcAft>
              <a:defRPr sz="2430">
                <a:solidFill>
                  <a:schemeClr val="tx1"/>
                </a:solidFill>
                <a:latin typeface="Helvetica" charset="0"/>
                <a:ea typeface="ＭＳ Ｐゴシック" charset="-128"/>
                <a:cs typeface="ＭＳ Ｐゴシック" charset="-128"/>
              </a:defRPr>
            </a:lvl8pPr>
            <a:lvl9pPr marL="1234440" algn="ctr" defTabSz="308610" rtl="0" fontAlgn="base">
              <a:spcBef>
                <a:spcPct val="0"/>
              </a:spcBef>
              <a:spcAft>
                <a:spcPct val="0"/>
              </a:spcAft>
              <a:defRPr sz="2430">
                <a:solidFill>
                  <a:schemeClr val="tx1"/>
                </a:solidFill>
                <a:latin typeface="Helvetica" charset="0"/>
                <a:ea typeface="ＭＳ Ｐゴシック" charset="-128"/>
                <a:cs typeface="ＭＳ Ｐゴシック" charset="-128"/>
              </a:defRPr>
            </a:lvl9pPr>
          </a:lstStyle>
          <a:p>
            <a:pPr defTabSz="738926">
              <a:defRPr/>
            </a:pPr>
            <a:r>
              <a:rPr lang="en-US" sz="4799">
                <a:solidFill>
                  <a:srgbClr val="1F497D">
                    <a:lumMod val="75000"/>
                  </a:srgbClr>
                </a:solidFill>
                <a:latin typeface="+mj-lt"/>
                <a:cs typeface="Arial" pitchFamily="34" charset="0"/>
              </a:rPr>
              <a:t>Ý NGHĨA VÀ TẦM </a:t>
            </a:r>
            <a:r>
              <a:rPr lang="en-US" sz="4799" dirty="0">
                <a:solidFill>
                  <a:srgbClr val="1F497D">
                    <a:lumMod val="75000"/>
                  </a:srgbClr>
                </a:solidFill>
                <a:latin typeface="+mj-lt"/>
                <a:cs typeface="Arial" pitchFamily="34" charset="0"/>
              </a:rPr>
              <a:t>QUAN TRỌNG CỦA BƯU </a:t>
            </a:r>
            <a:r>
              <a:rPr lang="en-US" sz="4799">
                <a:solidFill>
                  <a:srgbClr val="1F497D">
                    <a:lumMod val="75000"/>
                  </a:srgbClr>
                </a:solidFill>
                <a:latin typeface="+mj-lt"/>
                <a:cs typeface="Arial" pitchFamily="34" charset="0"/>
              </a:rPr>
              <a:t>ĐIỆN XÃ</a:t>
            </a:r>
            <a:endParaRPr lang="en-US" sz="4799" dirty="0">
              <a:solidFill>
                <a:srgbClr val="1F497D">
                  <a:lumMod val="75000"/>
                </a:srgbClr>
              </a:solidFill>
              <a:latin typeface="+mj-lt"/>
              <a:cs typeface="Arial" pitchFamily="34" charset="0"/>
            </a:endParaRPr>
          </a:p>
        </p:txBody>
      </p:sp>
      <p:graphicFrame>
        <p:nvGraphicFramePr>
          <p:cNvPr id="3" name="Diagram 2"/>
          <p:cNvGraphicFramePr/>
          <p:nvPr>
            <p:extLst>
              <p:ext uri="{D42A27DB-BD31-4B8C-83A1-F6EECF244321}">
                <p14:modId xmlns:p14="http://schemas.microsoft.com/office/powerpoint/2010/main" val="245523312"/>
              </p:ext>
            </p:extLst>
          </p:nvPr>
        </p:nvGraphicFramePr>
        <p:xfrm>
          <a:off x="103449" y="3135672"/>
          <a:ext cx="24024819" cy="9728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7B7D4D3F-F966-C6E3-3C30-6B834D784413}"/>
              </a:ext>
            </a:extLst>
          </p:cNvPr>
          <p:cNvSpPr>
            <a:spLocks/>
          </p:cNvSpPr>
          <p:nvPr/>
        </p:nvSpPr>
        <p:spPr bwMode="auto">
          <a:xfrm>
            <a:off x="789044"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262828"/>
                </a:solidFill>
                <a:latin typeface="Lato Regular"/>
                <a:ea typeface="ＭＳ Ｐゴシック" charset="0"/>
                <a:cs typeface="Lato Regular"/>
                <a:sym typeface="Montserrat-Regular" charset="0"/>
              </a:rPr>
              <a:t>TỔNG CÔNG TY </a:t>
            </a:r>
            <a:r>
              <a:rPr lang="vi-VN" sz="2400" spc="400">
                <a:solidFill>
                  <a:srgbClr val="262828"/>
                </a:solidFill>
                <a:latin typeface="Lato Regular"/>
                <a:ea typeface="ＭＳ Ｐゴシック" charset="0"/>
                <a:cs typeface="Lato Regular"/>
                <a:sym typeface="Montserrat-Regular" charset="0"/>
              </a:rPr>
              <a:t>BƯU </a:t>
            </a:r>
            <a:r>
              <a:rPr lang="vi-VN" sz="2400" spc="400" dirty="0">
                <a:solidFill>
                  <a:srgbClr val="262828"/>
                </a:solidFill>
                <a:latin typeface="Lato Regular"/>
                <a:ea typeface="ＭＳ Ｐゴシック" charset="0"/>
                <a:cs typeface="Lato Regular"/>
                <a:sym typeface="Montserrat-Regular" charset="0"/>
              </a:rPr>
              <a:t>ĐIỆN VIỆT NAM</a:t>
            </a:r>
            <a:endParaRPr lang="en-US" sz="2400" spc="400" dirty="0">
              <a:solidFill>
                <a:srgbClr val="262828"/>
              </a:solidFill>
              <a:latin typeface="Lato Regular"/>
              <a:ea typeface="ＭＳ Ｐゴシック" charset="0"/>
              <a:cs typeface="Lato Regular"/>
              <a:sym typeface="Montserrat-Regular" charset="0"/>
            </a:endParaRPr>
          </a:p>
        </p:txBody>
      </p:sp>
      <p:sp>
        <p:nvSpPr>
          <p:cNvPr id="7" name="Rounded Rectangle 5">
            <a:extLst>
              <a:ext uri="{FF2B5EF4-FFF2-40B4-BE49-F238E27FC236}">
                <a16:creationId xmlns:a16="http://schemas.microsoft.com/office/drawing/2014/main" id="{A4EE0D48-9BE7-AB65-0F5F-3932C10F4523}"/>
              </a:ext>
            </a:extLst>
          </p:cNvPr>
          <p:cNvSpPr/>
          <p:nvPr/>
        </p:nvSpPr>
        <p:spPr>
          <a:xfrm>
            <a:off x="8590114" y="1852357"/>
            <a:ext cx="7785960" cy="746240"/>
          </a:xfrm>
          <a:prstGeom prst="roundRect">
            <a:avLst>
              <a:gd name="adj" fmla="val 23913"/>
            </a:avLst>
          </a:prstGeom>
          <a:solidFill>
            <a:srgbClr val="00B050"/>
          </a:solidFill>
          <a:ln w="25400" cap="flat" cmpd="sng" algn="ctr">
            <a:noFill/>
            <a:prstDash val="solid"/>
          </a:ln>
          <a:effectLst>
            <a:outerShdw blurRad="215900" dist="50800" dir="5400000" algn="ctr" rotWithShape="0">
              <a:srgbClr val="000000">
                <a:lumMod val="95000"/>
                <a:lumOff val="5000"/>
                <a:alpha val="37000"/>
              </a:srgb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lang="en-US" sz="4000" b="1" kern="0">
                <a:solidFill>
                  <a:srgbClr val="FFFFFF"/>
                </a:solidFill>
                <a:latin typeface="+mj-lt"/>
              </a:rPr>
              <a:t>TẦM QUAN TRỌNG CỦA BĐX</a:t>
            </a:r>
            <a:endParaRPr kumimoji="0" lang="en-US" sz="4000" b="1" i="0" u="none" strike="noStrike" kern="0" cap="none" spc="0" normalizeH="0" baseline="0" noProof="0" dirty="0">
              <a:ln>
                <a:noFill/>
              </a:ln>
              <a:solidFill>
                <a:srgbClr val="FFFFFF"/>
              </a:solidFill>
              <a:effectLst/>
              <a:uLnTx/>
              <a:uFillTx/>
              <a:latin typeface="+mj-lt"/>
              <a:ea typeface="+mn-ea"/>
              <a:cs typeface="+mn-cs"/>
            </a:endParaRPr>
          </a:p>
        </p:txBody>
      </p:sp>
    </p:spTree>
    <p:extLst>
      <p:ext uri="{BB962C8B-B14F-4D97-AF65-F5344CB8AC3E}">
        <p14:creationId xmlns:p14="http://schemas.microsoft.com/office/powerpoint/2010/main" val="2807182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72585BB1-3306-BE44-92B3-4D11F93C66CE}"/>
              </a:ext>
            </a:extLst>
          </p:cNvPr>
          <p:cNvSpPr>
            <a:spLocks/>
          </p:cNvSpPr>
          <p:nvPr/>
        </p:nvSpPr>
        <p:spPr bwMode="auto">
          <a:xfrm>
            <a:off x="1773777" y="200079"/>
            <a:ext cx="6987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spc="400">
                <a:solidFill>
                  <a:srgbClr val="262828"/>
                </a:solidFill>
                <a:latin typeface="Lato Regular"/>
                <a:ea typeface="ＭＳ Ｐゴシック" charset="0"/>
                <a:cs typeface="Lato Regular"/>
                <a:sym typeface="Montserrat-Regular" charset="0"/>
              </a:rPr>
              <a:t>TỔNG CÔNG TY </a:t>
            </a:r>
            <a:r>
              <a:rPr lang="vi-VN" sz="2400" spc="400">
                <a:solidFill>
                  <a:srgbClr val="262828"/>
                </a:solidFill>
                <a:latin typeface="Lato Regular"/>
                <a:ea typeface="ＭＳ Ｐゴシック" charset="0"/>
                <a:cs typeface="Lato Regular"/>
                <a:sym typeface="Montserrat-Regular" charset="0"/>
              </a:rPr>
              <a:t>BƯU </a:t>
            </a:r>
            <a:r>
              <a:rPr lang="vi-VN" sz="2400" spc="400" dirty="0">
                <a:solidFill>
                  <a:srgbClr val="262828"/>
                </a:solidFill>
                <a:latin typeface="Lato Regular"/>
                <a:ea typeface="ＭＳ Ｐゴシック" charset="0"/>
                <a:cs typeface="Lato Regular"/>
                <a:sym typeface="Montserrat-Regular" charset="0"/>
              </a:rPr>
              <a:t>ĐIỆN VIỆT NAM</a:t>
            </a:r>
            <a:endParaRPr lang="en-US" sz="2400" spc="400" dirty="0">
              <a:solidFill>
                <a:srgbClr val="262828"/>
              </a:solidFill>
              <a:latin typeface="Lato Regular"/>
              <a:ea typeface="ＭＳ Ｐゴシック" charset="0"/>
              <a:cs typeface="Lato Regular"/>
              <a:sym typeface="Montserrat-Regular" charset="0"/>
            </a:endParaRPr>
          </a:p>
        </p:txBody>
      </p:sp>
      <p:sp>
        <p:nvSpPr>
          <p:cNvPr id="65" name="TextBox 64">
            <a:extLst>
              <a:ext uri="{FF2B5EF4-FFF2-40B4-BE49-F238E27FC236}">
                <a16:creationId xmlns:a16="http://schemas.microsoft.com/office/drawing/2014/main" id="{AE1C3259-95EC-405D-8875-321A24C693C4}"/>
              </a:ext>
            </a:extLst>
          </p:cNvPr>
          <p:cNvSpPr txBox="1"/>
          <p:nvPr/>
        </p:nvSpPr>
        <p:spPr>
          <a:xfrm>
            <a:off x="12025399" y="2912921"/>
            <a:ext cx="5101124" cy="934607"/>
          </a:xfrm>
          <a:prstGeom prst="rect">
            <a:avLst/>
          </a:prstGeom>
          <a:noFill/>
        </p:spPr>
        <p:txBody>
          <a:bodyPr wrap="square" lIns="0" tIns="0" rIns="0" bIns="0" rtlCol="0" anchor="ctr">
            <a:noAutofit/>
          </a:bodyPr>
          <a:lstStyle/>
          <a:p>
            <a:pPr algn="ctr" defTabSz="1218987"/>
            <a:r>
              <a:rPr lang="en-IN" sz="2800" b="1">
                <a:solidFill>
                  <a:prstClr val="white"/>
                </a:solidFill>
                <a:latin typeface="Lato Semibold" panose="020F0502020204030203" pitchFamily="34" charset="0"/>
                <a:ea typeface="Lato Semibold" panose="020F0502020204030203" pitchFamily="34" charset="0"/>
                <a:cs typeface="Lato Semibold" panose="020F0502020204030203" pitchFamily="34" charset="0"/>
              </a:rPr>
              <a:t>NGHỊ ĐỊNH 159/2020/NĐ-CP </a:t>
            </a:r>
            <a:endParaRPr lang="en-IN" sz="2800" b="1"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70" name="TextBox 69">
            <a:extLst>
              <a:ext uri="{FF2B5EF4-FFF2-40B4-BE49-F238E27FC236}">
                <a16:creationId xmlns:a16="http://schemas.microsoft.com/office/drawing/2014/main" id="{AE1C3259-95EC-405D-8875-321A24C693C4}"/>
              </a:ext>
            </a:extLst>
          </p:cNvPr>
          <p:cNvSpPr txBox="1"/>
          <p:nvPr/>
        </p:nvSpPr>
        <p:spPr>
          <a:xfrm>
            <a:off x="17215951" y="2867017"/>
            <a:ext cx="5101124" cy="934607"/>
          </a:xfrm>
          <a:prstGeom prst="rect">
            <a:avLst/>
          </a:prstGeom>
          <a:noFill/>
        </p:spPr>
        <p:txBody>
          <a:bodyPr wrap="square" lIns="0" tIns="0" rIns="0" bIns="0" rtlCol="0" anchor="ctr">
            <a:noAutofit/>
          </a:bodyPr>
          <a:lstStyle/>
          <a:p>
            <a:pPr algn="ctr" defTabSz="1218987"/>
            <a:r>
              <a:rPr lang="en-IN" sz="2800" b="1">
                <a:solidFill>
                  <a:prstClr val="white"/>
                </a:solidFill>
                <a:latin typeface="Lato Semibold" panose="020F0502020204030203" pitchFamily="34" charset="0"/>
                <a:ea typeface="Lato Semibold" panose="020F0502020204030203" pitchFamily="34" charset="0"/>
                <a:cs typeface="Lato Semibold" panose="020F0502020204030203" pitchFamily="34" charset="0"/>
              </a:rPr>
              <a:t>NGHỊ ĐỊNH 48/2022/NĐ-CP</a:t>
            </a:r>
            <a:endParaRPr lang="en-IN" sz="2800" b="1"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4" name="Rectangle 1">
            <a:extLst>
              <a:ext uri="{FF2B5EF4-FFF2-40B4-BE49-F238E27FC236}">
                <a16:creationId xmlns:a16="http://schemas.microsoft.com/office/drawing/2014/main" id="{BC8A6B82-970B-6B47-BEDB-E0B133F8AB23}"/>
              </a:ext>
            </a:extLst>
          </p:cNvPr>
          <p:cNvSpPr>
            <a:spLocks/>
          </p:cNvSpPr>
          <p:nvPr/>
        </p:nvSpPr>
        <p:spPr bwMode="auto">
          <a:xfrm>
            <a:off x="1705754" y="720463"/>
            <a:ext cx="900567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vi-VN" sz="4400">
                <a:solidFill>
                  <a:srgbClr val="002060"/>
                </a:solidFill>
                <a:ea typeface="ＭＳ Ｐゴシック" charset="0"/>
                <a:cs typeface="Lato Regular" panose="020F0502020204030203" pitchFamily="34" charset="0"/>
                <a:sym typeface="Bebas Neue" charset="0"/>
              </a:rPr>
              <a:t>CHỨC NĂNG, NHIỆM VỤ CÁC CẤP</a:t>
            </a:r>
          </a:p>
        </p:txBody>
      </p:sp>
      <p:grpSp>
        <p:nvGrpSpPr>
          <p:cNvPr id="3" name="Group 2"/>
          <p:cNvGrpSpPr/>
          <p:nvPr/>
        </p:nvGrpSpPr>
        <p:grpSpPr>
          <a:xfrm>
            <a:off x="1175656" y="2135768"/>
            <a:ext cx="22024371" cy="10469889"/>
            <a:chOff x="1494972" y="1770742"/>
            <a:chExt cx="9170575" cy="4731658"/>
          </a:xfrm>
        </p:grpSpPr>
        <p:grpSp>
          <p:nvGrpSpPr>
            <p:cNvPr id="2" name="Group 1"/>
            <p:cNvGrpSpPr/>
            <p:nvPr/>
          </p:nvGrpSpPr>
          <p:grpSpPr>
            <a:xfrm>
              <a:off x="1494972" y="2282370"/>
              <a:ext cx="9170575" cy="4220030"/>
              <a:chOff x="1494972" y="2282370"/>
              <a:chExt cx="9170575" cy="4220030"/>
            </a:xfrm>
          </p:grpSpPr>
          <p:sp>
            <p:nvSpPr>
              <p:cNvPr id="13" name="Rectangle 12"/>
              <p:cNvSpPr/>
              <p:nvPr/>
            </p:nvSpPr>
            <p:spPr>
              <a:xfrm>
                <a:off x="4354286" y="2569028"/>
                <a:ext cx="3483429" cy="3933372"/>
              </a:xfrm>
              <a:prstGeom prst="rect">
                <a:avLst/>
              </a:prstGeom>
              <a:solidFill>
                <a:srgbClr val="0072B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p:cNvSpPr/>
              <p:nvPr/>
            </p:nvSpPr>
            <p:spPr>
              <a:xfrm>
                <a:off x="1494972" y="2282370"/>
                <a:ext cx="2859314" cy="663606"/>
              </a:xfrm>
              <a:prstGeom prst="rect">
                <a:avLst/>
              </a:prstGeom>
              <a:solidFill>
                <a:srgbClr val="FFC000">
                  <a:lumMod val="75000"/>
                </a:srgbClr>
              </a:solidFill>
              <a:ln w="12700" cap="flat" cmpd="sng" algn="ctr">
                <a:noFill/>
                <a:prstDash val="solid"/>
                <a:miter lim="800000"/>
              </a:ln>
              <a:effectLst/>
            </p:spPr>
            <p:txBody>
              <a:bodyPr rtlCol="0" anchor="ctr"/>
              <a:lstStyle/>
              <a:p>
                <a:pPr lvl="0" algn="ctr" defTabSz="914400">
                  <a:defRPr/>
                </a:pPr>
                <a:r>
                  <a:rPr lang="en-US" sz="4000" kern="0">
                    <a:solidFill>
                      <a:prstClr val="white"/>
                    </a:solidFill>
                    <a:latin typeface="Lato Medium" panose="020F0502020204030203" pitchFamily="34" charset="0"/>
                    <a:cs typeface="Lato Medium" panose="020F0502020204030203" pitchFamily="34" charset="0"/>
                  </a:rPr>
                  <a:t>PHÒNG/TRUNG TÂM BĐT/TP</a:t>
                </a:r>
                <a:endParaRPr kumimoji="0" lang="en-US" sz="4000" b="0" i="0" u="none" strike="noStrike" kern="0" cap="none" spc="0" normalizeH="0" baseline="0" noProof="0" dirty="0">
                  <a:ln>
                    <a:noFill/>
                  </a:ln>
                  <a:solidFill>
                    <a:prstClr val="white"/>
                  </a:solidFill>
                  <a:effectLst/>
                  <a:uLnTx/>
                  <a:uFillTx/>
                  <a:latin typeface="Lato Medium" panose="020F0502020204030203" pitchFamily="34" charset="0"/>
                  <a:cs typeface="Lato Medium" panose="020F0502020204030203" pitchFamily="34" charset="0"/>
                </a:endParaRPr>
              </a:p>
            </p:txBody>
          </p:sp>
          <p:sp>
            <p:nvSpPr>
              <p:cNvPr id="16" name="Rectangle 15"/>
              <p:cNvSpPr/>
              <p:nvPr/>
            </p:nvSpPr>
            <p:spPr>
              <a:xfrm>
                <a:off x="1494972" y="2945976"/>
                <a:ext cx="2859314" cy="3269766"/>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p:cNvSpPr/>
              <p:nvPr/>
            </p:nvSpPr>
            <p:spPr>
              <a:xfrm>
                <a:off x="7800869" y="2282370"/>
                <a:ext cx="2864678" cy="663606"/>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white"/>
                    </a:solidFill>
                    <a:effectLst/>
                    <a:uLnTx/>
                    <a:uFillTx/>
                    <a:latin typeface="Lato Medium" panose="020F0502020204030203" pitchFamily="34" charset="0"/>
                    <a:cs typeface="Lato Medium" panose="020F0502020204030203" pitchFamily="34" charset="0"/>
                  </a:rPr>
                  <a:t>BƯU ĐIỆN</a:t>
                </a:r>
                <a:r>
                  <a:rPr kumimoji="0" lang="en-US" sz="4000" b="0" i="0" u="none" strike="noStrike" kern="0" cap="none" spc="0" normalizeH="0" noProof="0">
                    <a:ln>
                      <a:noFill/>
                    </a:ln>
                    <a:solidFill>
                      <a:prstClr val="white"/>
                    </a:solidFill>
                    <a:effectLst/>
                    <a:uLnTx/>
                    <a:uFillTx/>
                    <a:latin typeface="Lato Medium" panose="020F0502020204030203" pitchFamily="34" charset="0"/>
                    <a:cs typeface="Lato Medium" panose="020F0502020204030203" pitchFamily="34" charset="0"/>
                  </a:rPr>
                  <a:t> XÃ</a:t>
                </a:r>
                <a:endParaRPr kumimoji="0" lang="en-US" sz="4000" b="0" i="0" u="none" strike="noStrike" kern="0" cap="none" spc="0" normalizeH="0" baseline="0" noProof="0" dirty="0">
                  <a:ln>
                    <a:noFill/>
                  </a:ln>
                  <a:solidFill>
                    <a:prstClr val="white"/>
                  </a:solidFill>
                  <a:effectLst/>
                  <a:uLnTx/>
                  <a:uFillTx/>
                  <a:latin typeface="Lato Medium" panose="020F0502020204030203" pitchFamily="34" charset="0"/>
                  <a:cs typeface="Lato Medium" panose="020F0502020204030203" pitchFamily="34" charset="0"/>
                </a:endParaRPr>
              </a:p>
            </p:txBody>
          </p:sp>
          <p:sp>
            <p:nvSpPr>
              <p:cNvPr id="18" name="Rectangle 17"/>
              <p:cNvSpPr/>
              <p:nvPr/>
            </p:nvSpPr>
            <p:spPr>
              <a:xfrm>
                <a:off x="7806233" y="2957442"/>
                <a:ext cx="2859314" cy="3269766"/>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8" name="Straight Connector 27"/>
              <p:cNvCxnSpPr/>
              <p:nvPr/>
            </p:nvCxnSpPr>
            <p:spPr>
              <a:xfrm>
                <a:off x="1719943" y="4029316"/>
                <a:ext cx="2235199" cy="0"/>
              </a:xfrm>
              <a:prstGeom prst="line">
                <a:avLst/>
              </a:prstGeom>
              <a:noFill/>
              <a:ln w="6350" cap="flat" cmpd="sng" algn="ctr">
                <a:solidFill>
                  <a:srgbClr val="FFC000">
                    <a:lumMod val="60000"/>
                    <a:lumOff val="40000"/>
                  </a:srgbClr>
                </a:solidFill>
                <a:prstDash val="solid"/>
                <a:miter lim="800000"/>
              </a:ln>
              <a:effectLst/>
            </p:spPr>
          </p:cxnSp>
          <p:cxnSp>
            <p:nvCxnSpPr>
              <p:cNvPr id="29" name="Straight Connector 28"/>
              <p:cNvCxnSpPr/>
              <p:nvPr/>
            </p:nvCxnSpPr>
            <p:spPr>
              <a:xfrm>
                <a:off x="1719943" y="5575337"/>
                <a:ext cx="2235199" cy="0"/>
              </a:xfrm>
              <a:prstGeom prst="line">
                <a:avLst/>
              </a:prstGeom>
              <a:noFill/>
              <a:ln w="6350" cap="flat" cmpd="sng" algn="ctr">
                <a:solidFill>
                  <a:srgbClr val="FFC000">
                    <a:lumMod val="60000"/>
                    <a:lumOff val="40000"/>
                  </a:srgbClr>
                </a:solidFill>
                <a:prstDash val="solid"/>
                <a:miter lim="800000"/>
              </a:ln>
              <a:effectLst/>
            </p:spPr>
          </p:cxnSp>
          <p:cxnSp>
            <p:nvCxnSpPr>
              <p:cNvPr id="30" name="Straight Connector 29"/>
              <p:cNvCxnSpPr/>
              <p:nvPr/>
            </p:nvCxnSpPr>
            <p:spPr>
              <a:xfrm>
                <a:off x="8055429" y="3537613"/>
                <a:ext cx="2235199" cy="0"/>
              </a:xfrm>
              <a:prstGeom prst="line">
                <a:avLst/>
              </a:prstGeom>
              <a:noFill/>
              <a:ln w="6350" cap="flat" cmpd="sng" algn="ctr">
                <a:solidFill>
                  <a:srgbClr val="5B9BD5">
                    <a:lumMod val="60000"/>
                    <a:lumOff val="40000"/>
                  </a:srgbClr>
                </a:solidFill>
                <a:prstDash val="solid"/>
                <a:miter lim="800000"/>
              </a:ln>
              <a:effectLst/>
            </p:spPr>
          </p:cxnSp>
          <p:cxnSp>
            <p:nvCxnSpPr>
              <p:cNvPr id="31" name="Straight Connector 30"/>
              <p:cNvCxnSpPr/>
              <p:nvPr/>
            </p:nvCxnSpPr>
            <p:spPr>
              <a:xfrm>
                <a:off x="8122491" y="4146007"/>
                <a:ext cx="2235199" cy="0"/>
              </a:xfrm>
              <a:prstGeom prst="line">
                <a:avLst/>
              </a:prstGeom>
              <a:noFill/>
              <a:ln w="6350" cap="flat" cmpd="sng" algn="ctr">
                <a:solidFill>
                  <a:srgbClr val="5B9BD5">
                    <a:lumMod val="60000"/>
                    <a:lumOff val="40000"/>
                  </a:srgbClr>
                </a:solidFill>
                <a:prstDash val="solid"/>
                <a:miter lim="800000"/>
              </a:ln>
              <a:effectLst/>
            </p:spPr>
          </p:cxnSp>
          <p:cxnSp>
            <p:nvCxnSpPr>
              <p:cNvPr id="32" name="Straight Connector 31"/>
              <p:cNvCxnSpPr/>
              <p:nvPr/>
            </p:nvCxnSpPr>
            <p:spPr>
              <a:xfrm>
                <a:off x="4978229" y="4052689"/>
                <a:ext cx="2235199" cy="0"/>
              </a:xfrm>
              <a:prstGeom prst="line">
                <a:avLst/>
              </a:prstGeom>
              <a:noFill/>
              <a:ln w="6350" cap="flat" cmpd="sng" algn="ctr">
                <a:solidFill>
                  <a:srgbClr val="44546A">
                    <a:lumMod val="60000"/>
                    <a:lumOff val="40000"/>
                  </a:srgbClr>
                </a:solidFill>
                <a:prstDash val="solid"/>
                <a:miter lim="800000"/>
              </a:ln>
              <a:effectLst/>
            </p:spPr>
          </p:cxnSp>
          <p:cxnSp>
            <p:nvCxnSpPr>
              <p:cNvPr id="33" name="Straight Connector 32"/>
              <p:cNvCxnSpPr/>
              <p:nvPr/>
            </p:nvCxnSpPr>
            <p:spPr>
              <a:xfrm>
                <a:off x="4978229" y="5010632"/>
                <a:ext cx="2235199" cy="0"/>
              </a:xfrm>
              <a:prstGeom prst="line">
                <a:avLst/>
              </a:prstGeom>
              <a:noFill/>
              <a:ln w="6350" cap="flat" cmpd="sng" algn="ctr">
                <a:solidFill>
                  <a:srgbClr val="44546A">
                    <a:lumMod val="60000"/>
                    <a:lumOff val="40000"/>
                  </a:srgbClr>
                </a:solidFill>
                <a:prstDash val="solid"/>
                <a:miter lim="800000"/>
              </a:ln>
              <a:effectLst/>
            </p:spPr>
          </p:cxnSp>
        </p:grpSp>
        <p:sp>
          <p:nvSpPr>
            <p:cNvPr id="34" name="Rectangle 33"/>
            <p:cNvSpPr/>
            <p:nvPr/>
          </p:nvSpPr>
          <p:spPr>
            <a:xfrm>
              <a:off x="4354286" y="1770742"/>
              <a:ext cx="3446193" cy="1175234"/>
            </a:xfrm>
            <a:prstGeom prst="rect">
              <a:avLst/>
            </a:prstGeom>
            <a:solidFill>
              <a:srgbClr val="0072B5">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white"/>
                  </a:solidFill>
                  <a:effectLst/>
                  <a:uLnTx/>
                  <a:uFillTx/>
                  <a:latin typeface="Lato Medium" panose="020F0502020204030203" pitchFamily="34" charset="0"/>
                  <a:cs typeface="Lato Medium" panose="020F0502020204030203" pitchFamily="34" charset="0"/>
                </a:rPr>
                <a:t>BƯU ĐIỆN</a:t>
              </a:r>
              <a:r>
                <a:rPr kumimoji="0" lang="en-US" sz="4000" b="0" i="0" u="none" strike="noStrike" kern="0" cap="none" spc="0" normalizeH="0" noProof="0">
                  <a:ln>
                    <a:noFill/>
                  </a:ln>
                  <a:solidFill>
                    <a:prstClr val="white"/>
                  </a:solidFill>
                  <a:effectLst/>
                  <a:uLnTx/>
                  <a:uFillTx/>
                  <a:latin typeface="Lato Medium" panose="020F0502020204030203" pitchFamily="34" charset="0"/>
                  <a:cs typeface="Lato Medium" panose="020F0502020204030203" pitchFamily="34" charset="0"/>
                </a:rPr>
                <a:t> KHU VỰC</a:t>
              </a:r>
              <a:endParaRPr kumimoji="0" lang="en-US" sz="4000" b="0" i="0" u="none" strike="noStrike" kern="0" cap="none" spc="0" normalizeH="0" baseline="0" noProof="0" dirty="0">
                <a:ln>
                  <a:noFill/>
                </a:ln>
                <a:solidFill>
                  <a:prstClr val="white"/>
                </a:solidFill>
                <a:effectLst/>
                <a:uLnTx/>
                <a:uFillTx/>
                <a:latin typeface="Lato Medium" panose="020F0502020204030203" pitchFamily="34" charset="0"/>
                <a:cs typeface="Lato Medium" panose="020F0502020204030203" pitchFamily="34" charset="0"/>
              </a:endParaRPr>
            </a:p>
          </p:txBody>
        </p:sp>
      </p:grpSp>
      <p:sp>
        <p:nvSpPr>
          <p:cNvPr id="36" name="TextBox 24"/>
          <p:cNvSpPr txBox="1">
            <a:spLocks noChangeArrowheads="1"/>
          </p:cNvSpPr>
          <p:nvPr/>
        </p:nvSpPr>
        <p:spPr bwMode="auto">
          <a:xfrm>
            <a:off x="1885563" y="5150222"/>
            <a:ext cx="5002810" cy="1846659"/>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3800">
                <a:solidFill>
                  <a:srgbClr val="002060"/>
                </a:solidFill>
                <a:latin typeface="Lato Medium" panose="020F0502020204030203" pitchFamily="34" charset="0"/>
                <a:cs typeface="Lato Medium" panose="020F0502020204030203" pitchFamily="34" charset="0"/>
              </a:rPr>
              <a:t>Cơ bản giữ </a:t>
            </a:r>
            <a:r>
              <a:rPr lang="en-US" altLang="vi-VN" sz="3800" dirty="0" err="1">
                <a:solidFill>
                  <a:srgbClr val="002060"/>
                </a:solidFill>
                <a:latin typeface="Lato Medium" panose="020F0502020204030203" pitchFamily="34" charset="0"/>
                <a:cs typeface="Lato Medium" panose="020F0502020204030203" pitchFamily="34" charset="0"/>
              </a:rPr>
              <a:t>nguyên</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mô</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hình</a:t>
            </a:r>
            <a:r>
              <a:rPr lang="en-US" altLang="vi-VN" sz="3800" dirty="0">
                <a:solidFill>
                  <a:srgbClr val="002060"/>
                </a:solidFill>
                <a:latin typeface="Lato Medium" panose="020F0502020204030203" pitchFamily="34" charset="0"/>
                <a:cs typeface="Lato Medium" panose="020F0502020204030203" pitchFamily="34" charset="0"/>
              </a:rPr>
              <a:t> PA66, </a:t>
            </a:r>
            <a:r>
              <a:rPr lang="en-US" altLang="vi-VN" sz="3800" dirty="0" err="1">
                <a:solidFill>
                  <a:srgbClr val="002060"/>
                </a:solidFill>
                <a:latin typeface="Lato Medium" panose="020F0502020204030203" pitchFamily="34" charset="0"/>
                <a:cs typeface="Lato Medium" panose="020F0502020204030203" pitchFamily="34" charset="0"/>
              </a:rPr>
              <a:t>điều</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chỉnh</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nhiệm</a:t>
            </a:r>
            <a:r>
              <a:rPr lang="en-US" altLang="vi-VN" sz="3800" dirty="0">
                <a:solidFill>
                  <a:srgbClr val="002060"/>
                </a:solidFill>
                <a:latin typeface="Lato Medium" panose="020F0502020204030203" pitchFamily="34" charset="0"/>
                <a:cs typeface="Lato Medium" panose="020F0502020204030203" pitchFamily="34" charset="0"/>
              </a:rPr>
              <a:t> </a:t>
            </a:r>
            <a:r>
              <a:rPr lang="en-US" altLang="vi-VN" sz="3800" dirty="0" err="1">
                <a:solidFill>
                  <a:srgbClr val="002060"/>
                </a:solidFill>
                <a:latin typeface="Lato Medium" panose="020F0502020204030203" pitchFamily="34" charset="0"/>
                <a:cs typeface="Lato Medium" panose="020F0502020204030203" pitchFamily="34" charset="0"/>
              </a:rPr>
              <a:t>vụ</a:t>
            </a:r>
            <a:r>
              <a:rPr lang="en-US" altLang="vi-VN" sz="3800" dirty="0">
                <a:solidFill>
                  <a:srgbClr val="002060"/>
                </a:solidFill>
                <a:latin typeface="Lato Medium" panose="020F0502020204030203" pitchFamily="34" charset="0"/>
                <a:cs typeface="Lato Medium" panose="020F0502020204030203" pitchFamily="34" charset="0"/>
              </a:rPr>
              <a:t> CSKH</a:t>
            </a:r>
          </a:p>
        </p:txBody>
      </p:sp>
      <p:sp>
        <p:nvSpPr>
          <p:cNvPr id="37" name="TextBox 24"/>
          <p:cNvSpPr txBox="1">
            <a:spLocks noChangeArrowheads="1"/>
          </p:cNvSpPr>
          <p:nvPr/>
        </p:nvSpPr>
        <p:spPr bwMode="auto">
          <a:xfrm>
            <a:off x="9057946" y="5580221"/>
            <a:ext cx="6404703" cy="677108"/>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3800">
                <a:solidFill>
                  <a:schemeClr val="bg1"/>
                </a:solidFill>
                <a:latin typeface="Lato Medium" panose="020F0502020204030203" pitchFamily="34" charset="0"/>
                <a:cs typeface="Lato Medium" panose="020F0502020204030203" pitchFamily="34" charset="0"/>
              </a:rPr>
              <a:t>Quản lý, điều hành các BĐX</a:t>
            </a:r>
            <a:endParaRPr lang="en-US" altLang="vi-VN" sz="3800" dirty="0">
              <a:solidFill>
                <a:schemeClr val="bg1"/>
              </a:solidFill>
              <a:latin typeface="Lato Medium" panose="020F0502020204030203" pitchFamily="34" charset="0"/>
              <a:cs typeface="Lato Medium" panose="020F0502020204030203" pitchFamily="34" charset="0"/>
            </a:endParaRPr>
          </a:p>
        </p:txBody>
      </p:sp>
      <p:sp>
        <p:nvSpPr>
          <p:cNvPr id="38" name="TextBox 24"/>
          <p:cNvSpPr txBox="1">
            <a:spLocks noChangeArrowheads="1"/>
          </p:cNvSpPr>
          <p:nvPr/>
        </p:nvSpPr>
        <p:spPr bwMode="auto">
          <a:xfrm>
            <a:off x="9123259" y="7819402"/>
            <a:ext cx="6404703" cy="677108"/>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pt-BR" altLang="vi-VN" sz="3800">
                <a:solidFill>
                  <a:schemeClr val="bg1"/>
                </a:solidFill>
                <a:latin typeface="Lato Medium" panose="020F0502020204030203" pitchFamily="34" charset="0"/>
                <a:cs typeface="Lato Medium" panose="020F0502020204030203" pitchFamily="34" charset="0"/>
              </a:rPr>
              <a:t>Quan hệ với chính quyền xã</a:t>
            </a:r>
            <a:endParaRPr lang="en-US" altLang="vi-VN" sz="3800" dirty="0">
              <a:solidFill>
                <a:schemeClr val="bg1"/>
              </a:solidFill>
              <a:latin typeface="Lato Medium" panose="020F0502020204030203" pitchFamily="34" charset="0"/>
              <a:cs typeface="Lato Medium" panose="020F0502020204030203" pitchFamily="34" charset="0"/>
            </a:endParaRPr>
          </a:p>
        </p:txBody>
      </p:sp>
      <p:sp>
        <p:nvSpPr>
          <p:cNvPr id="39" name="TextBox 24"/>
          <p:cNvSpPr txBox="1">
            <a:spLocks noChangeArrowheads="1"/>
          </p:cNvSpPr>
          <p:nvPr/>
        </p:nvSpPr>
        <p:spPr bwMode="auto">
          <a:xfrm>
            <a:off x="9043461" y="10058583"/>
            <a:ext cx="6886394" cy="646331"/>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vi-VN" altLang="vi-VN" spc="-100">
                <a:solidFill>
                  <a:schemeClr val="bg1"/>
                </a:solidFill>
                <a:latin typeface="Lato Medium" panose="020F0502020204030203" pitchFamily="34" charset="0"/>
                <a:cs typeface="Lato Medium" panose="020F0502020204030203" pitchFamily="34" charset="0"/>
              </a:rPr>
              <a:t>Đào tạo, hướng dẫn nhân lực BĐX</a:t>
            </a:r>
            <a:endParaRPr lang="en-US" altLang="vi-VN" spc="-100" dirty="0">
              <a:solidFill>
                <a:schemeClr val="bg1"/>
              </a:solidFill>
              <a:latin typeface="Lato Medium" panose="020F0502020204030203" pitchFamily="34" charset="0"/>
              <a:cs typeface="Lato Medium" panose="020F0502020204030203" pitchFamily="34" charset="0"/>
            </a:endParaRPr>
          </a:p>
        </p:txBody>
      </p:sp>
      <p:sp>
        <p:nvSpPr>
          <p:cNvPr id="40" name="TextBox 24"/>
          <p:cNvSpPr txBox="1">
            <a:spLocks noChangeArrowheads="1"/>
          </p:cNvSpPr>
          <p:nvPr/>
        </p:nvSpPr>
        <p:spPr bwMode="auto">
          <a:xfrm>
            <a:off x="16448025" y="4813314"/>
            <a:ext cx="6765820" cy="1138773"/>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3400">
                <a:solidFill>
                  <a:srgbClr val="002060"/>
                </a:solidFill>
                <a:latin typeface="Lato Medium" panose="020F0502020204030203" pitchFamily="34" charset="0"/>
                <a:cs typeface="Lato Medium" panose="020F0502020204030203" pitchFamily="34" charset="0"/>
              </a:rPr>
              <a:t>Triển khai kinh doanh toàn diện các dịch vụ trên địa bàn</a:t>
            </a:r>
            <a:endParaRPr lang="en-US" altLang="vi-VN" sz="3400" dirty="0">
              <a:solidFill>
                <a:srgbClr val="002060"/>
              </a:solidFill>
              <a:latin typeface="Lato Medium" panose="020F0502020204030203" pitchFamily="34" charset="0"/>
              <a:cs typeface="Lato Medium" panose="020F0502020204030203" pitchFamily="34" charset="0"/>
            </a:endParaRPr>
          </a:p>
        </p:txBody>
      </p:sp>
      <p:sp>
        <p:nvSpPr>
          <p:cNvPr id="41" name="TextBox 24"/>
          <p:cNvSpPr txBox="1">
            <a:spLocks noChangeArrowheads="1"/>
          </p:cNvSpPr>
          <p:nvPr/>
        </p:nvSpPr>
        <p:spPr bwMode="auto">
          <a:xfrm>
            <a:off x="16319181" y="9972845"/>
            <a:ext cx="6827610" cy="1661993"/>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3400">
                <a:solidFill>
                  <a:srgbClr val="002060"/>
                </a:solidFill>
                <a:latin typeface="Lato Medium" panose="020F0502020204030203" pitchFamily="34" charset="0"/>
                <a:cs typeface="Lato Medium" panose="020F0502020204030203" pitchFamily="34" charset="0"/>
              </a:rPr>
              <a:t>Đại diện của TCT tại xã, đầu mối phối hợp với chính quyền triển khai HCC và ASXH</a:t>
            </a:r>
            <a:endParaRPr lang="en-US" altLang="vi-VN" sz="3400" dirty="0">
              <a:solidFill>
                <a:srgbClr val="002060"/>
              </a:solidFill>
              <a:latin typeface="Lato Medium" panose="020F0502020204030203" pitchFamily="34" charset="0"/>
              <a:cs typeface="Lato Medium" panose="020F0502020204030203" pitchFamily="34" charset="0"/>
            </a:endParaRPr>
          </a:p>
        </p:txBody>
      </p:sp>
      <p:sp>
        <p:nvSpPr>
          <p:cNvPr id="42" name="TextBox 24"/>
          <p:cNvSpPr txBox="1">
            <a:spLocks noChangeArrowheads="1"/>
          </p:cNvSpPr>
          <p:nvPr/>
        </p:nvSpPr>
        <p:spPr bwMode="auto">
          <a:xfrm>
            <a:off x="16448409" y="7449724"/>
            <a:ext cx="6765436" cy="1138773"/>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3400">
                <a:solidFill>
                  <a:srgbClr val="002060"/>
                </a:solidFill>
                <a:latin typeface="Lato Medium" panose="020F0502020204030203" pitchFamily="34" charset="0"/>
                <a:cs typeface="Lato Medium" panose="020F0502020204030203" pitchFamily="34" charset="0"/>
              </a:rPr>
              <a:t>Tiếp nhận và tổ chức thực hiện các chỉ tiêu tài chính được giao</a:t>
            </a:r>
            <a:endParaRPr lang="en-US" altLang="vi-VN" sz="3400" dirty="0">
              <a:solidFill>
                <a:srgbClr val="002060"/>
              </a:solidFill>
              <a:latin typeface="Lato Medium" panose="020F0502020204030203" pitchFamily="34" charset="0"/>
              <a:cs typeface="Lato Medium" panose="020F0502020204030203" pitchFamily="34" charset="0"/>
            </a:endParaRPr>
          </a:p>
        </p:txBody>
      </p:sp>
      <p:cxnSp>
        <p:nvCxnSpPr>
          <p:cNvPr id="43" name="Straight Connector 42"/>
          <p:cNvCxnSpPr/>
          <p:nvPr/>
        </p:nvCxnSpPr>
        <p:spPr>
          <a:xfrm>
            <a:off x="17268219" y="8584126"/>
            <a:ext cx="5020727" cy="0"/>
          </a:xfrm>
          <a:prstGeom prst="line">
            <a:avLst/>
          </a:prstGeom>
          <a:noFill/>
          <a:ln w="6350" cap="flat" cmpd="sng" algn="ctr">
            <a:solidFill>
              <a:srgbClr val="5B9BD5">
                <a:lumMod val="60000"/>
                <a:lumOff val="40000"/>
              </a:srgbClr>
            </a:solidFill>
            <a:prstDash val="solid"/>
            <a:miter lim="800000"/>
          </a:ln>
          <a:effectLst/>
        </p:spPr>
      </p:cxnSp>
      <p:sp>
        <p:nvSpPr>
          <p:cNvPr id="44" name="TextBox 24"/>
          <p:cNvSpPr txBox="1">
            <a:spLocks noChangeArrowheads="1"/>
          </p:cNvSpPr>
          <p:nvPr/>
        </p:nvSpPr>
        <p:spPr bwMode="auto">
          <a:xfrm>
            <a:off x="16469068" y="6118766"/>
            <a:ext cx="6677723" cy="1138773"/>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3400">
                <a:solidFill>
                  <a:srgbClr val="002060"/>
                </a:solidFill>
                <a:latin typeface="Lato Medium" panose="020F0502020204030203" pitchFamily="34" charset="0"/>
                <a:cs typeface="Lato Medium" panose="020F0502020204030203" pitchFamily="34" charset="0"/>
              </a:rPr>
              <a:t>Phát triển thị trường, khách hàng tại địa bàn</a:t>
            </a:r>
            <a:endParaRPr lang="en-US" altLang="vi-VN" sz="3400" dirty="0">
              <a:solidFill>
                <a:srgbClr val="002060"/>
              </a:solidFill>
              <a:latin typeface="Lato Medium" panose="020F0502020204030203" pitchFamily="34" charset="0"/>
              <a:cs typeface="Lato Medium" panose="020F0502020204030203" pitchFamily="34" charset="0"/>
            </a:endParaRPr>
          </a:p>
        </p:txBody>
      </p:sp>
      <p:sp>
        <p:nvSpPr>
          <p:cNvPr id="35" name="TextBox 24"/>
          <p:cNvSpPr txBox="1">
            <a:spLocks noChangeArrowheads="1"/>
          </p:cNvSpPr>
          <p:nvPr/>
        </p:nvSpPr>
        <p:spPr bwMode="auto">
          <a:xfrm>
            <a:off x="1787592" y="7319044"/>
            <a:ext cx="5002810" cy="3016210"/>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3800">
                <a:solidFill>
                  <a:srgbClr val="002060"/>
                </a:solidFill>
                <a:latin typeface="Lato Medium" panose="020F0502020204030203" pitchFamily="34" charset="0"/>
                <a:cs typeface="Lato Medium" panose="020F0502020204030203" pitchFamily="34" charset="0"/>
              </a:rPr>
              <a:t>Điều </a:t>
            </a:r>
            <a:r>
              <a:rPr lang="en-US" altLang="vi-VN" sz="3800" err="1">
                <a:solidFill>
                  <a:srgbClr val="002060"/>
                </a:solidFill>
                <a:latin typeface="Lato Medium" panose="020F0502020204030203" pitchFamily="34" charset="0"/>
                <a:cs typeface="Lato Medium" panose="020F0502020204030203" pitchFamily="34" charset="0"/>
              </a:rPr>
              <a:t>chỉnh</a:t>
            </a:r>
            <a:r>
              <a:rPr lang="en-US" altLang="vi-VN" sz="3800">
                <a:solidFill>
                  <a:srgbClr val="002060"/>
                </a:solidFill>
                <a:latin typeface="Lato Medium" panose="020F0502020204030203" pitchFamily="34" charset="0"/>
                <a:cs typeface="Lato Medium" panose="020F0502020204030203" pitchFamily="34" charset="0"/>
              </a:rPr>
              <a:t> CNNV của TTKD, TTVH liên quan đến nội dung bàn giao Khách hàng có hợp đồng, có mã</a:t>
            </a:r>
            <a:endParaRPr lang="en-US" altLang="vi-VN" sz="3800" dirty="0">
              <a:solidFill>
                <a:srgbClr val="002060"/>
              </a:solidFill>
              <a:latin typeface="Lato Medium" panose="020F0502020204030203" pitchFamily="34" charset="0"/>
              <a:cs typeface="Lato Medium" panose="020F0502020204030203" pitchFamily="34" charset="0"/>
            </a:endParaRPr>
          </a:p>
        </p:txBody>
      </p:sp>
      <p:cxnSp>
        <p:nvCxnSpPr>
          <p:cNvPr id="45" name="Straight Connector 44"/>
          <p:cNvCxnSpPr/>
          <p:nvPr/>
        </p:nvCxnSpPr>
        <p:spPr>
          <a:xfrm>
            <a:off x="17215951" y="9884688"/>
            <a:ext cx="5020727" cy="0"/>
          </a:xfrm>
          <a:prstGeom prst="line">
            <a:avLst/>
          </a:prstGeom>
          <a:noFill/>
          <a:ln w="6350" cap="flat" cmpd="sng" algn="ctr">
            <a:solidFill>
              <a:srgbClr val="5B9BD5">
                <a:lumMod val="60000"/>
                <a:lumOff val="40000"/>
              </a:srgbClr>
            </a:solidFill>
            <a:prstDash val="solid"/>
            <a:miter lim="800000"/>
          </a:ln>
          <a:effectLst/>
        </p:spPr>
      </p:cxnSp>
      <p:sp>
        <p:nvSpPr>
          <p:cNvPr id="46" name="TextBox 24"/>
          <p:cNvSpPr txBox="1">
            <a:spLocks noChangeArrowheads="1"/>
          </p:cNvSpPr>
          <p:nvPr/>
        </p:nvSpPr>
        <p:spPr bwMode="auto">
          <a:xfrm>
            <a:off x="16425211" y="8653578"/>
            <a:ext cx="6765436" cy="1138773"/>
          </a:xfrm>
          <a:prstGeom prst="rect">
            <a:avLst/>
          </a:prstGeom>
          <a:noFill/>
          <a:ln>
            <a:noFill/>
          </a:ln>
        </p:spPr>
        <p:txBody>
          <a:bodyPr wrap="square">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ctr"/>
            <a:r>
              <a:rPr lang="en-US" altLang="vi-VN" sz="3400">
                <a:solidFill>
                  <a:srgbClr val="002060"/>
                </a:solidFill>
                <a:latin typeface="Lato Medium" panose="020F0502020204030203" pitchFamily="34" charset="0"/>
                <a:cs typeface="Lato Medium" panose="020F0502020204030203" pitchFamily="34" charset="0"/>
              </a:rPr>
              <a:t>Quản lý hiệu quả nhân sự, tài sản, CCDC, tài chính theo phân cấp</a:t>
            </a:r>
            <a:endParaRPr lang="en-US" altLang="vi-VN" sz="3400" dirty="0">
              <a:solidFill>
                <a:srgbClr val="002060"/>
              </a:solidFill>
              <a:latin typeface="Lato Medium" panose="020F0502020204030203" pitchFamily="34" charset="0"/>
              <a:cs typeface="Lato Medium" panose="020F0502020204030203" pitchFamily="34" charset="0"/>
            </a:endParaRPr>
          </a:p>
        </p:txBody>
      </p:sp>
    </p:spTree>
    <p:extLst>
      <p:ext uri="{BB962C8B-B14F-4D97-AF65-F5344CB8AC3E}">
        <p14:creationId xmlns:p14="http://schemas.microsoft.com/office/powerpoint/2010/main" val="3966822683"/>
      </p:ext>
    </p:extLst>
  </p:cSld>
  <p:clrMapOvr>
    <a:masterClrMapping/>
  </p:clrMapOvr>
</p:sld>
</file>

<file path=ppt/theme/theme1.xml><?xml version="1.0" encoding="utf-8"?>
<a:theme xmlns:a="http://schemas.openxmlformats.org/drawingml/2006/main" name="Default Theme">
  <a:themeElements>
    <a:clrScheme name="Yellow Light SP">
      <a:dk1>
        <a:srgbClr val="91969B"/>
      </a:dk1>
      <a:lt1>
        <a:sysClr val="window" lastClr="FFFFFF"/>
      </a:lt1>
      <a:dk2>
        <a:srgbClr val="91969B"/>
      </a:dk2>
      <a:lt2>
        <a:srgbClr val="FFFFFF"/>
      </a:lt2>
      <a:accent1>
        <a:srgbClr val="E6A11A"/>
      </a:accent1>
      <a:accent2>
        <a:srgbClr val="F5D26A"/>
      </a:accent2>
      <a:accent3>
        <a:srgbClr val="4B5050"/>
      </a:accent3>
      <a:accent4>
        <a:srgbClr val="91969B"/>
      </a:accent4>
      <a:accent5>
        <a:srgbClr val="4B5050"/>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93300</TotalTime>
  <Words>2486</Words>
  <Application>Microsoft Office PowerPoint</Application>
  <PresentationFormat>Custom</PresentationFormat>
  <Paragraphs>206</Paragraphs>
  <Slides>21</Slides>
  <Notes>4</Notes>
  <HiddenSlides>0</HiddenSlides>
  <MMClips>0</MMClips>
  <ScaleCrop>false</ScaleCrop>
  <HeadingPairs>
    <vt:vector size="6" baseType="variant">
      <vt:variant>
        <vt:lpstr>Fonts Used</vt:lpstr>
      </vt:variant>
      <vt:variant>
        <vt:i4>21</vt:i4>
      </vt:variant>
      <vt:variant>
        <vt:lpstr>Theme</vt:lpstr>
      </vt:variant>
      <vt:variant>
        <vt:i4>6</vt:i4>
      </vt:variant>
      <vt:variant>
        <vt:lpstr>Slide Titles</vt:lpstr>
      </vt:variant>
      <vt:variant>
        <vt:i4>21</vt:i4>
      </vt:variant>
    </vt:vector>
  </HeadingPairs>
  <TitlesOfParts>
    <vt:vector size="48" baseType="lpstr">
      <vt:lpstr>ＭＳ Ｐゴシック</vt:lpstr>
      <vt:lpstr>ＭＳ Ｐゴシック</vt:lpstr>
      <vt:lpstr>#9Slide02 Noi dung dai</vt:lpstr>
      <vt:lpstr>#9Slide02 Tieu de dai</vt:lpstr>
      <vt:lpstr>A3.MontserratLight-San</vt:lpstr>
      <vt:lpstr>Arial</vt:lpstr>
      <vt:lpstr>Arial Bold</vt:lpstr>
      <vt:lpstr>Bebas Neue</vt:lpstr>
      <vt:lpstr>Calibri</vt:lpstr>
      <vt:lpstr>Calibri (MS) Italics</vt:lpstr>
      <vt:lpstr>Calibri Light</vt:lpstr>
      <vt:lpstr>Helvetica</vt:lpstr>
      <vt:lpstr>Lato</vt:lpstr>
      <vt:lpstr>Lato Heavy</vt:lpstr>
      <vt:lpstr>Lato Light</vt:lpstr>
      <vt:lpstr>Lato Medium</vt:lpstr>
      <vt:lpstr>Lato Regular</vt:lpstr>
      <vt:lpstr>Lato Semibold</vt:lpstr>
      <vt:lpstr>Montserrat-Regular</vt:lpstr>
      <vt:lpstr>Segoe UI</vt:lpstr>
      <vt:lpstr>Tahoma</vt:lpstr>
      <vt:lpstr>Default Theme</vt:lpstr>
      <vt:lpstr>3_Custom Design</vt:lpstr>
      <vt:lpstr>4_Custom Design</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Slidepro</dc:creator>
  <cp:keywords/>
  <dc:description/>
  <cp:lastModifiedBy>Nam</cp:lastModifiedBy>
  <cp:revision>6122</cp:revision>
  <cp:lastPrinted>2020-04-27T13:37:17Z</cp:lastPrinted>
  <dcterms:created xsi:type="dcterms:W3CDTF">2014-11-12T21:47:38Z</dcterms:created>
  <dcterms:modified xsi:type="dcterms:W3CDTF">2025-07-31T06:33:15Z</dcterms:modified>
  <cp:category/>
</cp:coreProperties>
</file>