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69" r:id="rId5"/>
    <p:sldId id="268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Rebar" initials="MR" lastIdx="1" clrIdx="0">
    <p:extLst>
      <p:ext uri="{19B8F6BF-5375-455C-9EA6-DF929625EA0E}">
        <p15:presenceInfo xmlns:p15="http://schemas.microsoft.com/office/powerpoint/2012/main" userId="d630878e79c8cc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96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DB873-09A6-415E-8B44-03ADF74AF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46267C-55CB-4AE5-B632-80EEF0088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7AFFE-444E-4D40-B794-8F73574C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B62207-868B-41C9-AC88-193B5CD5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F219C-8D10-4A56-B4DC-76915E2D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8B67C-21C4-4D7B-AEF0-70335CCD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336FA9-37CF-43A3-B9AC-1B073E25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EC02E-7F4A-43C4-9364-072F4743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3E63A3-93BC-43BC-8477-B10C8912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FF28B4-2BE4-4CE4-A15F-BF304275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CFCCB6-22A5-4617-8312-8DEB4ED75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F6949D-39D0-455A-B468-53FEF2946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76D2C-01FD-416B-8602-93622B22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45F13-8DF4-4AA9-9A31-FE9DBD3E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12E67C-7197-4C5C-AF21-5DF41A13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EEB66-BBEB-4E7B-909F-2E529E44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B3697C-50B4-45D6-B4FA-0C7631A6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68D44-63F8-4554-A061-EE3C50C5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E1D0EC-B7D3-4CA3-9E25-61C9172B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DF9E5EE0-CB72-486C-8E1D-C89CB877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0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806D7-7400-477F-B923-12FE13AC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5DDDEB-58A1-4C89-9AED-AB3525BB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FDB17-9A68-400D-88A2-F5DA39B7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E60C58-DD3E-4A30-B7A9-615B9C75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25139B-EF70-46C5-ABCD-4DC58542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4A120-6A66-4832-BECA-EC0E1A94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7A0A4B-C8C2-4926-801A-80DE10063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4EA658-30C8-41AB-8288-45FC43BC4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D2BBDF-785D-403F-BF70-AEA6C2C3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BFA0E0-2679-4F45-8A67-61333B27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8E2180-8611-4CFD-B9FF-1A2C1EA7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B6EF9-23EC-4874-85F3-0A05682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B27486-3DE4-434C-B682-61522959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B0EC4C-9E3D-429F-953A-65D6D5942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0EAD40-F447-43D5-A44D-72C543BB6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997AE8-BD25-46A1-86B9-4443AD2E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AF6A7C-9A7A-4DE8-AE66-BE1A5E7A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A49AA3-B2F8-44CD-819B-E558D614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49715D-A7CC-4A35-94F9-B02E9FD2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7AD25-A3A6-40EF-B51E-FCC95BA9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EBD73F-4946-4119-8E6F-576E8D40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91F720-BFA6-48F8-8F9F-E8D8D2BD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CAA0D1-6EC1-4C2C-B037-3EB19811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2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48D672-CD3D-42FA-8913-814DDFEA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B20858-8674-410E-890B-9F29610B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9731A3-7168-49AF-A5E6-1C4250F5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6F641-A8D9-4B0A-BC9B-E4206A73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D9A1D-4401-417D-867C-FDB1F06A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72B61C-0BF2-4F5E-B8FF-173178906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3ADBD1-FFBE-4009-80FE-98C532DF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3173A-91E7-4E50-8031-9576BDAF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E49358-82D0-41A2-99B5-BA21845B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30E32-4294-4849-8232-6B06B1BD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80DD85-F642-4AF7-B264-685CD458C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3136E1-7218-4D1A-9894-4C9EDC26F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60FADD-B5C0-4A3C-9FE4-CE64F7CC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E978E5-0BB7-4641-8777-8351C0DE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368F05-6B09-4A68-A0DA-E5F79AF9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6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5859BF-CB0E-40C0-BBBB-97B7088F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38513-7587-4EE1-9494-5E81127D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C3163-1128-4AFB-9090-26CC160DD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AE18F-D30E-4554-9A6B-C6E40EA1C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FA2232-E50E-481F-8484-C9B315052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5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83243-5352-4BFE-8AF8-72673ADDF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Goodbye AWS Project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5FB262-CA8A-4669-BD77-DCC93C49C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Eric </a:t>
            </a:r>
            <a:r>
              <a:rPr lang="fr-FR" dirty="0" err="1"/>
              <a:t>Piccuezzu</a:t>
            </a:r>
            <a:r>
              <a:rPr lang="fr-FR" dirty="0"/>
              <a:t> – DSTI – S18 </a:t>
            </a:r>
            <a:r>
              <a:rPr lang="fr-FR" dirty="0" err="1"/>
              <a:t>Cohort</a:t>
            </a:r>
            <a:endParaRPr lang="fr-FR" dirty="0"/>
          </a:p>
          <a:p>
            <a:r>
              <a:rPr lang="fr-FR" dirty="0"/>
              <a:t>June 6,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30B92-C35B-4BE9-8F5B-CF3CACC0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Hello GoodBye Architecture Overview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5A462-2BA7-4683-878E-73156342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8131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Goal of that project is to deploy a load balancer to redirect HTTP traffic to 2 EC2 instances running Apache server </a:t>
            </a:r>
          </a:p>
          <a:p>
            <a:r>
              <a:rPr lang="en-US" sz="2200" dirty="0"/>
              <a:t>Steps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Create a VPC with 2 public subnets in 2 different AZ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Launch 1 EC2 instance on each subnet. Configure and launch Apache server using User data field in instance details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Associate 1 unique Security Group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Create a load balancer and associated target group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Register both EC2 instances in your target group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Check load balancer is working</a:t>
            </a:r>
          </a:p>
          <a:p>
            <a:endParaRPr lang="en-US" sz="2200" dirty="0"/>
          </a:p>
          <a:p>
            <a:pPr lvl="2"/>
            <a:endParaRPr lang="en-US" sz="1400" dirty="0"/>
          </a:p>
          <a:p>
            <a:endParaRPr lang="en-US" sz="2000" dirty="0"/>
          </a:p>
        </p:txBody>
      </p:sp>
      <p:pic>
        <p:nvPicPr>
          <p:cNvPr id="10" name="Picture 145">
            <a:extLst>
              <a:ext uri="{FF2B5EF4-FFF2-40B4-BE49-F238E27FC236}">
                <a16:creationId xmlns:a16="http://schemas.microsoft.com/office/drawing/2014/main" id="{B2D1764E-E7B9-4659-BBB6-5AE6ECDC2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0" y="4588320"/>
            <a:ext cx="544781" cy="653737"/>
          </a:xfrm>
          <a:prstGeom prst="rect">
            <a:avLst/>
          </a:prstGeom>
        </p:spPr>
      </p:pic>
      <p:sp>
        <p:nvSpPr>
          <p:cNvPr id="11" name="TextBox 153">
            <a:extLst>
              <a:ext uri="{FF2B5EF4-FFF2-40B4-BE49-F238E27FC236}">
                <a16:creationId xmlns:a16="http://schemas.microsoft.com/office/drawing/2014/main" id="{64370605-3F22-4318-94E0-0EB0FD9C7521}"/>
              </a:ext>
            </a:extLst>
          </p:cNvPr>
          <p:cNvSpPr txBox="1"/>
          <p:nvPr/>
        </p:nvSpPr>
        <p:spPr>
          <a:xfrm>
            <a:off x="7642520" y="5269244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Hello EC2</a:t>
            </a:r>
            <a:endParaRPr lang="en-US" b="1" dirty="0"/>
          </a:p>
        </p:txBody>
      </p:sp>
      <p:pic>
        <p:nvPicPr>
          <p:cNvPr id="13" name="Picture 145">
            <a:extLst>
              <a:ext uri="{FF2B5EF4-FFF2-40B4-BE49-F238E27FC236}">
                <a16:creationId xmlns:a16="http://schemas.microsoft.com/office/drawing/2014/main" id="{4E3F044F-1465-48E4-8AA2-7A60BE95F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530" y="4588320"/>
            <a:ext cx="544781" cy="653737"/>
          </a:xfrm>
          <a:prstGeom prst="rect">
            <a:avLst/>
          </a:prstGeom>
        </p:spPr>
      </p:pic>
      <p:sp>
        <p:nvSpPr>
          <p:cNvPr id="14" name="TextBox 153">
            <a:extLst>
              <a:ext uri="{FF2B5EF4-FFF2-40B4-BE49-F238E27FC236}">
                <a16:creationId xmlns:a16="http://schemas.microsoft.com/office/drawing/2014/main" id="{8A9CEBEB-3AD7-4807-8037-1CCFD1687DF5}"/>
              </a:ext>
            </a:extLst>
          </p:cNvPr>
          <p:cNvSpPr txBox="1"/>
          <p:nvPr/>
        </p:nvSpPr>
        <p:spPr>
          <a:xfrm>
            <a:off x="9451450" y="5283652"/>
            <a:ext cx="84711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Goodbye EC2</a:t>
            </a:r>
            <a:endParaRPr lang="en-US" b="1" dirty="0"/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ECE235EF-B07E-4C11-ADCD-7DCDB3BE29AE}"/>
              </a:ext>
            </a:extLst>
          </p:cNvPr>
          <p:cNvSpPr txBox="1"/>
          <p:nvPr/>
        </p:nvSpPr>
        <p:spPr>
          <a:xfrm>
            <a:off x="9238459" y="2833165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Classic Load Balancer</a:t>
            </a:r>
            <a:endParaRPr lang="en-US" sz="1400" b="1" dirty="0"/>
          </a:p>
        </p:txBody>
      </p:sp>
      <p:pic>
        <p:nvPicPr>
          <p:cNvPr id="19" name="Picture 34">
            <a:extLst>
              <a:ext uri="{FF2B5EF4-FFF2-40B4-BE49-F238E27FC236}">
                <a16:creationId xmlns:a16="http://schemas.microsoft.com/office/drawing/2014/main" id="{544E35CE-6196-4777-9EC9-99F21002F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036" y="2670993"/>
            <a:ext cx="543639" cy="564958"/>
          </a:xfrm>
          <a:prstGeom prst="rect">
            <a:avLst/>
          </a:prstGeom>
        </p:spPr>
      </p:pic>
      <p:grpSp>
        <p:nvGrpSpPr>
          <p:cNvPr id="20" name="Group 10">
            <a:extLst>
              <a:ext uri="{FF2B5EF4-FFF2-40B4-BE49-F238E27FC236}">
                <a16:creationId xmlns:a16="http://schemas.microsoft.com/office/drawing/2014/main" id="{E66D4B25-FDEF-4EDC-AF1F-47ECA9722EBE}"/>
              </a:ext>
            </a:extLst>
          </p:cNvPr>
          <p:cNvGrpSpPr/>
          <p:nvPr/>
        </p:nvGrpSpPr>
        <p:grpSpPr>
          <a:xfrm>
            <a:off x="6781273" y="1739108"/>
            <a:ext cx="4359167" cy="4753767"/>
            <a:chOff x="2562225" y="1047233"/>
            <a:chExt cx="1751013" cy="1937174"/>
          </a:xfrm>
        </p:grpSpPr>
        <p:sp>
          <p:nvSpPr>
            <p:cNvPr id="21" name="Rounded Rectangle 2">
              <a:extLst>
                <a:ext uri="{FF2B5EF4-FFF2-40B4-BE49-F238E27FC236}">
                  <a16:creationId xmlns:a16="http://schemas.microsoft.com/office/drawing/2014/main" id="{6ECE939A-A3FF-40D8-BF63-9BAA00FFD5FF}"/>
                </a:ext>
              </a:extLst>
            </p:cNvPr>
            <p:cNvSpPr/>
            <p:nvPr/>
          </p:nvSpPr>
          <p:spPr>
            <a:xfrm>
              <a:off x="2562225" y="1250857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23" name="Picture 9">
              <a:extLst>
                <a:ext uri="{FF2B5EF4-FFF2-40B4-BE49-F238E27FC236}">
                  <a16:creationId xmlns:a16="http://schemas.microsoft.com/office/drawing/2014/main" id="{EC8E32AA-09A2-4BE0-BA1A-EBE5E0AE6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217" y="1047233"/>
              <a:ext cx="399410" cy="399410"/>
            </a:xfrm>
            <a:prstGeom prst="rect">
              <a:avLst/>
            </a:prstGeom>
          </p:spPr>
        </p:pic>
      </p:grpSp>
      <p:grpSp>
        <p:nvGrpSpPr>
          <p:cNvPr id="24" name="Group 11">
            <a:extLst>
              <a:ext uri="{FF2B5EF4-FFF2-40B4-BE49-F238E27FC236}">
                <a16:creationId xmlns:a16="http://schemas.microsoft.com/office/drawing/2014/main" id="{C4F5E3DE-957D-47E1-A5C7-EC29B6EB3945}"/>
              </a:ext>
            </a:extLst>
          </p:cNvPr>
          <p:cNvGrpSpPr/>
          <p:nvPr/>
        </p:nvGrpSpPr>
        <p:grpSpPr>
          <a:xfrm>
            <a:off x="6959600" y="3196111"/>
            <a:ext cx="3972559" cy="3149497"/>
            <a:chOff x="468313" y="988432"/>
            <a:chExt cx="1752600" cy="1995975"/>
          </a:xfrm>
        </p:grpSpPr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D94DD65A-E30C-4CE8-BCA8-A178F130590A}"/>
                </a:ext>
              </a:extLst>
            </p:cNvPr>
            <p:cNvSpPr/>
            <p:nvPr/>
          </p:nvSpPr>
          <p:spPr>
            <a:xfrm>
              <a:off x="468313" y="1250857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27" name="Picture 12">
              <a:extLst>
                <a:ext uri="{FF2B5EF4-FFF2-40B4-BE49-F238E27FC236}">
                  <a16:creationId xmlns:a16="http://schemas.microsoft.com/office/drawing/2014/main" id="{7C7AD171-93F4-4DF9-AE87-81900DFEA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1" y="988432"/>
              <a:ext cx="599170" cy="391125"/>
            </a:xfrm>
            <a:prstGeom prst="rect">
              <a:avLst/>
            </a:prstGeom>
          </p:spPr>
        </p:pic>
      </p:grp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A289B91F-8688-4E89-B4AC-CD08312E28FC}"/>
              </a:ext>
            </a:extLst>
          </p:cNvPr>
          <p:cNvSpPr/>
          <p:nvPr/>
        </p:nvSpPr>
        <p:spPr>
          <a:xfrm>
            <a:off x="7091944" y="4142394"/>
            <a:ext cx="1767576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9" name="Rounded Rectangle 6">
            <a:extLst>
              <a:ext uri="{FF2B5EF4-FFF2-40B4-BE49-F238E27FC236}">
                <a16:creationId xmlns:a16="http://schemas.microsoft.com/office/drawing/2014/main" id="{3389EB77-ECA1-45C2-8F2C-7DFF8BEF43BB}"/>
              </a:ext>
            </a:extLst>
          </p:cNvPr>
          <p:cNvSpPr/>
          <p:nvPr/>
        </p:nvSpPr>
        <p:spPr>
          <a:xfrm>
            <a:off x="8991864" y="4129427"/>
            <a:ext cx="1767575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2" name="Rounded Rectangle 21">
            <a:extLst>
              <a:ext uri="{FF2B5EF4-FFF2-40B4-BE49-F238E27FC236}">
                <a16:creationId xmlns:a16="http://schemas.microsoft.com/office/drawing/2014/main" id="{A56A57FF-72B0-4AB9-9C74-15BED3250DFE}"/>
              </a:ext>
            </a:extLst>
          </p:cNvPr>
          <p:cNvSpPr/>
          <p:nvPr/>
        </p:nvSpPr>
        <p:spPr>
          <a:xfrm>
            <a:off x="7295085" y="4302878"/>
            <a:ext cx="1325675" cy="136647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3" name="Rounded Rectangle 21">
            <a:extLst>
              <a:ext uri="{FF2B5EF4-FFF2-40B4-BE49-F238E27FC236}">
                <a16:creationId xmlns:a16="http://schemas.microsoft.com/office/drawing/2014/main" id="{4C146951-371D-4782-84D8-B4481E0B047A}"/>
              </a:ext>
            </a:extLst>
          </p:cNvPr>
          <p:cNvSpPr/>
          <p:nvPr/>
        </p:nvSpPr>
        <p:spPr>
          <a:xfrm>
            <a:off x="9159241" y="4312964"/>
            <a:ext cx="1402908" cy="136647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3777932-E433-4FB1-8750-471AA3E76766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 flipH="1">
            <a:off x="7964411" y="3235951"/>
            <a:ext cx="996445" cy="1352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49761355-8843-4661-AB7A-4C001DB874D2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8960856" y="3235951"/>
            <a:ext cx="920065" cy="1352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3">
            <a:extLst>
              <a:ext uri="{FF2B5EF4-FFF2-40B4-BE49-F238E27FC236}">
                <a16:creationId xmlns:a16="http://schemas.microsoft.com/office/drawing/2014/main" id="{00DB1815-F0D2-4718-A83E-654A9A502C63}"/>
              </a:ext>
            </a:extLst>
          </p:cNvPr>
          <p:cNvSpPr txBox="1"/>
          <p:nvPr/>
        </p:nvSpPr>
        <p:spPr>
          <a:xfrm>
            <a:off x="7639648" y="5905973"/>
            <a:ext cx="636547" cy="1340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AZ1</a:t>
            </a:r>
            <a:endParaRPr lang="en-US" sz="1400" b="1" dirty="0"/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0B5C9B70-6AE1-458A-A492-3EC5A3AD290C}"/>
              </a:ext>
            </a:extLst>
          </p:cNvPr>
          <p:cNvSpPr txBox="1"/>
          <p:nvPr/>
        </p:nvSpPr>
        <p:spPr>
          <a:xfrm>
            <a:off x="9516764" y="5902803"/>
            <a:ext cx="636547" cy="1340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AZ2</a:t>
            </a:r>
            <a:endParaRPr lang="en-US" sz="1400" b="1" dirty="0"/>
          </a:p>
        </p:txBody>
      </p:sp>
      <p:sp>
        <p:nvSpPr>
          <p:cNvPr id="41" name="TextBox 33">
            <a:extLst>
              <a:ext uri="{FF2B5EF4-FFF2-40B4-BE49-F238E27FC236}">
                <a16:creationId xmlns:a16="http://schemas.microsoft.com/office/drawing/2014/main" id="{20AD42AE-72EF-4157-B081-A4CBAB4A8EE8}"/>
              </a:ext>
            </a:extLst>
          </p:cNvPr>
          <p:cNvSpPr txBox="1"/>
          <p:nvPr/>
        </p:nvSpPr>
        <p:spPr>
          <a:xfrm>
            <a:off x="7639648" y="5548164"/>
            <a:ext cx="636547" cy="1340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Subnet 1</a:t>
            </a:r>
            <a:endParaRPr lang="en-US" sz="1400" b="1" dirty="0"/>
          </a:p>
        </p:txBody>
      </p:sp>
      <p:sp>
        <p:nvSpPr>
          <p:cNvPr id="42" name="TextBox 33">
            <a:extLst>
              <a:ext uri="{FF2B5EF4-FFF2-40B4-BE49-F238E27FC236}">
                <a16:creationId xmlns:a16="http://schemas.microsoft.com/office/drawing/2014/main" id="{5F9FFDC6-69E8-47CE-AE83-B0E45684DE36}"/>
              </a:ext>
            </a:extLst>
          </p:cNvPr>
          <p:cNvSpPr txBox="1"/>
          <p:nvPr/>
        </p:nvSpPr>
        <p:spPr>
          <a:xfrm>
            <a:off x="9516764" y="5544994"/>
            <a:ext cx="636547" cy="1340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Subnet 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935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366F836-FE19-4C08-822A-5252CC9A0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11311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wizard to create one VPC with one public subnet</a:t>
            </a:r>
          </a:p>
          <a:p>
            <a:r>
              <a:rPr lang="en-US" dirty="0"/>
              <a:t>Then add another public subnet in a different AZ</a:t>
            </a:r>
          </a:p>
          <a:p>
            <a:pPr lvl="1"/>
            <a:r>
              <a:rPr lang="en-US" dirty="0"/>
              <a:t>Check that both subnets are associated to the same route table</a:t>
            </a:r>
          </a:p>
          <a:p>
            <a:pPr lvl="1"/>
            <a:r>
              <a:rPr lang="en-US" dirty="0"/>
              <a:t>Check that the route table target the internet gateway</a:t>
            </a:r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F3EAF18-C65E-4B0E-9404-4FA916FB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VPC using wizard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DC67B7-1700-4BFD-A0DD-BE184671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778" y="2042164"/>
            <a:ext cx="7999253" cy="333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7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3EF79B7-D786-4E67-8458-86BA05FF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17916" cy="4351338"/>
          </a:xfrm>
        </p:spPr>
        <p:txBody>
          <a:bodyPr/>
          <a:lstStyle/>
          <a:p>
            <a:r>
              <a:rPr lang="en-US" dirty="0"/>
              <a:t>Add one rule to enable HTTP traffic</a:t>
            </a:r>
          </a:p>
          <a:p>
            <a:r>
              <a:rPr lang="en-US" dirty="0"/>
              <a:t>That rule will allow access to Apache web server on your instances from anywhere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CEA366D-0471-499D-A7FB-9DA59C0A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security group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BAD2DC-1E74-4FFA-80F6-003D3C806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248" y="1959953"/>
            <a:ext cx="7790751" cy="365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4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5986D22-22D0-4F5C-A658-3B53C7A88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34047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Launch EC2 instance 1 on public subnet 1</a:t>
            </a:r>
          </a:p>
          <a:p>
            <a:pPr lvl="1"/>
            <a:r>
              <a:rPr lang="en-US" sz="1800" dirty="0"/>
              <a:t>Apache script to be added in User data field</a:t>
            </a:r>
          </a:p>
          <a:p>
            <a:pPr lvl="2"/>
            <a:r>
              <a:rPr lang="en-US" sz="1400" dirty="0"/>
              <a:t>#!/bin/</a:t>
            </a:r>
            <a:r>
              <a:rPr lang="en-US" sz="1400" dirty="0" err="1"/>
              <a:t>sh</a:t>
            </a:r>
            <a:endParaRPr lang="en-US" sz="1400" dirty="0"/>
          </a:p>
          <a:p>
            <a:pPr lvl="2"/>
            <a:r>
              <a:rPr lang="en-US" sz="1400" dirty="0" err="1"/>
              <a:t>sudo</a:t>
            </a:r>
            <a:r>
              <a:rPr lang="en-US" sz="1400" dirty="0"/>
              <a:t> yum update -y</a:t>
            </a:r>
          </a:p>
          <a:p>
            <a:pPr lvl="2"/>
            <a:r>
              <a:rPr lang="en-US" sz="1400" dirty="0" err="1"/>
              <a:t>sudo</a:t>
            </a:r>
            <a:r>
              <a:rPr lang="en-US" sz="1400" dirty="0"/>
              <a:t> yum -y install </a:t>
            </a:r>
            <a:r>
              <a:rPr lang="en-US" sz="1400" dirty="0" err="1"/>
              <a:t>httpd</a:t>
            </a:r>
            <a:endParaRPr lang="en-US" sz="1400" dirty="0"/>
          </a:p>
          <a:p>
            <a:pPr lvl="2"/>
            <a:r>
              <a:rPr lang="en-US" sz="1400" dirty="0" err="1"/>
              <a:t>sudo</a:t>
            </a:r>
            <a:r>
              <a:rPr lang="en-US" sz="1400" dirty="0"/>
              <a:t> service </a:t>
            </a:r>
            <a:r>
              <a:rPr lang="en-US" sz="1400" dirty="0" err="1"/>
              <a:t>httpd</a:t>
            </a:r>
            <a:r>
              <a:rPr lang="en-US" sz="1400" dirty="0"/>
              <a:t> start</a:t>
            </a:r>
          </a:p>
          <a:p>
            <a:pPr lvl="2"/>
            <a:r>
              <a:rPr lang="en-US" sz="1400" dirty="0" err="1"/>
              <a:t>sudo</a:t>
            </a:r>
            <a:r>
              <a:rPr lang="en-US" sz="1400" dirty="0"/>
              <a:t> bash -c 'echo Hello &gt; /var/www/html/index.html’</a:t>
            </a:r>
          </a:p>
          <a:p>
            <a:r>
              <a:rPr lang="en-US" sz="2200" dirty="0"/>
              <a:t>Launch EC2 instance 2 on public subnet2</a:t>
            </a:r>
          </a:p>
          <a:p>
            <a:pPr lvl="1"/>
            <a:r>
              <a:rPr lang="en-US" sz="1800" dirty="0"/>
              <a:t>Apache script to be added in User data field</a:t>
            </a:r>
          </a:p>
          <a:p>
            <a:pPr lvl="2"/>
            <a:r>
              <a:rPr lang="en-US" sz="1400" dirty="0"/>
              <a:t>#!/bin/</a:t>
            </a:r>
            <a:r>
              <a:rPr lang="en-US" sz="1400" dirty="0" err="1"/>
              <a:t>sh</a:t>
            </a:r>
            <a:endParaRPr lang="en-US" sz="1400" dirty="0"/>
          </a:p>
          <a:p>
            <a:pPr lvl="2"/>
            <a:r>
              <a:rPr lang="en-US" sz="1400" dirty="0" err="1"/>
              <a:t>sudo</a:t>
            </a:r>
            <a:r>
              <a:rPr lang="en-US" sz="1400" dirty="0"/>
              <a:t> yum update -y</a:t>
            </a:r>
          </a:p>
          <a:p>
            <a:pPr lvl="2"/>
            <a:r>
              <a:rPr lang="en-US" sz="1400" dirty="0" err="1"/>
              <a:t>sudo</a:t>
            </a:r>
            <a:r>
              <a:rPr lang="en-US" sz="1400" dirty="0"/>
              <a:t> yum -y install </a:t>
            </a:r>
            <a:r>
              <a:rPr lang="en-US" sz="1400" dirty="0" err="1"/>
              <a:t>httpd</a:t>
            </a:r>
            <a:endParaRPr lang="en-US" sz="1400" dirty="0"/>
          </a:p>
          <a:p>
            <a:pPr lvl="2"/>
            <a:r>
              <a:rPr lang="en-US" sz="1400" dirty="0" err="1"/>
              <a:t>sudo</a:t>
            </a:r>
            <a:r>
              <a:rPr lang="en-US" sz="1400" dirty="0"/>
              <a:t> service </a:t>
            </a:r>
            <a:r>
              <a:rPr lang="en-US" sz="1400" dirty="0" err="1"/>
              <a:t>httpd</a:t>
            </a:r>
            <a:r>
              <a:rPr lang="en-US" sz="1400" dirty="0"/>
              <a:t> start</a:t>
            </a:r>
          </a:p>
          <a:p>
            <a:pPr lvl="2"/>
            <a:r>
              <a:rPr lang="en-US" sz="1400" dirty="0" err="1"/>
              <a:t>sudo</a:t>
            </a:r>
            <a:r>
              <a:rPr lang="en-US" sz="1400" dirty="0"/>
              <a:t> bash -c 'echo Goodbye  &gt; /var/www/html/index.html’</a:t>
            </a:r>
          </a:p>
          <a:p>
            <a:r>
              <a:rPr lang="en-US" sz="2200" dirty="0"/>
              <a:t>Test that your instances working</a:t>
            </a:r>
          </a:p>
          <a:p>
            <a:pPr lvl="1"/>
            <a:r>
              <a:rPr lang="en-US" sz="1800" dirty="0"/>
              <a:t>Copy instances DNS on AWS console</a:t>
            </a:r>
          </a:p>
          <a:p>
            <a:pPr lvl="1"/>
            <a:r>
              <a:rPr lang="en-US" sz="1800" dirty="0"/>
              <a:t>Try to access them using your favorite browser</a:t>
            </a:r>
          </a:p>
          <a:p>
            <a:pPr lvl="1"/>
            <a:r>
              <a:rPr lang="en-US" sz="1800" dirty="0"/>
              <a:t>Your should read respectively Hello and Goodbye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36F9D05-2257-48DE-B44D-D65E653F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1 EC2 instance on each subnet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B12893-DD3B-422E-A35D-5F12A90B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46" y="1895301"/>
            <a:ext cx="7786254" cy="38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7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03A94FF-CA88-4426-B13C-FAD17C7E5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7669" cy="4351338"/>
          </a:xfrm>
        </p:spPr>
        <p:txBody>
          <a:bodyPr/>
          <a:lstStyle/>
          <a:p>
            <a:r>
              <a:rPr lang="en-US" dirty="0"/>
              <a:t>Associate both availability zones used for creation of your EC2 instances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4660450-F828-4B0F-B71C-99B16097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load balancer using wizard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2B2030-A571-4B9F-8BA5-80D575B0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73" y="1419624"/>
            <a:ext cx="7741920" cy="50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1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ECFE248-28C8-4EF2-A36F-EEF6040E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6244"/>
          </a:xfrm>
        </p:spPr>
        <p:txBody>
          <a:bodyPr/>
          <a:lstStyle/>
          <a:p>
            <a:r>
              <a:rPr lang="fr-FR" dirty="0" err="1"/>
              <a:t>Register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Hello and Goodbye EC2 instances</a:t>
            </a:r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BDB5D66-4D93-4B22-B227-B0BFDFF9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Target group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2D0E4F-DC05-4933-B8C1-262A31ED8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56" y="3429000"/>
            <a:ext cx="5859082" cy="32978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9003BF-6E0F-455F-AC25-4AC70B55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033" y="3506586"/>
            <a:ext cx="5626639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DB396FF-F4A2-4188-9589-2EF63025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587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Open a new tab in your favorite browser</a:t>
            </a:r>
          </a:p>
          <a:p>
            <a:r>
              <a:rPr lang="en-US" sz="2400" dirty="0"/>
              <a:t>Paste the DNS </a:t>
            </a:r>
            <a:r>
              <a:rPr lang="en-US" sz="2400" dirty="0" err="1"/>
              <a:t>adress</a:t>
            </a:r>
            <a:r>
              <a:rPr lang="en-US" sz="2400" dirty="0"/>
              <a:t> of your ELB (copied in AWS console)</a:t>
            </a:r>
          </a:p>
          <a:p>
            <a:r>
              <a:rPr lang="en-US" sz="2400" dirty="0"/>
              <a:t>Actualize rapidly the web page:</a:t>
            </a:r>
          </a:p>
          <a:p>
            <a:pPr lvl="1"/>
            <a:r>
              <a:rPr lang="en-US" sz="1800" dirty="0"/>
              <a:t>you should read alternatively Hello and Goodbye each time the </a:t>
            </a:r>
            <a:r>
              <a:rPr lang="en-US" sz="1800" dirty="0" err="1"/>
              <a:t>loab</a:t>
            </a:r>
            <a:r>
              <a:rPr lang="en-US" sz="1800" dirty="0"/>
              <a:t> balancer redirect traffic to corresponding instance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D651F1B-8C72-41B9-803A-8B73A5B7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that your load balancer is working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49623F-355E-476F-88E0-A6AD27D0C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41" y="1784899"/>
            <a:ext cx="7324725" cy="2095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E42494-11A4-49A5-810E-560180E39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" r="33935"/>
          <a:stretch/>
        </p:blipFill>
        <p:spPr>
          <a:xfrm>
            <a:off x="4497841" y="4095505"/>
            <a:ext cx="7273579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482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394</Words>
  <Application>Microsoft Office PowerPoint</Application>
  <PresentationFormat>Grand écran</PresentationFormat>
  <Paragraphs>56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Thème Office</vt:lpstr>
      <vt:lpstr>Hello Goodbye AWS Project</vt:lpstr>
      <vt:lpstr>Hello GoodBye Architecture Overview</vt:lpstr>
      <vt:lpstr>Create VPC using wizard</vt:lpstr>
      <vt:lpstr>Configure security group</vt:lpstr>
      <vt:lpstr>Launch 1 EC2 instance on each subnet</vt:lpstr>
      <vt:lpstr>Create load balancer using wizard</vt:lpstr>
      <vt:lpstr>Target group</vt:lpstr>
      <vt:lpstr>Check that your load balancer is 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 Rebar</dc:creator>
  <cp:lastModifiedBy>Max Rebar</cp:lastModifiedBy>
  <cp:revision>80</cp:revision>
  <dcterms:created xsi:type="dcterms:W3CDTF">2018-05-27T19:44:19Z</dcterms:created>
  <dcterms:modified xsi:type="dcterms:W3CDTF">2018-06-06T09:37:33Z</dcterms:modified>
</cp:coreProperties>
</file>