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0" r:id="rId4"/>
    <p:sldId id="261" r:id="rId5"/>
    <p:sldId id="262" r:id="rId6"/>
    <p:sldId id="266" r:id="rId7"/>
    <p:sldId id="264" r:id="rId8"/>
    <p:sldId id="258" r:id="rId9"/>
    <p:sldId id="259" r:id="rId10"/>
    <p:sldId id="263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3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7DB873-09A6-415E-8B44-03ADF74AF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246267C-55CB-4AE5-B632-80EEF0088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57AFFE-444E-4D40-B794-8F73574C2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F32A-A427-4E33-91F6-EDB37DB68FC6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B62207-868B-41C9-AC88-193B5CD5E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7F219C-8D10-4A56-B4DC-76915E2D3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82A2-B0C2-453E-B7D3-AA679E9BCB4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04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E8B67C-21C4-4D7B-AEF0-70335CCD7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A336FA9-37CF-43A3-B9AC-1B073E255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FEC02E-7F4A-43C4-9364-072F4743A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F32A-A427-4E33-91F6-EDB37DB68FC6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3E63A3-93BC-43BC-8477-B10C89129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FF28B4-2BE4-4CE4-A15F-BF304275F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82A2-B0C2-453E-B7D3-AA679E9BCB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40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BCFCCB6-22A5-4617-8312-8DEB4ED756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0F6949D-39D0-455A-B468-53FEF2946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476D2C-01FD-416B-8602-93622B22F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F32A-A427-4E33-91F6-EDB37DB68FC6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845F13-8DF4-4AA9-9A31-FE9DBD3E0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12E67C-7197-4C5C-AF21-5DF41A139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82A2-B0C2-453E-B7D3-AA679E9BCB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97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DEEB66-BBEB-4E7B-909F-2E529E440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CB3697C-50B4-45D6-B4FA-0C7631A60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F32A-A427-4E33-91F6-EDB37DB68FC6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7E68D44-63F8-4554-A061-EE3C50C5F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3E1D0EC-B7D3-4CA3-9E25-61C9172BF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82A2-B0C2-453E-B7D3-AA679E9BCB4C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DF9E5EE0-CB72-486C-8E1D-C89CB8779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03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C806D7-7400-477F-B923-12FE13ACC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75DDDEB-58A1-4C89-9AED-AB3525BB2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0FDB17-9A68-400D-88A2-F5DA39B78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F32A-A427-4E33-91F6-EDB37DB68FC6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E60C58-DD3E-4A30-B7A9-615B9C752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25139B-EF70-46C5-ABCD-4DC585423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82A2-B0C2-453E-B7D3-AA679E9BCB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71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74A120-6A66-4832-BECA-EC0E1A944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7A0A4B-C8C2-4926-801A-80DE100634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E4EA658-30C8-41AB-8288-45FC43BC4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BD2BBDF-785D-403F-BF70-AEA6C2C39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F32A-A427-4E33-91F6-EDB37DB68FC6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BFA0E0-2679-4F45-8A67-61333B27D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8E2180-8611-4CFD-B9FF-1A2C1EA76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82A2-B0C2-453E-B7D3-AA679E9BCB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0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9B6EF9-23EC-4874-85F3-0A0568241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B27486-3DE4-434C-B682-615229590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3B0EC4C-9E3D-429F-953A-65D6D5942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90EAD40-F447-43D5-A44D-72C543BB6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4997AE8-BD25-46A1-86B9-4443AD2E7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9AF6A7C-9A7A-4DE8-AE66-BE1A5E7A4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F32A-A427-4E33-91F6-EDB37DB68FC6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9A49AA3-B2F8-44CD-819B-E558D6142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E49715D-A7CC-4A35-94F9-B02E9FD20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82A2-B0C2-453E-B7D3-AA679E9BCB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55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57AD25-A3A6-40EF-B51E-FCC95BA93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EBD73F-4946-4119-8E6F-576E8D407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F32A-A427-4E33-91F6-EDB37DB68FC6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091F720-BFA6-48F8-8F9F-E8D8D2BD4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FCAA0D1-6EC1-4C2C-B037-3EB198112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82A2-B0C2-453E-B7D3-AA679E9BCB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26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448D672-CD3D-42FA-8913-814DDFEA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F32A-A427-4E33-91F6-EDB37DB68FC6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BB20858-8674-410E-890B-9F29610B8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D9731A3-7168-49AF-A5E6-1C4250F5B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82A2-B0C2-453E-B7D3-AA679E9BCB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1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36F641-A8D9-4B0A-BC9B-E4206A73E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FD9A1D-4401-417D-867C-FDB1F06A7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172B61C-0BF2-4F5E-B8FF-173178906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13ADBD1-FFBE-4009-80FE-98C532DFE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F32A-A427-4E33-91F6-EDB37DB68FC6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B3173A-91E7-4E50-8031-9576BDAF2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3E49358-82D0-41A2-99B5-BA21845B5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82A2-B0C2-453E-B7D3-AA679E9BCB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55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530E32-4294-4849-8232-6B06B1BD8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880DD85-F642-4AF7-B264-685CD458C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3136E1-7218-4D1A-9894-4C9EDC26F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60FADD-B5C0-4A3C-9FE4-CE64F7CCD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2F32A-A427-4E33-91F6-EDB37DB68FC6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E978E5-0BB7-4641-8777-8351C0DE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368F05-6B09-4A68-A0DA-E5F79AF9A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82A2-B0C2-453E-B7D3-AA679E9BCB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6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85859BF-CB0E-40C0-BBBB-97B7088F1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838513-7587-4EE1-9494-5E81127D1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DC3163-1128-4AFB-9090-26CC160DD8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2F32A-A427-4E33-91F6-EDB37DB68FC6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9AE18F-D30E-4554-9A6B-C6E40EA1C0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FA2232-E50E-481F-8484-C9B315052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C82A2-B0C2-453E-B7D3-AA679E9BCB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5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683243-5352-4BFE-8AF8-72673ADDFA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BASTION AWS Project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F5FB262-CA8A-4669-BD77-DCC93C49CA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Eric </a:t>
            </a:r>
            <a:r>
              <a:rPr lang="fr-FR" dirty="0" err="1"/>
              <a:t>Piccuezzu</a:t>
            </a:r>
            <a:r>
              <a:rPr lang="fr-FR" dirty="0"/>
              <a:t> – DSTI – S18 </a:t>
            </a:r>
            <a:r>
              <a:rPr lang="fr-FR" dirty="0" err="1"/>
              <a:t>Cohort</a:t>
            </a:r>
            <a:endParaRPr lang="fr-FR" dirty="0"/>
          </a:p>
          <a:p>
            <a:r>
              <a:rPr lang="fr-FR" dirty="0"/>
              <a:t>May 29,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9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1B9DFB-B859-443A-AC7D-EC737BF83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Ping google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private</a:t>
            </a:r>
            <a:r>
              <a:rPr lang="fr-FR" dirty="0"/>
              <a:t> EC2 instance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89A15D-5E0F-45C9-A2B9-FF0B21894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186645" cy="4351338"/>
          </a:xfrm>
        </p:spPr>
        <p:txBody>
          <a:bodyPr>
            <a:normAutofit/>
          </a:bodyPr>
          <a:lstStyle/>
          <a:p>
            <a:r>
              <a:rPr lang="fr-FR" sz="2000" dirty="0" err="1"/>
              <a:t>From</a:t>
            </a:r>
            <a:r>
              <a:rPr lang="fr-FR" sz="2000" dirty="0"/>
              <a:t> </a:t>
            </a:r>
            <a:r>
              <a:rPr lang="fr-FR" sz="2000" dirty="0" err="1"/>
              <a:t>our</a:t>
            </a:r>
            <a:r>
              <a:rPr lang="fr-FR" sz="2000" dirty="0"/>
              <a:t> EC2 instance </a:t>
            </a:r>
            <a:r>
              <a:rPr lang="fr-FR" sz="2000" dirty="0" err="1"/>
              <a:t>associated</a:t>
            </a:r>
            <a:r>
              <a:rPr lang="fr-FR" sz="2000" dirty="0"/>
              <a:t> to </a:t>
            </a:r>
            <a:r>
              <a:rPr lang="fr-FR" sz="2000" dirty="0" err="1"/>
              <a:t>our</a:t>
            </a:r>
            <a:r>
              <a:rPr lang="fr-FR" sz="2000" dirty="0"/>
              <a:t> </a:t>
            </a:r>
            <a:r>
              <a:rPr lang="fr-FR" sz="2000" dirty="0" err="1"/>
              <a:t>private</a:t>
            </a:r>
            <a:r>
              <a:rPr lang="fr-FR" sz="2000" dirty="0"/>
              <a:t> </a:t>
            </a:r>
            <a:r>
              <a:rPr lang="fr-FR" sz="2000" dirty="0" err="1"/>
              <a:t>subnet</a:t>
            </a:r>
            <a:endParaRPr lang="fr-FR" sz="2000" dirty="0"/>
          </a:p>
          <a:p>
            <a:r>
              <a:rPr lang="fr-FR" sz="2000" dirty="0" err="1"/>
              <a:t>Thanks</a:t>
            </a:r>
            <a:r>
              <a:rPr lang="fr-FR" sz="2000" dirty="0"/>
              <a:t> to </a:t>
            </a:r>
            <a:r>
              <a:rPr lang="fr-FR" sz="2000" dirty="0" err="1"/>
              <a:t>customized</a:t>
            </a:r>
            <a:r>
              <a:rPr lang="fr-FR" sz="2000" dirty="0"/>
              <a:t> route </a:t>
            </a:r>
            <a:r>
              <a:rPr lang="fr-FR" sz="2000" dirty="0" err="1"/>
              <a:t>used</a:t>
            </a:r>
            <a:r>
              <a:rPr lang="fr-FR" sz="2000" dirty="0"/>
              <a:t> by </a:t>
            </a:r>
            <a:r>
              <a:rPr lang="fr-FR" sz="2000" dirty="0" err="1"/>
              <a:t>our</a:t>
            </a:r>
            <a:r>
              <a:rPr lang="fr-FR" sz="2000" dirty="0"/>
              <a:t> NAT/Bastion</a:t>
            </a:r>
          </a:p>
          <a:p>
            <a:r>
              <a:rPr lang="fr-FR" sz="2000" dirty="0" err="1"/>
              <a:t>We</a:t>
            </a:r>
            <a:r>
              <a:rPr lang="fr-FR" sz="2000" dirty="0"/>
              <a:t> can ping </a:t>
            </a:r>
            <a:r>
              <a:rPr lang="fr-FR" sz="2000" dirty="0">
                <a:hlinkClick r:id="rId2"/>
              </a:rPr>
              <a:t>www.google.com</a:t>
            </a:r>
            <a:endParaRPr lang="fr-FR" sz="2000" dirty="0"/>
          </a:p>
          <a:p>
            <a:r>
              <a:rPr lang="fr-FR" sz="2000" dirty="0"/>
              <a:t>And </a:t>
            </a:r>
            <a:r>
              <a:rPr lang="fr-FR" sz="2000" dirty="0" err="1"/>
              <a:t>access</a:t>
            </a:r>
            <a:r>
              <a:rPr lang="fr-FR" sz="2000" dirty="0"/>
              <a:t> the </a:t>
            </a:r>
            <a:r>
              <a:rPr lang="fr-FR" sz="2000" dirty="0" err="1"/>
              <a:t>whole</a:t>
            </a:r>
            <a:r>
              <a:rPr lang="fr-FR" sz="2000" dirty="0"/>
              <a:t> WWW</a:t>
            </a:r>
          </a:p>
          <a:p>
            <a:r>
              <a:rPr lang="fr-FR" sz="2000" dirty="0" err="1"/>
              <a:t>From</a:t>
            </a:r>
            <a:r>
              <a:rPr lang="fr-FR" sz="2000" dirty="0"/>
              <a:t> </a:t>
            </a:r>
            <a:r>
              <a:rPr lang="fr-FR" sz="2000" dirty="0" err="1"/>
              <a:t>our</a:t>
            </a:r>
            <a:r>
              <a:rPr lang="fr-FR" sz="2000" dirty="0"/>
              <a:t> </a:t>
            </a:r>
            <a:r>
              <a:rPr lang="fr-FR" sz="2000" dirty="0" err="1"/>
              <a:t>private</a:t>
            </a:r>
            <a:r>
              <a:rPr lang="fr-FR" sz="2000" dirty="0"/>
              <a:t> </a:t>
            </a:r>
            <a:r>
              <a:rPr lang="fr-FR" sz="2000" dirty="0" err="1"/>
              <a:t>subnet</a:t>
            </a:r>
            <a:endParaRPr lang="fr-FR" sz="2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33BA55B-3762-4C58-A646-AA74BCAAC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513" y="1768354"/>
            <a:ext cx="6970395" cy="405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685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5D1A5451-915A-4ED1-AB4A-FE962C85F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Not a scalable and HA architecture</a:t>
            </a:r>
          </a:p>
          <a:p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require</a:t>
            </a:r>
            <a:r>
              <a:rPr lang="fr-FR" dirty="0"/>
              <a:t> at minimum 2 AZ</a:t>
            </a:r>
          </a:p>
          <a:p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require</a:t>
            </a:r>
            <a:r>
              <a:rPr lang="fr-FR" dirty="0"/>
              <a:t> </a:t>
            </a:r>
            <a:r>
              <a:rPr lang="fr-FR" dirty="0" err="1"/>
              <a:t>ELBs</a:t>
            </a:r>
            <a:r>
              <a:rPr lang="fr-FR" dirty="0"/>
              <a:t> and </a:t>
            </a:r>
            <a:r>
              <a:rPr lang="fr-FR" dirty="0" err="1"/>
              <a:t>autoscaling</a:t>
            </a:r>
            <a:r>
              <a:rPr lang="fr-FR" dirty="0"/>
              <a:t> </a:t>
            </a:r>
            <a:r>
              <a:rPr lang="fr-FR" dirty="0" err="1"/>
              <a:t>groupd</a:t>
            </a:r>
            <a:r>
              <a:rPr lang="fr-FR" dirty="0"/>
              <a:t> for Bastion and </a:t>
            </a:r>
            <a:r>
              <a:rPr lang="fr-FR" dirty="0" err="1"/>
              <a:t>Private</a:t>
            </a:r>
            <a:r>
              <a:rPr lang="fr-FR" dirty="0"/>
              <a:t> Instance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32A918F-8E8B-4A09-A69C-0A5878ED7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Remark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006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830B92-C35B-4BE9-8F5B-CF3CACC0A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Bastion Architecture </a:t>
            </a:r>
            <a:r>
              <a:rPr lang="fr-FR" dirty="0" err="1"/>
              <a:t>Overview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55A462-2BA7-4683-878E-731563429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064726" cy="4351338"/>
          </a:xfrm>
        </p:spPr>
        <p:txBody>
          <a:bodyPr>
            <a:normAutofit/>
          </a:bodyPr>
          <a:lstStyle/>
          <a:p>
            <a:r>
              <a:rPr lang="fr-FR" sz="2000" dirty="0"/>
              <a:t>1 VPC : </a:t>
            </a:r>
            <a:r>
              <a:rPr lang="fr-FR" sz="2000" dirty="0" err="1"/>
              <a:t>myVPC</a:t>
            </a:r>
            <a:endParaRPr lang="fr-FR" sz="2000" dirty="0"/>
          </a:p>
          <a:p>
            <a:pPr lvl="1"/>
            <a:r>
              <a:rPr lang="fr-FR" sz="1800" dirty="0"/>
              <a:t>1 public </a:t>
            </a:r>
            <a:r>
              <a:rPr lang="fr-FR" sz="1800" dirty="0" err="1"/>
              <a:t>subnet</a:t>
            </a:r>
            <a:r>
              <a:rPr lang="fr-FR" sz="1800" dirty="0"/>
              <a:t>: 10.0.0.0/24</a:t>
            </a:r>
          </a:p>
          <a:p>
            <a:pPr lvl="1"/>
            <a:r>
              <a:rPr lang="fr-FR" sz="1800" dirty="0"/>
              <a:t>1 </a:t>
            </a:r>
            <a:r>
              <a:rPr lang="fr-FR" sz="1800" dirty="0" err="1"/>
              <a:t>private</a:t>
            </a:r>
            <a:r>
              <a:rPr lang="fr-FR" sz="1800" dirty="0"/>
              <a:t> </a:t>
            </a:r>
            <a:r>
              <a:rPr lang="fr-FR" sz="1800" dirty="0" err="1"/>
              <a:t>subnet</a:t>
            </a:r>
            <a:r>
              <a:rPr lang="fr-FR" sz="1800" dirty="0"/>
              <a:t>: 10.0.1.0/24</a:t>
            </a:r>
          </a:p>
          <a:p>
            <a:r>
              <a:rPr lang="fr-FR" sz="2000" dirty="0"/>
              <a:t>1 NAT</a:t>
            </a:r>
          </a:p>
          <a:p>
            <a:pPr lvl="1"/>
            <a:r>
              <a:rPr lang="fr-FR" sz="1800" dirty="0"/>
              <a:t>Amazon Linux AMI</a:t>
            </a:r>
          </a:p>
          <a:p>
            <a:r>
              <a:rPr lang="fr-FR" sz="2200" dirty="0"/>
              <a:t>1 Bastion</a:t>
            </a:r>
          </a:p>
          <a:p>
            <a:pPr lvl="1"/>
            <a:r>
              <a:rPr lang="fr-FR" sz="1800" dirty="0"/>
              <a:t>Amazon Linux AMI on public </a:t>
            </a:r>
            <a:r>
              <a:rPr lang="fr-FR" sz="1800" dirty="0" err="1"/>
              <a:t>subnet</a:t>
            </a:r>
            <a:endParaRPr lang="fr-FR" sz="1800" dirty="0"/>
          </a:p>
          <a:p>
            <a:pPr lvl="1"/>
            <a:r>
              <a:rPr lang="fr-FR" sz="1800" dirty="0"/>
              <a:t>1 public IP</a:t>
            </a:r>
          </a:p>
          <a:p>
            <a:r>
              <a:rPr lang="fr-FR" sz="2200" dirty="0"/>
              <a:t>1 </a:t>
            </a:r>
            <a:r>
              <a:rPr lang="fr-FR" sz="2200" dirty="0" err="1"/>
              <a:t>private</a:t>
            </a:r>
            <a:r>
              <a:rPr lang="fr-FR" sz="2200" dirty="0"/>
              <a:t> EC2</a:t>
            </a:r>
          </a:p>
          <a:p>
            <a:pPr lvl="1"/>
            <a:r>
              <a:rPr lang="fr-FR" sz="1800" dirty="0"/>
              <a:t>Amazon Linux AMI on </a:t>
            </a:r>
            <a:r>
              <a:rPr lang="fr-FR" sz="1800" dirty="0" err="1"/>
              <a:t>private</a:t>
            </a:r>
            <a:r>
              <a:rPr lang="fr-FR" sz="1800" dirty="0"/>
              <a:t> </a:t>
            </a:r>
            <a:r>
              <a:rPr lang="fr-FR" sz="1800" dirty="0" err="1"/>
              <a:t>subnet</a:t>
            </a:r>
            <a:endParaRPr lang="fr-FR" sz="1800" dirty="0"/>
          </a:p>
          <a:p>
            <a:pPr lvl="1"/>
            <a:r>
              <a:rPr lang="fr-FR" sz="1800" dirty="0"/>
              <a:t>No public IP</a:t>
            </a:r>
          </a:p>
          <a:p>
            <a:pPr lvl="1"/>
            <a:endParaRPr lang="fr-FR" sz="1800" dirty="0"/>
          </a:p>
          <a:p>
            <a:endParaRPr lang="en-US" sz="20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5E67847-8060-4F1B-A63E-AD5E653BA4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43" t="31094" r="33072" b="24759"/>
          <a:stretch/>
        </p:blipFill>
        <p:spPr>
          <a:xfrm>
            <a:off x="5005598" y="1574482"/>
            <a:ext cx="7034002" cy="455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356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F11933-0EF5-4629-9B20-6DC01CB18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Launch EC2 Bastion on public </a:t>
            </a:r>
            <a:r>
              <a:rPr lang="fr-FR" dirty="0" err="1"/>
              <a:t>subnet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9DCCC4-DA69-4736-B1A5-0DC244AED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40086" cy="4351338"/>
          </a:xfrm>
        </p:spPr>
        <p:txBody>
          <a:bodyPr>
            <a:normAutofit/>
          </a:bodyPr>
          <a:lstStyle/>
          <a:p>
            <a:r>
              <a:rPr lang="fr-FR" sz="2000" dirty="0"/>
              <a:t>t2.micro AMAZON Linux AMI</a:t>
            </a:r>
          </a:p>
          <a:p>
            <a:r>
              <a:rPr lang="fr-FR" sz="2000" dirty="0"/>
              <a:t>Public DSN </a:t>
            </a:r>
          </a:p>
          <a:p>
            <a:r>
              <a:rPr lang="fr-FR" sz="2000" dirty="0"/>
              <a:t>Public IP: 34.245.29.116</a:t>
            </a:r>
          </a:p>
          <a:p>
            <a:endParaRPr lang="en-US" sz="20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CDC7230-CD6B-4CB7-A566-9DCD6EC4AC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92"/>
          <a:stretch/>
        </p:blipFill>
        <p:spPr>
          <a:xfrm>
            <a:off x="4392085" y="1441269"/>
            <a:ext cx="7667628" cy="525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453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F31B02-913D-4817-A787-9C36EF6AD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Launch EC2 instance on </a:t>
            </a:r>
            <a:r>
              <a:rPr lang="fr-FR" dirty="0" err="1"/>
              <a:t>private</a:t>
            </a:r>
            <a:r>
              <a:rPr lang="fr-FR" dirty="0"/>
              <a:t> </a:t>
            </a:r>
            <a:r>
              <a:rPr lang="fr-FR" dirty="0" err="1"/>
              <a:t>subnet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537FDC-82B4-4014-AC87-898F37287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64726" cy="4351338"/>
          </a:xfrm>
        </p:spPr>
        <p:txBody>
          <a:bodyPr>
            <a:normAutofit/>
          </a:bodyPr>
          <a:lstStyle/>
          <a:p>
            <a:r>
              <a:rPr lang="fr-FR" sz="2400" dirty="0"/>
              <a:t>Amazon Linux AMI t2.micro</a:t>
            </a:r>
          </a:p>
          <a:p>
            <a:r>
              <a:rPr lang="fr-FR" sz="2400" dirty="0"/>
              <a:t>No public IP</a:t>
            </a:r>
          </a:p>
          <a:p>
            <a:r>
              <a:rPr lang="fr-FR" sz="2400" dirty="0"/>
              <a:t>No public DNS</a:t>
            </a:r>
          </a:p>
          <a:p>
            <a:r>
              <a:rPr lang="fr-FR" sz="2400" dirty="0" err="1"/>
              <a:t>Private</a:t>
            </a:r>
            <a:r>
              <a:rPr lang="fr-FR" sz="2400" dirty="0"/>
              <a:t> IP: 10.0.1.206</a:t>
            </a:r>
            <a:endParaRPr lang="en-US" sz="24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3F4E92B-BF53-4842-B1B7-A52F586113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56"/>
          <a:stretch/>
        </p:blipFill>
        <p:spPr>
          <a:xfrm>
            <a:off x="4676622" y="1690688"/>
            <a:ext cx="7423415" cy="508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048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2AB216-034E-4AFE-B172-493DED1DE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Public </a:t>
            </a:r>
            <a:r>
              <a:rPr lang="fr-FR" dirty="0" err="1"/>
              <a:t>subnet</a:t>
            </a:r>
            <a:r>
              <a:rPr lang="fr-FR" dirty="0"/>
              <a:t> route  customisation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893B63-5126-4BFA-82C3-C0FE1E01A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36062" cy="4351338"/>
          </a:xfrm>
        </p:spPr>
        <p:txBody>
          <a:bodyPr>
            <a:normAutofit/>
          </a:bodyPr>
          <a:lstStyle/>
          <a:p>
            <a:r>
              <a:rPr lang="fr-FR" sz="2000" dirty="0"/>
              <a:t>public </a:t>
            </a:r>
            <a:r>
              <a:rPr lang="fr-FR" sz="2000" dirty="0" err="1"/>
              <a:t>subnet</a:t>
            </a:r>
            <a:r>
              <a:rPr lang="fr-FR" sz="2000" dirty="0"/>
              <a:t> </a:t>
            </a:r>
            <a:r>
              <a:rPr lang="fr-FR" sz="2000" dirty="0" err="1"/>
              <a:t>associationroute</a:t>
            </a:r>
            <a:endParaRPr lang="fr-FR" sz="2000" dirty="0"/>
          </a:p>
          <a:p>
            <a:r>
              <a:rPr lang="fr-FR" sz="2000" dirty="0" err="1"/>
              <a:t>Targeting</a:t>
            </a:r>
            <a:r>
              <a:rPr lang="fr-FR" sz="2000" dirty="0"/>
              <a:t> </a:t>
            </a:r>
            <a:r>
              <a:rPr lang="fr-FR" sz="2000" dirty="0" err="1"/>
              <a:t>our</a:t>
            </a:r>
            <a:r>
              <a:rPr lang="fr-FR" sz="2000" dirty="0"/>
              <a:t> </a:t>
            </a:r>
            <a:r>
              <a:rPr lang="fr-FR" sz="2000" dirty="0" err="1"/>
              <a:t>gateway</a:t>
            </a:r>
            <a:endParaRPr lang="en-US" sz="2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B49E61D-8C01-4F51-97D5-F1920B2272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83"/>
          <a:stretch/>
        </p:blipFill>
        <p:spPr>
          <a:xfrm>
            <a:off x="5482744" y="2272937"/>
            <a:ext cx="6595522" cy="451103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0C88D40-1384-41B2-ABE5-2DDA45BB4A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746"/>
          <a:stretch/>
        </p:blipFill>
        <p:spPr>
          <a:xfrm>
            <a:off x="9056914" y="123529"/>
            <a:ext cx="3021352" cy="206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26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2AB216-034E-4AFE-B172-493DED1DE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 err="1"/>
              <a:t>Private</a:t>
            </a:r>
            <a:r>
              <a:rPr lang="fr-FR" dirty="0"/>
              <a:t> </a:t>
            </a:r>
            <a:r>
              <a:rPr lang="fr-FR" dirty="0" err="1"/>
              <a:t>subnet</a:t>
            </a:r>
            <a:r>
              <a:rPr lang="fr-FR" dirty="0"/>
              <a:t> route  customisation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893B63-5126-4BFA-82C3-C0FE1E01A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36062" cy="4351338"/>
          </a:xfrm>
        </p:spPr>
        <p:txBody>
          <a:bodyPr>
            <a:normAutofit/>
          </a:bodyPr>
          <a:lstStyle/>
          <a:p>
            <a:r>
              <a:rPr lang="fr-FR" sz="2000" dirty="0" err="1"/>
              <a:t>private</a:t>
            </a:r>
            <a:r>
              <a:rPr lang="fr-FR" sz="2000" dirty="0"/>
              <a:t> </a:t>
            </a:r>
            <a:r>
              <a:rPr lang="fr-FR" sz="2000" dirty="0" err="1"/>
              <a:t>subnet</a:t>
            </a:r>
            <a:r>
              <a:rPr lang="fr-FR" sz="2000" dirty="0"/>
              <a:t> association</a:t>
            </a:r>
          </a:p>
          <a:p>
            <a:r>
              <a:rPr lang="fr-FR" sz="2000" dirty="0" err="1"/>
              <a:t>Targeting</a:t>
            </a:r>
            <a:r>
              <a:rPr lang="fr-FR" sz="2000" dirty="0"/>
              <a:t> </a:t>
            </a:r>
            <a:r>
              <a:rPr lang="fr-FR" sz="2000" dirty="0" err="1"/>
              <a:t>our</a:t>
            </a:r>
            <a:r>
              <a:rPr lang="fr-FR" sz="2000" dirty="0"/>
              <a:t> Bastion</a:t>
            </a:r>
            <a:endParaRPr lang="en-US" sz="20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A26CC8C-C857-4EBA-8DEF-BE90FDF95D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27"/>
          <a:stretch/>
        </p:blipFill>
        <p:spPr>
          <a:xfrm>
            <a:off x="8991563" y="88312"/>
            <a:ext cx="3034452" cy="206498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A9B11EC-3960-48B5-BBD1-509DCDDDC3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683"/>
          <a:stretch/>
        </p:blipFill>
        <p:spPr>
          <a:xfrm>
            <a:off x="5547359" y="2247096"/>
            <a:ext cx="6486879" cy="443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967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0596B3-3A20-4538-8210-F02AF6C29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Bastion Security Group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5000E4-153B-40AC-8052-D6B034B9E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72543" cy="4351338"/>
          </a:xfrm>
        </p:spPr>
        <p:txBody>
          <a:bodyPr>
            <a:normAutofit/>
          </a:bodyPr>
          <a:lstStyle/>
          <a:p>
            <a:r>
              <a:rPr lang="fr-FR" sz="2000" dirty="0" err="1"/>
              <a:t>Add</a:t>
            </a:r>
            <a:r>
              <a:rPr lang="fr-FR" sz="2000" dirty="0"/>
              <a:t> inbound </a:t>
            </a:r>
            <a:r>
              <a:rPr lang="fr-FR" sz="2000" dirty="0" err="1"/>
              <a:t>rule</a:t>
            </a:r>
            <a:r>
              <a:rPr lang="fr-FR" sz="2000" dirty="0"/>
              <a:t> to </a:t>
            </a:r>
            <a:r>
              <a:rPr lang="fr-FR" sz="2000" dirty="0" err="1"/>
              <a:t>accept</a:t>
            </a:r>
            <a:r>
              <a:rPr lang="fr-FR" sz="2000" dirty="0"/>
              <a:t> </a:t>
            </a:r>
            <a:r>
              <a:rPr lang="fr-FR" sz="2000" dirty="0" err="1"/>
              <a:t>any</a:t>
            </a:r>
            <a:r>
              <a:rPr lang="fr-FR" sz="2000" dirty="0"/>
              <a:t> </a:t>
            </a:r>
            <a:r>
              <a:rPr lang="fr-FR" sz="2000" dirty="0" err="1"/>
              <a:t>incoming</a:t>
            </a:r>
            <a:r>
              <a:rPr lang="fr-FR" sz="2000" dirty="0"/>
              <a:t> trafic </a:t>
            </a:r>
            <a:r>
              <a:rPr lang="fr-FR" sz="2000" dirty="0" err="1"/>
              <a:t>from</a:t>
            </a:r>
            <a:r>
              <a:rPr lang="fr-FR" sz="2000" dirty="0"/>
              <a:t> </a:t>
            </a:r>
            <a:r>
              <a:rPr lang="fr-FR" sz="2000" dirty="0" err="1"/>
              <a:t>our</a:t>
            </a:r>
            <a:r>
              <a:rPr lang="fr-FR" sz="2000" dirty="0"/>
              <a:t> </a:t>
            </a:r>
            <a:r>
              <a:rPr lang="fr-FR" sz="2000" dirty="0" err="1"/>
              <a:t>private</a:t>
            </a:r>
            <a:r>
              <a:rPr lang="fr-FR" sz="2000" dirty="0"/>
              <a:t> </a:t>
            </a:r>
            <a:r>
              <a:rPr lang="fr-FR" sz="2000" dirty="0" err="1"/>
              <a:t>subnet</a:t>
            </a:r>
            <a:endParaRPr lang="fr-FR" sz="2000" dirty="0"/>
          </a:p>
          <a:p>
            <a:r>
              <a:rPr lang="fr-FR" sz="2000" dirty="0" err="1"/>
              <a:t>Add</a:t>
            </a:r>
            <a:r>
              <a:rPr lang="fr-FR" sz="2000" dirty="0"/>
              <a:t> inbound </a:t>
            </a:r>
            <a:r>
              <a:rPr lang="fr-FR" sz="2000" dirty="0" err="1"/>
              <a:t>rule</a:t>
            </a:r>
            <a:r>
              <a:rPr lang="fr-FR" sz="2000" dirty="0"/>
              <a:t> to </a:t>
            </a:r>
            <a:r>
              <a:rPr lang="fr-FR" sz="2000" dirty="0" err="1"/>
              <a:t>accept</a:t>
            </a:r>
            <a:r>
              <a:rPr lang="fr-FR" sz="2000" dirty="0"/>
              <a:t> </a:t>
            </a:r>
            <a:r>
              <a:rPr lang="fr-FR" sz="2000" dirty="0" err="1"/>
              <a:t>ssh</a:t>
            </a:r>
            <a:r>
              <a:rPr lang="fr-FR" sz="2000" dirty="0"/>
              <a:t> </a:t>
            </a:r>
            <a:r>
              <a:rPr lang="fr-FR" sz="2000" dirty="0" err="1"/>
              <a:t>only</a:t>
            </a:r>
            <a:r>
              <a:rPr lang="fr-FR" sz="2000" dirty="0"/>
              <a:t> </a:t>
            </a:r>
            <a:r>
              <a:rPr lang="fr-FR" sz="2000" dirty="0" err="1"/>
              <a:t>from</a:t>
            </a:r>
            <a:r>
              <a:rPr lang="fr-FR" sz="2000" dirty="0"/>
              <a:t> </a:t>
            </a:r>
            <a:r>
              <a:rPr lang="fr-FR" sz="2000" dirty="0" err="1"/>
              <a:t>our</a:t>
            </a:r>
            <a:r>
              <a:rPr lang="fr-FR" sz="2000" dirty="0"/>
              <a:t> </a:t>
            </a:r>
            <a:r>
              <a:rPr lang="fr-FR" sz="2000" dirty="0" err="1"/>
              <a:t>workstation</a:t>
            </a:r>
            <a:endParaRPr lang="en-US" sz="2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8311A82-AC1F-4AA8-B52B-C6F7ED2DCD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73"/>
          <a:stretch/>
        </p:blipFill>
        <p:spPr>
          <a:xfrm>
            <a:off x="4345577" y="1463340"/>
            <a:ext cx="7709306" cy="526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754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4B35CF-5008-4A2A-ACA5-187B52610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Log to Bastion/NAT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E7572D-93B3-44AC-ADF8-71A5448D2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12326" cy="4351338"/>
          </a:xfrm>
        </p:spPr>
        <p:txBody>
          <a:bodyPr>
            <a:normAutofit/>
          </a:bodyPr>
          <a:lstStyle/>
          <a:p>
            <a:r>
              <a:rPr lang="fr-FR" sz="2000" dirty="0" err="1"/>
              <a:t>From</a:t>
            </a:r>
            <a:r>
              <a:rPr lang="fr-FR" sz="2000" dirty="0"/>
              <a:t> </a:t>
            </a:r>
            <a:r>
              <a:rPr lang="fr-FR" sz="2000" dirty="0" err="1"/>
              <a:t>our</a:t>
            </a:r>
            <a:r>
              <a:rPr lang="fr-FR" sz="2000" dirty="0"/>
              <a:t> Windows desktop</a:t>
            </a:r>
          </a:p>
          <a:p>
            <a:r>
              <a:rPr lang="fr-FR" sz="2000" dirty="0" err="1"/>
              <a:t>Using</a:t>
            </a:r>
            <a:r>
              <a:rPr lang="fr-FR" sz="2000" dirty="0"/>
              <a:t> PuTTY</a:t>
            </a:r>
          </a:p>
          <a:p>
            <a:r>
              <a:rPr lang="fr-FR" sz="2000" dirty="0"/>
              <a:t>SSH </a:t>
            </a:r>
            <a:r>
              <a:rPr lang="fr-FR" sz="2000" dirty="0" err="1"/>
              <a:t>private</a:t>
            </a:r>
            <a:r>
              <a:rPr lang="fr-FR" sz="2000" dirty="0"/>
              <a:t> key </a:t>
            </a:r>
            <a:r>
              <a:rPr lang="fr-FR" sz="2000" dirty="0" err="1"/>
              <a:t>stored</a:t>
            </a:r>
            <a:r>
              <a:rPr lang="fr-FR" sz="2000" dirty="0"/>
              <a:t> and </a:t>
            </a:r>
            <a:r>
              <a:rPr lang="fr-FR" sz="2000" dirty="0" err="1"/>
              <a:t>managed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</a:t>
            </a:r>
            <a:r>
              <a:rPr lang="fr-FR" sz="2000" dirty="0" err="1"/>
              <a:t>Pageant</a:t>
            </a:r>
            <a:endParaRPr lang="fr-FR" sz="2000" dirty="0"/>
          </a:p>
          <a:p>
            <a:r>
              <a:rPr lang="fr-FR" sz="2000" dirty="0" err="1"/>
              <a:t>We</a:t>
            </a:r>
            <a:r>
              <a:rPr lang="fr-FR" sz="2000" dirty="0"/>
              <a:t> are able to log </a:t>
            </a:r>
            <a:r>
              <a:rPr lang="fr-FR" sz="2000" dirty="0" err="1"/>
              <a:t>into</a:t>
            </a:r>
            <a:r>
              <a:rPr lang="fr-FR" sz="2000" dirty="0"/>
              <a:t> out NAT/Bastion</a:t>
            </a:r>
          </a:p>
          <a:p>
            <a:r>
              <a:rPr lang="fr-FR" sz="2000" dirty="0" err="1"/>
              <a:t>We</a:t>
            </a:r>
            <a:r>
              <a:rPr lang="fr-FR" sz="2000" dirty="0"/>
              <a:t> </a:t>
            </a:r>
            <a:r>
              <a:rPr lang="fr-FR" sz="2000" dirty="0" err="1"/>
              <a:t>verify</a:t>
            </a:r>
            <a:r>
              <a:rPr lang="fr-FR" sz="2000" dirty="0"/>
              <a:t> </a:t>
            </a:r>
            <a:r>
              <a:rPr lang="fr-FR" sz="2000" dirty="0" err="1"/>
              <a:t>that</a:t>
            </a:r>
            <a:r>
              <a:rPr lang="fr-FR" sz="2000" dirty="0"/>
              <a:t> </a:t>
            </a:r>
            <a:r>
              <a:rPr lang="fr-FR" sz="2000" dirty="0" err="1"/>
              <a:t>we</a:t>
            </a:r>
            <a:r>
              <a:rPr lang="fr-FR" sz="2000" dirty="0"/>
              <a:t> can ping google </a:t>
            </a:r>
            <a:r>
              <a:rPr lang="fr-FR" sz="2000" dirty="0" err="1"/>
              <a:t>from</a:t>
            </a:r>
            <a:r>
              <a:rPr lang="fr-FR" sz="2000" dirty="0"/>
              <a:t> Bastion</a:t>
            </a:r>
            <a:endParaRPr lang="en-US" sz="2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88B8682-2EC1-4610-A918-5D849594F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526" y="1825625"/>
            <a:ext cx="7262132" cy="422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950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A62DF3-A5D1-40B0-87AB-71BDF6C7B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Log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private</a:t>
            </a:r>
            <a:r>
              <a:rPr lang="fr-FR" dirty="0"/>
              <a:t> EC2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F5EFAC-143A-4602-A51B-A4194A4F6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68337" cy="4351338"/>
          </a:xfrm>
        </p:spPr>
        <p:txBody>
          <a:bodyPr>
            <a:normAutofit/>
          </a:bodyPr>
          <a:lstStyle/>
          <a:p>
            <a:r>
              <a:rPr lang="fr-FR" sz="2000" dirty="0" err="1"/>
              <a:t>From</a:t>
            </a:r>
            <a:r>
              <a:rPr lang="fr-FR" sz="2000" dirty="0"/>
              <a:t> </a:t>
            </a:r>
            <a:r>
              <a:rPr lang="fr-FR" sz="2000" dirty="0" err="1"/>
              <a:t>our</a:t>
            </a:r>
            <a:r>
              <a:rPr lang="fr-FR" sz="2000" dirty="0"/>
              <a:t> NAT/Bastion </a:t>
            </a:r>
          </a:p>
          <a:p>
            <a:r>
              <a:rPr lang="fr-FR" sz="2000" dirty="0" err="1"/>
              <a:t>Using</a:t>
            </a:r>
            <a:r>
              <a:rPr lang="fr-FR" sz="2000" dirty="0"/>
              <a:t> agent </a:t>
            </a:r>
            <a:r>
              <a:rPr lang="fr-FR" sz="2000" dirty="0" err="1"/>
              <a:t>forwarding</a:t>
            </a:r>
            <a:endParaRPr lang="fr-FR" sz="2000" dirty="0"/>
          </a:p>
          <a:p>
            <a:r>
              <a:rPr lang="fr-FR" sz="2000" dirty="0"/>
              <a:t>SSH </a:t>
            </a:r>
            <a:r>
              <a:rPr lang="fr-FR" sz="2000" dirty="0" err="1"/>
              <a:t>private</a:t>
            </a:r>
            <a:r>
              <a:rPr lang="fr-FR" sz="2000" dirty="0"/>
              <a:t> key </a:t>
            </a:r>
            <a:r>
              <a:rPr lang="fr-FR" sz="2000" dirty="0" err="1"/>
              <a:t>stored</a:t>
            </a:r>
            <a:r>
              <a:rPr lang="fr-FR" sz="2000" dirty="0"/>
              <a:t> and </a:t>
            </a:r>
            <a:r>
              <a:rPr lang="fr-FR" sz="2000" dirty="0" err="1"/>
              <a:t>managed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</a:t>
            </a:r>
            <a:r>
              <a:rPr lang="fr-FR" sz="2000" dirty="0" err="1"/>
              <a:t>Pageant</a:t>
            </a:r>
            <a:endParaRPr lang="fr-FR" sz="2000" dirty="0"/>
          </a:p>
          <a:p>
            <a:r>
              <a:rPr lang="fr-FR" sz="2000" dirty="0" err="1"/>
              <a:t>We</a:t>
            </a:r>
            <a:r>
              <a:rPr lang="fr-FR" sz="2000" dirty="0"/>
              <a:t> are able to log in </a:t>
            </a:r>
            <a:r>
              <a:rPr lang="fr-FR" sz="2000" dirty="0" err="1"/>
              <a:t>our</a:t>
            </a:r>
            <a:r>
              <a:rPr lang="fr-FR" sz="2000" dirty="0"/>
              <a:t> </a:t>
            </a:r>
            <a:r>
              <a:rPr lang="fr-FR" sz="2000" dirty="0" err="1"/>
              <a:t>private</a:t>
            </a:r>
            <a:r>
              <a:rPr lang="fr-FR" sz="2000" dirty="0"/>
              <a:t> EC2 on </a:t>
            </a:r>
            <a:r>
              <a:rPr lang="fr-FR" sz="2000" dirty="0" err="1"/>
              <a:t>our</a:t>
            </a:r>
            <a:r>
              <a:rPr lang="fr-FR" sz="2000" dirty="0"/>
              <a:t> </a:t>
            </a:r>
            <a:r>
              <a:rPr lang="fr-FR" sz="2000" dirty="0" err="1"/>
              <a:t>private</a:t>
            </a:r>
            <a:r>
              <a:rPr lang="fr-FR" sz="2000" dirty="0"/>
              <a:t> network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FC2EAD0-156E-4F99-807C-51B2C725B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494" y="1860505"/>
            <a:ext cx="7577477" cy="440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7923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282</Words>
  <Application>Microsoft Office PowerPoint</Application>
  <PresentationFormat>Grand écran</PresentationFormat>
  <Paragraphs>54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BASTION AWS Project</vt:lpstr>
      <vt:lpstr>Bastion Architecture Overview</vt:lpstr>
      <vt:lpstr>Launch EC2 Bastion on public subnet</vt:lpstr>
      <vt:lpstr>Launch EC2 instance on private subnet</vt:lpstr>
      <vt:lpstr>Public subnet route  customisation</vt:lpstr>
      <vt:lpstr>Private subnet route  customisation</vt:lpstr>
      <vt:lpstr>Bastion Security Group</vt:lpstr>
      <vt:lpstr>Log to Bastion/NAT</vt:lpstr>
      <vt:lpstr>Log into private EC2</vt:lpstr>
      <vt:lpstr>Ping google from our private EC2 instance</vt:lpstr>
      <vt:lpstr>Remark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 Rebar</dc:creator>
  <cp:lastModifiedBy>Max Rebar</cp:lastModifiedBy>
  <cp:revision>30</cp:revision>
  <dcterms:created xsi:type="dcterms:W3CDTF">2018-05-27T19:44:19Z</dcterms:created>
  <dcterms:modified xsi:type="dcterms:W3CDTF">2018-05-29T12:31:59Z</dcterms:modified>
</cp:coreProperties>
</file>