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hyperlink" Target="http://orange.biolab.si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4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stalling Orange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543305">
              <a:defRPr sz="7440"/>
            </a:pPr>
            <a:r>
              <a:t>Installing Orange</a:t>
            </a:r>
          </a:p>
          <a:p>
            <a:pPr defTabSz="543305">
              <a:defRPr sz="7440"/>
            </a:pPr>
            <a:r>
              <a:t>Reading Data in Orange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763" y="3346453"/>
            <a:ext cx="12507274" cy="3060694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4 continuous values per row + class label"/>
          <p:cNvSpPr txBox="1"/>
          <p:nvPr/>
        </p:nvSpPr>
        <p:spPr>
          <a:xfrm>
            <a:off x="1941450" y="1492250"/>
            <a:ext cx="91219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 continuous values per row + class label</a:t>
            </a:r>
          </a:p>
        </p:txBody>
      </p:sp>
      <p:sp>
        <p:nvSpPr>
          <p:cNvPr id="158" name="Line"/>
          <p:cNvSpPr/>
          <p:nvPr/>
        </p:nvSpPr>
        <p:spPr>
          <a:xfrm flipH="1">
            <a:off x="593873" y="2155527"/>
            <a:ext cx="1748285" cy="23933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9" name="Line"/>
          <p:cNvSpPr/>
          <p:nvPr/>
        </p:nvSpPr>
        <p:spPr>
          <a:xfrm flipH="1">
            <a:off x="2115938" y="2229163"/>
            <a:ext cx="264817" cy="24407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0" name="Line"/>
          <p:cNvSpPr/>
          <p:nvPr/>
        </p:nvSpPr>
        <p:spPr>
          <a:xfrm>
            <a:off x="2389584" y="2156033"/>
            <a:ext cx="1094929" cy="238995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1" name="Line"/>
          <p:cNvSpPr/>
          <p:nvPr/>
        </p:nvSpPr>
        <p:spPr>
          <a:xfrm>
            <a:off x="2416051" y="2229421"/>
            <a:ext cx="2447901" cy="24479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2" name="Line"/>
          <p:cNvSpPr/>
          <p:nvPr/>
        </p:nvSpPr>
        <p:spPr>
          <a:xfrm flipH="1">
            <a:off x="7056569" y="2129218"/>
            <a:ext cx="2447413" cy="24474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Installing Orange 3.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Installing Orange 3.0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472702"/>
            <a:ext cx="13004800" cy="749399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orange.biolab.si"/>
          <p:cNvSpPr txBox="1"/>
          <p:nvPr/>
        </p:nvSpPr>
        <p:spPr>
          <a:xfrm>
            <a:off x="3647033" y="-82551"/>
            <a:ext cx="5710734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1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orange.biolab.si</a:t>
            </a:r>
          </a:p>
        </p:txBody>
      </p:sp>
      <p:sp>
        <p:nvSpPr>
          <p:cNvPr id="125" name="Oval"/>
          <p:cNvSpPr/>
          <p:nvPr/>
        </p:nvSpPr>
        <p:spPr>
          <a:xfrm>
            <a:off x="10121900" y="1430188"/>
            <a:ext cx="1270000" cy="713880"/>
          </a:xfrm>
          <a:prstGeom prst="ellipse">
            <a:avLst/>
          </a:prstGeom>
          <a:ln w="165100">
            <a:solidFill>
              <a:srgbClr val="FFE735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6" name="Arrow"/>
          <p:cNvSpPr/>
          <p:nvPr/>
        </p:nvSpPr>
        <p:spPr>
          <a:xfrm rot="20145685">
            <a:off x="5626100" y="2489200"/>
            <a:ext cx="4711304" cy="1270000"/>
          </a:xfrm>
          <a:prstGeom prst="rightArrow">
            <a:avLst>
              <a:gd name="adj1" fmla="val 34781"/>
              <a:gd name="adj2" fmla="val 72305"/>
            </a:avLst>
          </a:prstGeom>
          <a:gradFill>
            <a:gsLst>
              <a:gs pos="0">
                <a:schemeClr val="accent3">
                  <a:hueOff val="136527"/>
                  <a:satOff val="23858"/>
                  <a:lumOff val="7773"/>
                </a:schemeClr>
              </a:gs>
              <a:gs pos="100000">
                <a:schemeClr val="accent3">
                  <a:hueOff val="-192295"/>
                  <a:satOff val="2884"/>
                  <a:lumOff val="-756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ading Data in Orange"/>
          <p:cNvSpPr txBox="1"/>
          <p:nvPr>
            <p:ph type="title"/>
          </p:nvPr>
        </p:nvSpPr>
        <p:spPr>
          <a:xfrm>
            <a:off x="-5805" y="3225800"/>
            <a:ext cx="13004801" cy="3302000"/>
          </a:xfrm>
          <a:prstGeom prst="rect">
            <a:avLst/>
          </a:prstGeom>
        </p:spPr>
        <p:txBody>
          <a:bodyPr/>
          <a:lstStyle/>
          <a:p>
            <a:pPr/>
            <a:r>
              <a:t>Reading Data in Orange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Data Form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Format</a:t>
            </a:r>
          </a:p>
        </p:txBody>
      </p:sp>
      <p:sp>
        <p:nvSpPr>
          <p:cNvPr id="131" name="Files in tab-delimited format (“orange.tab”) &lt;— DEFAULT…"/>
          <p:cNvSpPr txBox="1"/>
          <p:nvPr>
            <p:ph type="body" idx="1"/>
          </p:nvPr>
        </p:nvSpPr>
        <p:spPr>
          <a:xfrm>
            <a:off x="316259" y="2603500"/>
            <a:ext cx="12896405" cy="6286500"/>
          </a:xfrm>
          <a:prstGeom prst="rect">
            <a:avLst/>
          </a:prstGeom>
        </p:spPr>
        <p:txBody>
          <a:bodyPr/>
          <a:lstStyle/>
          <a:p>
            <a:pPr/>
            <a:r>
              <a:t>Files in tab-delimited format (“orange.tab”) &lt;— DEFAULT</a:t>
            </a:r>
          </a:p>
          <a:p>
            <a:pPr/>
            <a:r>
              <a:t>Files in csv format (“orange.csv”) &lt;— SIMPLIFIED HEADER</a:t>
            </a:r>
          </a:p>
          <a:p>
            <a:pPr/>
            <a:r>
              <a:t>Files in excel format (“orange.xlsx”)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Data Format (header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Format (header)</a:t>
            </a:r>
          </a:p>
        </p:txBody>
      </p:sp>
      <p:pic>
        <p:nvPicPr>
          <p:cNvPr id="1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308" y="6396180"/>
            <a:ext cx="12770184" cy="2181009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3 header lines (rows) in tab format…"/>
          <p:cNvSpPr txBox="1"/>
          <p:nvPr>
            <p:ph type="body" sz="half" idx="1"/>
          </p:nvPr>
        </p:nvSpPr>
        <p:spPr>
          <a:xfrm>
            <a:off x="463153" y="2413068"/>
            <a:ext cx="11589147" cy="3759132"/>
          </a:xfrm>
          <a:prstGeom prst="rect">
            <a:avLst/>
          </a:prstGeom>
        </p:spPr>
        <p:txBody>
          <a:bodyPr/>
          <a:lstStyle/>
          <a:p>
            <a:pPr marL="0" indent="0" defTabSz="490727">
              <a:spcBef>
                <a:spcPts val="3500"/>
              </a:spcBef>
              <a:buSzTx/>
              <a:buNone/>
              <a:defRPr b="1" sz="3024">
                <a:latin typeface="Helvetica"/>
                <a:ea typeface="Helvetica"/>
                <a:cs typeface="Helvetica"/>
                <a:sym typeface="Helvetica"/>
              </a:defRPr>
            </a:pPr>
            <a:r>
              <a:t>3 header lines (rows) in tab format</a:t>
            </a:r>
          </a:p>
          <a:p>
            <a:pPr marL="0" indent="0" defTabSz="490727">
              <a:spcBef>
                <a:spcPts val="3500"/>
              </a:spcBef>
              <a:buSzTx/>
              <a:buNone/>
              <a:defRPr sz="3024"/>
            </a:pPr>
            <a:r>
              <a:t>ROW1: feature names</a:t>
            </a:r>
            <a:br/>
            <a:r>
              <a:t>ROW2: feature types</a:t>
            </a:r>
            <a:br/>
            <a:r>
              <a:t>- continuous (c), discrete (d), text (s), </a:t>
            </a:r>
            <a:r>
              <a:rPr>
                <a:solidFill>
                  <a:srgbClr val="9A9A9A"/>
                </a:solidFill>
              </a:rPr>
              <a:t>basket</a:t>
            </a:r>
            <a:br>
              <a:rPr>
                <a:solidFill>
                  <a:srgbClr val="9A9A9A"/>
                </a:solidFill>
              </a:rPr>
            </a:br>
            <a:r>
              <a:t>ROW3: optional flags</a:t>
            </a:r>
            <a:br/>
            <a:r>
              <a:t>- ignore (i), class (c), </a:t>
            </a:r>
            <a:r>
              <a:rPr>
                <a:solidFill>
                  <a:srgbClr val="A6AAA9"/>
                </a:solidFill>
              </a:rPr>
              <a:t>multiclass, meta (m)</a:t>
            </a:r>
            <a:br/>
          </a:p>
        </p:txBody>
      </p:sp>
      <p:sp>
        <p:nvSpPr>
          <p:cNvPr id="136" name="iris.tab"/>
          <p:cNvSpPr txBox="1"/>
          <p:nvPr/>
        </p:nvSpPr>
        <p:spPr>
          <a:xfrm>
            <a:off x="5514776" y="8712268"/>
            <a:ext cx="1485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iris.tab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implified hea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Simplified header</a:t>
            </a:r>
          </a:p>
        </p:txBody>
      </p:sp>
      <p:sp>
        <p:nvSpPr>
          <p:cNvPr id="139" name="Instead of a three-line header a single-line header can be used with tags listed before feature names and separated from a feature name with a hash (“#”) sign. Supported tags are:…"/>
          <p:cNvSpPr txBox="1"/>
          <p:nvPr>
            <p:ph type="body" idx="4294967295"/>
          </p:nvPr>
        </p:nvSpPr>
        <p:spPr>
          <a:xfrm>
            <a:off x="552102" y="2603500"/>
            <a:ext cx="12025959" cy="4546600"/>
          </a:xfrm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t>Instead of a three-line header a single-line header can be used with tags listed before feature names and separated from a feature name with a hash (“#”) sign. Supported tags are:</a:t>
            </a:r>
          </a:p>
          <a:p>
            <a:pPr marL="0" indent="0" defTabSz="473201">
              <a:spcBef>
                <a:spcPts val="3400"/>
              </a:spcBef>
              <a:buSzTx/>
              <a:buNone/>
              <a:defRPr sz="291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t> for class feature</a:t>
            </a:r>
            <a:br/>
            <a:r>
              <a:rPr b="1"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t> for feature to be ignored</a:t>
            </a:r>
            <a:br/>
            <a:r>
              <a:rPr b="1">
                <a:latin typeface="Helvetica"/>
                <a:ea typeface="Helvetica"/>
                <a:cs typeface="Helvetica"/>
                <a:sym typeface="Helvetica"/>
              </a:rPr>
              <a:t>m</a:t>
            </a:r>
            <a:r>
              <a:t> for the meta attribute</a:t>
            </a:r>
            <a:br/>
            <a:r>
              <a:rPr b="1"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t> for continuous-typed feature</a:t>
            </a:r>
            <a:br/>
            <a:r>
              <a:rPr b="1">
                <a:latin typeface="Helvetica"/>
                <a:ea typeface="Helvetica"/>
                <a:cs typeface="Helvetica"/>
                <a:sym typeface="Helvetica"/>
              </a:rPr>
              <a:t>D</a:t>
            </a:r>
            <a:r>
              <a:t> for discrete feature</a:t>
            </a:r>
            <a:br/>
            <a:r>
              <a:rPr b="1">
                <a:latin typeface="Helvetica"/>
                <a:ea typeface="Helvetica"/>
                <a:cs typeface="Helvetica"/>
                <a:sym typeface="Helvetica"/>
              </a:rPr>
              <a:t>S</a:t>
            </a:r>
            <a:r>
              <a:t> for string</a:t>
            </a: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" y="7200900"/>
            <a:ext cx="12827000" cy="147887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iris.csv"/>
          <p:cNvSpPr txBox="1"/>
          <p:nvPr/>
        </p:nvSpPr>
        <p:spPr>
          <a:xfrm>
            <a:off x="5489401" y="8712268"/>
            <a:ext cx="15366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iris.csv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ris Dataset…"/>
          <p:cNvSpPr txBox="1"/>
          <p:nvPr>
            <p:ph type="title"/>
          </p:nvPr>
        </p:nvSpPr>
        <p:spPr>
          <a:xfrm>
            <a:off x="952500" y="-1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Iris Dataset</a:t>
            </a:r>
          </a:p>
          <a:p>
            <a:pPr>
              <a:defRPr sz="5500"/>
            </a:pPr>
            <a:r>
              <a:t>classification task (3 classes)</a:t>
            </a:r>
          </a:p>
        </p:txBody>
      </p:sp>
      <p:pic>
        <p:nvPicPr>
          <p:cNvPr id="1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" y="2336800"/>
            <a:ext cx="4191000" cy="558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Iris…"/>
          <p:cNvSpPr txBox="1"/>
          <p:nvPr/>
        </p:nvSpPr>
        <p:spPr>
          <a:xfrm>
            <a:off x="1441119" y="8102600"/>
            <a:ext cx="151196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Iris </a:t>
            </a:r>
          </a:p>
          <a:p>
            <a:pPr/>
            <a:r>
              <a:t>Setosa</a:t>
            </a:r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6900" y="3556000"/>
            <a:ext cx="4191000" cy="314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Iris…"/>
          <p:cNvSpPr txBox="1"/>
          <p:nvPr/>
        </p:nvSpPr>
        <p:spPr>
          <a:xfrm>
            <a:off x="5441695" y="8102600"/>
            <a:ext cx="212140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Iris </a:t>
            </a:r>
          </a:p>
          <a:p>
            <a:pPr/>
            <a:r>
              <a:t>Versicolor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13800" y="3422650"/>
            <a:ext cx="4191000" cy="34163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Iris…"/>
          <p:cNvSpPr txBox="1"/>
          <p:nvPr/>
        </p:nvSpPr>
        <p:spPr>
          <a:xfrm>
            <a:off x="9967239" y="8102600"/>
            <a:ext cx="188412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Iris </a:t>
            </a:r>
          </a:p>
          <a:p>
            <a:pPr/>
            <a:r>
              <a:t>Virginica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ris Dataset - 4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Iris Dataset - 4 features</a:t>
            </a:r>
          </a:p>
        </p:txBody>
      </p:sp>
      <p:pic>
        <p:nvPicPr>
          <p:cNvPr id="1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2565400"/>
            <a:ext cx="5080000" cy="5486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974" y="8428111"/>
            <a:ext cx="12482852" cy="583663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4 continuous values per row + class label"/>
          <p:cNvSpPr txBox="1"/>
          <p:nvPr/>
        </p:nvSpPr>
        <p:spPr>
          <a:xfrm>
            <a:off x="2207463" y="9074150"/>
            <a:ext cx="85898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 continuous values per row + class label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