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DCC"/>
          </a:solidFill>
        </a:fill>
      </a:tcStyle>
    </a:wholeTbl>
    <a:band2H>
      <a:tcTxStyle b="def" i="def"/>
      <a:tcStyle>
        <a:tcBdr/>
        <a:fill>
          <a:solidFill>
            <a:srgbClr val="F6EF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E7E4"/>
          </a:solidFill>
        </a:fill>
      </a:tcStyle>
    </a:wholeTbl>
    <a:band2H>
      <a:tcTxStyle b="def" i="def"/>
      <a:tcStyle>
        <a:tcBdr/>
        <a:fill>
          <a:solidFill>
            <a:srgbClr val="F4F3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ECCC"/>
          </a:solidFill>
        </a:fill>
      </a:tcStyle>
    </a:wholeTbl>
    <a:band2H>
      <a:tcTxStyle b="def" i="def"/>
      <a:tcStyle>
        <a:tcBdr/>
        <a:fill>
          <a:solidFill>
            <a:srgbClr val="EAF6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 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3366">
              <a:alpha val="7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5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en afbeelding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/>
          </p:nvPr>
        </p:nvSpPr>
        <p:spPr>
          <a:xfrm>
            <a:off x="457200" y="1234800"/>
            <a:ext cx="4038600" cy="46786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8" name="Image"/>
          <p:cNvSpPr/>
          <p:nvPr>
            <p:ph type="pic" sz="half" idx="13"/>
          </p:nvPr>
        </p:nvSpPr>
        <p:spPr>
          <a:xfrm>
            <a:off x="4986868" y="950912"/>
            <a:ext cx="4157132" cy="49625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38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en grafiek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Body Level One…"/>
          <p:cNvSpPr txBox="1"/>
          <p:nvPr>
            <p:ph type="body" sz="half" idx="1"/>
          </p:nvPr>
        </p:nvSpPr>
        <p:spPr>
          <a:xfrm>
            <a:off x="457200" y="1234800"/>
            <a:ext cx="4038600" cy="46786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2 kolom en kop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ody Level One…"/>
          <p:cNvSpPr txBox="1"/>
          <p:nvPr>
            <p:ph type="body" sz="quarter" idx="1"/>
          </p:nvPr>
        </p:nvSpPr>
        <p:spPr>
          <a:xfrm>
            <a:off x="457200" y="1235520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Rectangle"/>
          <p:cNvSpPr/>
          <p:nvPr>
            <p:ph type="body" sz="quarter" idx="13"/>
          </p:nvPr>
        </p:nvSpPr>
        <p:spPr>
          <a:xfrm>
            <a:off x="4645025" y="1235520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/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slide 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rgbClr val="00336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68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fotoslide 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79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fotoslide 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90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fotoslide grij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01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fotoslide licht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12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fotoslide licht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23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eldia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3366">
              <a:alpha val="70195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Rectangle"/>
          <p:cNvSpPr/>
          <p:nvPr/>
        </p:nvSpPr>
        <p:spPr>
          <a:xfrm>
            <a:off x="0" y="5924550"/>
            <a:ext cx="9144000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8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02-UTI_Basisvormen_powerpoint_05.png" descr="02-UTI_Basisvormen_powerpoint_0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4705200" y="1476000"/>
            <a:ext cx="4280400" cy="14688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4787999" y="2833199"/>
            <a:ext cx="4381202" cy="5256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 marL="0" indent="45720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2pPr>
            <a:lvl3pPr marL="0" indent="91440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3pPr>
            <a:lvl4pPr marL="0" indent="137160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4pPr>
            <a:lvl5pPr marL="0" indent="1828800"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fotoslide licht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34" name="02-UTI_Basisvormen_powerpoint_03.png" descr="02-UTI_Basisvormen_powerpoint_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bron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45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Body Level One…"/>
          <p:cNvSpPr txBox="1"/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blauw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56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Body Level One…"/>
          <p:cNvSpPr txBox="1"/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grij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67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Body Level One…"/>
          <p:cNvSpPr txBox="1"/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lichtblauw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78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Body Level One…"/>
          <p:cNvSpPr txBox="1"/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lichtbron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289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Body Level One…"/>
          <p:cNvSpPr txBox="1"/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Hoofdstukslide lichtgroen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94901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00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Body Level One…"/>
          <p:cNvSpPr txBox="1"/>
          <p:nvPr>
            <p:ph type="body" sz="quarter" idx="1"/>
          </p:nvPr>
        </p:nvSpPr>
        <p:spPr>
          <a:xfrm>
            <a:off x="4722602" y="1963617"/>
            <a:ext cx="4386263" cy="120813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buSzTx/>
              <a:buFontTx/>
              <a:buNone/>
              <a:defRPr sz="3200"/>
            </a:lvl1pPr>
            <a:lvl2pPr marL="965200" indent="-508000">
              <a:spcBef>
                <a:spcPts val="700"/>
              </a:spcBef>
              <a:buFontTx/>
              <a:defRPr sz="3200"/>
            </a:lvl2pPr>
            <a:lvl3pPr marL="1320800" indent="-406400">
              <a:spcBef>
                <a:spcPts val="700"/>
              </a:spcBef>
              <a:buFontTx/>
              <a:defRPr sz="3200"/>
            </a:lvl3pPr>
            <a:lvl4pPr marL="1778000" indent="-406400">
              <a:spcBef>
                <a:spcPts val="700"/>
              </a:spcBef>
              <a:buFontTx/>
              <a:defRPr sz="3200"/>
            </a:lvl4pPr>
            <a:lvl5pPr marL="2235200" indent="-406400">
              <a:spcBef>
                <a:spcPts val="700"/>
              </a:spcBef>
              <a:buFontTx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"/>
          <p:cNvSpPr/>
          <p:nvPr/>
        </p:nvSpPr>
        <p:spPr>
          <a:xfrm>
            <a:off x="0" y="0"/>
            <a:ext cx="9144001" cy="95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1232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1035" y="21600"/>
                </a:lnTo>
                <a:lnTo>
                  <a:pt x="0" y="1123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10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lide Number"/>
          <p:cNvSpPr txBox="1"/>
          <p:nvPr>
            <p:ph type="sldNum" sz="quarter" idx="2"/>
          </p:nvPr>
        </p:nvSpPr>
        <p:spPr>
          <a:xfrm>
            <a:off x="8348099" y="6409054"/>
            <a:ext cx="393240" cy="358141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  <a:lvl2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2pPr>
            <a:lvl3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3pPr>
            <a:lvl4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4pPr>
            <a:lvl5pPr marL="342900" indent="0" algn="ctr" defTabSz="914400">
              <a:spcBef>
                <a:spcPts val="800"/>
              </a:spcBef>
              <a:buSzTx/>
              <a:buFontTx/>
              <a:buNone/>
              <a:defRPr sz="3200">
                <a:solidFill>
                  <a:srgbClr val="EDECE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914400">
              <a:defRPr sz="4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8" name="Slide Number"/>
          <p:cNvSpPr txBox="1"/>
          <p:nvPr>
            <p:ph type="sldNum" sz="quarter" idx="2"/>
          </p:nvPr>
        </p:nvSpPr>
        <p:spPr>
          <a:xfrm>
            <a:off x="8348099" y="6409054"/>
            <a:ext cx="393240" cy="358141"/>
          </a:xfrm>
          <a:prstGeom prst="rect">
            <a:avLst/>
          </a:prstGeom>
        </p:spPr>
        <p:txBody>
          <a:bodyPr anchor="ctr"/>
          <a:lstStyle>
            <a:lvl1pPr algn="ctr" defTabSz="457200">
              <a:defRPr sz="1800">
                <a:solidFill>
                  <a:srgbClr val="878787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 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79999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41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/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Title Slide 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54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le Text"/>
          <p:cNvSpPr txBox="1"/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Title Slide grij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67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4_Title Slide lichtblauw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80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le Text"/>
          <p:cNvSpPr txBox="1"/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Title Slide lichtbro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>
              <a:alpha val="85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93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itle Text"/>
          <p:cNvSpPr txBox="1"/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6_Title Slide lichtgro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"/>
          <p:cNvSpPr/>
          <p:nvPr/>
        </p:nvSpPr>
        <p:spPr>
          <a:xfrm>
            <a:off x="4022725" y="1476375"/>
            <a:ext cx="5145088" cy="169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3288" y="21600"/>
                </a:lnTo>
                <a:lnTo>
                  <a:pt x="0" y="11892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Rectangle"/>
          <p:cNvSpPr/>
          <p:nvPr/>
        </p:nvSpPr>
        <p:spPr>
          <a:xfrm>
            <a:off x="-1588" y="5924550"/>
            <a:ext cx="9144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106" name="02-UTI_Basisvormen_powerpoint_05.png" descr="02-UTI_Basisvormen_powerpoint_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3300" y="6035675"/>
            <a:ext cx="149860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02-UTI_Basisvormen_powerpoint_03.png" descr="02-UTI_Basisvormen_powerpoint_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Text"/>
          <p:cNvSpPr txBox="1"/>
          <p:nvPr>
            <p:ph type="title"/>
          </p:nvPr>
        </p:nvSpPr>
        <p:spPr>
          <a:xfrm>
            <a:off x="4703236" y="1476743"/>
            <a:ext cx="4279901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4764427" y="2832027"/>
            <a:ext cx="4403053" cy="458715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buSzTx/>
              <a:buFontTx/>
              <a:buNone/>
              <a:defRPr sz="1200">
                <a:solidFill>
                  <a:srgbClr val="FFFFFF"/>
                </a:solidFill>
              </a:defRPr>
            </a:lvl1pPr>
            <a:lvl2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2pPr>
            <a:lvl3pPr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3pPr>
            <a:lvl4pPr marL="16002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4pPr>
            <a:lvl5pPr marL="2057400" indent="-228600">
              <a:spcBef>
                <a:spcPts val="200"/>
              </a:spcBef>
              <a:buFontTx/>
              <a:defRPr sz="1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/>
          <p:nvPr/>
        </p:nvSpPr>
        <p:spPr>
          <a:xfrm>
            <a:off x="0" y="477837"/>
            <a:ext cx="9144001" cy="6380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" y="1612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12"/>
                </a:lnTo>
                <a:lnTo>
                  <a:pt x="1080" y="161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02-UTI_Basisvormen_powerpoint_03.png" descr="02-UTI_Basisvormen_powerpoint_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6061075"/>
            <a:ext cx="2540000" cy="7112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235520"/>
            <a:ext cx="8229600" cy="4677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413144" y="625792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1pPr>
      <a:lvl2pPr marL="742950" marR="0" indent="-28575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3pPr>
      <a:lvl4pPr marL="1625600" marR="0" indent="-254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4pPr>
      <a:lvl5pPr marL="2082800" marR="0" indent="-254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336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t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Data Scienc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Data Science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omplexity of the induced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of the induced model</a:t>
            </a:r>
          </a:p>
        </p:txBody>
      </p:sp>
      <p:sp>
        <p:nvSpPr>
          <p:cNvPr id="404" name="The complexity of the model induced by a decision tree is determined by the depth of the tree…"/>
          <p:cNvSpPr txBox="1"/>
          <p:nvPr>
            <p:ph type="body" sz="half" idx="1"/>
          </p:nvPr>
        </p:nvSpPr>
        <p:spPr>
          <a:xfrm>
            <a:off x="457200" y="1235520"/>
            <a:ext cx="8229600" cy="2187131"/>
          </a:xfrm>
          <a:prstGeom prst="rect">
            <a:avLst/>
          </a:prstGeom>
        </p:spPr>
        <p:txBody>
          <a:bodyPr/>
          <a:lstStyle/>
          <a:p>
            <a:pPr/>
            <a:r>
              <a:t>The complexity of the model induced by a decision tree is determined by the depth of the tree</a:t>
            </a:r>
          </a:p>
          <a:p>
            <a:pPr/>
            <a:r>
              <a:t>Increasing the depth of the tree increases the number of decision boundaries</a:t>
            </a:r>
          </a:p>
          <a:p>
            <a:pPr/>
            <a:r>
              <a:t>All decision boundaries are perpendicular to the feature axes, because at each node a decision is made about a single feature </a:t>
            </a:r>
          </a:p>
        </p:txBody>
      </p:sp>
      <p:grpSp>
        <p:nvGrpSpPr>
          <p:cNvPr id="412" name="Group"/>
          <p:cNvGrpSpPr/>
          <p:nvPr/>
        </p:nvGrpSpPr>
        <p:grpSpPr>
          <a:xfrm>
            <a:off x="1635025" y="3707770"/>
            <a:ext cx="5873950" cy="1866554"/>
            <a:chOff x="0" y="0"/>
            <a:chExt cx="5873948" cy="1866552"/>
          </a:xfrm>
        </p:grpSpPr>
        <p:sp>
          <p:nvSpPr>
            <p:cNvPr id="405" name="Is Feature 1 &gt; 0.5?"/>
            <p:cNvSpPr/>
            <p:nvPr/>
          </p:nvSpPr>
          <p:spPr>
            <a:xfrm>
              <a:off x="1689100" y="0"/>
              <a:ext cx="2267149" cy="57854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  <a:r>
                <a:t>Is Feature 1 &gt; 0.5?</a:t>
              </a:r>
            </a:p>
          </p:txBody>
        </p:sp>
        <p:sp>
          <p:nvSpPr>
            <p:cNvPr id="406" name="Is Feature 2 &lt; 0.1?0.5?"/>
            <p:cNvSpPr/>
            <p:nvPr/>
          </p:nvSpPr>
          <p:spPr>
            <a:xfrm>
              <a:off x="0" y="1288008"/>
              <a:ext cx="2267149" cy="57854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  <a:r>
                <a:t>Is Feature 2 &lt; 0.1?0.5?</a:t>
              </a:r>
            </a:p>
          </p:txBody>
        </p:sp>
        <p:sp>
          <p:nvSpPr>
            <p:cNvPr id="407" name="Is Feature 3 &gt; 10? 0.5?"/>
            <p:cNvSpPr/>
            <p:nvPr/>
          </p:nvSpPr>
          <p:spPr>
            <a:xfrm>
              <a:off x="3606800" y="1288008"/>
              <a:ext cx="2267149" cy="57854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  <a:r>
                <a:t>Is Feature 3 &gt; 10? 0.5?</a:t>
              </a:r>
            </a:p>
          </p:txBody>
        </p:sp>
        <p:sp>
          <p:nvSpPr>
            <p:cNvPr id="408" name="Line"/>
            <p:cNvSpPr/>
            <p:nvPr/>
          </p:nvSpPr>
          <p:spPr>
            <a:xfrm>
              <a:off x="2778571" y="585480"/>
              <a:ext cx="1918564" cy="6845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Line"/>
            <p:cNvSpPr/>
            <p:nvPr/>
          </p:nvSpPr>
          <p:spPr>
            <a:xfrm flipH="1">
              <a:off x="1121687" y="579837"/>
              <a:ext cx="1661846" cy="7010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YES"/>
            <p:cNvSpPr txBox="1"/>
            <p:nvPr/>
          </p:nvSpPr>
          <p:spPr>
            <a:xfrm>
              <a:off x="1151279" y="691058"/>
              <a:ext cx="56156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YES</a:t>
              </a:r>
            </a:p>
          </p:txBody>
        </p:sp>
        <p:sp>
          <p:nvSpPr>
            <p:cNvPr id="411" name="NO"/>
            <p:cNvSpPr txBox="1"/>
            <p:nvPr/>
          </p:nvSpPr>
          <p:spPr>
            <a:xfrm>
              <a:off x="4034179" y="691058"/>
              <a:ext cx="4470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NO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andom Decision For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Random Decision Forests</a:t>
            </a:r>
          </a:p>
        </p:txBody>
      </p:sp>
      <p:sp>
        <p:nvSpPr>
          <p:cNvPr id="415" name="From one tree to many"/>
          <p:cNvSpPr txBox="1"/>
          <p:nvPr>
            <p:ph type="body" sz="quarter" idx="1"/>
          </p:nvPr>
        </p:nvSpPr>
        <p:spPr>
          <a:xfrm>
            <a:off x="457200" y="1235520"/>
            <a:ext cx="3241378" cy="711201"/>
          </a:xfrm>
          <a:prstGeom prst="rect">
            <a:avLst/>
          </a:prstGeom>
        </p:spPr>
        <p:txBody>
          <a:bodyPr/>
          <a:lstStyle/>
          <a:p>
            <a:pPr/>
            <a:r>
              <a:t>From one tree to many</a:t>
            </a:r>
          </a:p>
        </p:txBody>
      </p:sp>
      <p:pic>
        <p:nvPicPr>
          <p:cNvPr id="4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2559050"/>
            <a:ext cx="8001000" cy="2425700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Feature 1"/>
          <p:cNvSpPr txBox="1"/>
          <p:nvPr/>
        </p:nvSpPr>
        <p:spPr>
          <a:xfrm>
            <a:off x="1211505" y="5082469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 1</a:t>
            </a:r>
          </a:p>
        </p:txBody>
      </p:sp>
      <p:sp>
        <p:nvSpPr>
          <p:cNvPr id="418" name="Feature 1"/>
          <p:cNvSpPr txBox="1"/>
          <p:nvPr/>
        </p:nvSpPr>
        <p:spPr>
          <a:xfrm>
            <a:off x="4030694" y="5082469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 1</a:t>
            </a:r>
          </a:p>
        </p:txBody>
      </p:sp>
      <p:sp>
        <p:nvSpPr>
          <p:cNvPr id="419" name="Feature 1"/>
          <p:cNvSpPr txBox="1"/>
          <p:nvPr/>
        </p:nvSpPr>
        <p:spPr>
          <a:xfrm>
            <a:off x="6849884" y="5082469"/>
            <a:ext cx="108261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 1</a:t>
            </a:r>
          </a:p>
        </p:txBody>
      </p:sp>
      <p:sp>
        <p:nvSpPr>
          <p:cNvPr id="420" name="Feature 2"/>
          <p:cNvSpPr txBox="1"/>
          <p:nvPr/>
        </p:nvSpPr>
        <p:spPr>
          <a:xfrm rot="16200000">
            <a:off x="-134695" y="3492588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 2</a:t>
            </a:r>
          </a:p>
        </p:txBody>
      </p:sp>
      <p:sp>
        <p:nvSpPr>
          <p:cNvPr id="421" name="Decision Tree 1"/>
          <p:cNvSpPr txBox="1"/>
          <p:nvPr/>
        </p:nvSpPr>
        <p:spPr>
          <a:xfrm>
            <a:off x="900051" y="2231840"/>
            <a:ext cx="169239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Decision Tree 1</a:t>
            </a:r>
          </a:p>
        </p:txBody>
      </p:sp>
      <p:sp>
        <p:nvSpPr>
          <p:cNvPr id="422" name="Decision Tree 2"/>
          <p:cNvSpPr txBox="1"/>
          <p:nvPr/>
        </p:nvSpPr>
        <p:spPr>
          <a:xfrm>
            <a:off x="3541651" y="2231840"/>
            <a:ext cx="169239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Decision Tree 2</a:t>
            </a:r>
          </a:p>
        </p:txBody>
      </p:sp>
      <p:sp>
        <p:nvSpPr>
          <p:cNvPr id="423" name="Decision Forest"/>
          <p:cNvSpPr txBox="1"/>
          <p:nvPr/>
        </p:nvSpPr>
        <p:spPr>
          <a:xfrm>
            <a:off x="6544991" y="2231840"/>
            <a:ext cx="169217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Decision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lassification and Regression with RD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and Regression with RDFs</a:t>
            </a:r>
          </a:p>
        </p:txBody>
      </p:sp>
      <p:sp>
        <p:nvSpPr>
          <p:cNvPr id="426" name="Classification: the mode of the classes outputted by the trees.…"/>
          <p:cNvSpPr txBox="1"/>
          <p:nvPr>
            <p:ph type="body" sz="quarter" idx="1"/>
          </p:nvPr>
        </p:nvSpPr>
        <p:spPr>
          <a:xfrm>
            <a:off x="457200" y="1235520"/>
            <a:ext cx="8229600" cy="952243"/>
          </a:xfrm>
          <a:prstGeom prst="rect">
            <a:avLst/>
          </a:prstGeom>
        </p:spPr>
        <p:txBody>
          <a:bodyPr/>
          <a:lstStyle/>
          <a:p>
            <a:pPr/>
            <a:r>
              <a:t>Classification: the mode of the classes outputted by the trees.</a:t>
            </a:r>
          </a:p>
          <a:p>
            <a:pPr/>
            <a:r>
              <a:t>Regression: the mean of the values outputted by the trees.</a:t>
            </a:r>
          </a:p>
        </p:txBody>
      </p:sp>
      <p:pic>
        <p:nvPicPr>
          <p:cNvPr id="4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8792" y="2410252"/>
            <a:ext cx="5926416" cy="3428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omplexity of Random Decision For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of Random Decision Forests</a:t>
            </a:r>
          </a:p>
        </p:txBody>
      </p:sp>
      <p:sp>
        <p:nvSpPr>
          <p:cNvPr id="430" name="The complexity of RDFs is determined by the number of trees (and their depths)…"/>
          <p:cNvSpPr txBox="1"/>
          <p:nvPr>
            <p:ph type="body" sz="half" idx="1"/>
          </p:nvPr>
        </p:nvSpPr>
        <p:spPr>
          <a:xfrm>
            <a:off x="457200" y="1235520"/>
            <a:ext cx="8229600" cy="2884639"/>
          </a:xfrm>
          <a:prstGeom prst="rect">
            <a:avLst/>
          </a:prstGeom>
        </p:spPr>
        <p:txBody>
          <a:bodyPr/>
          <a:lstStyle/>
          <a:p>
            <a:pPr/>
            <a:r>
              <a:t>The complexity of RDFs is determined by the number of trees (and their depths)</a:t>
            </a:r>
          </a:p>
          <a:p>
            <a:pPr/>
          </a:p>
          <a:p>
            <a:pPr/>
            <a:r>
              <a:t>In some decision forests trees are induced on the same complete set of features</a:t>
            </a:r>
          </a:p>
          <a:p>
            <a:pPr/>
          </a:p>
          <a:p>
            <a:pPr/>
            <a:r>
              <a:t>In random decision forests, trees are induced on randomly selected subsets of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Inducing and Visualising a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Inducing and Visualising a Tree</a:t>
            </a:r>
          </a:p>
        </p:txBody>
      </p:sp>
      <p:pic>
        <p:nvPicPr>
          <p:cNvPr id="4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2571750"/>
            <a:ext cx="8229600" cy="1714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Evaluating and Comparing Tree and Fo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and Comparing Tree and Forest</a:t>
            </a:r>
          </a:p>
        </p:txBody>
      </p:sp>
      <p:pic>
        <p:nvPicPr>
          <p:cNvPr id="4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4069" y="1058606"/>
            <a:ext cx="5831462" cy="4894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100" y="1773504"/>
            <a:ext cx="2540000" cy="4068496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Line"/>
          <p:cNvSpPr/>
          <p:nvPr/>
        </p:nvSpPr>
        <p:spPr>
          <a:xfrm>
            <a:off x="5701362" y="2946453"/>
            <a:ext cx="1163072" cy="1"/>
          </a:xfrm>
          <a:prstGeom prst="line">
            <a:avLst/>
          </a:prstGeom>
          <a:ln w="762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erformance Measure: Classification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sz="3072"/>
            </a:lvl1pPr>
          </a:lstStyle>
          <a:p>
            <a:pPr/>
            <a:r>
              <a:t>Performance Measure: Classification Accuracy</a:t>
            </a:r>
          </a:p>
        </p:txBody>
      </p:sp>
      <p:pic>
        <p:nvPicPr>
          <p:cNvPr id="4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41955"/>
            <a:ext cx="9144000" cy="4437890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Line"/>
          <p:cNvSpPr/>
          <p:nvPr/>
        </p:nvSpPr>
        <p:spPr>
          <a:xfrm>
            <a:off x="5080584" y="2012752"/>
            <a:ext cx="1" cy="1101915"/>
          </a:xfrm>
          <a:prstGeom prst="line">
            <a:avLst/>
          </a:prstGeom>
          <a:ln w="1016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43" name="CA: proportion correctly classified"/>
          <p:cNvSpPr txBox="1"/>
          <p:nvPr/>
        </p:nvSpPr>
        <p:spPr>
          <a:xfrm>
            <a:off x="3326069" y="1666169"/>
            <a:ext cx="350903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CA: proportion correctly classified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Overview"/>
          <p:cNvSpPr txBox="1"/>
          <p:nvPr>
            <p:ph type="title"/>
          </p:nvPr>
        </p:nvSpPr>
        <p:spPr>
          <a:xfrm>
            <a:off x="457200" y="-1842"/>
            <a:ext cx="8229600" cy="952242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340" name="Decision Trees…"/>
          <p:cNvSpPr txBox="1"/>
          <p:nvPr>
            <p:ph type="body" sz="half" idx="1"/>
          </p:nvPr>
        </p:nvSpPr>
        <p:spPr>
          <a:xfrm>
            <a:off x="457200" y="1376882"/>
            <a:ext cx="8229600" cy="182607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Decision Trees</a:t>
            </a:r>
          </a:p>
          <a:p>
            <a:pPr>
              <a:defRPr sz="2200"/>
            </a:pPr>
            <a:r>
              <a:t>Random Decision Forests</a:t>
            </a:r>
          </a:p>
          <a:p>
            <a:pPr lvl="1" marL="800100" indent="-342900">
              <a:defRPr sz="2200"/>
            </a:pPr>
          </a:p>
          <a:p>
            <a:pPr>
              <a:defRPr sz="2200"/>
            </a:pPr>
            <a:r>
              <a:t>Decision Trees and Random Forests in Orange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lassification Problem (blue or green?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Classification Problem (blue or green?)</a:t>
            </a:r>
          </a:p>
        </p:txBody>
      </p:sp>
      <p:sp>
        <p:nvSpPr>
          <p:cNvPr id="343" name="Train instances…"/>
          <p:cNvSpPr txBox="1"/>
          <p:nvPr>
            <p:ph type="body" sz="half" idx="1"/>
          </p:nvPr>
        </p:nvSpPr>
        <p:spPr>
          <a:xfrm>
            <a:off x="5300712" y="1503436"/>
            <a:ext cx="3513088" cy="3851129"/>
          </a:xfrm>
          <a:prstGeom prst="rect">
            <a:avLst/>
          </a:prstGeom>
        </p:spPr>
        <p:txBody>
          <a:bodyPr/>
          <a:lstStyle/>
          <a:p>
            <a:pPr/>
            <a:r>
              <a:t>Train instances</a:t>
            </a:r>
          </a:p>
          <a:p>
            <a:pPr lvl="1" marL="800100" indent="-342900"/>
            <a:r>
              <a:t>blue and green</a:t>
            </a:r>
          </a:p>
          <a:p>
            <a:pPr lvl="1" marL="800100" indent="-342900"/>
          </a:p>
          <a:p>
            <a:pPr/>
            <a:r>
              <a:t>Test instance</a:t>
            </a:r>
          </a:p>
          <a:p>
            <a:pPr lvl="1" marL="800100" indent="-342900"/>
            <a:r>
              <a:t>gray</a:t>
            </a:r>
          </a:p>
          <a:p>
            <a:pPr lvl="1" marL="800100" indent="-342900"/>
          </a:p>
          <a:p>
            <a:pPr/>
            <a:r>
              <a:t>Classifier induced from the data defines decision boundaries</a:t>
            </a:r>
          </a:p>
        </p:txBody>
      </p:sp>
      <p:grpSp>
        <p:nvGrpSpPr>
          <p:cNvPr id="351" name="Group"/>
          <p:cNvGrpSpPr/>
          <p:nvPr/>
        </p:nvGrpSpPr>
        <p:grpSpPr>
          <a:xfrm>
            <a:off x="109111" y="1194368"/>
            <a:ext cx="5118705" cy="4429263"/>
            <a:chOff x="0" y="0"/>
            <a:chExt cx="5118704" cy="4429262"/>
          </a:xfrm>
        </p:grpSpPr>
        <p:pic>
          <p:nvPicPr>
            <p:cNvPr id="34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594629"/>
              <a:ext cx="4610672" cy="34334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5" name="Circle"/>
            <p:cNvSpPr/>
            <p:nvPr/>
          </p:nvSpPr>
          <p:spPr>
            <a:xfrm>
              <a:off x="3433593" y="2476189"/>
              <a:ext cx="181074" cy="172804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Feature 1"/>
            <p:cNvSpPr txBox="1"/>
            <p:nvPr/>
          </p:nvSpPr>
          <p:spPr>
            <a:xfrm>
              <a:off x="4036093" y="4078600"/>
              <a:ext cx="1082612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Feature 1</a:t>
              </a:r>
            </a:p>
          </p:txBody>
        </p:sp>
        <p:sp>
          <p:nvSpPr>
            <p:cNvPr id="347" name="Feature 2"/>
            <p:cNvSpPr txBox="1"/>
            <p:nvPr/>
          </p:nvSpPr>
          <p:spPr>
            <a:xfrm>
              <a:off x="60993" y="0"/>
              <a:ext cx="1082612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Feature 2</a:t>
              </a:r>
            </a:p>
          </p:txBody>
        </p:sp>
        <p:grpSp>
          <p:nvGrpSpPr>
            <p:cNvPr id="350" name="Group"/>
            <p:cNvGrpSpPr/>
            <p:nvPr/>
          </p:nvGrpSpPr>
          <p:grpSpPr>
            <a:xfrm>
              <a:off x="551287" y="441274"/>
              <a:ext cx="3495397" cy="3612116"/>
              <a:chOff x="0" y="0"/>
              <a:chExt cx="3495395" cy="3612115"/>
            </a:xfrm>
          </p:grpSpPr>
          <p:sp>
            <p:nvSpPr>
              <p:cNvPr id="348" name="Line"/>
              <p:cNvSpPr/>
              <p:nvPr/>
            </p:nvSpPr>
            <p:spPr>
              <a:xfrm flipV="1">
                <a:off x="-1" y="0"/>
                <a:ext cx="2" cy="3586716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9" name="Line"/>
              <p:cNvSpPr/>
              <p:nvPr/>
            </p:nvSpPr>
            <p:spPr>
              <a:xfrm>
                <a:off x="12700" y="3612115"/>
                <a:ext cx="3482696" cy="1"/>
              </a:xfrm>
              <a:prstGeom prst="line">
                <a:avLst/>
              </a:prstGeom>
              <a:noFill/>
              <a:ln w="508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Decision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Trees</a:t>
            </a:r>
          </a:p>
        </p:txBody>
      </p:sp>
      <p:sp>
        <p:nvSpPr>
          <p:cNvPr id="354" name="Decision Trees take one feature at a time and test a binary condition For instance: is the feature larger than 0.5? If the answer is YES, grow a node to the left If the answer is NOW grow a node to the right"/>
          <p:cNvSpPr txBox="1"/>
          <p:nvPr>
            <p:ph type="body" sz="quarter" idx="1"/>
          </p:nvPr>
        </p:nvSpPr>
        <p:spPr>
          <a:xfrm>
            <a:off x="457200" y="1235520"/>
            <a:ext cx="8229600" cy="1445967"/>
          </a:xfrm>
          <a:prstGeom prst="rect">
            <a:avLst/>
          </a:prstGeom>
        </p:spPr>
        <p:txBody>
          <a:bodyPr/>
          <a:lstStyle/>
          <a:p>
            <a:pPr/>
            <a:r>
              <a:t>Decision Trees take one feature at a time and test a binary condition</a:t>
            </a:r>
            <a:br/>
            <a:r>
              <a:t>For instance: is the feature larger than 0.5?</a:t>
            </a:r>
            <a:br/>
            <a:r>
              <a:t>If the answer is YES, grow a node to the left</a:t>
            </a:r>
            <a:br/>
            <a:r>
              <a:t>If the answer is NOW grow a node to the right</a:t>
            </a:r>
          </a:p>
        </p:txBody>
      </p:sp>
      <p:sp>
        <p:nvSpPr>
          <p:cNvPr id="355" name="Is Feature 1 &gt; 0.5?"/>
          <p:cNvSpPr/>
          <p:nvPr/>
        </p:nvSpPr>
        <p:spPr>
          <a:xfrm>
            <a:off x="3447801" y="2979306"/>
            <a:ext cx="2267150" cy="5785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Is Feature 1 &gt; 0.5?</a:t>
            </a:r>
          </a:p>
        </p:txBody>
      </p:sp>
      <p:sp>
        <p:nvSpPr>
          <p:cNvPr id="356" name="Is Feature 2 &lt; 0.1?0.5?"/>
          <p:cNvSpPr/>
          <p:nvPr/>
        </p:nvSpPr>
        <p:spPr>
          <a:xfrm>
            <a:off x="1758701" y="4267314"/>
            <a:ext cx="2267150" cy="5785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Is Feature 2 &lt; 0.1?0.5?</a:t>
            </a:r>
          </a:p>
        </p:txBody>
      </p:sp>
      <p:sp>
        <p:nvSpPr>
          <p:cNvPr id="357" name="Is Feature 3 &gt; 10? 0.5?"/>
          <p:cNvSpPr/>
          <p:nvPr/>
        </p:nvSpPr>
        <p:spPr>
          <a:xfrm>
            <a:off x="5365501" y="4267314"/>
            <a:ext cx="2267150" cy="5785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Is Feature 3 &gt; 10? 0.5?</a:t>
            </a:r>
          </a:p>
        </p:txBody>
      </p:sp>
      <p:sp>
        <p:nvSpPr>
          <p:cNvPr id="358" name="Line"/>
          <p:cNvSpPr/>
          <p:nvPr/>
        </p:nvSpPr>
        <p:spPr>
          <a:xfrm>
            <a:off x="4537273" y="3564787"/>
            <a:ext cx="1918564" cy="68452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59" name="Line"/>
          <p:cNvSpPr/>
          <p:nvPr/>
        </p:nvSpPr>
        <p:spPr>
          <a:xfrm flipH="1">
            <a:off x="2880389" y="3559143"/>
            <a:ext cx="1661846" cy="70104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0" name="YES"/>
          <p:cNvSpPr txBox="1"/>
          <p:nvPr/>
        </p:nvSpPr>
        <p:spPr>
          <a:xfrm>
            <a:off x="2909981" y="3670364"/>
            <a:ext cx="561564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361" name="NO"/>
          <p:cNvSpPr txBox="1"/>
          <p:nvPr/>
        </p:nvSpPr>
        <p:spPr>
          <a:xfrm>
            <a:off x="5792881" y="3670364"/>
            <a:ext cx="44704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his results in the following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3104"/>
            </a:lvl1pPr>
          </a:lstStyle>
          <a:p>
            <a:pPr/>
            <a:r>
              <a:t>This results in the following decision Boundary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2811" y="2271598"/>
            <a:ext cx="4610673" cy="343347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Circle"/>
          <p:cNvSpPr/>
          <p:nvPr/>
        </p:nvSpPr>
        <p:spPr>
          <a:xfrm>
            <a:off x="7746404" y="4153158"/>
            <a:ext cx="181075" cy="172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6" name="Feature 1"/>
          <p:cNvSpPr txBox="1"/>
          <p:nvPr/>
        </p:nvSpPr>
        <p:spPr>
          <a:xfrm>
            <a:off x="7967905" y="5827028"/>
            <a:ext cx="108261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 1</a:t>
            </a:r>
          </a:p>
        </p:txBody>
      </p:sp>
      <p:sp>
        <p:nvSpPr>
          <p:cNvPr id="367" name="Feature 2"/>
          <p:cNvSpPr txBox="1"/>
          <p:nvPr/>
        </p:nvSpPr>
        <p:spPr>
          <a:xfrm>
            <a:off x="4373805" y="1676968"/>
            <a:ext cx="108261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Feature 2</a:t>
            </a:r>
          </a:p>
        </p:txBody>
      </p:sp>
      <p:grpSp>
        <p:nvGrpSpPr>
          <p:cNvPr id="370" name="Group"/>
          <p:cNvGrpSpPr/>
          <p:nvPr/>
        </p:nvGrpSpPr>
        <p:grpSpPr>
          <a:xfrm>
            <a:off x="4864100" y="2118242"/>
            <a:ext cx="3495396" cy="3612116"/>
            <a:chOff x="0" y="0"/>
            <a:chExt cx="3495395" cy="3612115"/>
          </a:xfrm>
        </p:grpSpPr>
        <p:sp>
          <p:nvSpPr>
            <p:cNvPr id="368" name="Line"/>
            <p:cNvSpPr/>
            <p:nvPr/>
          </p:nvSpPr>
          <p:spPr>
            <a:xfrm flipV="1">
              <a:off x="-1" y="0"/>
              <a:ext cx="2" cy="35867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Line"/>
            <p:cNvSpPr/>
            <p:nvPr/>
          </p:nvSpPr>
          <p:spPr>
            <a:xfrm>
              <a:off x="12700" y="3612115"/>
              <a:ext cx="3482696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1" name="Line"/>
          <p:cNvSpPr/>
          <p:nvPr/>
        </p:nvSpPr>
        <p:spPr>
          <a:xfrm flipV="1">
            <a:off x="6515168" y="1918195"/>
            <a:ext cx="1" cy="394680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72" name="0.5"/>
          <p:cNvSpPr txBox="1"/>
          <p:nvPr/>
        </p:nvSpPr>
        <p:spPr>
          <a:xfrm>
            <a:off x="6304205" y="5827028"/>
            <a:ext cx="42192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0.5</a:t>
            </a:r>
          </a:p>
        </p:txBody>
      </p:sp>
      <p:grpSp>
        <p:nvGrpSpPr>
          <p:cNvPr id="378" name="Group"/>
          <p:cNvGrpSpPr/>
          <p:nvPr/>
        </p:nvGrpSpPr>
        <p:grpSpPr>
          <a:xfrm>
            <a:off x="149889" y="3599118"/>
            <a:ext cx="3575447" cy="1280883"/>
            <a:chOff x="0" y="0"/>
            <a:chExt cx="3575446" cy="1280882"/>
          </a:xfrm>
        </p:grpSpPr>
        <p:sp>
          <p:nvSpPr>
            <p:cNvPr id="373" name="Is Feature 1 &gt; 0.5?"/>
            <p:cNvSpPr/>
            <p:nvPr/>
          </p:nvSpPr>
          <p:spPr>
            <a:xfrm>
              <a:off x="567412" y="0"/>
              <a:ext cx="2267150" cy="57854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  <a:r>
                <a:t>Is Feature 1 &gt; 0.5?</a:t>
              </a:r>
            </a:p>
          </p:txBody>
        </p:sp>
        <p:sp>
          <p:nvSpPr>
            <p:cNvPr id="374" name="Line"/>
            <p:cNvSpPr/>
            <p:nvPr/>
          </p:nvSpPr>
          <p:spPr>
            <a:xfrm>
              <a:off x="1656883" y="585480"/>
              <a:ext cx="1918564" cy="6845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Line"/>
            <p:cNvSpPr/>
            <p:nvPr/>
          </p:nvSpPr>
          <p:spPr>
            <a:xfrm flipH="1">
              <a:off x="0" y="579837"/>
              <a:ext cx="1661846" cy="7010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YES"/>
            <p:cNvSpPr txBox="1"/>
            <p:nvPr/>
          </p:nvSpPr>
          <p:spPr>
            <a:xfrm>
              <a:off x="29592" y="691058"/>
              <a:ext cx="56156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YES</a:t>
              </a:r>
            </a:p>
          </p:txBody>
        </p:sp>
        <p:sp>
          <p:nvSpPr>
            <p:cNvPr id="377" name="NO"/>
            <p:cNvSpPr txBox="1"/>
            <p:nvPr/>
          </p:nvSpPr>
          <p:spPr>
            <a:xfrm>
              <a:off x="2912492" y="691058"/>
              <a:ext cx="44704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  <a:r>
                <a:t>NO</a:t>
              </a:r>
            </a:p>
          </p:txBody>
        </p:sp>
      </p:grpSp>
      <p:sp>
        <p:nvSpPr>
          <p:cNvPr id="379" name="YES"/>
          <p:cNvSpPr txBox="1"/>
          <p:nvPr/>
        </p:nvSpPr>
        <p:spPr>
          <a:xfrm>
            <a:off x="6599028" y="2131329"/>
            <a:ext cx="56156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380" name="NO"/>
          <p:cNvSpPr txBox="1"/>
          <p:nvPr/>
        </p:nvSpPr>
        <p:spPr>
          <a:xfrm>
            <a:off x="5984268" y="2131329"/>
            <a:ext cx="44704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381" name="Arrow"/>
          <p:cNvSpPr/>
          <p:nvPr/>
        </p:nvSpPr>
        <p:spPr>
          <a:xfrm>
            <a:off x="3340100" y="3134518"/>
            <a:ext cx="1168946" cy="1270001"/>
          </a:xfrm>
          <a:prstGeom prst="rightArrow">
            <a:avLst>
              <a:gd name="adj1" fmla="val 32000"/>
              <a:gd name="adj2" fmla="val 69533"/>
            </a:avLst>
          </a:prstGeom>
          <a:solidFill>
            <a:srgbClr val="0433FF"/>
          </a:solidFill>
          <a:ln w="25400">
            <a:solidFill>
              <a:srgbClr val="0433FF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Decision Tree grows with each level of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9768">
              <a:defRPr sz="3008"/>
            </a:lvl1pPr>
          </a:lstStyle>
          <a:p>
            <a:pPr/>
            <a:r>
              <a:t>Decision Tree grows with each level of questions</a:t>
            </a:r>
          </a:p>
        </p:txBody>
      </p:sp>
      <p:sp>
        <p:nvSpPr>
          <p:cNvPr id="384" name="Each node (box) of the decision tree tests a condition on a feature…"/>
          <p:cNvSpPr txBox="1"/>
          <p:nvPr>
            <p:ph type="body" idx="1"/>
          </p:nvPr>
        </p:nvSpPr>
        <p:spPr>
          <a:xfrm>
            <a:off x="457200" y="1235520"/>
            <a:ext cx="8018116" cy="4148338"/>
          </a:xfrm>
          <a:prstGeom prst="rect">
            <a:avLst/>
          </a:prstGeom>
        </p:spPr>
        <p:txBody>
          <a:bodyPr/>
          <a:lstStyle/>
          <a:p>
            <a:pPr marL="274320" indent="-274320" defTabSz="365760">
              <a:spcBef>
                <a:spcPts val="400"/>
              </a:spcBef>
              <a:defRPr sz="1920"/>
            </a:pPr>
            <a:r>
              <a:t>Each node (box) of the decision tree tests a condition on a feature</a:t>
            </a:r>
            <a:br/>
          </a:p>
          <a:p>
            <a:pPr marL="274320" indent="-274320" defTabSz="365760">
              <a:spcBef>
                <a:spcPts val="400"/>
              </a:spcBef>
              <a:defRPr sz="1920"/>
            </a:pPr>
            <a:r>
              <a:t>The order of features is important</a:t>
            </a:r>
            <a:br/>
          </a:p>
          <a:p>
            <a:pPr marL="274320" indent="-274320" defTabSz="365760">
              <a:spcBef>
                <a:spcPts val="400"/>
              </a:spcBef>
              <a:defRPr sz="1920"/>
            </a:pPr>
            <a:r>
              <a:t>It is like playing “20 questions”</a:t>
            </a:r>
            <a:br/>
          </a:p>
          <a:p>
            <a:pPr lvl="1" marL="640080" indent="-274320" defTabSz="365760">
              <a:spcBef>
                <a:spcPts val="400"/>
              </a:spcBef>
              <a:defRPr sz="1920"/>
            </a:pPr>
            <a:r>
              <a:t>“Guess the person”: it is better to start with the question “Is she female?”, rather than with “Is it Marie?”</a:t>
            </a:r>
          </a:p>
          <a:p>
            <a:pPr lvl="1" marL="640080" indent="-274320" defTabSz="365760">
              <a:spcBef>
                <a:spcPts val="400"/>
              </a:spcBef>
              <a:defRPr sz="1920"/>
            </a:pPr>
            <a:r>
              <a:t>The reason is that the answer to the first question maximises the information (“entropy”) gained from the answer.*</a:t>
            </a:r>
            <a:br/>
          </a:p>
          <a:p>
            <a:pPr marL="274320" indent="-274320" defTabSz="365760">
              <a:spcBef>
                <a:spcPts val="400"/>
              </a:spcBef>
              <a:defRPr sz="1920"/>
            </a:pPr>
            <a:r>
              <a:t>In decision trees the order of features to be tested is determined by means of information theory (ID3 algorithm)</a:t>
            </a:r>
          </a:p>
        </p:txBody>
      </p:sp>
      <p:sp>
        <p:nvSpPr>
          <p:cNvPr id="385" name="* Alternative: Gini impurity is a measure of how often a randomly chosen element from the data set would be incorrectly labeled if it were randomly labeled."/>
          <p:cNvSpPr txBox="1"/>
          <p:nvPr/>
        </p:nvSpPr>
        <p:spPr>
          <a:xfrm>
            <a:off x="4651270" y="5821378"/>
            <a:ext cx="4116736" cy="65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300"/>
            </a:pPr>
            <a:r>
              <a:t>* Alternative: </a:t>
            </a:r>
            <a:r>
              <a:rPr i="1"/>
              <a:t>Gini impurity</a:t>
            </a:r>
            <a:r>
              <a:t> is a measure of how often a randomly chosen element from the data set would be incorrectly labeled if it were randomly labeled.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Decision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Decision Tree</a:t>
            </a:r>
          </a:p>
        </p:txBody>
      </p:sp>
      <p:pic>
        <p:nvPicPr>
          <p:cNvPr id="3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150" y="2143918"/>
            <a:ext cx="4203700" cy="30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Reproduced from: https://shapeofdata.wordpress.com/2013/07/02/decision-trees/"/>
          <p:cNvSpPr txBox="1"/>
          <p:nvPr/>
        </p:nvSpPr>
        <p:spPr>
          <a:xfrm>
            <a:off x="513005" y="5522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Reproduced from: https://shapeofdata.wordpress.com/2013/07/02/decision-trees/</a:t>
            </a:r>
          </a:p>
        </p:txBody>
      </p:sp>
      <p:sp>
        <p:nvSpPr>
          <p:cNvPr id="390" name="Circle"/>
          <p:cNvSpPr/>
          <p:nvPr/>
        </p:nvSpPr>
        <p:spPr>
          <a:xfrm>
            <a:off x="4914305" y="1460758"/>
            <a:ext cx="181074" cy="17280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1" name="Line"/>
          <p:cNvSpPr/>
          <p:nvPr/>
        </p:nvSpPr>
        <p:spPr>
          <a:xfrm>
            <a:off x="5004841" y="1793257"/>
            <a:ext cx="1" cy="35066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92" name="Is it blue or green?"/>
          <p:cNvSpPr txBox="1"/>
          <p:nvPr/>
        </p:nvSpPr>
        <p:spPr>
          <a:xfrm>
            <a:off x="5415205" y="1371828"/>
            <a:ext cx="199757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Is it blue or green?</a:t>
            </a:r>
          </a:p>
        </p:txBody>
      </p:sp>
      <p:sp>
        <p:nvSpPr>
          <p:cNvPr id="393" name="test instance"/>
          <p:cNvSpPr txBox="1"/>
          <p:nvPr/>
        </p:nvSpPr>
        <p:spPr>
          <a:xfrm>
            <a:off x="4311062" y="950399"/>
            <a:ext cx="138756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test instance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Each test (box) adds a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test (box) adds a decision boundary</a:t>
            </a:r>
          </a:p>
        </p:txBody>
      </p:sp>
      <p:pic>
        <p:nvPicPr>
          <p:cNvPr id="3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1727200"/>
            <a:ext cx="6883400" cy="340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Reproduced from: https://shapeofdata.wordpress.com/2013/07/02/decision-trees/"/>
          <p:cNvSpPr txBox="1"/>
          <p:nvPr/>
        </p:nvSpPr>
        <p:spPr>
          <a:xfrm>
            <a:off x="513005" y="5522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Reproduced from: https://shapeofdata.wordpress.com/2013/07/02/decision-trees/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Adding another decision bound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Adding another decision boundary</a:t>
            </a: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00" y="1727200"/>
            <a:ext cx="6883400" cy="3403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Reproduced from: https://shapeofdata.wordpress.com/2013/07/02/decision-trees/"/>
          <p:cNvSpPr txBox="1"/>
          <p:nvPr/>
        </p:nvSpPr>
        <p:spPr>
          <a:xfrm>
            <a:off x="513005" y="5522206"/>
            <a:ext cx="831298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Reproduced from: https://shapeofdata.wordpress.com/2013/07/02/decision-trees/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andaardthema">
  <a:themeElements>
    <a:clrScheme name="Standaard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00FF"/>
      </a:hlink>
      <a:folHlink>
        <a:srgbClr val="FF00FF"/>
      </a:folHlink>
    </a:clrScheme>
    <a:fontScheme name="Standaard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ard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andaardthema">
  <a:themeElements>
    <a:clrScheme name="Standaard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00FF"/>
      </a:hlink>
      <a:folHlink>
        <a:srgbClr val="FF00FF"/>
      </a:folHlink>
    </a:clrScheme>
    <a:fontScheme name="Standaard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tandaard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