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DCC"/>
          </a:solidFill>
        </a:fill>
      </a:tcStyle>
    </a:wholeTbl>
    <a:band2H>
      <a:tcTxStyle/>
      <a:tcStyle>
        <a:tcBdr/>
        <a:fill>
          <a:solidFill>
            <a:srgbClr val="F6EF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7E4"/>
          </a:solidFill>
        </a:fill>
      </a:tcStyle>
    </a:wholeTbl>
    <a:band2H>
      <a:tcTxStyle/>
      <a:tcStyle>
        <a:tcBdr/>
        <a:fill>
          <a:solidFill>
            <a:srgbClr val="F4F3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ECCC"/>
          </a:solidFill>
        </a:fill>
      </a:tcStyle>
    </a:wholeTbl>
    <a:band2H>
      <a:tcTxStyle/>
      <a:tcStyle>
        <a:tcBdr/>
        <a:fill>
          <a:solidFill>
            <a:srgbClr val="EAF6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17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5" name="Shape 3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82559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blauw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3366">
              <a:alpha val="70195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5" name="image2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en afbeel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sz="half" idx="1"/>
          </p:nvPr>
        </p:nvSpPr>
        <p:spPr>
          <a:xfrm>
            <a:off x="457200" y="1234800"/>
            <a:ext cx="4038600" cy="46786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4986868" y="950912"/>
            <a:ext cx="4157132" cy="49625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oofdstukslide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38" name="image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en grafiek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xfrm>
            <a:off x="457200" y="1234800"/>
            <a:ext cx="4038600" cy="46786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kolom en ko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457200" y="1235520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3"/>
          </p:nvPr>
        </p:nvSpPr>
        <p:spPr>
          <a:xfrm>
            <a:off x="4645025" y="1235520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slide blauw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rgbClr val="0033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68" name="image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fotoslide bron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79" name="image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fotoslide groe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90" name="image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fotoslide grij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201" name="image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fotoslide lichtblauw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212" name="image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fotoslide lichtbron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223" name="image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dia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3366">
              <a:alpha val="70195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5924550"/>
            <a:ext cx="9144000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8" name="image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2.png" descr="02-UTI_Basisvormen_powerpoint_0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705200" y="1476000"/>
            <a:ext cx="4280400" cy="1468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4787999" y="2833199"/>
            <a:ext cx="4381202" cy="525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 marL="0" indent="45720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2pPr>
            <a:lvl3pPr marL="0" indent="91440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3pPr>
            <a:lvl4pPr marL="0" indent="137160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4pPr>
            <a:lvl5pPr marL="0" indent="182880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fotoslide lichtgroe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234" name="image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6" name="Shape 2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oofdstukslide br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245" name="image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oofdstukslide blauw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256" name="image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oofdstukslide grij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67" name="image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>
            <a:spLocks noGrp="1"/>
          </p:cNvSpPr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9" name="Shape 2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oofdstukslide lichtblau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278" name="image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>
            <a:spLocks noGrp="1"/>
          </p:cNvSpPr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oofdstukslide lichtbron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289" name="image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Shape 290"/>
          <p:cNvSpPr>
            <a:spLocks noGrp="1"/>
          </p:cNvSpPr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1" name="Shape 2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oofdstukslide lichtgro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300" name="image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2" name="Shape 3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c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10" name="image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2" name="Shape 3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sldNum" sz="quarter" idx="2"/>
          </p:nvPr>
        </p:nvSpPr>
        <p:spPr>
          <a:xfrm>
            <a:off x="8348099" y="6409054"/>
            <a:ext cx="393240" cy="358141"/>
          </a:xfrm>
          <a:prstGeom prst="rect">
            <a:avLst/>
          </a:prstGeom>
        </p:spPr>
        <p:txBody>
          <a:bodyPr anchor="ctr"/>
          <a:lstStyle>
            <a:lvl1pPr algn="ctr" defTabSz="457200">
              <a:defRPr sz="1800">
                <a:solidFill>
                  <a:srgbClr val="878787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  <a:lvl2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2pPr>
            <a:lvl3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3pPr>
            <a:lvl4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4pPr>
            <a:lvl5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914400">
              <a:defRPr sz="44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Title Text</a:t>
            </a:r>
          </a:p>
        </p:txBody>
      </p:sp>
      <p:sp>
        <p:nvSpPr>
          <p:cNvPr id="328" name="Shape 328"/>
          <p:cNvSpPr>
            <a:spLocks noGrp="1"/>
          </p:cNvSpPr>
          <p:nvPr>
            <p:ph type="sldNum" sz="quarter" idx="2"/>
          </p:nvPr>
        </p:nvSpPr>
        <p:spPr>
          <a:xfrm>
            <a:off x="8348099" y="6409054"/>
            <a:ext cx="393240" cy="358141"/>
          </a:xfrm>
          <a:prstGeom prst="rect">
            <a:avLst/>
          </a:prstGeom>
        </p:spPr>
        <p:txBody>
          <a:bodyPr anchor="ctr"/>
          <a:lstStyle>
            <a:lvl1pPr algn="ctr" defTabSz="457200">
              <a:defRPr sz="1800">
                <a:solidFill>
                  <a:srgbClr val="878787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 bron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41" name="image2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Slide groe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alpha val="79999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54" name="image2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Slide grij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67" name="image2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Title Slide lichtblauw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Shape 79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80" name="image2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le Slide lichtbron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>
              <a:alpha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93" name="image2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 Slide lichtgroe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06" name="image2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77837"/>
            <a:ext cx="9144001" cy="638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" y="1612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612"/>
                </a:lnTo>
                <a:lnTo>
                  <a:pt x="1080" y="161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image3.png" descr="02-UTI_Basisvormen_powerpoint_03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235520"/>
            <a:ext cx="8229600" cy="4677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413144" y="625792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1pPr>
      <a:lvl2pPr marL="7429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2pPr>
      <a:lvl3pPr marL="11430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3pPr>
      <a:lvl4pPr marL="1625600" marR="0" indent="-254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4pPr>
      <a:lvl5pPr marL="2082800" marR="0" indent="-254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sz="2000" b="0" i="0" u="none" strike="noStrike" cap="none" spc="0" baseline="0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t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tif"/><Relationship Id="rId3" Type="http://schemas.openxmlformats.org/officeDocument/2006/relationships/image" Target="../media/image13.t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rPr lang="nl-NL" dirty="0" smtClean="0"/>
              <a:t>Data </a:t>
            </a:r>
            <a:r>
              <a:rPr lang="nl-NL" dirty="0" err="1" smtClean="0"/>
              <a:t>Science</a:t>
            </a:r>
            <a:r>
              <a:rPr lang="nl-NL" smtClean="0"/>
              <a:t> 5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Complexity of the induced model</a:t>
            </a:r>
          </a:p>
        </p:txBody>
      </p:sp>
      <p:sp>
        <p:nvSpPr>
          <p:cNvPr id="404" name="Shape 404"/>
          <p:cNvSpPr>
            <a:spLocks noGrp="1"/>
          </p:cNvSpPr>
          <p:nvPr>
            <p:ph type="body" sz="half" idx="1"/>
          </p:nvPr>
        </p:nvSpPr>
        <p:spPr>
          <a:xfrm>
            <a:off x="457200" y="1235520"/>
            <a:ext cx="8229600" cy="2187131"/>
          </a:xfrm>
          <a:prstGeom prst="rect">
            <a:avLst/>
          </a:prstGeom>
        </p:spPr>
        <p:txBody>
          <a:bodyPr/>
          <a:lstStyle/>
          <a:p>
            <a:r>
              <a:t>The complexity of the model induced by a decision tree is determined by the depth of the tree</a:t>
            </a:r>
          </a:p>
          <a:p>
            <a:r>
              <a:t>Increasing the depth of the tree increases the number of decision boundaries</a:t>
            </a:r>
          </a:p>
          <a:p>
            <a:r>
              <a:t>All decision boundaries are perpendicular to the feature axes, because at each node a decision is made about a single feature </a:t>
            </a:r>
          </a:p>
        </p:txBody>
      </p:sp>
      <p:grpSp>
        <p:nvGrpSpPr>
          <p:cNvPr id="412" name="Group 412"/>
          <p:cNvGrpSpPr/>
          <p:nvPr/>
        </p:nvGrpSpPr>
        <p:grpSpPr>
          <a:xfrm>
            <a:off x="1635025" y="3707770"/>
            <a:ext cx="5873950" cy="1866554"/>
            <a:chOff x="0" y="0"/>
            <a:chExt cx="5873948" cy="1866552"/>
          </a:xfrm>
        </p:grpSpPr>
        <p:sp>
          <p:nvSpPr>
            <p:cNvPr id="405" name="Shape 405"/>
            <p:cNvSpPr/>
            <p:nvPr/>
          </p:nvSpPr>
          <p:spPr>
            <a:xfrm>
              <a:off x="1689100" y="0"/>
              <a:ext cx="2267149" cy="57854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r>
                <a:t>Is Feature 1 &gt; 0.5?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0" y="1288008"/>
              <a:ext cx="2267149" cy="57854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r>
                <a:t>Is Feature 2 &lt; 0.1?0.5?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606800" y="1288008"/>
              <a:ext cx="2267149" cy="57854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r>
                <a:t>Is Feature 3 &gt; 10? 0.5?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2778571" y="585480"/>
              <a:ext cx="1918564" cy="6845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 flipH="1">
              <a:off x="1121687" y="579837"/>
              <a:ext cx="1661846" cy="7010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151279" y="691058"/>
              <a:ext cx="56156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YES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4034179" y="691058"/>
              <a:ext cx="4470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NO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Random Decision Forests</a:t>
            </a:r>
          </a:p>
        </p:txBody>
      </p:sp>
      <p:sp>
        <p:nvSpPr>
          <p:cNvPr id="415" name="Shape 415"/>
          <p:cNvSpPr>
            <a:spLocks noGrp="1"/>
          </p:cNvSpPr>
          <p:nvPr>
            <p:ph type="body" sz="quarter" idx="1"/>
          </p:nvPr>
        </p:nvSpPr>
        <p:spPr>
          <a:xfrm>
            <a:off x="457199" y="1235520"/>
            <a:ext cx="3241379" cy="711201"/>
          </a:xfrm>
          <a:prstGeom prst="rect">
            <a:avLst/>
          </a:prstGeom>
        </p:spPr>
        <p:txBody>
          <a:bodyPr/>
          <a:lstStyle/>
          <a:p>
            <a:r>
              <a:t>From one tree to many</a:t>
            </a:r>
          </a:p>
        </p:txBody>
      </p:sp>
      <p:pic>
        <p:nvPicPr>
          <p:cNvPr id="41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2559050"/>
            <a:ext cx="8001000" cy="2425700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1211505" y="5082469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Feature 1</a:t>
            </a:r>
          </a:p>
        </p:txBody>
      </p:sp>
      <p:sp>
        <p:nvSpPr>
          <p:cNvPr id="418" name="Shape 418"/>
          <p:cNvSpPr/>
          <p:nvPr/>
        </p:nvSpPr>
        <p:spPr>
          <a:xfrm>
            <a:off x="4030694" y="5082469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Feature 1</a:t>
            </a:r>
          </a:p>
        </p:txBody>
      </p:sp>
      <p:sp>
        <p:nvSpPr>
          <p:cNvPr id="419" name="Shape 419"/>
          <p:cNvSpPr/>
          <p:nvPr/>
        </p:nvSpPr>
        <p:spPr>
          <a:xfrm>
            <a:off x="6849883" y="5082469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Feature 1</a:t>
            </a:r>
          </a:p>
        </p:txBody>
      </p:sp>
      <p:sp>
        <p:nvSpPr>
          <p:cNvPr id="420" name="Shape 420"/>
          <p:cNvSpPr/>
          <p:nvPr/>
        </p:nvSpPr>
        <p:spPr>
          <a:xfrm rot="16200000">
            <a:off x="-134695" y="3492588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Feature 2</a:t>
            </a:r>
          </a:p>
        </p:txBody>
      </p:sp>
      <p:sp>
        <p:nvSpPr>
          <p:cNvPr id="421" name="Shape 421"/>
          <p:cNvSpPr/>
          <p:nvPr/>
        </p:nvSpPr>
        <p:spPr>
          <a:xfrm>
            <a:off x="900051" y="2231840"/>
            <a:ext cx="169239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Decision Tree 1</a:t>
            </a:r>
          </a:p>
        </p:txBody>
      </p:sp>
      <p:sp>
        <p:nvSpPr>
          <p:cNvPr id="422" name="Shape 422"/>
          <p:cNvSpPr/>
          <p:nvPr/>
        </p:nvSpPr>
        <p:spPr>
          <a:xfrm>
            <a:off x="3541651" y="2231840"/>
            <a:ext cx="169239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Decision Tree 2</a:t>
            </a:r>
          </a:p>
        </p:txBody>
      </p:sp>
      <p:sp>
        <p:nvSpPr>
          <p:cNvPr id="423" name="Shape 423"/>
          <p:cNvSpPr/>
          <p:nvPr/>
        </p:nvSpPr>
        <p:spPr>
          <a:xfrm>
            <a:off x="6544990" y="2231840"/>
            <a:ext cx="16921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Decision Forest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Classification and Regression with RDFs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sz="quarter" idx="1"/>
          </p:nvPr>
        </p:nvSpPr>
        <p:spPr>
          <a:xfrm>
            <a:off x="457200" y="1235520"/>
            <a:ext cx="8229600" cy="952243"/>
          </a:xfrm>
          <a:prstGeom prst="rect">
            <a:avLst/>
          </a:prstGeom>
        </p:spPr>
        <p:txBody>
          <a:bodyPr/>
          <a:lstStyle/>
          <a:p>
            <a:r>
              <a:t>Classification: the mode of the classes outputted by the trees.</a:t>
            </a:r>
          </a:p>
          <a:p>
            <a:r>
              <a:t>Regression: the mean of the values outputted by the trees.</a:t>
            </a:r>
          </a:p>
        </p:txBody>
      </p:sp>
      <p:pic>
        <p:nvPicPr>
          <p:cNvPr id="4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8792" y="2410252"/>
            <a:ext cx="5926416" cy="3428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Complexity of Random Decision Forests</a:t>
            </a:r>
          </a:p>
        </p:txBody>
      </p:sp>
      <p:sp>
        <p:nvSpPr>
          <p:cNvPr id="430" name="Shape 430"/>
          <p:cNvSpPr>
            <a:spLocks noGrp="1"/>
          </p:cNvSpPr>
          <p:nvPr>
            <p:ph type="body" sz="half" idx="1"/>
          </p:nvPr>
        </p:nvSpPr>
        <p:spPr>
          <a:xfrm>
            <a:off x="457200" y="1235520"/>
            <a:ext cx="8229600" cy="2884639"/>
          </a:xfrm>
          <a:prstGeom prst="rect">
            <a:avLst/>
          </a:prstGeom>
        </p:spPr>
        <p:txBody>
          <a:bodyPr/>
          <a:lstStyle/>
          <a:p>
            <a:r>
              <a:t>The complexity of RDFs is determined by the number of trees (and their depths)</a:t>
            </a:r>
          </a:p>
          <a:p>
            <a:endParaRPr/>
          </a:p>
          <a:p>
            <a:r>
              <a:t>In some decision forests trees are induced on the same complete set of features</a:t>
            </a:r>
          </a:p>
          <a:p>
            <a:endParaRPr/>
          </a:p>
          <a:p>
            <a:r>
              <a:t>In random decision forests, trees are induced on randomly selected subsets of features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Inducing and Visualising a Tree</a:t>
            </a:r>
          </a:p>
        </p:txBody>
      </p:sp>
      <p:pic>
        <p:nvPicPr>
          <p:cNvPr id="43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2571750"/>
            <a:ext cx="8229600" cy="171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Evaluating and Comparing Tree and Forest</a:t>
            </a:r>
          </a:p>
        </p:txBody>
      </p:sp>
      <p:pic>
        <p:nvPicPr>
          <p:cNvPr id="43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069" y="1058606"/>
            <a:ext cx="5831462" cy="4894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2100" y="1773504"/>
            <a:ext cx="2540000" cy="4068496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Shape 438"/>
          <p:cNvSpPr/>
          <p:nvPr/>
        </p:nvSpPr>
        <p:spPr>
          <a:xfrm>
            <a:off x="5701362" y="2946453"/>
            <a:ext cx="1163072" cy="1"/>
          </a:xfrm>
          <a:prstGeom prst="line">
            <a:avLst/>
          </a:prstGeom>
          <a:ln w="76200">
            <a:solidFill>
              <a:srgbClr val="FF26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911">
              <a:defRPr sz="3072"/>
            </a:lvl1pPr>
          </a:lstStyle>
          <a:p>
            <a:r>
              <a:t>Performance Measure: Classification Accuracy</a:t>
            </a:r>
          </a:p>
        </p:txBody>
      </p:sp>
      <p:pic>
        <p:nvPicPr>
          <p:cNvPr id="44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41956"/>
            <a:ext cx="9144000" cy="4437888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Shape 442"/>
          <p:cNvSpPr/>
          <p:nvPr/>
        </p:nvSpPr>
        <p:spPr>
          <a:xfrm>
            <a:off x="5080584" y="2012752"/>
            <a:ext cx="1" cy="1101915"/>
          </a:xfrm>
          <a:prstGeom prst="line">
            <a:avLst/>
          </a:prstGeom>
          <a:ln w="101600">
            <a:solidFill>
              <a:srgbClr val="FF26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3326069" y="1666169"/>
            <a:ext cx="350903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CA: proportion correctly classified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sz="half" idx="1"/>
          </p:nvPr>
        </p:nvSpPr>
        <p:spPr>
          <a:xfrm>
            <a:off x="457200" y="1376882"/>
            <a:ext cx="8229600" cy="182607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Decision Trees</a:t>
            </a:r>
          </a:p>
          <a:p>
            <a:pPr>
              <a:defRPr sz="2200"/>
            </a:pPr>
            <a:r>
              <a:t>Random Decision Forests</a:t>
            </a:r>
          </a:p>
          <a:p>
            <a:pPr marL="800100" lvl="1" indent="-342900">
              <a:defRPr sz="2200"/>
            </a:pPr>
            <a:endParaRPr/>
          </a:p>
          <a:p>
            <a:pPr>
              <a:defRPr sz="2200"/>
            </a:pPr>
            <a:r>
              <a:t>Decision Trees and Random Forests in Orange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6190"/>
            <a:ext cx="9144000" cy="305181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Classification Problem (blue or green?)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sz="half" idx="1"/>
          </p:nvPr>
        </p:nvSpPr>
        <p:spPr>
          <a:xfrm>
            <a:off x="5300712" y="1503435"/>
            <a:ext cx="3513088" cy="3851130"/>
          </a:xfrm>
          <a:prstGeom prst="rect">
            <a:avLst/>
          </a:prstGeom>
        </p:spPr>
        <p:txBody>
          <a:bodyPr/>
          <a:lstStyle/>
          <a:p>
            <a:r>
              <a:t>Train instances</a:t>
            </a:r>
          </a:p>
          <a:p>
            <a:pPr marL="800100" lvl="1" indent="-342900"/>
            <a:r>
              <a:t>blue and green</a:t>
            </a:r>
          </a:p>
          <a:p>
            <a:pPr marL="800100" lvl="1" indent="-342900"/>
            <a:endParaRPr/>
          </a:p>
          <a:p>
            <a:r>
              <a:t>Test instance</a:t>
            </a:r>
          </a:p>
          <a:p>
            <a:pPr marL="800100" lvl="1" indent="-342900"/>
            <a:r>
              <a:t>gray</a:t>
            </a:r>
          </a:p>
          <a:p>
            <a:pPr marL="800100" lvl="1" indent="-342900"/>
            <a:endParaRPr/>
          </a:p>
          <a:p>
            <a:r>
              <a:t>Classifier induced from the data defines decision boundaries</a:t>
            </a:r>
          </a:p>
        </p:txBody>
      </p:sp>
      <p:grpSp>
        <p:nvGrpSpPr>
          <p:cNvPr id="351" name="Group 351"/>
          <p:cNvGrpSpPr/>
          <p:nvPr/>
        </p:nvGrpSpPr>
        <p:grpSpPr>
          <a:xfrm>
            <a:off x="109111" y="1194368"/>
            <a:ext cx="5118705" cy="4429263"/>
            <a:chOff x="0" y="0"/>
            <a:chExt cx="5118704" cy="4429261"/>
          </a:xfrm>
        </p:grpSpPr>
        <p:pic>
          <p:nvPicPr>
            <p:cNvPr id="344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94629"/>
              <a:ext cx="4610672" cy="3433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5" name="Shape 345"/>
            <p:cNvSpPr/>
            <p:nvPr/>
          </p:nvSpPr>
          <p:spPr>
            <a:xfrm>
              <a:off x="3433593" y="2476189"/>
              <a:ext cx="181074" cy="17280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4036093" y="4078600"/>
              <a:ext cx="108261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Feature 1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93" y="0"/>
              <a:ext cx="108261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Feature 2</a:t>
              </a:r>
            </a:p>
          </p:txBody>
        </p:sp>
        <p:grpSp>
          <p:nvGrpSpPr>
            <p:cNvPr id="350" name="Group 350"/>
            <p:cNvGrpSpPr/>
            <p:nvPr/>
          </p:nvGrpSpPr>
          <p:grpSpPr>
            <a:xfrm>
              <a:off x="551287" y="441274"/>
              <a:ext cx="3495397" cy="3612116"/>
              <a:chOff x="0" y="0"/>
              <a:chExt cx="3495395" cy="3612115"/>
            </a:xfrm>
          </p:grpSpPr>
          <p:sp>
            <p:nvSpPr>
              <p:cNvPr id="348" name="Shape 348"/>
              <p:cNvSpPr/>
              <p:nvPr/>
            </p:nvSpPr>
            <p:spPr>
              <a:xfrm flipV="1">
                <a:off x="-1" y="0"/>
                <a:ext cx="2" cy="3586716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12700" y="3612115"/>
                <a:ext cx="3482696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Decision Trees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sz="quarter" idx="1"/>
          </p:nvPr>
        </p:nvSpPr>
        <p:spPr>
          <a:xfrm>
            <a:off x="457200" y="1235520"/>
            <a:ext cx="8229600" cy="1445967"/>
          </a:xfrm>
          <a:prstGeom prst="rect">
            <a:avLst/>
          </a:prstGeom>
        </p:spPr>
        <p:txBody>
          <a:bodyPr/>
          <a:lstStyle/>
          <a:p>
            <a:r>
              <a:t>Decision Trees take one feature at a time and test a binary condition</a:t>
            </a:r>
            <a:br/>
            <a:r>
              <a:t>For instance: is the feature larger than 0.5?</a:t>
            </a:r>
            <a:br/>
            <a:r>
              <a:t>If the answer is YES, grow a node to the left</a:t>
            </a:r>
            <a:br/>
            <a:r>
              <a:t>If the answer is NOW grow a node to the right</a:t>
            </a:r>
          </a:p>
        </p:txBody>
      </p:sp>
      <p:sp>
        <p:nvSpPr>
          <p:cNvPr id="355" name="Shape 355"/>
          <p:cNvSpPr/>
          <p:nvPr/>
        </p:nvSpPr>
        <p:spPr>
          <a:xfrm>
            <a:off x="3447801" y="2979306"/>
            <a:ext cx="2267150" cy="5785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Is Feature 1 &gt; 0.5?</a:t>
            </a:r>
          </a:p>
        </p:txBody>
      </p:sp>
      <p:sp>
        <p:nvSpPr>
          <p:cNvPr id="356" name="Shape 356"/>
          <p:cNvSpPr/>
          <p:nvPr/>
        </p:nvSpPr>
        <p:spPr>
          <a:xfrm>
            <a:off x="1758701" y="4267314"/>
            <a:ext cx="2267150" cy="5785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Is Feature 2 &lt; 0.1?0.5?</a:t>
            </a:r>
          </a:p>
        </p:txBody>
      </p:sp>
      <p:sp>
        <p:nvSpPr>
          <p:cNvPr id="357" name="Shape 357"/>
          <p:cNvSpPr/>
          <p:nvPr/>
        </p:nvSpPr>
        <p:spPr>
          <a:xfrm>
            <a:off x="5365501" y="4267314"/>
            <a:ext cx="2267150" cy="5785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Is Feature 3 &gt; 10? 0.5?</a:t>
            </a:r>
          </a:p>
        </p:txBody>
      </p:sp>
      <p:sp>
        <p:nvSpPr>
          <p:cNvPr id="358" name="Shape 358"/>
          <p:cNvSpPr/>
          <p:nvPr/>
        </p:nvSpPr>
        <p:spPr>
          <a:xfrm>
            <a:off x="4537273" y="3564787"/>
            <a:ext cx="1918564" cy="68452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9" name="Shape 359"/>
          <p:cNvSpPr/>
          <p:nvPr/>
        </p:nvSpPr>
        <p:spPr>
          <a:xfrm flipH="1">
            <a:off x="2880389" y="3559143"/>
            <a:ext cx="1661846" cy="7010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909981" y="3670364"/>
            <a:ext cx="56156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YES</a:t>
            </a:r>
          </a:p>
        </p:txBody>
      </p:sp>
      <p:sp>
        <p:nvSpPr>
          <p:cNvPr id="361" name="Shape 361"/>
          <p:cNvSpPr/>
          <p:nvPr/>
        </p:nvSpPr>
        <p:spPr>
          <a:xfrm>
            <a:off x="5792881" y="3670364"/>
            <a:ext cx="4470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defRPr sz="3104"/>
            </a:lvl1pPr>
          </a:lstStyle>
          <a:p>
            <a:r>
              <a:t>This results in the following decision Boundary</a:t>
            </a:r>
          </a:p>
        </p:txBody>
      </p:sp>
      <p:pic>
        <p:nvPicPr>
          <p:cNvPr id="36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2811" y="2271598"/>
            <a:ext cx="4610673" cy="3433479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hape 365"/>
          <p:cNvSpPr/>
          <p:nvPr/>
        </p:nvSpPr>
        <p:spPr>
          <a:xfrm>
            <a:off x="7746405" y="4153158"/>
            <a:ext cx="181074" cy="1728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7967905" y="5827029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Feature 1</a:t>
            </a:r>
          </a:p>
        </p:txBody>
      </p:sp>
      <p:sp>
        <p:nvSpPr>
          <p:cNvPr id="367" name="Shape 367"/>
          <p:cNvSpPr/>
          <p:nvPr/>
        </p:nvSpPr>
        <p:spPr>
          <a:xfrm>
            <a:off x="4373805" y="1676968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Feature 2</a:t>
            </a:r>
          </a:p>
        </p:txBody>
      </p:sp>
      <p:grpSp>
        <p:nvGrpSpPr>
          <p:cNvPr id="370" name="Group 370"/>
          <p:cNvGrpSpPr/>
          <p:nvPr/>
        </p:nvGrpSpPr>
        <p:grpSpPr>
          <a:xfrm>
            <a:off x="4864099" y="2118242"/>
            <a:ext cx="3495397" cy="3612116"/>
            <a:chOff x="0" y="0"/>
            <a:chExt cx="3495395" cy="3612115"/>
          </a:xfrm>
        </p:grpSpPr>
        <p:sp>
          <p:nvSpPr>
            <p:cNvPr id="368" name="Shape 368"/>
            <p:cNvSpPr/>
            <p:nvPr/>
          </p:nvSpPr>
          <p:spPr>
            <a:xfrm flipV="1">
              <a:off x="-1" y="0"/>
              <a:ext cx="2" cy="35867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2700" y="3612115"/>
              <a:ext cx="3482696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1" name="Shape 371"/>
          <p:cNvSpPr/>
          <p:nvPr/>
        </p:nvSpPr>
        <p:spPr>
          <a:xfrm flipV="1">
            <a:off x="6515168" y="1918195"/>
            <a:ext cx="1" cy="394680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304205" y="5827029"/>
            <a:ext cx="42192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0.5</a:t>
            </a:r>
          </a:p>
        </p:txBody>
      </p:sp>
      <p:grpSp>
        <p:nvGrpSpPr>
          <p:cNvPr id="378" name="Group 378"/>
          <p:cNvGrpSpPr/>
          <p:nvPr/>
        </p:nvGrpSpPr>
        <p:grpSpPr>
          <a:xfrm>
            <a:off x="149889" y="3599118"/>
            <a:ext cx="3575447" cy="1280883"/>
            <a:chOff x="0" y="0"/>
            <a:chExt cx="3575446" cy="1280882"/>
          </a:xfrm>
        </p:grpSpPr>
        <p:sp>
          <p:nvSpPr>
            <p:cNvPr id="373" name="Shape 373"/>
            <p:cNvSpPr/>
            <p:nvPr/>
          </p:nvSpPr>
          <p:spPr>
            <a:xfrm>
              <a:off x="567412" y="0"/>
              <a:ext cx="2267150" cy="57854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r>
                <a:t>Is Feature 1 &gt; 0.5?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656883" y="585480"/>
              <a:ext cx="1918564" cy="6845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 flipH="1">
              <a:off x="0" y="579837"/>
              <a:ext cx="1661846" cy="7010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9592" y="691058"/>
              <a:ext cx="56156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YES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2912492" y="691058"/>
              <a:ext cx="4470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NO</a:t>
              </a:r>
            </a:p>
          </p:txBody>
        </p:sp>
      </p:grpSp>
      <p:sp>
        <p:nvSpPr>
          <p:cNvPr id="379" name="Shape 379"/>
          <p:cNvSpPr/>
          <p:nvPr/>
        </p:nvSpPr>
        <p:spPr>
          <a:xfrm>
            <a:off x="6599028" y="2131329"/>
            <a:ext cx="56156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YES</a:t>
            </a:r>
          </a:p>
        </p:txBody>
      </p:sp>
      <p:sp>
        <p:nvSpPr>
          <p:cNvPr id="380" name="Shape 380"/>
          <p:cNvSpPr/>
          <p:nvPr/>
        </p:nvSpPr>
        <p:spPr>
          <a:xfrm>
            <a:off x="5984267" y="2131329"/>
            <a:ext cx="4470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NO</a:t>
            </a:r>
          </a:p>
        </p:txBody>
      </p:sp>
      <p:sp>
        <p:nvSpPr>
          <p:cNvPr id="381" name="Shape 381"/>
          <p:cNvSpPr/>
          <p:nvPr/>
        </p:nvSpPr>
        <p:spPr>
          <a:xfrm>
            <a:off x="3340100" y="3134518"/>
            <a:ext cx="1168946" cy="1270001"/>
          </a:xfrm>
          <a:prstGeom prst="rightArrow">
            <a:avLst>
              <a:gd name="adj1" fmla="val 32000"/>
              <a:gd name="adj2" fmla="val 69533"/>
            </a:avLst>
          </a:prstGeom>
          <a:solidFill>
            <a:srgbClr val="0433FF"/>
          </a:solidFill>
          <a:ln w="25400">
            <a:solidFill>
              <a:srgbClr val="0433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29768">
              <a:defRPr sz="3008"/>
            </a:lvl1pPr>
          </a:lstStyle>
          <a:p>
            <a:r>
              <a:t>Decision Tree grows with each level of questions</a:t>
            </a:r>
          </a:p>
        </p:txBody>
      </p:sp>
      <p:sp>
        <p:nvSpPr>
          <p:cNvPr id="384" name="Shape 384"/>
          <p:cNvSpPr>
            <a:spLocks noGrp="1"/>
          </p:cNvSpPr>
          <p:nvPr>
            <p:ph type="body" idx="1"/>
          </p:nvPr>
        </p:nvSpPr>
        <p:spPr>
          <a:xfrm>
            <a:off x="457200" y="1235520"/>
            <a:ext cx="8018116" cy="4148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indent="-274320" defTabSz="365760">
              <a:spcBef>
                <a:spcPts val="400"/>
              </a:spcBef>
              <a:defRPr sz="1920"/>
            </a:pPr>
            <a:r>
              <a:t>Each node (box) of the decision tree tests a condition on a feature</a:t>
            </a:r>
            <a:br/>
            <a:endParaRPr/>
          </a:p>
          <a:p>
            <a:pPr marL="274320" indent="-274320" defTabSz="365760">
              <a:spcBef>
                <a:spcPts val="400"/>
              </a:spcBef>
              <a:defRPr sz="1920"/>
            </a:pPr>
            <a:r>
              <a:t>The order of features is important</a:t>
            </a:r>
            <a:br/>
            <a:endParaRPr/>
          </a:p>
          <a:p>
            <a:pPr marL="274320" indent="-274320" defTabSz="365760">
              <a:spcBef>
                <a:spcPts val="400"/>
              </a:spcBef>
              <a:defRPr sz="1920"/>
            </a:pPr>
            <a:r>
              <a:t>It is like playing “20 questions”</a:t>
            </a:r>
            <a:br/>
            <a:endParaRPr/>
          </a:p>
          <a:p>
            <a:pPr marL="640080" lvl="1" indent="-274320" defTabSz="365760">
              <a:spcBef>
                <a:spcPts val="400"/>
              </a:spcBef>
              <a:defRPr sz="1920"/>
            </a:pPr>
            <a:r>
              <a:t>“Guess the person”: it is better to start with the question “Is she female?”, rather than with “Is it Marie?”</a:t>
            </a:r>
          </a:p>
          <a:p>
            <a:pPr marL="640080" lvl="1" indent="-274320" defTabSz="365760">
              <a:spcBef>
                <a:spcPts val="400"/>
              </a:spcBef>
              <a:defRPr sz="1920"/>
            </a:pPr>
            <a:r>
              <a:t>The reason is that the answer to the first question maximises the information (“entropy”) gained from the answer.*</a:t>
            </a:r>
            <a:br/>
            <a:endParaRPr/>
          </a:p>
          <a:p>
            <a:pPr marL="274320" indent="-274320" defTabSz="365760">
              <a:spcBef>
                <a:spcPts val="400"/>
              </a:spcBef>
              <a:defRPr sz="1920"/>
            </a:pPr>
            <a:r>
              <a:t>In decision trees the order of features to be tested is determined by means of information theory (ID3 algorithm)</a:t>
            </a:r>
          </a:p>
        </p:txBody>
      </p:sp>
      <p:sp>
        <p:nvSpPr>
          <p:cNvPr id="385" name="Shape 385"/>
          <p:cNvSpPr/>
          <p:nvPr/>
        </p:nvSpPr>
        <p:spPr>
          <a:xfrm>
            <a:off x="4651270" y="5821378"/>
            <a:ext cx="4116736" cy="65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/>
            </a:pPr>
            <a:r>
              <a:t>* Alternative: </a:t>
            </a:r>
            <a:r>
              <a:rPr i="1"/>
              <a:t>Gini impurity</a:t>
            </a:r>
            <a:r>
              <a:t> is a measure of how often a randomly chosen element from the data set would be incorrectly labeled if it were randomly labeled.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Decision Tree</a:t>
            </a:r>
          </a:p>
        </p:txBody>
      </p:sp>
      <p:pic>
        <p:nvPicPr>
          <p:cNvPr id="38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0150" y="2143918"/>
            <a:ext cx="4203700" cy="30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513005" y="5522206"/>
            <a:ext cx="831298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Reproduced from: https://shapeofdata.wordpress.com/2013/07/02/decision-trees/</a:t>
            </a:r>
          </a:p>
        </p:txBody>
      </p:sp>
      <p:sp>
        <p:nvSpPr>
          <p:cNvPr id="390" name="Shape 390"/>
          <p:cNvSpPr/>
          <p:nvPr/>
        </p:nvSpPr>
        <p:spPr>
          <a:xfrm>
            <a:off x="4914304" y="1460758"/>
            <a:ext cx="181075" cy="17280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5004841" y="1793257"/>
            <a:ext cx="1" cy="35066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5415205" y="1371828"/>
            <a:ext cx="199757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r>
              <a:t>Is it blue or green?</a:t>
            </a:r>
          </a:p>
        </p:txBody>
      </p:sp>
      <p:sp>
        <p:nvSpPr>
          <p:cNvPr id="393" name="Shape 393"/>
          <p:cNvSpPr/>
          <p:nvPr/>
        </p:nvSpPr>
        <p:spPr>
          <a:xfrm>
            <a:off x="4311062" y="950399"/>
            <a:ext cx="138756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test instance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Each test (box) adds a decision boundary</a:t>
            </a:r>
          </a:p>
        </p:txBody>
      </p:sp>
      <p:pic>
        <p:nvPicPr>
          <p:cNvPr id="39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1727200"/>
            <a:ext cx="6883400" cy="340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hape 397"/>
          <p:cNvSpPr/>
          <p:nvPr/>
        </p:nvSpPr>
        <p:spPr>
          <a:xfrm>
            <a:off x="513005" y="5522206"/>
            <a:ext cx="831298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Reproduced from: https://shapeofdata.wordpress.com/2013/07/02/decision-trees/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 another decision boundary</a:t>
            </a:r>
          </a:p>
        </p:txBody>
      </p:sp>
      <p:pic>
        <p:nvPicPr>
          <p:cNvPr id="40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1727200"/>
            <a:ext cx="6883400" cy="340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/>
          <p:nvPr/>
        </p:nvSpPr>
        <p:spPr>
          <a:xfrm>
            <a:off x="513005" y="5522206"/>
            <a:ext cx="831298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Reproduced from: https://shapeofdata.wordpress.com/2013/07/02/decision-trees/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thema">
  <a:themeElements>
    <a:clrScheme name="Standaard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00FF"/>
      </a:hlink>
      <a:folHlink>
        <a:srgbClr val="FF00FF"/>
      </a:folHlink>
    </a:clrScheme>
    <a:fontScheme name="Standaardth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andaard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andaardthema">
  <a:themeElements>
    <a:clrScheme name="Standaard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00FF"/>
      </a:hlink>
      <a:folHlink>
        <a:srgbClr val="FF00FF"/>
      </a:folHlink>
    </a:clrScheme>
    <a:fontScheme name="Standaardth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andaard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400</Words>
  <Application>Microsoft Macintosh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Lucida Grande</vt:lpstr>
      <vt:lpstr>Arial</vt:lpstr>
      <vt:lpstr>Standaardthema</vt:lpstr>
      <vt:lpstr>Data Science 5</vt:lpstr>
      <vt:lpstr>Overview</vt:lpstr>
      <vt:lpstr>Classification Problem (blue or green?)</vt:lpstr>
      <vt:lpstr>Decision Trees</vt:lpstr>
      <vt:lpstr>This results in the following decision Boundary</vt:lpstr>
      <vt:lpstr>Decision Tree grows with each level of questions</vt:lpstr>
      <vt:lpstr>Decision Tree</vt:lpstr>
      <vt:lpstr>Each test (box) adds a decision boundary</vt:lpstr>
      <vt:lpstr>Adding another decision boundary</vt:lpstr>
      <vt:lpstr>Complexity of the induced model</vt:lpstr>
      <vt:lpstr>Random Decision Forests</vt:lpstr>
      <vt:lpstr>Classification and Regression with RDFs</vt:lpstr>
      <vt:lpstr>Complexity of Random Decision Forests</vt:lpstr>
      <vt:lpstr>Inducing and Visualising a Tree</vt:lpstr>
      <vt:lpstr>Evaluating and Comparing Tree and Forest</vt:lpstr>
      <vt:lpstr>Performance Measure: Classification Accuracy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Data Mining 4</dc:title>
  <cp:lastModifiedBy>Eric Postma</cp:lastModifiedBy>
  <cp:revision>2</cp:revision>
  <dcterms:modified xsi:type="dcterms:W3CDTF">2017-10-25T14:44:53Z</dcterms:modified>
</cp:coreProperties>
</file>