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C"/>
          </a:solidFill>
        </a:fill>
      </a:tcStyle>
    </a:wholeTbl>
    <a:band2H>
      <a:tcTxStyle b="def" i="def"/>
      <a:tcStyle>
        <a:tcBdr/>
        <a:fill>
          <a:solidFill>
            <a:srgbClr val="F6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7E4"/>
          </a:solidFill>
        </a:fill>
      </a:tcStyle>
    </a:wholeTbl>
    <a:band2H>
      <a:tcTxStyle b="def" i="def"/>
      <a:tcStyle>
        <a:tcBdr/>
        <a:fill>
          <a:solidFill>
            <a:srgbClr val="F4F3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CCC"/>
          </a:solidFill>
        </a:fill>
      </a:tcStyle>
    </a:wholeTbl>
    <a:band2H>
      <a:tcTxStyle b="def" i="def"/>
      <a:tcStyle>
        <a:tcBdr/>
        <a:fill>
          <a:solidFill>
            <a:srgbClr val="EA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afbeelding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Image"/>
          <p:cNvSpPr/>
          <p:nvPr>
            <p:ph type="pic" sz="half" idx="13"/>
          </p:nvPr>
        </p:nvSpPr>
        <p:spPr>
          <a:xfrm>
            <a:off x="4986868" y="950912"/>
            <a:ext cx="4157132" cy="4962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grafiek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kolom en kop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457200" y="1235520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Rectangle"/>
          <p:cNvSpPr/>
          <p:nvPr>
            <p:ph type="body" sz="quarter" idx="13"/>
          </p:nvPr>
        </p:nvSpPr>
        <p:spPr>
          <a:xfrm>
            <a:off x="4645025" y="1235520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rgbClr val="00336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foto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9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foto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0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foto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foto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foto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3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dia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" name="Rectangle"/>
          <p:cNvSpPr/>
          <p:nvPr/>
        </p:nvSpPr>
        <p:spPr>
          <a:xfrm>
            <a:off x="0" y="5924550"/>
            <a:ext cx="9144000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02-UTI_Basisvormen_powerpoint_05.png" descr="02-UTI_Basisvormen_powerpoint_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705200" y="1476000"/>
            <a:ext cx="4280400" cy="1468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787998" y="2833198"/>
            <a:ext cx="4381203" cy="5256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foto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4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ron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5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lauw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6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ij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7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lauw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ro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9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groen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348100" y="6409055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8348100" y="6409055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1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8348100" y="6409056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381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4953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9525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14097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itle 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Title 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0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Title 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3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Title 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6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0" y="477836"/>
            <a:ext cx="9144001" cy="638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413147" y="6257925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datasciencecentral.com/profiles/blogs/about-the-curse-of-dimensionality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datasciencecentral.com/profiles/blogs/about-the-curse-of-dimensionality" TargetMode="External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datasciencecentral.com/profiles/blogs/about-the-curse-of-dimensionality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Data Science 6"/>
          <p:cNvSpPr txBox="1"/>
          <p:nvPr>
            <p:ph type="title"/>
          </p:nvPr>
        </p:nvSpPr>
        <p:spPr>
          <a:xfrm>
            <a:off x="4652436" y="1464043"/>
            <a:ext cx="4279902" cy="1470027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Data Science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rojecting 3D space onto 2D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Projecting 3D space onto 2D space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900" y="2359818"/>
            <a:ext cx="3937000" cy="26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43" y="1498765"/>
            <a:ext cx="3711207" cy="4338308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Arrow"/>
          <p:cNvSpPr/>
          <p:nvPr/>
        </p:nvSpPr>
        <p:spPr>
          <a:xfrm>
            <a:off x="3937000" y="3271837"/>
            <a:ext cx="1270000" cy="792163"/>
          </a:xfrm>
          <a:prstGeom prst="rightArrow">
            <a:avLst>
              <a:gd name="adj1" fmla="val 32000"/>
              <a:gd name="adj2" fmla="val 102605"/>
            </a:avLst>
          </a:prstGeom>
          <a:solidFill>
            <a:schemeClr val="accent2"/>
          </a:solidFill>
          <a:ln w="25400">
            <a:solidFill>
              <a:srgbClr val="257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linear decision boundary"/>
          <p:cNvSpPr txBox="1"/>
          <p:nvPr/>
        </p:nvSpPr>
        <p:spPr>
          <a:xfrm>
            <a:off x="1232323" y="1039163"/>
            <a:ext cx="25822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linear decision boundary</a:t>
            </a:r>
          </a:p>
        </p:txBody>
      </p:sp>
      <p:sp>
        <p:nvSpPr>
          <p:cNvPr id="383" name="nonlinear decision boundaries"/>
          <p:cNvSpPr txBox="1"/>
          <p:nvPr/>
        </p:nvSpPr>
        <p:spPr>
          <a:xfrm>
            <a:off x="5683649" y="1039163"/>
            <a:ext cx="31415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nonlinear decision boundaries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High-dimensional vs low-dimensional  featur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9768">
              <a:defRPr sz="3008"/>
            </a:pPr>
            <a:r>
              <a:t>High-dimensional vs low-dimensional </a:t>
            </a:r>
            <a:br/>
            <a:r>
              <a:t>feature space</a:t>
            </a:r>
          </a:p>
        </p:txBody>
      </p:sp>
      <p:sp>
        <p:nvSpPr>
          <p:cNvPr id="386" name="A simple classification model in a high-dimensional sp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classification model in a high-dimensional space</a:t>
            </a:r>
          </a:p>
          <a:p>
            <a:pPr lvl="1" marL="0" indent="457200">
              <a:buSzTx/>
              <a:buNone/>
            </a:pPr>
            <a:r>
              <a:t>e.g., a linear decision boundary (plane) in 3D</a:t>
            </a:r>
          </a:p>
          <a:p>
            <a:pPr lvl="1" marL="800100" indent="-342900"/>
          </a:p>
          <a:p>
            <a:pPr/>
            <a:r>
              <a:t>Corresponds to a complex classification model in low-dimensional space</a:t>
            </a:r>
          </a:p>
          <a:p>
            <a:pPr lvl="1" marL="0" indent="457200">
              <a:buSzTx/>
              <a:buNone/>
            </a:pPr>
            <a:r>
              <a:t>e.g., non-linear decision boundaries in 2D</a:t>
            </a:r>
          </a:p>
          <a:p>
            <a:pPr lvl="1" marL="800100" indent="-342900"/>
          </a:p>
          <a:p>
            <a:pPr/>
            <a:r>
              <a:t>Overfitting is associated with (too) complex models</a:t>
            </a:r>
          </a:p>
          <a:p>
            <a:pPr/>
          </a:p>
          <a:p>
            <a:pPr/>
            <a:r>
              <a:t>Hence, too many features may lead to overfitting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omplex vs simpl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vs simple model</a:t>
            </a:r>
          </a:p>
        </p:txBody>
      </p:sp>
      <p:pic>
        <p:nvPicPr>
          <p:cNvPr id="3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5350" y="1709640"/>
            <a:ext cx="3924300" cy="290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99" y="1750218"/>
            <a:ext cx="3937001" cy="2616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Although this model does make some mistakes on the training set, it generalises much better to unseen instances"/>
          <p:cNvSpPr txBox="1"/>
          <p:nvPr/>
        </p:nvSpPr>
        <p:spPr>
          <a:xfrm>
            <a:off x="4267537" y="4843781"/>
            <a:ext cx="479992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Although this model does make some mistakes on the training set, it generalises much better to unseen instances</a:t>
            </a:r>
          </a:p>
        </p:txBody>
      </p:sp>
      <p:sp>
        <p:nvSpPr>
          <p:cNvPr id="392" name="This model makes no mistakes on the training set, but doesn’t generalise well…"/>
          <p:cNvSpPr txBox="1"/>
          <p:nvPr/>
        </p:nvSpPr>
        <p:spPr>
          <a:xfrm>
            <a:off x="203537" y="4843781"/>
            <a:ext cx="365692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This model makes no mistakes on the training set, but doesn’t generalise well…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High-dimensional featur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High-dimensional feature space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999786" y="2258218"/>
            <a:ext cx="4981914" cy="2819401"/>
            <a:chOff x="0" y="0"/>
            <a:chExt cx="4981913" cy="2819400"/>
          </a:xfrm>
        </p:grpSpPr>
        <p:pic>
          <p:nvPicPr>
            <p:cNvPr id="39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62513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6" name="easy to classify"/>
            <p:cNvSpPr txBox="1"/>
            <p:nvPr/>
          </p:nvSpPr>
          <p:spPr>
            <a:xfrm>
              <a:off x="2832893" y="1224280"/>
              <a:ext cx="165411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easy to classify</a:t>
              </a:r>
            </a:p>
          </p:txBody>
        </p:sp>
        <p:sp>
          <p:nvSpPr>
            <p:cNvPr id="397" name="hard to classify"/>
            <p:cNvSpPr txBox="1"/>
            <p:nvPr/>
          </p:nvSpPr>
          <p:spPr>
            <a:xfrm>
              <a:off x="0" y="81280"/>
              <a:ext cx="162877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hard to classify</a:t>
              </a:r>
            </a:p>
          </p:txBody>
        </p:sp>
      </p:grpSp>
      <p:sp>
        <p:nvSpPr>
          <p:cNvPr id="399" name="Line"/>
          <p:cNvSpPr/>
          <p:nvPr/>
        </p:nvSpPr>
        <p:spPr>
          <a:xfrm>
            <a:off x="2545832" y="2524918"/>
            <a:ext cx="56335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What happens if dimensionality (number of features) increases?"/>
          <p:cNvSpPr txBox="1"/>
          <p:nvPr/>
        </p:nvSpPr>
        <p:spPr>
          <a:xfrm>
            <a:off x="1547349" y="5383927"/>
            <a:ext cx="657168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What happens if dimensionality (number of features) increases?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High-dimensional featur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High-dimensional feature space</a:t>
            </a:r>
          </a:p>
        </p:txBody>
      </p:sp>
      <p:pic>
        <p:nvPicPr>
          <p:cNvPr id="4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350" y="1085850"/>
            <a:ext cx="4813300" cy="46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= number of features"/>
          <p:cNvSpPr txBox="1"/>
          <p:nvPr/>
        </p:nvSpPr>
        <p:spPr>
          <a:xfrm>
            <a:off x="3541293" y="5907599"/>
            <a:ext cx="22199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= number of features</a:t>
            </a:r>
          </a:p>
        </p:txBody>
      </p:sp>
      <p:sp>
        <p:nvSpPr>
          <p:cNvPr id="405" name="The “hard to classify” corner regions become larger"/>
          <p:cNvSpPr txBox="1"/>
          <p:nvPr/>
        </p:nvSpPr>
        <p:spPr>
          <a:xfrm>
            <a:off x="4039024" y="1757680"/>
            <a:ext cx="2900309" cy="929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The “hard to classify” corner regions become larger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rse of dimensionality (illustra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Curse of dimensionality (illustration)</a:t>
            </a: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1940671"/>
            <a:ext cx="9144000" cy="3130133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2 dimensional…"/>
          <p:cNvSpPr txBox="1"/>
          <p:nvPr/>
        </p:nvSpPr>
        <p:spPr>
          <a:xfrm>
            <a:off x="357338" y="1122680"/>
            <a:ext cx="1641720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2 dimensional </a:t>
            </a:r>
          </a:p>
          <a:p>
            <a:pPr algn="ctr"/>
            <a:r>
              <a:t>feature space</a:t>
            </a:r>
          </a:p>
          <a:p>
            <a:pPr algn="ctr"/>
            <a:r>
              <a:t>(2 features)</a:t>
            </a:r>
          </a:p>
        </p:txBody>
      </p:sp>
      <p:sp>
        <p:nvSpPr>
          <p:cNvPr id="410" name="3 dimensional…"/>
          <p:cNvSpPr txBox="1"/>
          <p:nvPr/>
        </p:nvSpPr>
        <p:spPr>
          <a:xfrm>
            <a:off x="3751140" y="1122680"/>
            <a:ext cx="1641720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3 dimensional </a:t>
            </a:r>
          </a:p>
          <a:p>
            <a:pPr algn="ctr"/>
            <a:r>
              <a:t>feature space</a:t>
            </a:r>
          </a:p>
          <a:p>
            <a:pPr algn="ctr"/>
            <a:r>
              <a:t>(3 features)</a:t>
            </a:r>
          </a:p>
        </p:txBody>
      </p:sp>
      <p:sp>
        <p:nvSpPr>
          <p:cNvPr id="411" name="“8 dimensional…"/>
          <p:cNvSpPr txBox="1"/>
          <p:nvPr/>
        </p:nvSpPr>
        <p:spPr>
          <a:xfrm>
            <a:off x="6811877" y="1122680"/>
            <a:ext cx="171784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“8 dimensional </a:t>
            </a:r>
          </a:p>
          <a:p>
            <a:pPr algn="ctr"/>
            <a:r>
              <a:t>feature space”</a:t>
            </a:r>
          </a:p>
          <a:p>
            <a:pPr algn="ctr"/>
            <a:r>
              <a:t>(8 features)</a:t>
            </a:r>
          </a:p>
        </p:txBody>
      </p:sp>
      <p:sp>
        <p:nvSpPr>
          <p:cNvPr id="412" name="98% of the instances…"/>
          <p:cNvSpPr txBox="1"/>
          <p:nvPr/>
        </p:nvSpPr>
        <p:spPr>
          <a:xfrm>
            <a:off x="6533681" y="5288281"/>
            <a:ext cx="2937417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98% of the instances </a:t>
            </a:r>
          </a:p>
          <a:p>
            <a:pPr/>
            <a:r>
              <a:t>are of the “hard to classify” </a:t>
            </a:r>
          </a:p>
          <a:p>
            <a:pPr/>
            <a:r>
              <a:t>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How many featu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features?</a:t>
            </a:r>
          </a:p>
        </p:txBody>
      </p:sp>
      <p:sp>
        <p:nvSpPr>
          <p:cNvPr id="415" name="“Regrettably there is no fixed rule that defines how many features should be used in a classification problem. In fact, this depends on the amount of training data available, the complexity of the decision boundaries, and the type of classifier used.”"/>
          <p:cNvSpPr txBox="1"/>
          <p:nvPr>
            <p:ph type="body" sz="half" idx="1"/>
          </p:nvPr>
        </p:nvSpPr>
        <p:spPr>
          <a:xfrm>
            <a:off x="457200" y="1368974"/>
            <a:ext cx="8229600" cy="2637133"/>
          </a:xfrm>
          <a:prstGeom prst="rect">
            <a:avLst/>
          </a:prstGeom>
        </p:spPr>
        <p:txBody>
          <a:bodyPr/>
          <a:lstStyle>
            <a:lvl1pPr marL="0" indent="0" defTabSz="187452">
              <a:spcBef>
                <a:spcPts val="200"/>
              </a:spcBef>
              <a:buSzTx/>
              <a:buFontTx/>
              <a:buNone/>
              <a:defRPr sz="2870"/>
            </a:lvl1pPr>
          </a:lstStyle>
          <a:p>
            <a:pPr/>
            <a:r>
              <a:t>“Regrettably there is no fixed rule that defines how many features should be used in a classification problem. In fact, this depends on the amount of training data available, the complexity of the decision boundaries, and the type of classifier used.”</a:t>
            </a:r>
          </a:p>
        </p:txBody>
      </p:sp>
      <p:sp>
        <p:nvSpPr>
          <p:cNvPr id="416" name="http://www.datasciencecentral.com/profiles/blogs/about-the-curse-of-dimensionality"/>
          <p:cNvSpPr txBox="1"/>
          <p:nvPr/>
        </p:nvSpPr>
        <p:spPr>
          <a:xfrm>
            <a:off x="311731" y="4424681"/>
            <a:ext cx="89561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http://www.datasciencecentral.com/profiles/blogs/about-the-curse-of-dimensionality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Dimensionality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Dimensionality Reduction</a:t>
            </a:r>
          </a:p>
        </p:txBody>
      </p:sp>
      <p:sp>
        <p:nvSpPr>
          <p:cNvPr id="419" name="Feature Sel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3000"/>
            </a:pPr>
            <a:r>
              <a:t>Feature Selection</a:t>
            </a:r>
          </a:p>
          <a:p>
            <a:pPr marL="342900" indent="-342900">
              <a:defRPr sz="3000"/>
            </a:pPr>
          </a:p>
          <a:p>
            <a:pPr marL="342900" indent="-342900">
              <a:defRPr sz="3000"/>
            </a:pPr>
          </a:p>
          <a:p>
            <a:pPr marL="342900" indent="-342900">
              <a:defRPr sz="3000"/>
            </a:pPr>
          </a:p>
          <a:p>
            <a:pPr marL="342900" indent="-342900">
              <a:defRPr sz="3000"/>
            </a:pPr>
            <a:r>
              <a:t>Feature combination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rincipal Component Analysis (PC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Principal Component Analysis (PCA)</a:t>
            </a:r>
          </a:p>
        </p:txBody>
      </p:sp>
      <p:sp>
        <p:nvSpPr>
          <p:cNvPr id="422" name="PCA operates on the features without lab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operates on the features without labels</a:t>
            </a:r>
          </a:p>
          <a:p>
            <a:pPr lvl="1" marL="0" indent="457200">
              <a:buSzTx/>
              <a:buNone/>
            </a:pPr>
            <a:r>
              <a:t>= unsupervised learning</a:t>
            </a:r>
          </a:p>
          <a:p>
            <a:pPr/>
          </a:p>
          <a:p>
            <a:pPr/>
            <a:r>
              <a:t>Each feature is an axis of a N-dimensional coordinate system</a:t>
            </a:r>
          </a:p>
          <a:p>
            <a:pPr/>
          </a:p>
          <a:p>
            <a:pPr/>
            <a:r>
              <a:t>Two features: XY coordinate system</a:t>
            </a:r>
          </a:p>
          <a:p>
            <a:pPr/>
          </a:p>
          <a:p>
            <a:pPr/>
            <a:r>
              <a:t>PCA rotates the XY coordinate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CA 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 example</a:t>
            </a:r>
          </a:p>
        </p:txBody>
      </p:sp>
      <p:sp>
        <p:nvSpPr>
          <p:cNvPr id="425" name="Two features describing a webs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features describing a website</a:t>
            </a:r>
          </a:p>
          <a:p>
            <a:pPr/>
          </a:p>
          <a:p>
            <a:pPr marL="228600" indent="-228600">
              <a:buAutoNum type="arabicPeriod" startAt="1"/>
            </a:pPr>
            <a:r>
              <a:t>Number of inbound links</a:t>
            </a:r>
          </a:p>
          <a:p>
            <a:pPr marL="228600" indent="-228600">
              <a:buAutoNum type="arabicPeriod" startAt="1"/>
            </a:pPr>
            <a:r>
              <a:t>Google Rank</a:t>
            </a:r>
          </a:p>
          <a:p>
            <a:pPr marL="228600" indent="-228600">
              <a:buAutoNum type="arabicPeriod" startAt="1"/>
            </a:pPr>
          </a:p>
          <a:p>
            <a:pPr marL="228600" indent="-228600"/>
            <a:r>
              <a:t>These features are correlated and therefore redundant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617" y="1608998"/>
            <a:ext cx="1073994" cy="1004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6496" y="2465636"/>
            <a:ext cx="818268" cy="818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49" name="the trade off between model complexity and feature spars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trade off between model complexity and feature sparsity</a:t>
            </a:r>
          </a:p>
          <a:p>
            <a:pPr/>
          </a:p>
          <a:p>
            <a:pPr/>
            <a:r>
              <a:t>the curse of dimensionality</a:t>
            </a:r>
          </a:p>
          <a:p>
            <a:pPr/>
          </a:p>
          <a:p>
            <a:pPr/>
            <a:r>
              <a:t>dimensionality reduction</a:t>
            </a:r>
          </a:p>
          <a:p>
            <a:pPr/>
          </a:p>
          <a:p>
            <a:pPr/>
            <a:r>
              <a:t>PCA</a:t>
            </a:r>
          </a:p>
          <a:p>
            <a:pPr/>
          </a:p>
          <a:p>
            <a:pPr/>
            <a:r>
              <a:t>overfitting-underfitting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Correlat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Correlated Features</a:t>
            </a:r>
          </a:p>
        </p:txBody>
      </p:sp>
      <p:grpSp>
        <p:nvGrpSpPr>
          <p:cNvPr id="433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431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rgbClr val="BBE0E3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rgbClr val="BBE0E3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434" name="Google Rank"/>
          <p:cNvSpPr txBox="1"/>
          <p:nvPr/>
        </p:nvSpPr>
        <p:spPr>
          <a:xfrm>
            <a:off x="3646954" y="6174104"/>
            <a:ext cx="1660385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DFDFD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Google Rank</a:t>
            </a:r>
          </a:p>
        </p:txBody>
      </p:sp>
      <p:sp>
        <p:nvSpPr>
          <p:cNvPr id="435" name="number of inbound links"/>
          <p:cNvSpPr txBox="1"/>
          <p:nvPr/>
        </p:nvSpPr>
        <p:spPr>
          <a:xfrm rot="16200000">
            <a:off x="-622083" y="3684817"/>
            <a:ext cx="315685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DFDFD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number of inbound links</a:t>
            </a:r>
          </a:p>
        </p:txBody>
      </p:sp>
      <p:grpSp>
        <p:nvGrpSpPr>
          <p:cNvPr id="452" name="Group"/>
          <p:cNvGrpSpPr/>
          <p:nvPr/>
        </p:nvGrpSpPr>
        <p:grpSpPr>
          <a:xfrm>
            <a:off x="1638300" y="2844800"/>
            <a:ext cx="5321300" cy="3048001"/>
            <a:chOff x="0" y="0"/>
            <a:chExt cx="5321300" cy="3048000"/>
          </a:xfrm>
        </p:grpSpPr>
        <p:sp>
          <p:nvSpPr>
            <p:cNvPr id="436" name="Circle"/>
            <p:cNvSpPr/>
            <p:nvPr/>
          </p:nvSpPr>
          <p:spPr>
            <a:xfrm>
              <a:off x="317500" y="21844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37" name="Circle"/>
            <p:cNvSpPr/>
            <p:nvPr/>
          </p:nvSpPr>
          <p:spPr>
            <a:xfrm>
              <a:off x="0" y="2794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38" name="Circle"/>
            <p:cNvSpPr/>
            <p:nvPr/>
          </p:nvSpPr>
          <p:spPr>
            <a:xfrm>
              <a:off x="10160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39" name="Circle"/>
            <p:cNvSpPr/>
            <p:nvPr/>
          </p:nvSpPr>
          <p:spPr>
            <a:xfrm>
              <a:off x="723900" y="26162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0" name="Circle"/>
            <p:cNvSpPr/>
            <p:nvPr/>
          </p:nvSpPr>
          <p:spPr>
            <a:xfrm>
              <a:off x="1398391" y="1219200"/>
              <a:ext cx="254001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1" name="Circle"/>
            <p:cNvSpPr/>
            <p:nvPr/>
          </p:nvSpPr>
          <p:spPr>
            <a:xfrm>
              <a:off x="1384300" y="17399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2" name="Circle"/>
            <p:cNvSpPr/>
            <p:nvPr/>
          </p:nvSpPr>
          <p:spPr>
            <a:xfrm>
              <a:off x="18796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3" name="Circle"/>
            <p:cNvSpPr/>
            <p:nvPr/>
          </p:nvSpPr>
          <p:spPr>
            <a:xfrm>
              <a:off x="2108200" y="1219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4" name="Circle"/>
            <p:cNvSpPr/>
            <p:nvPr/>
          </p:nvSpPr>
          <p:spPr>
            <a:xfrm>
              <a:off x="2933700" y="915352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5" name="Circle"/>
            <p:cNvSpPr/>
            <p:nvPr/>
          </p:nvSpPr>
          <p:spPr>
            <a:xfrm>
              <a:off x="2711212" y="1574800"/>
              <a:ext cx="254001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6" name="Circle"/>
            <p:cNvSpPr/>
            <p:nvPr/>
          </p:nvSpPr>
          <p:spPr>
            <a:xfrm>
              <a:off x="3530600" y="457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7" name="Circle"/>
            <p:cNvSpPr/>
            <p:nvPr/>
          </p:nvSpPr>
          <p:spPr>
            <a:xfrm>
              <a:off x="41402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8" name="Circle"/>
            <p:cNvSpPr/>
            <p:nvPr/>
          </p:nvSpPr>
          <p:spPr>
            <a:xfrm>
              <a:off x="5067300" y="31115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49" name="Circle"/>
            <p:cNvSpPr/>
            <p:nvPr/>
          </p:nvSpPr>
          <p:spPr>
            <a:xfrm>
              <a:off x="3975100" y="5461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50" name="Circle"/>
            <p:cNvSpPr/>
            <p:nvPr/>
          </p:nvSpPr>
          <p:spPr>
            <a:xfrm>
              <a:off x="3632200" y="10287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51" name="Circle"/>
            <p:cNvSpPr/>
            <p:nvPr/>
          </p:nvSpPr>
          <p:spPr>
            <a:xfrm>
              <a:off x="47498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xfrm>
            <a:off x="9160900" y="6409056"/>
            <a:ext cx="393238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60" name="Group"/>
          <p:cNvGrpSpPr/>
          <p:nvPr/>
        </p:nvGrpSpPr>
        <p:grpSpPr>
          <a:xfrm>
            <a:off x="1917824" y="955544"/>
            <a:ext cx="6933951" cy="4946909"/>
            <a:chOff x="0" y="0"/>
            <a:chExt cx="6933949" cy="4946907"/>
          </a:xfrm>
        </p:grpSpPr>
        <p:grpSp>
          <p:nvGrpSpPr>
            <p:cNvPr id="457" name="Group"/>
            <p:cNvGrpSpPr/>
            <p:nvPr/>
          </p:nvGrpSpPr>
          <p:grpSpPr>
            <a:xfrm>
              <a:off x="491196" y="-1"/>
              <a:ext cx="6442754" cy="4531703"/>
              <a:chOff x="0" y="0"/>
              <a:chExt cx="6442753" cy="4531701"/>
            </a:xfrm>
          </p:grpSpPr>
          <p:sp>
            <p:nvSpPr>
              <p:cNvPr id="455" name="Line"/>
              <p:cNvSpPr/>
              <p:nvPr/>
            </p:nvSpPr>
            <p:spPr>
              <a:xfrm>
                <a:off x="0" y="4523364"/>
                <a:ext cx="6442754" cy="1"/>
              </a:xfrm>
              <a:prstGeom prst="line">
                <a:avLst/>
              </a:prstGeom>
              <a:noFill/>
              <a:ln w="50800" cap="flat">
                <a:solidFill>
                  <a:srgbClr val="BBE0E3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26929" y="-1"/>
                <a:ext cx="1" cy="4531703"/>
              </a:xfrm>
              <a:prstGeom prst="line">
                <a:avLst/>
              </a:prstGeom>
              <a:noFill/>
              <a:ln w="50800" cap="flat">
                <a:solidFill>
                  <a:srgbClr val="BBE0E3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458" name="Google Rank"/>
            <p:cNvSpPr txBox="1"/>
            <p:nvPr/>
          </p:nvSpPr>
          <p:spPr>
            <a:xfrm>
              <a:off x="2882380" y="4563369"/>
              <a:ext cx="1660385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Google Rank</a:t>
              </a:r>
            </a:p>
          </p:txBody>
        </p:sp>
        <p:sp>
          <p:nvSpPr>
            <p:cNvPr id="459" name="number of inbound links"/>
            <p:cNvSpPr txBox="1"/>
            <p:nvPr/>
          </p:nvSpPr>
          <p:spPr>
            <a:xfrm rot="16200000">
              <a:off x="-1386657" y="2074082"/>
              <a:ext cx="3156852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number of inbound links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306426" y="1512126"/>
            <a:ext cx="7807239" cy="3974007"/>
            <a:chOff x="-4726" y="0"/>
            <a:chExt cx="7807238" cy="3974005"/>
          </a:xfrm>
        </p:grpSpPr>
        <p:grpSp>
          <p:nvGrpSpPr>
            <p:cNvPr id="477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461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</p:grpSp>
        <p:sp>
          <p:nvSpPr>
            <p:cNvPr id="478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0" name="Principal Component 1"/>
            <p:cNvSpPr txBox="1"/>
            <p:nvPr/>
          </p:nvSpPr>
          <p:spPr>
            <a:xfrm rot="19867504">
              <a:off x="4185402" y="21267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481" name="Principal Component 2"/>
            <p:cNvSpPr txBox="1"/>
            <p:nvPr/>
          </p:nvSpPr>
          <p:spPr>
            <a:xfrm rot="14467503">
              <a:off x="-590346" y="20560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483" name="PCA"/>
          <p:cNvSpPr txBox="1"/>
          <p:nvPr/>
        </p:nvSpPr>
        <p:spPr>
          <a:xfrm>
            <a:off x="4065402" y="84070"/>
            <a:ext cx="1013194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700">
                <a:solidFill>
                  <a:srgbClr val="FFFB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470155" y="6704024"/>
            <a:ext cx="393238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7" name="Group"/>
          <p:cNvGrpSpPr/>
          <p:nvPr/>
        </p:nvGrpSpPr>
        <p:grpSpPr>
          <a:xfrm rot="1740000">
            <a:off x="215180" y="2731537"/>
            <a:ext cx="7807240" cy="3974006"/>
            <a:chOff x="-4726" y="0"/>
            <a:chExt cx="7807238" cy="3974005"/>
          </a:xfrm>
        </p:grpSpPr>
        <p:grpSp>
          <p:nvGrpSpPr>
            <p:cNvPr id="502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486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4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5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6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7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8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499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00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01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</p:grpSp>
        <p:sp>
          <p:nvSpPr>
            <p:cNvPr id="503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5" name="Principal Component 1"/>
            <p:cNvSpPr txBox="1"/>
            <p:nvPr/>
          </p:nvSpPr>
          <p:spPr>
            <a:xfrm rot="19867504">
              <a:off x="4185402" y="21267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506" name="Principal Component 2"/>
            <p:cNvSpPr txBox="1"/>
            <p:nvPr/>
          </p:nvSpPr>
          <p:spPr>
            <a:xfrm rot="14467503">
              <a:off x="-590346" y="20560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</a:t>
            </a:r>
          </a:p>
        </p:txBody>
      </p:sp>
      <p:sp>
        <p:nvSpPr>
          <p:cNvPr id="510" name="Takes 2 features as input…"/>
          <p:cNvSpPr txBox="1"/>
          <p:nvPr>
            <p:ph type="body" sz="half" idx="1"/>
          </p:nvPr>
        </p:nvSpPr>
        <p:spPr>
          <a:xfrm>
            <a:off x="330200" y="1166778"/>
            <a:ext cx="4802138" cy="4677919"/>
          </a:xfrm>
          <a:prstGeom prst="rect">
            <a:avLst/>
          </a:prstGeom>
        </p:spPr>
        <p:txBody>
          <a:bodyPr/>
          <a:lstStyle/>
          <a:p>
            <a:pPr/>
            <a:r>
              <a:t>Takes 2 features as input</a:t>
            </a:r>
            <a:br/>
          </a:p>
          <a:p>
            <a:pPr marL="228600" indent="-228600">
              <a:buAutoNum type="arabicPeriod" startAt="1"/>
            </a:pPr>
            <a:r>
              <a:t>Number of inbound links</a:t>
            </a:r>
            <a:br/>
          </a:p>
          <a:p>
            <a:pPr marL="228600" indent="-228600">
              <a:buAutoNum type="arabicPeriod" startAt="1"/>
            </a:pPr>
            <a:r>
              <a:t>Google Rank</a:t>
            </a:r>
          </a:p>
          <a:p>
            <a:pPr/>
          </a:p>
          <a:p>
            <a:pPr/>
            <a:r>
              <a:t>… and gives 2 new features as output</a:t>
            </a:r>
          </a:p>
          <a:p>
            <a:pPr/>
          </a:p>
          <a:p>
            <a:pPr/>
          </a:p>
          <a:p>
            <a:pPr>
              <a:buClr>
                <a:srgbClr val="003366"/>
              </a:buClr>
            </a:pPr>
            <a:r>
              <a:t>Principal Component 1</a:t>
            </a:r>
          </a:p>
          <a:p>
            <a:pPr>
              <a:buClr>
                <a:srgbClr val="003366"/>
              </a:buClr>
            </a:pPr>
          </a:p>
          <a:p>
            <a:pPr>
              <a:buClr>
                <a:srgbClr val="003366"/>
              </a:buClr>
            </a:pPr>
            <a:r>
              <a:t>Principal Component 2</a:t>
            </a:r>
            <a:br/>
          </a:p>
        </p:txBody>
      </p:sp>
      <p:pic>
        <p:nvPicPr>
          <p:cNvPr id="5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421" y="17402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3421" y="2406571"/>
            <a:ext cx="666317" cy="6663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1" name="Group"/>
          <p:cNvGrpSpPr/>
          <p:nvPr/>
        </p:nvGrpSpPr>
        <p:grpSpPr>
          <a:xfrm>
            <a:off x="4599129" y="3868094"/>
            <a:ext cx="2200947" cy="1413766"/>
            <a:chOff x="0" y="0"/>
            <a:chExt cx="2200945" cy="1413765"/>
          </a:xfrm>
        </p:grpSpPr>
        <p:pic>
          <p:nvPicPr>
            <p:cNvPr id="51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21540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0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768989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747449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7" name="+ b"/>
            <p:cNvSpPr txBox="1"/>
            <p:nvPr/>
          </p:nvSpPr>
          <p:spPr>
            <a:xfrm>
              <a:off x="1061611" y="147739"/>
              <a:ext cx="42828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+ b</a:t>
              </a:r>
            </a:p>
          </p:txBody>
        </p:sp>
        <p:sp>
          <p:nvSpPr>
            <p:cNvPr id="518" name="+ d"/>
            <p:cNvSpPr txBox="1"/>
            <p:nvPr/>
          </p:nvSpPr>
          <p:spPr>
            <a:xfrm>
              <a:off x="1061611" y="895188"/>
              <a:ext cx="42828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+ d</a:t>
              </a:r>
            </a:p>
          </p:txBody>
        </p:sp>
        <p:sp>
          <p:nvSpPr>
            <p:cNvPr id="519" name="a"/>
            <p:cNvSpPr txBox="1"/>
            <p:nvPr/>
          </p:nvSpPr>
          <p:spPr>
            <a:xfrm>
              <a:off x="0" y="147739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520" name="c"/>
            <p:cNvSpPr txBox="1"/>
            <p:nvPr/>
          </p:nvSpPr>
          <p:spPr>
            <a:xfrm>
              <a:off x="0" y="895188"/>
              <a:ext cx="21843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5" name="Group"/>
          <p:cNvGrpSpPr/>
          <p:nvPr/>
        </p:nvGrpSpPr>
        <p:grpSpPr>
          <a:xfrm rot="1740000">
            <a:off x="215180" y="2731537"/>
            <a:ext cx="7807240" cy="3974006"/>
            <a:chOff x="-4726" y="0"/>
            <a:chExt cx="7807238" cy="3974005"/>
          </a:xfrm>
        </p:grpSpPr>
        <p:grpSp>
          <p:nvGrpSpPr>
            <p:cNvPr id="540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524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25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26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27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28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29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0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1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2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3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4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5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6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7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8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39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</p:grpSp>
        <p:sp>
          <p:nvSpPr>
            <p:cNvPr id="541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3" name="Principal Component 1"/>
            <p:cNvSpPr txBox="1"/>
            <p:nvPr/>
          </p:nvSpPr>
          <p:spPr>
            <a:xfrm rot="19867504">
              <a:off x="4185402" y="21267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544" name="Principal Component 2"/>
            <p:cNvSpPr txBox="1"/>
            <p:nvPr/>
          </p:nvSpPr>
          <p:spPr>
            <a:xfrm rot="14467503">
              <a:off x="-590346" y="2056086"/>
              <a:ext cx="2914510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546" name="Principal Component 1 describes the data (almost) completely…"/>
          <p:cNvSpPr txBox="1"/>
          <p:nvPr/>
        </p:nvSpPr>
        <p:spPr>
          <a:xfrm>
            <a:off x="1926748" y="1030001"/>
            <a:ext cx="7059808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EFEF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Principal Component 1 describes the data (almost) completely</a:t>
            </a:r>
          </a:p>
          <a:p>
            <a:pPr>
              <a:defRPr>
                <a:solidFill>
                  <a:srgbClr val="FEFEF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>
              <a:defRPr>
                <a:solidFill>
                  <a:srgbClr val="FEFEF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Principal Component 2 describes the “noise”</a:t>
            </a:r>
          </a:p>
          <a:p>
            <a:pPr>
              <a:defRPr>
                <a:solidFill>
                  <a:srgbClr val="FEFEF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>
              <a:defRPr>
                <a:solidFill>
                  <a:srgbClr val="FEFEF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Therefore, Principal Component 2 can be removed.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CA  (highest component remov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 (highest component removed)</a:t>
            </a:r>
          </a:p>
        </p:txBody>
      </p:sp>
      <p:sp>
        <p:nvSpPr>
          <p:cNvPr id="549" name="Takes 2 features as input…"/>
          <p:cNvSpPr txBox="1"/>
          <p:nvPr>
            <p:ph type="body" sz="half" idx="1"/>
          </p:nvPr>
        </p:nvSpPr>
        <p:spPr>
          <a:xfrm>
            <a:off x="330200" y="1166778"/>
            <a:ext cx="4802138" cy="4677919"/>
          </a:xfrm>
          <a:prstGeom prst="rect">
            <a:avLst/>
          </a:prstGeom>
        </p:spPr>
        <p:txBody>
          <a:bodyPr/>
          <a:lstStyle/>
          <a:p>
            <a:pPr/>
            <a:r>
              <a:t>Takes 2 features as input</a:t>
            </a:r>
            <a:br/>
          </a:p>
          <a:p>
            <a:pPr marL="228600" indent="-228600">
              <a:buAutoNum type="arabicPeriod" startAt="1"/>
            </a:pPr>
            <a:r>
              <a:t>Number of inbound links</a:t>
            </a:r>
            <a:br/>
          </a:p>
          <a:p>
            <a:pPr marL="228600" indent="-228600">
              <a:buAutoNum type="arabicPeriod" startAt="1"/>
            </a:pPr>
            <a:r>
              <a:t>Google Rank</a:t>
            </a:r>
          </a:p>
          <a:p>
            <a:pPr/>
          </a:p>
          <a:p>
            <a:pPr/>
            <a:r>
              <a:t>… and gives </a:t>
            </a:r>
            <a:r>
              <a:rPr b="1"/>
              <a:t>1 feature</a:t>
            </a:r>
            <a:r>
              <a:t> as output</a:t>
            </a:r>
          </a:p>
          <a:p>
            <a:pPr/>
          </a:p>
          <a:p>
            <a:pPr/>
          </a:p>
          <a:p>
            <a:pPr>
              <a:buClr>
                <a:srgbClr val="003366"/>
              </a:buClr>
            </a:pPr>
            <a:r>
              <a:t>Principal Component 1</a:t>
            </a:r>
            <a:br/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421" y="17402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3421" y="2406571"/>
            <a:ext cx="666317" cy="6663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4736106" y="4160194"/>
            <a:ext cx="2200947" cy="666317"/>
            <a:chOff x="0" y="0"/>
            <a:chExt cx="2200945" cy="666316"/>
          </a:xfrm>
        </p:grpSpPr>
        <p:pic>
          <p:nvPicPr>
            <p:cNvPr id="55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7454" y="21540"/>
              <a:ext cx="666317" cy="623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4629" y="0"/>
              <a:ext cx="666317" cy="666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4" name="+ b"/>
            <p:cNvSpPr txBox="1"/>
            <p:nvPr/>
          </p:nvSpPr>
          <p:spPr>
            <a:xfrm>
              <a:off x="1061611" y="147739"/>
              <a:ext cx="42828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+ b</a:t>
              </a:r>
            </a:p>
          </p:txBody>
        </p:sp>
        <p:sp>
          <p:nvSpPr>
            <p:cNvPr id="555" name="a"/>
            <p:cNvSpPr txBox="1"/>
            <p:nvPr/>
          </p:nvSpPr>
          <p:spPr>
            <a:xfrm>
              <a:off x="0" y="147739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PCA performs dimensionality reduction…"/>
          <p:cNvSpPr txBox="1"/>
          <p:nvPr>
            <p:ph type="body" sz="quarter" idx="1"/>
          </p:nvPr>
        </p:nvSpPr>
        <p:spPr>
          <a:xfrm>
            <a:off x="358546" y="1600200"/>
            <a:ext cx="8571531" cy="1326036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PCA performs </a:t>
            </a:r>
            <a:r>
              <a:rPr b="1"/>
              <a:t>dimensionality reduction</a:t>
            </a:r>
          </a:p>
          <a:p>
            <a:pPr marL="381000" indent="-381000" algn="l">
              <a:buSzPct val="100000"/>
              <a:buChar char="•"/>
            </a:pPr>
            <a:r>
              <a:t>It reduces 2 dimensions (features) to 1 </a:t>
            </a:r>
          </a:p>
        </p:txBody>
      </p:sp>
      <p:sp>
        <p:nvSpPr>
          <p:cNvPr id="560" name="Dimensionality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Dimensionality Reduction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5431698" y="3764626"/>
            <a:ext cx="3132121" cy="2515365"/>
            <a:chOff x="0" y="0"/>
            <a:chExt cx="3132120" cy="2515364"/>
          </a:xfrm>
        </p:grpSpPr>
        <p:grpSp>
          <p:nvGrpSpPr>
            <p:cNvPr id="577" name="Group"/>
            <p:cNvGrpSpPr/>
            <p:nvPr/>
          </p:nvGrpSpPr>
          <p:grpSpPr>
            <a:xfrm rot="1740000">
              <a:off x="386159" y="526903"/>
              <a:ext cx="2551636" cy="1461558"/>
              <a:chOff x="0" y="0"/>
              <a:chExt cx="2551635" cy="1461557"/>
            </a:xfrm>
          </p:grpSpPr>
          <p:sp>
            <p:nvSpPr>
              <p:cNvPr id="561" name="Circle"/>
              <p:cNvSpPr/>
              <p:nvPr/>
            </p:nvSpPr>
            <p:spPr>
              <a:xfrm>
                <a:off x="152245" y="1047449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2" name="Circle"/>
              <p:cNvSpPr/>
              <p:nvPr/>
            </p:nvSpPr>
            <p:spPr>
              <a:xfrm>
                <a:off x="0" y="1339760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3" name="Circle"/>
              <p:cNvSpPr/>
              <p:nvPr/>
            </p:nvSpPr>
            <p:spPr>
              <a:xfrm>
                <a:off x="487185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4" name="Circle"/>
              <p:cNvSpPr/>
              <p:nvPr/>
            </p:nvSpPr>
            <p:spPr>
              <a:xfrm>
                <a:off x="347119" y="1254503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5" name="Circle"/>
              <p:cNvSpPr/>
              <p:nvPr/>
            </p:nvSpPr>
            <p:spPr>
              <a:xfrm>
                <a:off x="670547" y="584622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6" name="Circle"/>
              <p:cNvSpPr/>
              <p:nvPr/>
            </p:nvSpPr>
            <p:spPr>
              <a:xfrm>
                <a:off x="663790" y="83430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7" name="Circle"/>
              <p:cNvSpPr/>
              <p:nvPr/>
            </p:nvSpPr>
            <p:spPr>
              <a:xfrm>
                <a:off x="901293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8" name="Circle"/>
              <p:cNvSpPr/>
              <p:nvPr/>
            </p:nvSpPr>
            <p:spPr>
              <a:xfrm>
                <a:off x="1010910" y="584622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69" name="Circle"/>
              <p:cNvSpPr/>
              <p:nvPr/>
            </p:nvSpPr>
            <p:spPr>
              <a:xfrm>
                <a:off x="1406748" y="438923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0" name="Circle"/>
              <p:cNvSpPr/>
              <p:nvPr/>
            </p:nvSpPr>
            <p:spPr>
              <a:xfrm>
                <a:off x="1300062" y="755138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1" name="Circle"/>
              <p:cNvSpPr/>
              <p:nvPr/>
            </p:nvSpPr>
            <p:spPr>
              <a:xfrm>
                <a:off x="1692970" y="219233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2" name="Circle"/>
              <p:cNvSpPr/>
              <p:nvPr/>
            </p:nvSpPr>
            <p:spPr>
              <a:xfrm>
                <a:off x="1985281" y="0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3" name="Circle"/>
              <p:cNvSpPr/>
              <p:nvPr/>
            </p:nvSpPr>
            <p:spPr>
              <a:xfrm>
                <a:off x="2429838" y="149200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4" name="Circle"/>
              <p:cNvSpPr/>
              <p:nvPr/>
            </p:nvSpPr>
            <p:spPr>
              <a:xfrm>
                <a:off x="1906114" y="261862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5" name="Circle"/>
              <p:cNvSpPr/>
              <p:nvPr/>
            </p:nvSpPr>
            <p:spPr>
              <a:xfrm>
                <a:off x="1741689" y="49327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576" name="Circle"/>
              <p:cNvSpPr/>
              <p:nvPr/>
            </p:nvSpPr>
            <p:spPr>
              <a:xfrm>
                <a:off x="2277593" y="0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</p:grpSp>
        <p:sp>
          <p:nvSpPr>
            <p:cNvPr id="578" name="Line"/>
            <p:cNvSpPr/>
            <p:nvPr/>
          </p:nvSpPr>
          <p:spPr>
            <a:xfrm>
              <a:off x="0" y="1308224"/>
              <a:ext cx="3089381" cy="6745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9" name="Principal Component 1"/>
            <p:cNvSpPr txBox="1"/>
            <p:nvPr/>
          </p:nvSpPr>
          <p:spPr>
            <a:xfrm rot="7504">
              <a:off x="1143830" y="1331434"/>
              <a:ext cx="1401784" cy="55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>
                  <a:solidFill>
                    <a:srgbClr val="FFFB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Principal Component 1</a:t>
              </a:r>
            </a:p>
          </p:txBody>
        </p:sp>
      </p:grpSp>
      <p:pic>
        <p:nvPicPr>
          <p:cNvPr id="5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70" y="3715705"/>
            <a:ext cx="3262279" cy="2267626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Arrow"/>
          <p:cNvSpPr/>
          <p:nvPr/>
        </p:nvSpPr>
        <p:spPr>
          <a:xfrm>
            <a:off x="3857563" y="43873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333399"/>
          </a:solidFill>
          <a:ln w="25400">
            <a:solidFill>
              <a:srgbClr val="252570"/>
            </a:solidFill>
            <a:bevel/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</p:txBody>
      </p:sp>
      <p:sp>
        <p:nvSpPr>
          <p:cNvPr id="583" name="PCA"/>
          <p:cNvSpPr txBox="1"/>
          <p:nvPr/>
        </p:nvSpPr>
        <p:spPr>
          <a:xfrm>
            <a:off x="4180078" y="4824188"/>
            <a:ext cx="6200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CA  in higher dim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 in higher dimensions</a:t>
            </a:r>
          </a:p>
        </p:txBody>
      </p:sp>
      <p:sp>
        <p:nvSpPr>
          <p:cNvPr id="586" name="For datasets with more than 2 features, PCA rotates the coordinate system in such a way that:…"/>
          <p:cNvSpPr txBox="1"/>
          <p:nvPr>
            <p:ph type="body" idx="1"/>
          </p:nvPr>
        </p:nvSpPr>
        <p:spPr>
          <a:xfrm>
            <a:off x="330200" y="1166778"/>
            <a:ext cx="7984977" cy="4677919"/>
          </a:xfrm>
          <a:prstGeom prst="rect">
            <a:avLst/>
          </a:prstGeom>
        </p:spPr>
        <p:txBody>
          <a:bodyPr/>
          <a:lstStyle/>
          <a:p>
            <a:pPr/>
            <a:r>
              <a:t>For datasets with more than 2 features, PCA rotates the coordinate system in such a way that: </a:t>
            </a:r>
          </a:p>
          <a:p>
            <a:pPr lvl="1" marL="800100" indent="-342900"/>
            <a:r>
              <a:t>the projection of the data on the first principal component (new axis) has the largest variance, </a:t>
            </a:r>
          </a:p>
          <a:p>
            <a:pPr lvl="1" marL="800100" indent="-342900"/>
            <a:r>
              <a:t>the projection of the data on the second principal component (new axis) has the one-but-largest variance, </a:t>
            </a:r>
          </a:p>
          <a:p>
            <a:pPr lvl="1" marL="800100" indent="-342900"/>
            <a:r>
              <a:t>and so forth…</a:t>
            </a:r>
          </a:p>
          <a:p>
            <a:pPr lvl="1" marL="800100" indent="-342900"/>
          </a:p>
          <a:p>
            <a:pPr/>
            <a:r>
              <a:rPr b="1"/>
              <a:t>If </a:t>
            </a:r>
            <a:r>
              <a:t>the variation in the data is associated with relevance for classification (or regression), the most relevant features are captured by the first principal components (and the rest captures noise)</a:t>
            </a:r>
          </a:p>
          <a:p>
            <a:pPr/>
            <a:r>
              <a:t>Retaining the first principal components and throwing away the rest effectively reduces the 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cree Pl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 Plot</a:t>
            </a:r>
          </a:p>
        </p:txBody>
      </p:sp>
      <p:pic>
        <p:nvPicPr>
          <p:cNvPr id="5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79675"/>
            <a:ext cx="8229600" cy="4976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CA is color blind! (unsupervis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is color blind! (unsupervised)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3263900" y="2543968"/>
            <a:ext cx="2616200" cy="2247902"/>
            <a:chOff x="0" y="0"/>
            <a:chExt cx="2616200" cy="2247900"/>
          </a:xfrm>
        </p:grpSpPr>
        <p:sp>
          <p:nvSpPr>
            <p:cNvPr id="592" name="Circle"/>
            <p:cNvSpPr/>
            <p:nvPr/>
          </p:nvSpPr>
          <p:spPr>
            <a:xfrm>
              <a:off x="482600" y="1181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3" name="Circle"/>
            <p:cNvSpPr/>
            <p:nvPr/>
          </p:nvSpPr>
          <p:spPr>
            <a:xfrm>
              <a:off x="939800" y="4953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4" name="Circle"/>
            <p:cNvSpPr/>
            <p:nvPr/>
          </p:nvSpPr>
          <p:spPr>
            <a:xfrm>
              <a:off x="1397000" y="279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5" name="Circle"/>
            <p:cNvSpPr/>
            <p:nvPr/>
          </p:nvSpPr>
          <p:spPr>
            <a:xfrm>
              <a:off x="1841500" y="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6" name="Circle"/>
            <p:cNvSpPr/>
            <p:nvPr/>
          </p:nvSpPr>
          <p:spPr>
            <a:xfrm>
              <a:off x="482600" y="1562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Circle"/>
            <p:cNvSpPr/>
            <p:nvPr/>
          </p:nvSpPr>
          <p:spPr>
            <a:xfrm>
              <a:off x="939800" y="9779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8" name="Circle"/>
            <p:cNvSpPr/>
            <p:nvPr/>
          </p:nvSpPr>
          <p:spPr>
            <a:xfrm>
              <a:off x="0" y="17272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9" name="Circle"/>
            <p:cNvSpPr/>
            <p:nvPr/>
          </p:nvSpPr>
          <p:spPr>
            <a:xfrm>
              <a:off x="1397000" y="6477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Circle"/>
            <p:cNvSpPr/>
            <p:nvPr/>
          </p:nvSpPr>
          <p:spPr>
            <a:xfrm>
              <a:off x="2387600" y="2794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1" name="Circle"/>
            <p:cNvSpPr/>
            <p:nvPr/>
          </p:nvSpPr>
          <p:spPr>
            <a:xfrm>
              <a:off x="1955800" y="4953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Circle"/>
            <p:cNvSpPr/>
            <p:nvPr/>
          </p:nvSpPr>
          <p:spPr>
            <a:xfrm>
              <a:off x="965200" y="17272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3" name="Circle"/>
            <p:cNvSpPr/>
            <p:nvPr/>
          </p:nvSpPr>
          <p:spPr>
            <a:xfrm>
              <a:off x="393700" y="20193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4" name="Circle"/>
            <p:cNvSpPr/>
            <p:nvPr/>
          </p:nvSpPr>
          <p:spPr>
            <a:xfrm>
              <a:off x="223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Circle"/>
            <p:cNvSpPr/>
            <p:nvPr/>
          </p:nvSpPr>
          <p:spPr>
            <a:xfrm>
              <a:off x="1397000" y="1562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6" name="Circle"/>
            <p:cNvSpPr/>
            <p:nvPr/>
          </p:nvSpPr>
          <p:spPr>
            <a:xfrm>
              <a:off x="1257300" y="12827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7" name="Circle"/>
            <p:cNvSpPr/>
            <p:nvPr/>
          </p:nvSpPr>
          <p:spPr>
            <a:xfrm>
              <a:off x="2146300" y="800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8" name="Circle"/>
            <p:cNvSpPr/>
            <p:nvPr/>
          </p:nvSpPr>
          <p:spPr>
            <a:xfrm>
              <a:off x="1663700" y="9779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3048000" y="1849438"/>
            <a:ext cx="3432812" cy="3408363"/>
            <a:chOff x="0" y="0"/>
            <a:chExt cx="3432811" cy="3408362"/>
          </a:xfrm>
        </p:grpSpPr>
        <p:sp>
          <p:nvSpPr>
            <p:cNvPr id="610" name="Line"/>
            <p:cNvSpPr/>
            <p:nvPr/>
          </p:nvSpPr>
          <p:spPr>
            <a:xfrm>
              <a:off x="0" y="3395661"/>
              <a:ext cx="343281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0" y="0"/>
              <a:ext cx="1" cy="340836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he curse of dimens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curse of dimensionality</a:t>
            </a:r>
          </a:p>
        </p:txBody>
      </p:sp>
      <p:sp>
        <p:nvSpPr>
          <p:cNvPr id="352" name="http://www.datasciencecentral.com/profiles/blogs/about-the-curse-of-dimensionality"/>
          <p:cNvSpPr txBox="1"/>
          <p:nvPr>
            <p:ph type="body" sz="quarter" idx="1"/>
          </p:nvPr>
        </p:nvSpPr>
        <p:spPr>
          <a:xfrm>
            <a:off x="457200" y="5769419"/>
            <a:ext cx="8229600" cy="455665"/>
          </a:xfrm>
          <a:prstGeom prst="rect">
            <a:avLst/>
          </a:prstGeom>
        </p:spPr>
        <p:txBody>
          <a:bodyPr/>
          <a:lstStyle>
            <a:lvl1pPr marL="342900" indent="-342900"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3366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http://www.datasciencecentral.com/profiles/blogs/about-the-curse-of-dimensionality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3500" y="1435637"/>
            <a:ext cx="6477000" cy="414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Unlabelled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Unlabelled points</a:t>
            </a:r>
          </a:p>
        </p:txBody>
      </p:sp>
      <p:sp>
        <p:nvSpPr>
          <p:cNvPr id="615" name="Circle"/>
          <p:cNvSpPr/>
          <p:nvPr/>
        </p:nvSpPr>
        <p:spPr>
          <a:xfrm>
            <a:off x="3746500" y="37250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6" name="Circle"/>
          <p:cNvSpPr/>
          <p:nvPr/>
        </p:nvSpPr>
        <p:spPr>
          <a:xfrm>
            <a:off x="4203700" y="30392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7" name="Circle"/>
          <p:cNvSpPr/>
          <p:nvPr/>
        </p:nvSpPr>
        <p:spPr>
          <a:xfrm>
            <a:off x="4660900" y="28233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8" name="Circle"/>
          <p:cNvSpPr/>
          <p:nvPr/>
        </p:nvSpPr>
        <p:spPr>
          <a:xfrm>
            <a:off x="5105400" y="25439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Circle"/>
          <p:cNvSpPr/>
          <p:nvPr/>
        </p:nvSpPr>
        <p:spPr>
          <a:xfrm>
            <a:off x="3746500" y="41060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Circle"/>
          <p:cNvSpPr/>
          <p:nvPr/>
        </p:nvSpPr>
        <p:spPr>
          <a:xfrm>
            <a:off x="4203700" y="35218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Circle"/>
          <p:cNvSpPr/>
          <p:nvPr/>
        </p:nvSpPr>
        <p:spPr>
          <a:xfrm>
            <a:off x="3263900" y="42711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Circle"/>
          <p:cNvSpPr/>
          <p:nvPr/>
        </p:nvSpPr>
        <p:spPr>
          <a:xfrm>
            <a:off x="4660900" y="31916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Circle"/>
          <p:cNvSpPr/>
          <p:nvPr/>
        </p:nvSpPr>
        <p:spPr>
          <a:xfrm>
            <a:off x="5651500" y="28233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Circle"/>
          <p:cNvSpPr/>
          <p:nvPr/>
        </p:nvSpPr>
        <p:spPr>
          <a:xfrm>
            <a:off x="5219700" y="30392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5" name="Circle"/>
          <p:cNvSpPr/>
          <p:nvPr/>
        </p:nvSpPr>
        <p:spPr>
          <a:xfrm>
            <a:off x="4229100" y="42711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6" name="Circle"/>
          <p:cNvSpPr/>
          <p:nvPr/>
        </p:nvSpPr>
        <p:spPr>
          <a:xfrm>
            <a:off x="3657600" y="45632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Circle"/>
          <p:cNvSpPr/>
          <p:nvPr/>
        </p:nvSpPr>
        <p:spPr>
          <a:xfrm>
            <a:off x="5499100" y="2543968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8" name="Circle"/>
          <p:cNvSpPr/>
          <p:nvPr/>
        </p:nvSpPr>
        <p:spPr>
          <a:xfrm>
            <a:off x="4660900" y="41060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9" name="Circle"/>
          <p:cNvSpPr/>
          <p:nvPr/>
        </p:nvSpPr>
        <p:spPr>
          <a:xfrm>
            <a:off x="4521200" y="38266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0" name="Circle"/>
          <p:cNvSpPr/>
          <p:nvPr/>
        </p:nvSpPr>
        <p:spPr>
          <a:xfrm>
            <a:off x="5410200" y="33440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1" name="Circle"/>
          <p:cNvSpPr/>
          <p:nvPr/>
        </p:nvSpPr>
        <p:spPr>
          <a:xfrm>
            <a:off x="4927600" y="3521869"/>
            <a:ext cx="228600" cy="228601"/>
          </a:xfrm>
          <a:prstGeom prst="ellipse">
            <a:avLst/>
          </a:prstGeom>
          <a:solidFill>
            <a:schemeClr val="accent3">
              <a:satOff val="-5981"/>
              <a:lumOff val="-14627"/>
            </a:schemeClr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2" name="Line"/>
          <p:cNvSpPr/>
          <p:nvPr/>
        </p:nvSpPr>
        <p:spPr>
          <a:xfrm flipV="1">
            <a:off x="4375074" y="3239052"/>
            <a:ext cx="2377201" cy="2476513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H="1" flipV="1">
            <a:off x="1925362" y="3364090"/>
            <a:ext cx="2458876" cy="2360270"/>
          </a:xfrm>
          <a:prstGeom prst="line">
            <a:avLst/>
          </a:prstGeom>
          <a:ln w="76200">
            <a:solidFill>
              <a:srgbClr val="C5C5C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PC1 (retained)"/>
          <p:cNvSpPr txBox="1"/>
          <p:nvPr/>
        </p:nvSpPr>
        <p:spPr>
          <a:xfrm>
            <a:off x="6883824" y="3120550"/>
            <a:ext cx="159070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PC1 (retained)</a:t>
            </a:r>
          </a:p>
        </p:txBody>
      </p:sp>
      <p:sp>
        <p:nvSpPr>
          <p:cNvPr id="635" name="PC2 (discarded)"/>
          <p:cNvSpPr txBox="1"/>
          <p:nvPr/>
        </p:nvSpPr>
        <p:spPr>
          <a:xfrm>
            <a:off x="1168824" y="2955450"/>
            <a:ext cx="175579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PC2 (discarded)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C2 separates, PC1 does no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PC2 separates, PC1 does not!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3263900" y="2543968"/>
            <a:ext cx="2616200" cy="2247902"/>
            <a:chOff x="0" y="0"/>
            <a:chExt cx="2616200" cy="2247900"/>
          </a:xfrm>
        </p:grpSpPr>
        <p:sp>
          <p:nvSpPr>
            <p:cNvPr id="638" name="Circle"/>
            <p:cNvSpPr/>
            <p:nvPr/>
          </p:nvSpPr>
          <p:spPr>
            <a:xfrm>
              <a:off x="482600" y="1181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9" name="Circle"/>
            <p:cNvSpPr/>
            <p:nvPr/>
          </p:nvSpPr>
          <p:spPr>
            <a:xfrm>
              <a:off x="939800" y="4953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0" name="Circle"/>
            <p:cNvSpPr/>
            <p:nvPr/>
          </p:nvSpPr>
          <p:spPr>
            <a:xfrm>
              <a:off x="1397000" y="2794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1" name="Circle"/>
            <p:cNvSpPr/>
            <p:nvPr/>
          </p:nvSpPr>
          <p:spPr>
            <a:xfrm>
              <a:off x="1841500" y="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2" name="Circle"/>
            <p:cNvSpPr/>
            <p:nvPr/>
          </p:nvSpPr>
          <p:spPr>
            <a:xfrm>
              <a:off x="482600" y="15621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3" name="Circle"/>
            <p:cNvSpPr/>
            <p:nvPr/>
          </p:nvSpPr>
          <p:spPr>
            <a:xfrm>
              <a:off x="939800" y="9779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4" name="Circle"/>
            <p:cNvSpPr/>
            <p:nvPr/>
          </p:nvSpPr>
          <p:spPr>
            <a:xfrm>
              <a:off x="0" y="1727200"/>
              <a:ext cx="228600" cy="228601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5" name="Circle"/>
            <p:cNvSpPr/>
            <p:nvPr/>
          </p:nvSpPr>
          <p:spPr>
            <a:xfrm>
              <a:off x="1397000" y="647700"/>
              <a:ext cx="228600" cy="228600"/>
            </a:xfrm>
            <a:prstGeom prst="ellipse">
              <a:avLst/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6" name="Circle"/>
            <p:cNvSpPr/>
            <p:nvPr/>
          </p:nvSpPr>
          <p:spPr>
            <a:xfrm>
              <a:off x="2387600" y="2794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7" name="Circle"/>
            <p:cNvSpPr/>
            <p:nvPr/>
          </p:nvSpPr>
          <p:spPr>
            <a:xfrm>
              <a:off x="1955800" y="4953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8" name="Circle"/>
            <p:cNvSpPr/>
            <p:nvPr/>
          </p:nvSpPr>
          <p:spPr>
            <a:xfrm>
              <a:off x="965200" y="17272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9" name="Circle"/>
            <p:cNvSpPr/>
            <p:nvPr/>
          </p:nvSpPr>
          <p:spPr>
            <a:xfrm>
              <a:off x="393700" y="20193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Circle"/>
            <p:cNvSpPr/>
            <p:nvPr/>
          </p:nvSpPr>
          <p:spPr>
            <a:xfrm>
              <a:off x="2235200" y="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1" name="Circle"/>
            <p:cNvSpPr/>
            <p:nvPr/>
          </p:nvSpPr>
          <p:spPr>
            <a:xfrm>
              <a:off x="1397000" y="1562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2" name="Circle"/>
            <p:cNvSpPr/>
            <p:nvPr/>
          </p:nvSpPr>
          <p:spPr>
            <a:xfrm>
              <a:off x="1257300" y="12827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Circle"/>
            <p:cNvSpPr/>
            <p:nvPr/>
          </p:nvSpPr>
          <p:spPr>
            <a:xfrm>
              <a:off x="2146300" y="8001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4" name="Circle"/>
            <p:cNvSpPr/>
            <p:nvPr/>
          </p:nvSpPr>
          <p:spPr>
            <a:xfrm>
              <a:off x="1663700" y="977900"/>
              <a:ext cx="228600" cy="228601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56" name="Line"/>
          <p:cNvSpPr/>
          <p:nvPr/>
        </p:nvSpPr>
        <p:spPr>
          <a:xfrm flipV="1">
            <a:off x="4375074" y="3239052"/>
            <a:ext cx="2377201" cy="2476513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7" name="Line"/>
          <p:cNvSpPr/>
          <p:nvPr/>
        </p:nvSpPr>
        <p:spPr>
          <a:xfrm flipH="1" flipV="1">
            <a:off x="1925362" y="3364090"/>
            <a:ext cx="2458876" cy="2360270"/>
          </a:xfrm>
          <a:prstGeom prst="line">
            <a:avLst/>
          </a:prstGeom>
          <a:ln w="76200">
            <a:solidFill>
              <a:srgbClr val="C5C5C5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8" name="PC1 (retained)"/>
          <p:cNvSpPr txBox="1"/>
          <p:nvPr/>
        </p:nvSpPr>
        <p:spPr>
          <a:xfrm>
            <a:off x="6883824" y="3120550"/>
            <a:ext cx="159070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PC1 (retained)</a:t>
            </a:r>
          </a:p>
        </p:txBody>
      </p:sp>
      <p:sp>
        <p:nvSpPr>
          <p:cNvPr id="659" name="Line"/>
          <p:cNvSpPr/>
          <p:nvPr/>
        </p:nvSpPr>
        <p:spPr>
          <a:xfrm flipV="1">
            <a:off x="3344862" y="2463800"/>
            <a:ext cx="2408238" cy="240823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0" name="PC2 (discarded)"/>
          <p:cNvSpPr txBox="1"/>
          <p:nvPr/>
        </p:nvSpPr>
        <p:spPr>
          <a:xfrm>
            <a:off x="1168824" y="2955450"/>
            <a:ext cx="175579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PC2 (discarded)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wiss Ro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Swiss Roll</a:t>
            </a:r>
          </a:p>
        </p:txBody>
      </p:sp>
      <p:pic>
        <p:nvPicPr>
          <p:cNvPr id="6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299" y="1450218"/>
            <a:ext cx="4435402" cy="4435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Unfolded Swiss Roll (2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Unfolded Swiss Roll (2D)</a:t>
            </a:r>
          </a:p>
        </p:txBody>
      </p:sp>
      <p:pic>
        <p:nvPicPr>
          <p:cNvPr id="6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566" y="1326425"/>
            <a:ext cx="6784868" cy="46829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6" name="Group"/>
          <p:cNvGrpSpPr/>
          <p:nvPr/>
        </p:nvGrpSpPr>
        <p:grpSpPr>
          <a:xfrm>
            <a:off x="1955800" y="2276510"/>
            <a:ext cx="4838701" cy="2304980"/>
            <a:chOff x="0" y="0"/>
            <a:chExt cx="4838700" cy="2304978"/>
          </a:xfrm>
        </p:grpSpPr>
        <p:sp>
          <p:nvSpPr>
            <p:cNvPr id="667" name="Line"/>
            <p:cNvSpPr/>
            <p:nvPr/>
          </p:nvSpPr>
          <p:spPr>
            <a:xfrm flipV="1">
              <a:off x="604837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8" name="Line"/>
            <p:cNvSpPr/>
            <p:nvPr/>
          </p:nvSpPr>
          <p:spPr>
            <a:xfrm flipV="1">
              <a:off x="1209675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9" name="Line"/>
            <p:cNvSpPr/>
            <p:nvPr/>
          </p:nvSpPr>
          <p:spPr>
            <a:xfrm flipV="1">
              <a:off x="1814512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0" name="Line"/>
            <p:cNvSpPr/>
            <p:nvPr/>
          </p:nvSpPr>
          <p:spPr>
            <a:xfrm flipV="1">
              <a:off x="2419350" y="0"/>
              <a:ext cx="0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1" name="Line"/>
            <p:cNvSpPr/>
            <p:nvPr/>
          </p:nvSpPr>
          <p:spPr>
            <a:xfrm flipV="1">
              <a:off x="3024187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2" name="Line"/>
            <p:cNvSpPr/>
            <p:nvPr/>
          </p:nvSpPr>
          <p:spPr>
            <a:xfrm flipV="1">
              <a:off x="3629025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3" name="Line"/>
            <p:cNvSpPr/>
            <p:nvPr/>
          </p:nvSpPr>
          <p:spPr>
            <a:xfrm flipV="1">
              <a:off x="4233862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4" name="Line"/>
            <p:cNvSpPr/>
            <p:nvPr/>
          </p:nvSpPr>
          <p:spPr>
            <a:xfrm flipV="1">
              <a:off x="-1" y="0"/>
              <a:ext cx="2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5" name="Line"/>
            <p:cNvSpPr/>
            <p:nvPr/>
          </p:nvSpPr>
          <p:spPr>
            <a:xfrm flipV="1">
              <a:off x="4838700" y="0"/>
              <a:ext cx="1" cy="2304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rade-off in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Trade-off in machine learning</a:t>
            </a:r>
          </a:p>
        </p:txBody>
      </p:sp>
      <p:sp>
        <p:nvSpPr>
          <p:cNvPr id="356" name="Informative features. We want to increase the number of features to put all the relevant information in the classifi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rPr b="1"/>
              <a:t>Informative features.</a:t>
            </a:r>
            <a:r>
              <a:t> We want to increase the number of features to put all the relevant information in the classifier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rPr b="1"/>
              <a:t>Curse of dimensionality.</a:t>
            </a:r>
            <a:r>
              <a:t> We want to decrease the number of features to avoid the curse of dimensionality</a:t>
            </a:r>
          </a:p>
          <a:p>
            <a:pPr/>
          </a:p>
          <a:p>
            <a:pPr/>
            <a:r>
              <a:t>Machine learning algorithms should optimise the trade-off between </a:t>
            </a:r>
            <a:r>
              <a:rPr b="1"/>
              <a:t>informative features </a:t>
            </a:r>
            <a:r>
              <a:t>and </a:t>
            </a:r>
            <a:r>
              <a:rPr b="1"/>
              <a:t>curse of dimensionality</a:t>
            </a:r>
            <a:r>
              <a:t> by means of dimensionality reduction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rse of dimensionality and overfi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Curse of dimensionality and overfitting</a:t>
            </a:r>
          </a:p>
        </p:txBody>
      </p:sp>
      <p:pic>
        <p:nvPicPr>
          <p:cNvPr id="3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0038" y="1939408"/>
            <a:ext cx="4743924" cy="2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Classification task: CATS versus DOGS…"/>
          <p:cNvSpPr txBox="1"/>
          <p:nvPr>
            <p:ph type="body" sz="quarter" idx="1"/>
          </p:nvPr>
        </p:nvSpPr>
        <p:spPr>
          <a:xfrm>
            <a:off x="457200" y="1235520"/>
            <a:ext cx="8229600" cy="1263206"/>
          </a:xfrm>
          <a:prstGeom prst="rect">
            <a:avLst/>
          </a:prstGeom>
        </p:spPr>
        <p:txBody>
          <a:bodyPr/>
          <a:lstStyle/>
          <a:p>
            <a:pPr/>
            <a:r>
              <a:t>Classification task: CATS versus DOGS</a:t>
            </a:r>
          </a:p>
          <a:p>
            <a:pPr/>
            <a:r>
              <a:t>10 instances (images of cats and dogs)</a:t>
            </a:r>
          </a:p>
          <a:p>
            <a:pPr/>
            <a:r>
              <a:t>First feature: average amount of red color in image</a:t>
            </a:r>
          </a:p>
        </p:txBody>
      </p:sp>
      <p:sp>
        <p:nvSpPr>
          <p:cNvPr id="361" name="http://www.datasciencecentral.com/profiles/blogs/about-the-curse-of-dimensionality"/>
          <p:cNvSpPr txBox="1"/>
          <p:nvPr/>
        </p:nvSpPr>
        <p:spPr>
          <a:xfrm>
            <a:off x="507078" y="5333138"/>
            <a:ext cx="7901244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42900" indent="-342900" defTabSz="457200">
              <a:spcBef>
                <a:spcPts val="600"/>
              </a:spcBef>
              <a:buSzPct val="100000"/>
              <a:buFont typeface="Arial"/>
              <a:buChar char="•"/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3366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http://www.datasciencecentral.com/profiles/blogs/about-the-curse-of-dimensionality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rse of dimensionality and overfi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Curse of dimensionality and overfitting</a:t>
            </a:r>
          </a:p>
        </p:txBody>
      </p:sp>
      <p:sp>
        <p:nvSpPr>
          <p:cNvPr id="364" name="More information is needed for classification, therefore we add a second feature…"/>
          <p:cNvSpPr txBox="1"/>
          <p:nvPr>
            <p:ph type="body" sz="quarter" idx="1"/>
          </p:nvPr>
        </p:nvSpPr>
        <p:spPr>
          <a:xfrm>
            <a:off x="457200" y="1235520"/>
            <a:ext cx="8229600" cy="1203476"/>
          </a:xfrm>
          <a:prstGeom prst="rect">
            <a:avLst/>
          </a:prstGeom>
        </p:spPr>
        <p:txBody>
          <a:bodyPr/>
          <a:lstStyle/>
          <a:p>
            <a:pPr/>
            <a:r>
              <a:t>More information is needed for classification, therefore we add a second feature</a:t>
            </a:r>
          </a:p>
          <a:p>
            <a:pPr/>
            <a:r>
              <a:t>Feature 2: average amount of green color in image</a:t>
            </a:r>
          </a:p>
        </p:txBody>
      </p:sp>
      <p:pic>
        <p:nvPicPr>
          <p:cNvPr id="3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271" y="2298700"/>
            <a:ext cx="6013458" cy="4008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rse of dimensionality and overfi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Curse of dimensionality and overfitting</a:t>
            </a:r>
          </a:p>
        </p:txBody>
      </p:sp>
      <p:sp>
        <p:nvSpPr>
          <p:cNvPr id="368" name="Even more information is needed for classification, therefore we add a third feature…"/>
          <p:cNvSpPr txBox="1"/>
          <p:nvPr>
            <p:ph type="body" sz="quarter" idx="1"/>
          </p:nvPr>
        </p:nvSpPr>
        <p:spPr>
          <a:xfrm>
            <a:off x="457200" y="1235520"/>
            <a:ext cx="4381252" cy="2023073"/>
          </a:xfrm>
          <a:prstGeom prst="rect">
            <a:avLst/>
          </a:prstGeom>
        </p:spPr>
        <p:txBody>
          <a:bodyPr/>
          <a:lstStyle/>
          <a:p>
            <a:pPr/>
            <a:r>
              <a:t>Even more information is needed for classification, therefore we add a third feature</a:t>
            </a:r>
          </a:p>
          <a:p>
            <a:pPr/>
            <a:r>
              <a:t>Feature 3: average amount of blue color in image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9852" y="1153126"/>
            <a:ext cx="4139703" cy="5326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In three dimensions (= three features), perfect separation of CATS and DOGS is possible with a decision boundary (plane)"/>
          <p:cNvSpPr txBox="1"/>
          <p:nvPr>
            <p:ph type="body" sz="quarter" idx="1"/>
          </p:nvPr>
        </p:nvSpPr>
        <p:spPr>
          <a:xfrm>
            <a:off x="457200" y="1235520"/>
            <a:ext cx="3966518" cy="1933377"/>
          </a:xfrm>
          <a:prstGeom prst="rect">
            <a:avLst/>
          </a:prstGeom>
        </p:spPr>
        <p:txBody>
          <a:bodyPr/>
          <a:lstStyle/>
          <a:p>
            <a:pPr/>
            <a:r>
              <a:t>In three dimensions (= three features), perfect separation of CATS and DOGS is possible with a decision boundary (plane)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988218"/>
            <a:ext cx="4584700" cy="535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Adding features improves classification!…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features improves classification!…?</a:t>
            </a:r>
          </a:p>
        </p:txBody>
      </p:sp>
      <p:sp>
        <p:nvSpPr>
          <p:cNvPr id="376" name="This examples suggests that by adding (informative) features, classification is improv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38911">
              <a:spcBef>
                <a:spcPts val="500"/>
              </a:spcBef>
              <a:defRPr sz="1919"/>
            </a:pPr>
            <a:r>
              <a:t>This examples suggests that by adding (informative) features, classification is improved.</a:t>
            </a:r>
            <a:br/>
          </a:p>
          <a:p>
            <a:pPr marL="329184" indent="-329184" defTabSz="438911">
              <a:spcBef>
                <a:spcPts val="500"/>
              </a:spcBef>
              <a:defRPr sz="1919"/>
            </a:pPr>
            <a:r>
              <a:t>This is often the case, but…</a:t>
            </a:r>
          </a:p>
          <a:p>
            <a:pPr marL="329184" indent="-329184" defTabSz="438911">
              <a:spcBef>
                <a:spcPts val="500"/>
              </a:spcBef>
              <a:defRPr sz="1919"/>
            </a:pPr>
          </a:p>
          <a:p>
            <a:pPr marL="329184" indent="-329184" defTabSz="438911">
              <a:spcBef>
                <a:spcPts val="500"/>
              </a:spcBef>
              <a:defRPr sz="1919"/>
            </a:pPr>
            <a:r>
              <a:t>Adding new features increase the volume of feature space exponentially</a:t>
            </a:r>
          </a:p>
          <a:p>
            <a:pPr marL="329184" indent="-329184" defTabSz="438911">
              <a:spcBef>
                <a:spcPts val="500"/>
              </a:spcBef>
              <a:defRPr sz="1919"/>
            </a:pPr>
          </a:p>
          <a:p>
            <a:pPr marL="329184" indent="-329184" defTabSz="438911">
              <a:spcBef>
                <a:spcPts val="500"/>
              </a:spcBef>
              <a:defRPr sz="1919"/>
            </a:pPr>
            <a:r>
              <a:t>For instance: 1 feature has 10 different values</a:t>
            </a:r>
          </a:p>
          <a:p>
            <a:pPr marL="0" indent="0" defTabSz="438911">
              <a:spcBef>
                <a:spcPts val="500"/>
              </a:spcBef>
              <a:buSzTx/>
              <a:buNone/>
              <a:defRPr sz="1919"/>
            </a:pPr>
            <a:r>
              <a:t>1 feature: 10 possible feature values</a:t>
            </a:r>
          </a:p>
          <a:p>
            <a:pPr marL="0" indent="0" defTabSz="438911">
              <a:spcBef>
                <a:spcPts val="500"/>
              </a:spcBef>
              <a:buSzTx/>
              <a:buNone/>
              <a:defRPr sz="1919"/>
            </a:pPr>
            <a:r>
              <a:t>2 features: 100 possible feature values</a:t>
            </a:r>
          </a:p>
          <a:p>
            <a:pPr marL="0" indent="0" defTabSz="438911">
              <a:spcBef>
                <a:spcPts val="500"/>
              </a:spcBef>
              <a:buSzTx/>
              <a:buNone/>
              <a:defRPr sz="1919"/>
            </a:pPr>
            <a:r>
              <a:t>3 features: 1000 possible feature values</a:t>
            </a:r>
          </a:p>
          <a:p>
            <a:pPr marL="0" indent="0" defTabSz="438911">
              <a:spcBef>
                <a:spcPts val="500"/>
              </a:spcBef>
              <a:buSzTx/>
              <a:buNone/>
              <a:defRPr sz="1919"/>
            </a:pPr>
            <a:r>
              <a:t>….</a:t>
            </a:r>
          </a:p>
          <a:p>
            <a:pPr marL="0" indent="0" defTabSz="438911">
              <a:spcBef>
                <a:spcPts val="500"/>
              </a:spcBef>
              <a:buSzTx/>
              <a:buNone/>
              <a:defRPr sz="1919"/>
            </a:pPr>
            <a:r>
              <a:t>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