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ECEF"/>
                </a:solidFill>
              </a:defRPr>
            </a:lvl1pPr>
            <a:lvl2pPr>
              <a:defRPr>
                <a:solidFill>
                  <a:srgbClr val="EDECEF"/>
                </a:solidFill>
              </a:defRPr>
            </a:lvl2pPr>
            <a:lvl3pPr>
              <a:defRPr>
                <a:solidFill>
                  <a:srgbClr val="EDECEF"/>
                </a:solidFill>
              </a:defRPr>
            </a:lvl3pPr>
            <a:lvl4pPr>
              <a:defRPr>
                <a:solidFill>
                  <a:srgbClr val="EDECEF"/>
                </a:solidFill>
              </a:defRPr>
            </a:lvl4pPr>
            <a:lvl5pPr>
              <a:defRPr>
                <a:solidFill>
                  <a:srgbClr val="EDECE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bg>
      <p:bgPr>
        <a:solidFill>
          <a:srgbClr val="33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/>
          <p:cNvSpPr/>
          <p:nvPr/>
        </p:nvSpPr>
        <p:spPr>
          <a:xfrm>
            <a:off x="0" y="477836"/>
            <a:ext cx="9144001" cy="638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defRPr sz="32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25600" indent="-254000" algn="l" defTabSz="457200">
              <a:spcBef>
                <a:spcPts val="600"/>
              </a:spcBef>
              <a:buSzPct val="100000"/>
              <a:buFont typeface="Arial"/>
              <a:buChar char="–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82800" indent="-254000" algn="l" defTabSz="457200">
              <a:spcBef>
                <a:spcPts val="600"/>
              </a:spcBef>
              <a:buSzPct val="100000"/>
              <a:buFont typeface="Arial"/>
              <a:buChar char="»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13146" y="6257925"/>
            <a:ext cx="273656" cy="264255"/>
          </a:xfrm>
          <a:prstGeom prst="rect">
            <a:avLst/>
          </a:prstGeom>
        </p:spPr>
        <p:txBody>
          <a:bodyPr anchor="t"/>
          <a:lstStyle>
            <a:lvl1pPr algn="r" defTabSz="914400">
              <a:defRPr sz="1200">
                <a:solidFill>
                  <a:srgbClr val="CC99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bg>
      <p:bgPr>
        <a:solidFill>
          <a:srgbClr val="33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"/>
          <p:cNvSpPr/>
          <p:nvPr/>
        </p:nvSpPr>
        <p:spPr>
          <a:xfrm>
            <a:off x="0" y="477837"/>
            <a:ext cx="9144001" cy="638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9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defRPr sz="32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25600" indent="-254000" algn="l" defTabSz="457200">
              <a:spcBef>
                <a:spcPts val="600"/>
              </a:spcBef>
              <a:buSzPct val="100000"/>
              <a:buFont typeface="Arial"/>
              <a:buChar char="–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82800" indent="-254000" algn="l" defTabSz="457200">
              <a:spcBef>
                <a:spcPts val="600"/>
              </a:spcBef>
              <a:buSzPct val="100000"/>
              <a:buFont typeface="Arial"/>
              <a:buChar char="»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413144" y="6257925"/>
            <a:ext cx="273657" cy="264255"/>
          </a:xfrm>
          <a:prstGeom prst="rect">
            <a:avLst/>
          </a:prstGeom>
        </p:spPr>
        <p:txBody>
          <a:bodyPr anchor="t"/>
          <a:lstStyle>
            <a:lvl1pPr algn="r" defTabSz="914400">
              <a:defRPr sz="1200">
                <a:solidFill>
                  <a:srgbClr val="CC99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 defTabSz="457200">
              <a:defRPr sz="1800">
                <a:solidFill>
                  <a:srgbClr val="87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342900" marR="0" indent="38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342900" marR="0" indent="495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342900" marR="0" indent="952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342900" marR="0" indent="14097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342900" marR="0" indent="1866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342900" marR="0" indent="2324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342900" marR="0" indent="2781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342900" marR="0" indent="3238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ntroduction to Data Science 2"/>
          <p:cNvSpPr txBox="1"/>
          <p:nvPr>
            <p:ph type="ctrTitle" idx="4294967295"/>
          </p:nvPr>
        </p:nvSpPr>
        <p:spPr>
          <a:xfrm>
            <a:off x="164107" y="2408237"/>
            <a:ext cx="8815786" cy="204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Introduction to Data Science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EASE NOTE!…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pPr defTabSz="343814">
              <a:defRPr sz="2160"/>
            </a:pPr>
            <a:r>
              <a:t>PLEASE NOTE! </a:t>
            </a:r>
          </a:p>
          <a:p>
            <a:pPr defTabSz="343814">
              <a:defRPr sz="2160"/>
            </a:pPr>
            <a:r>
              <a:t>Classification versus Regression (related to 2 types of scatterplots)</a:t>
            </a:r>
          </a:p>
        </p:txBody>
      </p:sp>
      <p:sp>
        <p:nvSpPr>
          <p:cNvPr id="218" name="In classification, the model induced from the data defines a decision boundary that separates the data described by 2 features into 2 classes (e.g., cats versus dogs) or more.…"/>
          <p:cNvSpPr txBox="1"/>
          <p:nvPr>
            <p:ph type="body" sz="half" idx="1"/>
          </p:nvPr>
        </p:nvSpPr>
        <p:spPr>
          <a:xfrm>
            <a:off x="457199" y="1235520"/>
            <a:ext cx="5321799" cy="4197771"/>
          </a:xfrm>
          <a:prstGeom prst="rect">
            <a:avLst/>
          </a:prstGeom>
        </p:spPr>
        <p:txBody>
          <a:bodyPr/>
          <a:lstStyle/>
          <a:p>
            <a:pPr marL="332613" indent="-332613" defTabSz="443483">
              <a:spcBef>
                <a:spcPts val="500"/>
              </a:spcBef>
              <a:defRPr sz="2100"/>
            </a:pPr>
            <a:r>
              <a:t>In classification, the model induced from the data defines a decision boundary that </a:t>
            </a:r>
            <a:r>
              <a:rPr b="1"/>
              <a:t>separates</a:t>
            </a:r>
            <a:r>
              <a:t> the data described by 2 features into 2 classes (e.g.,</a:t>
            </a:r>
            <a:r>
              <a:rPr i="1"/>
              <a:t> cats </a:t>
            </a:r>
            <a:r>
              <a:t>versus </a:t>
            </a:r>
            <a:r>
              <a:rPr i="1"/>
              <a:t>dogs</a:t>
            </a:r>
            <a:r>
              <a:t>) or more.</a:t>
            </a:r>
          </a:p>
          <a:p>
            <a:pPr marL="332613" indent="-332613" defTabSz="443483">
              <a:spcBef>
                <a:spcPts val="500"/>
              </a:spcBef>
              <a:defRPr sz="2100"/>
            </a:pPr>
          </a:p>
          <a:p>
            <a:pPr marL="332613" indent="-332613" defTabSz="443483">
              <a:spcBef>
                <a:spcPts val="500"/>
              </a:spcBef>
              <a:defRPr sz="2100"/>
            </a:pPr>
          </a:p>
          <a:p>
            <a:pPr marL="332613" indent="-332613" defTabSz="443483">
              <a:spcBef>
                <a:spcPts val="500"/>
              </a:spcBef>
              <a:defRPr sz="2100"/>
            </a:pPr>
            <a:r>
              <a:t>In regression, the model induced from the data </a:t>
            </a:r>
            <a:r>
              <a:rPr b="1"/>
              <a:t>fits</a:t>
            </a:r>
            <a:r>
              <a:t> the data to describe the relation between 2 features or between a feature (e.g., </a:t>
            </a:r>
            <a:r>
              <a:rPr i="1"/>
              <a:t>furriness</a:t>
            </a:r>
            <a:r>
              <a:t>) and the label (e.g., </a:t>
            </a:r>
            <a:r>
              <a:rPr i="1"/>
              <a:t>cuteness</a:t>
            </a:r>
            <a:r>
              <a:t>)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6363424" y="3635522"/>
            <a:ext cx="2762557" cy="1977492"/>
            <a:chOff x="-1" y="-1"/>
            <a:chExt cx="2762556" cy="1977491"/>
          </a:xfrm>
        </p:grpSpPr>
        <p:sp>
          <p:nvSpPr>
            <p:cNvPr id="219" name="Line"/>
            <p:cNvSpPr/>
            <p:nvPr/>
          </p:nvSpPr>
          <p:spPr>
            <a:xfrm>
              <a:off x="103204" y="1864413"/>
              <a:ext cx="2299780" cy="2"/>
            </a:xfrm>
            <a:prstGeom prst="line">
              <a:avLst/>
            </a:prstGeom>
            <a:noFill/>
            <a:ln w="50800" cap="flat">
              <a:solidFill>
                <a:srgbClr val="CC9933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112817" y="248068"/>
              <a:ext cx="3" cy="1619326"/>
            </a:xfrm>
            <a:prstGeom prst="line">
              <a:avLst/>
            </a:prstGeom>
            <a:noFill/>
            <a:ln w="50800" cap="flat">
              <a:solidFill>
                <a:srgbClr val="CC9933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60947" y="1751337"/>
              <a:ext cx="301609" cy="22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25917" cy="226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Circle"/>
            <p:cNvSpPr/>
            <p:nvPr/>
          </p:nvSpPr>
          <p:spPr>
            <a:xfrm>
              <a:off x="353083" y="1469596"/>
              <a:ext cx="90671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Circle"/>
            <p:cNvSpPr/>
            <p:nvPr/>
          </p:nvSpPr>
          <p:spPr>
            <a:xfrm>
              <a:off x="239750" y="1687426"/>
              <a:ext cx="90671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>
              <a:off x="602417" y="1415138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>
              <a:off x="498151" y="1623892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Circle"/>
            <p:cNvSpPr/>
            <p:nvPr/>
          </p:nvSpPr>
          <p:spPr>
            <a:xfrm>
              <a:off x="738914" y="1124699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Circle"/>
            <p:cNvSpPr/>
            <p:nvPr/>
          </p:nvSpPr>
          <p:spPr>
            <a:xfrm>
              <a:off x="733884" y="1310762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910684" y="1415138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Circle"/>
            <p:cNvSpPr/>
            <p:nvPr/>
          </p:nvSpPr>
          <p:spPr>
            <a:xfrm>
              <a:off x="992284" y="1124699"/>
              <a:ext cx="90671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Circle"/>
            <p:cNvSpPr/>
            <p:nvPr/>
          </p:nvSpPr>
          <p:spPr>
            <a:xfrm>
              <a:off x="1286951" y="1016124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Circle"/>
            <p:cNvSpPr/>
            <p:nvPr/>
          </p:nvSpPr>
          <p:spPr>
            <a:xfrm>
              <a:off x="1207532" y="1251767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Circle"/>
            <p:cNvSpPr/>
            <p:nvPr/>
          </p:nvSpPr>
          <p:spPr>
            <a:xfrm>
              <a:off x="1500018" y="852411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Circle"/>
            <p:cNvSpPr/>
            <p:nvPr/>
          </p:nvSpPr>
          <p:spPr>
            <a:xfrm>
              <a:off x="1717619" y="689039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Circle"/>
            <p:cNvSpPr/>
            <p:nvPr/>
          </p:nvSpPr>
          <p:spPr>
            <a:xfrm>
              <a:off x="2048552" y="800222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Circle"/>
            <p:cNvSpPr/>
            <p:nvPr/>
          </p:nvSpPr>
          <p:spPr>
            <a:xfrm>
              <a:off x="1658685" y="884178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Circle"/>
            <p:cNvSpPr/>
            <p:nvPr/>
          </p:nvSpPr>
          <p:spPr>
            <a:xfrm>
              <a:off x="1536285" y="1056627"/>
              <a:ext cx="90669" cy="90767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Circle"/>
            <p:cNvSpPr/>
            <p:nvPr/>
          </p:nvSpPr>
          <p:spPr>
            <a:xfrm>
              <a:off x="1935219" y="689039"/>
              <a:ext cx="90669" cy="90765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40" name="Line"/>
          <p:cNvSpPr/>
          <p:nvPr/>
        </p:nvSpPr>
        <p:spPr>
          <a:xfrm flipV="1">
            <a:off x="7173846" y="1192621"/>
            <a:ext cx="719818" cy="1926725"/>
          </a:xfrm>
          <a:prstGeom prst="line">
            <a:avLst/>
          </a:prstGeom>
          <a:ln w="88900">
            <a:solidFill>
              <a:srgbClr val="00F90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2" name="Group"/>
          <p:cNvGrpSpPr/>
          <p:nvPr/>
        </p:nvGrpSpPr>
        <p:grpSpPr>
          <a:xfrm>
            <a:off x="6600372" y="1368851"/>
            <a:ext cx="2183261" cy="1504680"/>
            <a:chOff x="0" y="-1"/>
            <a:chExt cx="2183260" cy="1504678"/>
          </a:xfrm>
        </p:grpSpPr>
        <p:sp>
          <p:nvSpPr>
            <p:cNvPr id="241" name="Circle"/>
            <p:cNvSpPr/>
            <p:nvPr/>
          </p:nvSpPr>
          <p:spPr>
            <a:xfrm>
              <a:off x="324538" y="531062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Circle"/>
            <p:cNvSpPr/>
            <p:nvPr/>
          </p:nvSpPr>
          <p:spPr>
            <a:xfrm>
              <a:off x="265531" y="59006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Circle"/>
            <p:cNvSpPr/>
            <p:nvPr/>
          </p:nvSpPr>
          <p:spPr>
            <a:xfrm>
              <a:off x="619573" y="118013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Circle"/>
            <p:cNvSpPr/>
            <p:nvPr/>
          </p:nvSpPr>
          <p:spPr>
            <a:xfrm>
              <a:off x="1032622" y="59006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Circle"/>
            <p:cNvSpPr/>
            <p:nvPr/>
          </p:nvSpPr>
          <p:spPr>
            <a:xfrm>
              <a:off x="-1" y="737587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6" name="Circle"/>
            <p:cNvSpPr/>
            <p:nvPr/>
          </p:nvSpPr>
          <p:spPr>
            <a:xfrm>
              <a:off x="708083" y="1003118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Circle"/>
            <p:cNvSpPr/>
            <p:nvPr/>
          </p:nvSpPr>
          <p:spPr>
            <a:xfrm>
              <a:off x="295034" y="1416167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Circle"/>
            <p:cNvSpPr/>
            <p:nvPr/>
          </p:nvSpPr>
          <p:spPr>
            <a:xfrm>
              <a:off x="796594" y="442552"/>
              <a:ext cx="88511" cy="8851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Circle"/>
            <p:cNvSpPr/>
            <p:nvPr/>
          </p:nvSpPr>
          <p:spPr>
            <a:xfrm>
              <a:off x="1475174" y="295034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Circle"/>
            <p:cNvSpPr/>
            <p:nvPr/>
          </p:nvSpPr>
          <p:spPr>
            <a:xfrm>
              <a:off x="1268650" y="413048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Circle"/>
            <p:cNvSpPr/>
            <p:nvPr/>
          </p:nvSpPr>
          <p:spPr>
            <a:xfrm>
              <a:off x="1416167" y="914608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Circle"/>
            <p:cNvSpPr/>
            <p:nvPr/>
          </p:nvSpPr>
          <p:spPr>
            <a:xfrm>
              <a:off x="1563685" y="1268650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Circle"/>
            <p:cNvSpPr/>
            <p:nvPr/>
          </p:nvSpPr>
          <p:spPr>
            <a:xfrm>
              <a:off x="1357160" y="-2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Circle"/>
            <p:cNvSpPr/>
            <p:nvPr/>
          </p:nvSpPr>
          <p:spPr>
            <a:xfrm>
              <a:off x="1770210" y="590069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Circle"/>
            <p:cNvSpPr/>
            <p:nvPr/>
          </p:nvSpPr>
          <p:spPr>
            <a:xfrm>
              <a:off x="944111" y="708083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Circle"/>
            <p:cNvSpPr/>
            <p:nvPr/>
          </p:nvSpPr>
          <p:spPr>
            <a:xfrm>
              <a:off x="1180139" y="295034"/>
              <a:ext cx="88511" cy="88511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Circle"/>
            <p:cNvSpPr/>
            <p:nvPr/>
          </p:nvSpPr>
          <p:spPr>
            <a:xfrm>
              <a:off x="560566" y="767090"/>
              <a:ext cx="88511" cy="88511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Circle"/>
            <p:cNvSpPr/>
            <p:nvPr/>
          </p:nvSpPr>
          <p:spPr>
            <a:xfrm>
              <a:off x="1327657" y="796594"/>
              <a:ext cx="88511" cy="88511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Circle"/>
            <p:cNvSpPr/>
            <p:nvPr/>
          </p:nvSpPr>
          <p:spPr>
            <a:xfrm>
              <a:off x="914608" y="1209643"/>
              <a:ext cx="88511" cy="88511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Circle"/>
            <p:cNvSpPr/>
            <p:nvPr/>
          </p:nvSpPr>
          <p:spPr>
            <a:xfrm>
              <a:off x="2094749" y="914608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Circle"/>
            <p:cNvSpPr/>
            <p:nvPr/>
          </p:nvSpPr>
          <p:spPr>
            <a:xfrm>
              <a:off x="1858720" y="265531"/>
              <a:ext cx="88511" cy="8851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6408007" y="1278676"/>
            <a:ext cx="2494541" cy="1754611"/>
            <a:chOff x="0" y="-1"/>
            <a:chExt cx="2494539" cy="1754609"/>
          </a:xfrm>
        </p:grpSpPr>
        <p:sp>
          <p:nvSpPr>
            <p:cNvPr id="263" name="Line"/>
            <p:cNvSpPr/>
            <p:nvPr/>
          </p:nvSpPr>
          <p:spPr>
            <a:xfrm>
              <a:off x="-1" y="1751379"/>
              <a:ext cx="2494541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10426" y="-2"/>
              <a:ext cx="1" cy="175461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66" name="Line"/>
          <p:cNvSpPr/>
          <p:nvPr/>
        </p:nvSpPr>
        <p:spPr>
          <a:xfrm flipV="1">
            <a:off x="6377080" y="4247982"/>
            <a:ext cx="2138884" cy="1199353"/>
          </a:xfrm>
          <a:prstGeom prst="line">
            <a:avLst/>
          </a:prstGeom>
          <a:ln w="88900">
            <a:solidFill>
              <a:srgbClr val="00F90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" name="separates the data"/>
          <p:cNvSpPr txBox="1"/>
          <p:nvPr/>
        </p:nvSpPr>
        <p:spPr>
          <a:xfrm>
            <a:off x="6656382" y="3159074"/>
            <a:ext cx="199779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separates the data</a:t>
            </a:r>
          </a:p>
        </p:txBody>
      </p:sp>
      <p:sp>
        <p:nvSpPr>
          <p:cNvPr id="268" name="fits the data"/>
          <p:cNvSpPr txBox="1"/>
          <p:nvPr/>
        </p:nvSpPr>
        <p:spPr>
          <a:xfrm>
            <a:off x="7012285" y="5610173"/>
            <a:ext cx="128598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fits the data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190500" y="3225800"/>
            <a:ext cx="8921403" cy="2796937"/>
            <a:chOff x="0" y="0"/>
            <a:chExt cx="8921402" cy="2796936"/>
          </a:xfrm>
        </p:grpSpPr>
        <p:sp>
          <p:nvSpPr>
            <p:cNvPr id="269" name="Rectangle"/>
            <p:cNvSpPr/>
            <p:nvPr/>
          </p:nvSpPr>
          <p:spPr>
            <a:xfrm>
              <a:off x="0" y="0"/>
              <a:ext cx="8921403" cy="2796937"/>
            </a:xfrm>
            <a:prstGeom prst="rect">
              <a:avLst/>
            </a:prstGeom>
            <a:solidFill>
              <a:schemeClr val="accent3">
                <a:lumOff val="44000"/>
                <a:alpha val="83670"/>
              </a:schemeClr>
            </a:solidFill>
            <a:ln w="25400" cap="flat">
              <a:solidFill>
                <a:schemeClr val="accent1">
                  <a:alpha val="83670"/>
                </a:scheme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NOT NOW"/>
            <p:cNvSpPr txBox="1"/>
            <p:nvPr/>
          </p:nvSpPr>
          <p:spPr>
            <a:xfrm>
              <a:off x="2978405" y="1022548"/>
              <a:ext cx="2806190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/>
              </a:lvl1pPr>
            </a:lstStyle>
            <a:p>
              <a:pPr/>
              <a:r>
                <a:t>NOT NOW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IBk (“lazy learner”)"/>
          <p:cNvSpPr txBox="1"/>
          <p:nvPr>
            <p:ph type="body" sz="quarter" idx="1"/>
          </p:nvPr>
        </p:nvSpPr>
        <p:spPr>
          <a:xfrm>
            <a:off x="457200" y="4371042"/>
            <a:ext cx="8229600" cy="808634"/>
          </a:xfrm>
          <a:prstGeom prst="rect">
            <a:avLst/>
          </a:prstGeom>
        </p:spPr>
        <p:txBody>
          <a:bodyPr/>
          <a:lstStyle/>
          <a:p>
            <a:pPr/>
            <a:r>
              <a:t>IBk (“lazy learner”)</a:t>
            </a:r>
          </a:p>
        </p:txBody>
      </p:sp>
      <p:sp>
        <p:nvSpPr>
          <p:cNvPr id="275" name="k-Nearest Neigbour classifier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k-Nearest Neigbour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Two Classes (blue &amp; r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Classes (blue &amp; red)</a:t>
            </a:r>
          </a:p>
        </p:txBody>
      </p:sp>
      <p:grpSp>
        <p:nvGrpSpPr>
          <p:cNvPr id="300" name="Group"/>
          <p:cNvGrpSpPr/>
          <p:nvPr/>
        </p:nvGrpSpPr>
        <p:grpSpPr>
          <a:xfrm>
            <a:off x="1752600" y="1843633"/>
            <a:ext cx="5638800" cy="3886201"/>
            <a:chOff x="0" y="0"/>
            <a:chExt cx="5638800" cy="3886200"/>
          </a:xfrm>
        </p:grpSpPr>
        <p:sp>
          <p:nvSpPr>
            <p:cNvPr id="279" name="Circle"/>
            <p:cNvSpPr/>
            <p:nvPr/>
          </p:nvSpPr>
          <p:spPr>
            <a:xfrm>
              <a:off x="838200" y="1371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Circle"/>
            <p:cNvSpPr/>
            <p:nvPr/>
          </p:nvSpPr>
          <p:spPr>
            <a:xfrm>
              <a:off x="6858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Circle"/>
            <p:cNvSpPr/>
            <p:nvPr/>
          </p:nvSpPr>
          <p:spPr>
            <a:xfrm>
              <a:off x="1600200" y="304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Circle"/>
            <p:cNvSpPr/>
            <p:nvPr/>
          </p:nvSpPr>
          <p:spPr>
            <a:xfrm>
              <a:off x="26670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Circle"/>
            <p:cNvSpPr/>
            <p:nvPr/>
          </p:nvSpPr>
          <p:spPr>
            <a:xfrm>
              <a:off x="0" y="1905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Circle"/>
            <p:cNvSpPr/>
            <p:nvPr/>
          </p:nvSpPr>
          <p:spPr>
            <a:xfrm>
              <a:off x="1828800" y="2590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Circle"/>
            <p:cNvSpPr/>
            <p:nvPr/>
          </p:nvSpPr>
          <p:spPr>
            <a:xfrm>
              <a:off x="762000" y="3657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Circle"/>
            <p:cNvSpPr/>
            <p:nvPr/>
          </p:nvSpPr>
          <p:spPr>
            <a:xfrm>
              <a:off x="2057400" y="1143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Circle"/>
            <p:cNvSpPr/>
            <p:nvPr/>
          </p:nvSpPr>
          <p:spPr>
            <a:xfrm>
              <a:off x="3810000" y="762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Circle"/>
            <p:cNvSpPr/>
            <p:nvPr/>
          </p:nvSpPr>
          <p:spPr>
            <a:xfrm>
              <a:off x="3276600" y="1066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Circle"/>
            <p:cNvSpPr/>
            <p:nvPr/>
          </p:nvSpPr>
          <p:spPr>
            <a:xfrm>
              <a:off x="36576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Circle"/>
            <p:cNvSpPr/>
            <p:nvPr/>
          </p:nvSpPr>
          <p:spPr>
            <a:xfrm>
              <a:off x="4038600" y="3276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Circle"/>
            <p:cNvSpPr/>
            <p:nvPr/>
          </p:nvSpPr>
          <p:spPr>
            <a:xfrm>
              <a:off x="350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Circle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Circle"/>
            <p:cNvSpPr/>
            <p:nvPr/>
          </p:nvSpPr>
          <p:spPr>
            <a:xfrm>
              <a:off x="2438400" y="1828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Circle"/>
            <p:cNvSpPr/>
            <p:nvPr/>
          </p:nvSpPr>
          <p:spPr>
            <a:xfrm>
              <a:off x="3048000" y="7620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Circle"/>
            <p:cNvSpPr/>
            <p:nvPr/>
          </p:nvSpPr>
          <p:spPr>
            <a:xfrm>
              <a:off x="1447800" y="1981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Circle"/>
            <p:cNvSpPr/>
            <p:nvPr/>
          </p:nvSpPr>
          <p:spPr>
            <a:xfrm>
              <a:off x="3429000" y="20574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Circle"/>
            <p:cNvSpPr/>
            <p:nvPr/>
          </p:nvSpPr>
          <p:spPr>
            <a:xfrm>
              <a:off x="2362200" y="3124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Circle"/>
            <p:cNvSpPr/>
            <p:nvPr/>
          </p:nvSpPr>
          <p:spPr>
            <a:xfrm>
              <a:off x="54102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Circle"/>
            <p:cNvSpPr/>
            <p:nvPr/>
          </p:nvSpPr>
          <p:spPr>
            <a:xfrm>
              <a:off x="4800600" y="685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301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304" name="Feature 1"/>
          <p:cNvSpPr txBox="1"/>
          <p:nvPr/>
        </p:nvSpPr>
        <p:spPr>
          <a:xfrm>
            <a:off x="3846569" y="6163933"/>
            <a:ext cx="12611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05" name="Feature 2"/>
          <p:cNvSpPr txBox="1"/>
          <p:nvPr/>
        </p:nvSpPr>
        <p:spPr>
          <a:xfrm rot="16200000">
            <a:off x="376623" y="3684815"/>
            <a:ext cx="12611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What are the class labels of the white do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 class labels of the white dots?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752600" y="1843633"/>
            <a:ext cx="5638800" cy="3886201"/>
            <a:chOff x="0" y="0"/>
            <a:chExt cx="5638800" cy="3886200"/>
          </a:xfrm>
        </p:grpSpPr>
        <p:sp>
          <p:nvSpPr>
            <p:cNvPr id="309" name="Circle"/>
            <p:cNvSpPr/>
            <p:nvPr/>
          </p:nvSpPr>
          <p:spPr>
            <a:xfrm>
              <a:off x="838200" y="1371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Circle"/>
            <p:cNvSpPr/>
            <p:nvPr/>
          </p:nvSpPr>
          <p:spPr>
            <a:xfrm>
              <a:off x="6858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Circle"/>
            <p:cNvSpPr/>
            <p:nvPr/>
          </p:nvSpPr>
          <p:spPr>
            <a:xfrm>
              <a:off x="1600200" y="304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Circle"/>
            <p:cNvSpPr/>
            <p:nvPr/>
          </p:nvSpPr>
          <p:spPr>
            <a:xfrm>
              <a:off x="26670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Circle"/>
            <p:cNvSpPr/>
            <p:nvPr/>
          </p:nvSpPr>
          <p:spPr>
            <a:xfrm>
              <a:off x="0" y="1905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Circle"/>
            <p:cNvSpPr/>
            <p:nvPr/>
          </p:nvSpPr>
          <p:spPr>
            <a:xfrm>
              <a:off x="1828800" y="2590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5" name="Circle"/>
            <p:cNvSpPr/>
            <p:nvPr/>
          </p:nvSpPr>
          <p:spPr>
            <a:xfrm>
              <a:off x="762000" y="3657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Circle"/>
            <p:cNvSpPr/>
            <p:nvPr/>
          </p:nvSpPr>
          <p:spPr>
            <a:xfrm>
              <a:off x="2057400" y="1143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Circle"/>
            <p:cNvSpPr/>
            <p:nvPr/>
          </p:nvSpPr>
          <p:spPr>
            <a:xfrm>
              <a:off x="3810000" y="762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Circle"/>
            <p:cNvSpPr/>
            <p:nvPr/>
          </p:nvSpPr>
          <p:spPr>
            <a:xfrm>
              <a:off x="3276600" y="1066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Circle"/>
            <p:cNvSpPr/>
            <p:nvPr/>
          </p:nvSpPr>
          <p:spPr>
            <a:xfrm>
              <a:off x="36576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Circle"/>
            <p:cNvSpPr/>
            <p:nvPr/>
          </p:nvSpPr>
          <p:spPr>
            <a:xfrm>
              <a:off x="4038600" y="3276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Circle"/>
            <p:cNvSpPr/>
            <p:nvPr/>
          </p:nvSpPr>
          <p:spPr>
            <a:xfrm>
              <a:off x="350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Circle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Circle"/>
            <p:cNvSpPr/>
            <p:nvPr/>
          </p:nvSpPr>
          <p:spPr>
            <a:xfrm>
              <a:off x="2438400" y="1828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Circle"/>
            <p:cNvSpPr/>
            <p:nvPr/>
          </p:nvSpPr>
          <p:spPr>
            <a:xfrm>
              <a:off x="3048000" y="7620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Circle"/>
            <p:cNvSpPr/>
            <p:nvPr/>
          </p:nvSpPr>
          <p:spPr>
            <a:xfrm>
              <a:off x="1447800" y="1981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Circle"/>
            <p:cNvSpPr/>
            <p:nvPr/>
          </p:nvSpPr>
          <p:spPr>
            <a:xfrm>
              <a:off x="3429000" y="20574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7" name="Circle"/>
            <p:cNvSpPr/>
            <p:nvPr/>
          </p:nvSpPr>
          <p:spPr>
            <a:xfrm>
              <a:off x="2362200" y="3124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Circle"/>
            <p:cNvSpPr/>
            <p:nvPr/>
          </p:nvSpPr>
          <p:spPr>
            <a:xfrm>
              <a:off x="54102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Circle"/>
            <p:cNvSpPr/>
            <p:nvPr/>
          </p:nvSpPr>
          <p:spPr>
            <a:xfrm>
              <a:off x="4800600" y="685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331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334" name="Feature 1"/>
          <p:cNvSpPr txBox="1"/>
          <p:nvPr/>
        </p:nvSpPr>
        <p:spPr>
          <a:xfrm>
            <a:off x="3846569" y="6163933"/>
            <a:ext cx="12611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35" name="Feature 2"/>
          <p:cNvSpPr txBox="1"/>
          <p:nvPr/>
        </p:nvSpPr>
        <p:spPr>
          <a:xfrm rot="16200000">
            <a:off x="376623" y="3684815"/>
            <a:ext cx="12611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Nearest-neighbour classifier"/>
          <p:cNvSpPr txBox="1"/>
          <p:nvPr>
            <p:ph type="title"/>
          </p:nvPr>
        </p:nvSpPr>
        <p:spPr>
          <a:xfrm>
            <a:off x="457200" y="90487"/>
            <a:ext cx="8228013" cy="1509714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>
            <a:lvl1pPr indent="381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Nearest-neighbour classifier</a:t>
            </a:r>
          </a:p>
        </p:txBody>
      </p:sp>
      <p:sp>
        <p:nvSpPr>
          <p:cNvPr id="339" name="Given a set of labeled instances (training set), new instances (test set) are classified according to their nearest labeled neighbour"/>
          <p:cNvSpPr txBox="1"/>
          <p:nvPr>
            <p:ph type="body" sz="half" idx="1"/>
          </p:nvPr>
        </p:nvSpPr>
        <p:spPr>
          <a:xfrm>
            <a:off x="457993" y="1913857"/>
            <a:ext cx="8228014" cy="3030286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381000" algn="l"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algn="l"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Given a set of labeled instances (training set), new instances (test set) are classified according to their nearest labeled neighbour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Nearest Neighbour Classification (“estimates”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Nearest Neighbour Classification (“estimates”)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1752600" y="1843633"/>
            <a:ext cx="5638800" cy="3886201"/>
            <a:chOff x="0" y="0"/>
            <a:chExt cx="5638800" cy="3886200"/>
          </a:xfrm>
        </p:grpSpPr>
        <p:sp>
          <p:nvSpPr>
            <p:cNvPr id="343" name="Circle"/>
            <p:cNvSpPr/>
            <p:nvPr/>
          </p:nvSpPr>
          <p:spPr>
            <a:xfrm>
              <a:off x="838200" y="1371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Circle"/>
            <p:cNvSpPr/>
            <p:nvPr/>
          </p:nvSpPr>
          <p:spPr>
            <a:xfrm>
              <a:off x="6858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5" name="Circle"/>
            <p:cNvSpPr/>
            <p:nvPr/>
          </p:nvSpPr>
          <p:spPr>
            <a:xfrm>
              <a:off x="1600200" y="304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6" name="Circle"/>
            <p:cNvSpPr/>
            <p:nvPr/>
          </p:nvSpPr>
          <p:spPr>
            <a:xfrm>
              <a:off x="2667000" y="152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0" y="1905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8" name="Circle"/>
            <p:cNvSpPr/>
            <p:nvPr/>
          </p:nvSpPr>
          <p:spPr>
            <a:xfrm>
              <a:off x="1828800" y="25908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9" name="Circle"/>
            <p:cNvSpPr/>
            <p:nvPr/>
          </p:nvSpPr>
          <p:spPr>
            <a:xfrm>
              <a:off x="762000" y="36576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Circle"/>
            <p:cNvSpPr/>
            <p:nvPr/>
          </p:nvSpPr>
          <p:spPr>
            <a:xfrm>
              <a:off x="2057400" y="11430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Circle"/>
            <p:cNvSpPr/>
            <p:nvPr/>
          </p:nvSpPr>
          <p:spPr>
            <a:xfrm>
              <a:off x="3810000" y="762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Circle"/>
            <p:cNvSpPr/>
            <p:nvPr/>
          </p:nvSpPr>
          <p:spPr>
            <a:xfrm>
              <a:off x="3276600" y="1066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Circle"/>
            <p:cNvSpPr/>
            <p:nvPr/>
          </p:nvSpPr>
          <p:spPr>
            <a:xfrm>
              <a:off x="36576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Circle"/>
            <p:cNvSpPr/>
            <p:nvPr/>
          </p:nvSpPr>
          <p:spPr>
            <a:xfrm>
              <a:off x="4038600" y="3276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Circle"/>
            <p:cNvSpPr/>
            <p:nvPr/>
          </p:nvSpPr>
          <p:spPr>
            <a:xfrm>
              <a:off x="350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Circle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Circle"/>
            <p:cNvSpPr/>
            <p:nvPr/>
          </p:nvSpPr>
          <p:spPr>
            <a:xfrm>
              <a:off x="2438400" y="1828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Circle"/>
            <p:cNvSpPr/>
            <p:nvPr/>
          </p:nvSpPr>
          <p:spPr>
            <a:xfrm>
              <a:off x="3048000" y="7620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Circle"/>
            <p:cNvSpPr/>
            <p:nvPr/>
          </p:nvSpPr>
          <p:spPr>
            <a:xfrm>
              <a:off x="1447800" y="1981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Circle"/>
            <p:cNvSpPr/>
            <p:nvPr/>
          </p:nvSpPr>
          <p:spPr>
            <a:xfrm>
              <a:off x="3429000" y="20574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Circle"/>
            <p:cNvSpPr/>
            <p:nvPr/>
          </p:nvSpPr>
          <p:spPr>
            <a:xfrm>
              <a:off x="2362200" y="3124200"/>
              <a:ext cx="228600" cy="228600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Circle"/>
            <p:cNvSpPr/>
            <p:nvPr/>
          </p:nvSpPr>
          <p:spPr>
            <a:xfrm>
              <a:off x="54102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Circle"/>
            <p:cNvSpPr/>
            <p:nvPr/>
          </p:nvSpPr>
          <p:spPr>
            <a:xfrm>
              <a:off x="4800600" y="6858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365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368" name="Feature 1"/>
          <p:cNvSpPr txBox="1"/>
          <p:nvPr/>
        </p:nvSpPr>
        <p:spPr>
          <a:xfrm>
            <a:off x="3846569" y="6163933"/>
            <a:ext cx="12611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69" name="Feature 2"/>
          <p:cNvSpPr txBox="1"/>
          <p:nvPr/>
        </p:nvSpPr>
        <p:spPr>
          <a:xfrm rot="16200000">
            <a:off x="376623" y="3684815"/>
            <a:ext cx="12611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2</a:t>
            </a:r>
          </a:p>
        </p:txBody>
      </p:sp>
      <p:sp>
        <p:nvSpPr>
          <p:cNvPr id="370" name="RED"/>
          <p:cNvSpPr txBox="1"/>
          <p:nvPr/>
        </p:nvSpPr>
        <p:spPr>
          <a:xfrm>
            <a:off x="4740570" y="2362441"/>
            <a:ext cx="39725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RED</a:t>
            </a:r>
          </a:p>
        </p:txBody>
      </p:sp>
      <p:sp>
        <p:nvSpPr>
          <p:cNvPr id="371" name="RED"/>
          <p:cNvSpPr txBox="1"/>
          <p:nvPr/>
        </p:nvSpPr>
        <p:spPr>
          <a:xfrm>
            <a:off x="5101510" y="3645763"/>
            <a:ext cx="39725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RED</a:t>
            </a:r>
          </a:p>
        </p:txBody>
      </p:sp>
      <p:sp>
        <p:nvSpPr>
          <p:cNvPr id="372" name="BLUE"/>
          <p:cNvSpPr txBox="1"/>
          <p:nvPr/>
        </p:nvSpPr>
        <p:spPr>
          <a:xfrm>
            <a:off x="4003009" y="4666100"/>
            <a:ext cx="46125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BLUE</a:t>
            </a:r>
          </a:p>
        </p:txBody>
      </p:sp>
      <p:sp>
        <p:nvSpPr>
          <p:cNvPr id="373" name="BLUE"/>
          <p:cNvSpPr txBox="1"/>
          <p:nvPr/>
        </p:nvSpPr>
        <p:spPr>
          <a:xfrm>
            <a:off x="3092536" y="3531858"/>
            <a:ext cx="46125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BLUE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Evaluating 1-NN performance"/>
          <p:cNvSpPr txBox="1"/>
          <p:nvPr/>
        </p:nvSpPr>
        <p:spPr>
          <a:xfrm>
            <a:off x="457200" y="2701835"/>
            <a:ext cx="8229600" cy="965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44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Evaluating 1-NN performance</a:t>
            </a:r>
          </a:p>
        </p:txBody>
      </p:sp>
      <p:sp>
        <p:nvSpPr>
          <p:cNvPr id="377" name="or actually: evaluating classifier performance"/>
          <p:cNvSpPr txBox="1"/>
          <p:nvPr/>
        </p:nvSpPr>
        <p:spPr>
          <a:xfrm>
            <a:off x="1593959" y="3759924"/>
            <a:ext cx="59560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sz="2100"/>
              <a:t>or actually: evaluating classifier performance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Circle"/>
          <p:cNvSpPr/>
          <p:nvPr/>
        </p:nvSpPr>
        <p:spPr>
          <a:xfrm>
            <a:off x="1752600" y="34946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1" name="Circle"/>
          <p:cNvSpPr/>
          <p:nvPr/>
        </p:nvSpPr>
        <p:spPr>
          <a:xfrm>
            <a:off x="1447800" y="22754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2" name="Circle"/>
          <p:cNvSpPr/>
          <p:nvPr/>
        </p:nvSpPr>
        <p:spPr>
          <a:xfrm>
            <a:off x="2514600" y="24278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3" name="Circle"/>
          <p:cNvSpPr/>
          <p:nvPr/>
        </p:nvSpPr>
        <p:spPr>
          <a:xfrm>
            <a:off x="3581400" y="22754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Circle"/>
          <p:cNvSpPr/>
          <p:nvPr/>
        </p:nvSpPr>
        <p:spPr>
          <a:xfrm>
            <a:off x="914400" y="40280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Circle"/>
          <p:cNvSpPr/>
          <p:nvPr/>
        </p:nvSpPr>
        <p:spPr>
          <a:xfrm>
            <a:off x="4953000" y="34946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6" name="Circle"/>
          <p:cNvSpPr/>
          <p:nvPr/>
        </p:nvSpPr>
        <p:spPr>
          <a:xfrm>
            <a:off x="1676400" y="57806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7" name="Circle"/>
          <p:cNvSpPr/>
          <p:nvPr/>
        </p:nvSpPr>
        <p:spPr>
          <a:xfrm>
            <a:off x="3276600" y="3307035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8" name="Circle"/>
          <p:cNvSpPr/>
          <p:nvPr/>
        </p:nvSpPr>
        <p:spPr>
          <a:xfrm>
            <a:off x="5041900" y="25675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9" name="Circle"/>
          <p:cNvSpPr/>
          <p:nvPr/>
        </p:nvSpPr>
        <p:spPr>
          <a:xfrm>
            <a:off x="3702050" y="3907466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0" name="Circle"/>
          <p:cNvSpPr/>
          <p:nvPr/>
        </p:nvSpPr>
        <p:spPr>
          <a:xfrm>
            <a:off x="4572000" y="44852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1" name="Circle"/>
          <p:cNvSpPr/>
          <p:nvPr/>
        </p:nvSpPr>
        <p:spPr>
          <a:xfrm>
            <a:off x="4953000" y="53996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Circle"/>
          <p:cNvSpPr/>
          <p:nvPr/>
        </p:nvSpPr>
        <p:spPr>
          <a:xfrm>
            <a:off x="4419600" y="21230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3" name="Circle"/>
          <p:cNvSpPr/>
          <p:nvPr/>
        </p:nvSpPr>
        <p:spPr>
          <a:xfrm>
            <a:off x="1054100" y="34057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4" name="Circle"/>
          <p:cNvSpPr/>
          <p:nvPr/>
        </p:nvSpPr>
        <p:spPr>
          <a:xfrm>
            <a:off x="2971800" y="57806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5" name="Circle"/>
          <p:cNvSpPr/>
          <p:nvPr/>
        </p:nvSpPr>
        <p:spPr>
          <a:xfrm>
            <a:off x="3962400" y="28850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6" name="Circle"/>
          <p:cNvSpPr/>
          <p:nvPr/>
        </p:nvSpPr>
        <p:spPr>
          <a:xfrm>
            <a:off x="2362200" y="41042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7" name="Circle"/>
          <p:cNvSpPr/>
          <p:nvPr/>
        </p:nvSpPr>
        <p:spPr>
          <a:xfrm>
            <a:off x="5041900" y="41042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8" name="Circle"/>
          <p:cNvSpPr/>
          <p:nvPr/>
        </p:nvSpPr>
        <p:spPr>
          <a:xfrm>
            <a:off x="3276600" y="52472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9" name="Circle"/>
          <p:cNvSpPr/>
          <p:nvPr/>
        </p:nvSpPr>
        <p:spPr>
          <a:xfrm>
            <a:off x="6324600" y="44852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0" name="Circle"/>
          <p:cNvSpPr/>
          <p:nvPr/>
        </p:nvSpPr>
        <p:spPr>
          <a:xfrm>
            <a:off x="5715000" y="2808833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03" name="Group"/>
          <p:cNvGrpSpPr/>
          <p:nvPr/>
        </p:nvGrpSpPr>
        <p:grpSpPr>
          <a:xfrm>
            <a:off x="417570" y="1890134"/>
            <a:ext cx="6442754" cy="4531703"/>
            <a:chOff x="0" y="0"/>
            <a:chExt cx="6442753" cy="4531701"/>
          </a:xfrm>
        </p:grpSpPr>
        <p:sp>
          <p:nvSpPr>
            <p:cNvPr id="401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404" name="Feature 1"/>
          <p:cNvSpPr txBox="1"/>
          <p:nvPr/>
        </p:nvSpPr>
        <p:spPr>
          <a:xfrm>
            <a:off x="3008369" y="6443333"/>
            <a:ext cx="12611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405" name="Feature 2"/>
          <p:cNvSpPr txBox="1"/>
          <p:nvPr/>
        </p:nvSpPr>
        <p:spPr>
          <a:xfrm rot="16200000">
            <a:off x="-461577" y="3964215"/>
            <a:ext cx="12611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2</a:t>
            </a:r>
          </a:p>
        </p:txBody>
      </p:sp>
      <p:sp>
        <p:nvSpPr>
          <p:cNvPr id="406" name="Text"/>
          <p:cNvSpPr txBox="1"/>
          <p:nvPr/>
        </p:nvSpPr>
        <p:spPr>
          <a:xfrm>
            <a:off x="8348099" y="6409054"/>
            <a:ext cx="3932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1800">
                <a:solidFill>
                  <a:srgbClr val="878787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407" name="Circle"/>
          <p:cNvSpPr/>
          <p:nvPr/>
        </p:nvSpPr>
        <p:spPr>
          <a:xfrm>
            <a:off x="1600200" y="48916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8" name="Circle"/>
          <p:cNvSpPr/>
          <p:nvPr/>
        </p:nvSpPr>
        <p:spPr>
          <a:xfrm>
            <a:off x="2044700" y="28850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9" name="Circle"/>
          <p:cNvSpPr/>
          <p:nvPr/>
        </p:nvSpPr>
        <p:spPr>
          <a:xfrm>
            <a:off x="4419600" y="5247233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0" name="Circle"/>
          <p:cNvSpPr/>
          <p:nvPr/>
        </p:nvSpPr>
        <p:spPr>
          <a:xfrm>
            <a:off x="3962400" y="4396196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1" name="Circle"/>
          <p:cNvSpPr/>
          <p:nvPr/>
        </p:nvSpPr>
        <p:spPr>
          <a:xfrm>
            <a:off x="5567362" y="2275433"/>
            <a:ext cx="228601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Circle"/>
          <p:cNvSpPr/>
          <p:nvPr/>
        </p:nvSpPr>
        <p:spPr>
          <a:xfrm>
            <a:off x="698500" y="2697435"/>
            <a:ext cx="228600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3" name="Circle"/>
          <p:cNvSpPr/>
          <p:nvPr/>
        </p:nvSpPr>
        <p:spPr>
          <a:xfrm>
            <a:off x="5358991" y="4891633"/>
            <a:ext cx="228601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Circle"/>
          <p:cNvSpPr/>
          <p:nvPr/>
        </p:nvSpPr>
        <p:spPr>
          <a:xfrm>
            <a:off x="3206750" y="2697435"/>
            <a:ext cx="228600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5" name="Circle"/>
          <p:cNvSpPr/>
          <p:nvPr/>
        </p:nvSpPr>
        <p:spPr>
          <a:xfrm>
            <a:off x="2514600" y="4891633"/>
            <a:ext cx="228600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416" name="Table"/>
          <p:cNvGraphicFramePr/>
          <p:nvPr/>
        </p:nvGraphicFramePr>
        <p:xfrm>
          <a:off x="7118350" y="1545183"/>
          <a:ext cx="1955800" cy="4546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2475"/>
                <a:gridCol w="470736"/>
                <a:gridCol w="669888"/>
              </a:tblGrid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i="0" sz="2000"/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# </a:t>
                      </a:r>
                      <a:r>
                        <a:t>test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/>
                        <a:t>c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i="0" sz="2000"/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ok?</a:t>
                      </a:r>
                      <a:r>
                        <a:t>?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3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4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5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6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7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8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9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2172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10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000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417" name="1"/>
          <p:cNvSpPr txBox="1"/>
          <p:nvPr/>
        </p:nvSpPr>
        <p:spPr>
          <a:xfrm>
            <a:off x="892309" y="2483713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8" name="2"/>
          <p:cNvSpPr txBox="1"/>
          <p:nvPr/>
        </p:nvSpPr>
        <p:spPr>
          <a:xfrm>
            <a:off x="2165619" y="265171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9" name="7"/>
          <p:cNvSpPr txBox="1"/>
          <p:nvPr/>
        </p:nvSpPr>
        <p:spPr>
          <a:xfrm>
            <a:off x="5208539" y="3754914"/>
            <a:ext cx="27278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0" name="4"/>
          <p:cNvSpPr txBox="1"/>
          <p:nvPr/>
        </p:nvSpPr>
        <p:spPr>
          <a:xfrm>
            <a:off x="5746090" y="200401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1" name="3"/>
          <p:cNvSpPr txBox="1"/>
          <p:nvPr/>
        </p:nvSpPr>
        <p:spPr>
          <a:xfrm>
            <a:off x="4102234" y="261361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2" name="5"/>
          <p:cNvSpPr txBox="1"/>
          <p:nvPr/>
        </p:nvSpPr>
        <p:spPr>
          <a:xfrm>
            <a:off x="2492509" y="3823646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3" name="8"/>
          <p:cNvSpPr txBox="1"/>
          <p:nvPr/>
        </p:nvSpPr>
        <p:spPr>
          <a:xfrm>
            <a:off x="1730509" y="462783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4" name="9"/>
          <p:cNvSpPr txBox="1"/>
          <p:nvPr/>
        </p:nvSpPr>
        <p:spPr>
          <a:xfrm>
            <a:off x="3424237" y="497327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25" name="10"/>
          <p:cNvSpPr txBox="1"/>
          <p:nvPr/>
        </p:nvSpPr>
        <p:spPr>
          <a:xfrm>
            <a:off x="4549909" y="4973275"/>
            <a:ext cx="44142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6" name="6"/>
          <p:cNvSpPr txBox="1"/>
          <p:nvPr/>
        </p:nvSpPr>
        <p:spPr>
          <a:xfrm>
            <a:off x="4102234" y="4125755"/>
            <a:ext cx="27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7" name="Circle"/>
          <p:cNvSpPr/>
          <p:nvPr/>
        </p:nvSpPr>
        <p:spPr>
          <a:xfrm>
            <a:off x="477519" y="1264513"/>
            <a:ext cx="228601" cy="228601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8" name="Circle"/>
          <p:cNvSpPr/>
          <p:nvPr/>
        </p:nvSpPr>
        <p:spPr>
          <a:xfrm>
            <a:off x="797559" y="1264513"/>
            <a:ext cx="228601" cy="2286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Text"/>
          <p:cNvSpPr txBox="1"/>
          <p:nvPr/>
        </p:nvSpPr>
        <p:spPr>
          <a:xfrm>
            <a:off x="4354060" y="3288029"/>
            <a:ext cx="435879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430" name="training instances"/>
          <p:cNvSpPr txBox="1"/>
          <p:nvPr/>
        </p:nvSpPr>
        <p:spPr>
          <a:xfrm>
            <a:off x="1112837" y="1167993"/>
            <a:ext cx="251819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training instances</a:t>
            </a:r>
          </a:p>
        </p:txBody>
      </p:sp>
      <p:sp>
        <p:nvSpPr>
          <p:cNvPr id="431" name="Circle"/>
          <p:cNvSpPr/>
          <p:nvPr/>
        </p:nvSpPr>
        <p:spPr>
          <a:xfrm>
            <a:off x="477519" y="1579705"/>
            <a:ext cx="228601" cy="228601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2" name="test instances"/>
          <p:cNvSpPr txBox="1"/>
          <p:nvPr/>
        </p:nvSpPr>
        <p:spPr>
          <a:xfrm>
            <a:off x="1112837" y="1453331"/>
            <a:ext cx="196962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test instances</a:t>
            </a:r>
          </a:p>
        </p:txBody>
      </p:sp>
      <p:sp>
        <p:nvSpPr>
          <p:cNvPr id="433" name="test instance"/>
          <p:cNvSpPr txBox="1"/>
          <p:nvPr/>
        </p:nvSpPr>
        <p:spPr>
          <a:xfrm>
            <a:off x="6304781" y="869771"/>
            <a:ext cx="14556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test instance</a:t>
            </a:r>
          </a:p>
        </p:txBody>
      </p:sp>
      <p:sp>
        <p:nvSpPr>
          <p:cNvPr id="434" name="actual color"/>
          <p:cNvSpPr txBox="1"/>
          <p:nvPr/>
        </p:nvSpPr>
        <p:spPr>
          <a:xfrm>
            <a:off x="7117581" y="512742"/>
            <a:ext cx="14556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actual color</a:t>
            </a:r>
          </a:p>
        </p:txBody>
      </p:sp>
      <p:sp>
        <p:nvSpPr>
          <p:cNvPr id="435" name="does the estimated color agree with the actual color?"/>
          <p:cNvSpPr txBox="1"/>
          <p:nvPr/>
        </p:nvSpPr>
        <p:spPr>
          <a:xfrm>
            <a:off x="3474788" y="155713"/>
            <a:ext cx="57744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does the estimated color agree with the actual color?</a:t>
            </a:r>
          </a:p>
        </p:txBody>
      </p:sp>
      <p:sp>
        <p:nvSpPr>
          <p:cNvPr id="436" name="Line"/>
          <p:cNvSpPr/>
          <p:nvPr/>
        </p:nvSpPr>
        <p:spPr>
          <a:xfrm>
            <a:off x="8747759" y="477430"/>
            <a:ext cx="1" cy="1085127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7" name="Line"/>
          <p:cNvSpPr/>
          <p:nvPr/>
        </p:nvSpPr>
        <p:spPr>
          <a:xfrm>
            <a:off x="8223598" y="804819"/>
            <a:ext cx="1" cy="757738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8" name="Line"/>
          <p:cNvSpPr/>
          <p:nvPr/>
        </p:nvSpPr>
        <p:spPr>
          <a:xfrm>
            <a:off x="7578438" y="1179016"/>
            <a:ext cx="1" cy="38354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Accuracy: (number of 1’s)/10 x 100%=60%"/>
          <p:cNvSpPr txBox="1"/>
          <p:nvPr>
            <p:ph type="body" sz="quarter" idx="1"/>
          </p:nvPr>
        </p:nvSpPr>
        <p:spPr>
          <a:xfrm>
            <a:off x="164266" y="1539239"/>
            <a:ext cx="8815468" cy="734379"/>
          </a:xfrm>
          <a:prstGeom prst="rect">
            <a:avLst/>
          </a:prstGeom>
        </p:spPr>
        <p:txBody>
          <a:bodyPr/>
          <a:lstStyle/>
          <a:p>
            <a:pPr algn="l"/>
            <a:r>
              <a:t>Accuracy: (number of 1’s)/10 x 100%=60%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sp>
        <p:nvSpPr>
          <p:cNvPr id="442" name="Two evaluation measures"/>
          <p:cNvSpPr txBox="1"/>
          <p:nvPr>
            <p:ph type="title"/>
          </p:nvPr>
        </p:nvSpPr>
        <p:spPr>
          <a:xfrm>
            <a:off x="457200" y="-161926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Two evaluation measures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4373879" y="3134360"/>
          <a:ext cx="4787584" cy="36306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53285"/>
                <a:gridCol w="1716356"/>
                <a:gridCol w="1705240"/>
              </a:tblGrid>
              <a:tr h="1205984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i="0" sz="24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/>
                        <a:t>estimate
= Red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/>
                        <a:t>estimate
= Blue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205984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actual = Red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4500"/>
                        <a:t>3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4500"/>
                        <a:t>2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205984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actual = Blue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4500"/>
                        <a:t>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4500"/>
                        <a:t>3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444" name="Confusion Table"/>
          <p:cNvSpPr txBox="1"/>
          <p:nvPr/>
        </p:nvSpPr>
        <p:spPr>
          <a:xfrm>
            <a:off x="159186" y="3061811"/>
            <a:ext cx="3584179" cy="734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342900" indent="-342900">
              <a:spcBef>
                <a:spcPts val="800"/>
              </a:spcBef>
              <a:defRPr sz="3200">
                <a:solidFill>
                  <a:srgbClr val="EDECEF"/>
                </a:solidFill>
              </a:defRPr>
            </a:pPr>
            <a:r>
              <a:t>Confusion Table</a:t>
            </a:r>
          </a:p>
          <a:p>
            <a:pPr marL="342900" indent="-342900">
              <a:spcBef>
                <a:spcPts val="800"/>
              </a:spcBef>
              <a:defRPr sz="3200">
                <a:solidFill>
                  <a:srgbClr val="EDECEF"/>
                </a:solidFill>
              </a:defRPr>
            </a:pPr>
          </a:p>
          <a:p>
            <a:pPr marL="342900" indent="-342900">
              <a:spcBef>
                <a:spcPts val="800"/>
              </a:spcBef>
              <a:defRPr sz="3200">
                <a:solidFill>
                  <a:srgbClr val="EDECEF"/>
                </a:solidFill>
              </a:defRPr>
            </a:pPr>
          </a:p>
          <a:p>
            <a:pPr marL="342900" indent="-342900">
              <a:spcBef>
                <a:spcPts val="800"/>
              </a:spcBef>
              <a:defRPr sz="3200">
                <a:solidFill>
                  <a:srgbClr val="EDECE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Decision Boundary i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Boundary in </a:t>
            </a:r>
          </a:p>
          <a:p>
            <a:pPr/>
            <a:r>
              <a:t>1-NN classifier</a:t>
            </a:r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33" y="2094142"/>
            <a:ext cx="6583734" cy="3569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54" name="Classification…"/>
          <p:cNvSpPr txBox="1"/>
          <p:nvPr>
            <p:ph type="body" idx="1"/>
          </p:nvPr>
        </p:nvSpPr>
        <p:spPr>
          <a:xfrm>
            <a:off x="457200" y="1376882"/>
            <a:ext cx="8229600" cy="41042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/>
            </a:pPr>
            <a:r>
              <a:t>Classification</a:t>
            </a:r>
          </a:p>
          <a:p>
            <a:pPr lvl="1" marL="800100" indent="-342900">
              <a:lnSpc>
                <a:spcPct val="90000"/>
              </a:lnSpc>
              <a:defRPr sz="2200"/>
            </a:pPr>
            <a:r>
              <a:t>k-Nearest Neighbour classifier</a:t>
            </a:r>
          </a:p>
          <a:p>
            <a:pPr lvl="1" marL="800100" indent="-342900">
              <a:lnSpc>
                <a:spcPct val="90000"/>
              </a:lnSpc>
              <a:defRPr sz="2200"/>
            </a:pPr>
            <a:r>
              <a:t>Decision boundaries</a:t>
            </a:r>
          </a:p>
          <a:p>
            <a:pPr>
              <a:lnSpc>
                <a:spcPct val="90000"/>
              </a:lnSpc>
              <a:defRPr sz="2200"/>
            </a:pPr>
          </a:p>
          <a:p>
            <a:pPr>
              <a:lnSpc>
                <a:spcPct val="90000"/>
              </a:lnSpc>
              <a:defRPr sz="2200"/>
            </a:pPr>
            <a:r>
              <a:t>Decision Trees</a:t>
            </a:r>
          </a:p>
          <a:p>
            <a:pPr>
              <a:lnSpc>
                <a:spcPct val="90000"/>
              </a:lnSpc>
              <a:defRPr sz="2200"/>
            </a:pPr>
          </a:p>
          <a:p>
            <a:pPr>
              <a:lnSpc>
                <a:spcPct val="90000"/>
              </a:lnSpc>
              <a:defRPr sz="2200"/>
            </a:pPr>
            <a:r>
              <a:t>Trump versus Clinton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1" name="k-NN"/>
          <p:cNvSpPr txBox="1"/>
          <p:nvPr>
            <p:ph type="title"/>
          </p:nvPr>
        </p:nvSpPr>
        <p:spPr>
          <a:xfrm>
            <a:off x="457200" y="90487"/>
            <a:ext cx="8228013" cy="1509714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indent="381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k</a:t>
            </a:r>
            <a:r>
              <a:t>-NN</a:t>
            </a:r>
          </a:p>
        </p:txBody>
      </p:sp>
      <p:sp>
        <p:nvSpPr>
          <p:cNvPr id="452" name="In the k-NN classifier, the parameter k represents the number of labeled neighbours considered…"/>
          <p:cNvSpPr txBox="1"/>
          <p:nvPr>
            <p:ph type="body" idx="1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381000" algn="l"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the </a:t>
            </a:r>
            <a:r>
              <a:rPr i="1"/>
              <a:t>k</a:t>
            </a:r>
            <a:r>
              <a:t>-NN classifier, the parameter </a:t>
            </a:r>
            <a:r>
              <a:rPr i="1"/>
              <a:t>k</a:t>
            </a:r>
            <a:r>
              <a:t> represents the number of labeled neighbours considered</a:t>
            </a:r>
          </a:p>
          <a:p>
            <a:pPr marL="381000" algn="l">
              <a:buClr>
                <a:srgbClr val="000000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k</a:t>
            </a:r>
            <a:r>
              <a:t> = 3: test examples are assigned the labels of the (majority of the) 3 nearest neighbours</a:t>
            </a:r>
          </a:p>
          <a:p>
            <a:pPr marL="381000" algn="l">
              <a:buClr>
                <a:srgbClr val="000000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k</a:t>
            </a:r>
            <a:r>
              <a:t> = N: test examples are assigned the labels of the (majority of the) N nearest neighbours</a:t>
            </a:r>
          </a:p>
          <a:p>
            <a:pPr indent="-304800" algn="l"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/>
              <a:t>	For even N in case of an equal number of nearest neighboring labels of two classes: flip a coin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00" y="962025"/>
            <a:ext cx="5257800" cy="4933950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oy dataset: spirals"/>
          <p:cNvSpPr txBox="1"/>
          <p:nvPr/>
        </p:nvSpPr>
        <p:spPr>
          <a:xfrm>
            <a:off x="2838730" y="265429"/>
            <a:ext cx="346654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Toy dataset: spirals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Arrow"/>
          <p:cNvSpPr/>
          <p:nvPr/>
        </p:nvSpPr>
        <p:spPr>
          <a:xfrm>
            <a:off x="266700" y="4957831"/>
            <a:ext cx="8458200" cy="1371601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ADADEB"/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6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500" y="1681231"/>
            <a:ext cx="2743200" cy="257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" y="1681231"/>
            <a:ext cx="2765425" cy="2609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7225" y="1681231"/>
            <a:ext cx="2771775" cy="2595563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Decreasing number of neighbours"/>
          <p:cNvSpPr txBox="1"/>
          <p:nvPr/>
        </p:nvSpPr>
        <p:spPr>
          <a:xfrm>
            <a:off x="1792287" y="5351531"/>
            <a:ext cx="617458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indent="39687"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200">
                <a:solidFill>
                  <a:schemeClr val="accent3">
                    <a:lumOff val="44000"/>
                  </a:schemeClr>
                </a:solidFill>
              </a:defRPr>
            </a:pPr>
            <a:r>
              <a:rPr sz="3200">
                <a:solidFill>
                  <a:srgbClr val="000000"/>
                </a:solidFill>
              </a:rPr>
              <a:t>Decreasing number of neighbours</a:t>
            </a:r>
          </a:p>
        </p:txBody>
      </p:sp>
      <p:sp>
        <p:nvSpPr>
          <p:cNvPr id="464" name="k = 100"/>
          <p:cNvSpPr txBox="1"/>
          <p:nvPr/>
        </p:nvSpPr>
        <p:spPr>
          <a:xfrm>
            <a:off x="1060450" y="4495800"/>
            <a:ext cx="80862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indent="39687">
              <a:defRPr sz="1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200"/>
            </a:pPr>
            <a:r>
              <a:rPr sz="1800"/>
              <a:t>k = 100</a:t>
            </a:r>
          </a:p>
        </p:txBody>
      </p:sp>
      <p:sp>
        <p:nvSpPr>
          <p:cNvPr id="465" name="k = 1"/>
          <p:cNvSpPr txBox="1"/>
          <p:nvPr/>
        </p:nvSpPr>
        <p:spPr>
          <a:xfrm>
            <a:off x="7350125" y="4495800"/>
            <a:ext cx="55434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indent="39687">
              <a:defRPr sz="1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200"/>
            </a:pPr>
            <a:r>
              <a:rPr sz="1800"/>
              <a:t>k = 1</a:t>
            </a:r>
          </a:p>
        </p:txBody>
      </p:sp>
      <p:sp>
        <p:nvSpPr>
          <p:cNvPr id="466" name="k = 10"/>
          <p:cNvSpPr txBox="1"/>
          <p:nvPr/>
        </p:nvSpPr>
        <p:spPr>
          <a:xfrm>
            <a:off x="4211637" y="4495800"/>
            <a:ext cx="68148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indent="39687">
              <a:defRPr sz="1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200"/>
            </a:pPr>
            <a:r>
              <a:rPr sz="1800"/>
              <a:t>k =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ecision Tree"/>
          <p:cNvSpPr txBox="1"/>
          <p:nvPr>
            <p:ph type="ctrTitle" idx="4294967295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lassification Problem (blue or green?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Problem (blue or green?)</a:t>
            </a:r>
          </a:p>
        </p:txBody>
      </p:sp>
      <p:sp>
        <p:nvSpPr>
          <p:cNvPr id="472" name="Train instances…"/>
          <p:cNvSpPr txBox="1"/>
          <p:nvPr>
            <p:ph type="body" sz="half" idx="1"/>
          </p:nvPr>
        </p:nvSpPr>
        <p:spPr>
          <a:xfrm>
            <a:off x="5300712" y="1503436"/>
            <a:ext cx="3513088" cy="3851129"/>
          </a:xfrm>
          <a:prstGeom prst="rect">
            <a:avLst/>
          </a:prstGeom>
        </p:spPr>
        <p:txBody>
          <a:bodyPr/>
          <a:lstStyle/>
          <a:p>
            <a:pPr/>
            <a:r>
              <a:t>Train instances</a:t>
            </a:r>
          </a:p>
          <a:p>
            <a:pPr lvl="1" marL="800100" indent="-342900"/>
            <a:r>
              <a:t>blue and green</a:t>
            </a:r>
          </a:p>
          <a:p>
            <a:pPr lvl="1" marL="800100" indent="-342900"/>
          </a:p>
          <a:p>
            <a:pPr/>
            <a:r>
              <a:t>Test instance</a:t>
            </a:r>
          </a:p>
          <a:p>
            <a:pPr lvl="1" marL="800100" indent="-342900"/>
            <a:r>
              <a:t>gray</a:t>
            </a:r>
          </a:p>
          <a:p>
            <a:pPr lvl="1" marL="800100" indent="-342900"/>
          </a:p>
          <a:p>
            <a:pPr/>
            <a:r>
              <a:t>Classifier induced from the data defines decision boundaries</a:t>
            </a:r>
          </a:p>
        </p:txBody>
      </p:sp>
      <p:grpSp>
        <p:nvGrpSpPr>
          <p:cNvPr id="480" name="Group"/>
          <p:cNvGrpSpPr/>
          <p:nvPr/>
        </p:nvGrpSpPr>
        <p:grpSpPr>
          <a:xfrm>
            <a:off x="109111" y="1194368"/>
            <a:ext cx="5118705" cy="4429263"/>
            <a:chOff x="0" y="0"/>
            <a:chExt cx="5118704" cy="4429262"/>
          </a:xfrm>
        </p:grpSpPr>
        <p:pic>
          <p:nvPicPr>
            <p:cNvPr id="47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94629"/>
              <a:ext cx="4610672" cy="3433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4" name="Circle"/>
            <p:cNvSpPr/>
            <p:nvPr/>
          </p:nvSpPr>
          <p:spPr>
            <a:xfrm>
              <a:off x="3433593" y="2476189"/>
              <a:ext cx="181074" cy="172804"/>
            </a:xfrm>
            <a:prstGeom prst="ellipse">
              <a:avLst/>
            </a:prstGeom>
            <a:solidFill>
              <a:srgbClr val="C3BCB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Feature 1"/>
            <p:cNvSpPr txBox="1"/>
            <p:nvPr/>
          </p:nvSpPr>
          <p:spPr>
            <a:xfrm>
              <a:off x="4036093" y="4078600"/>
              <a:ext cx="108261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Feature 1</a:t>
              </a:r>
            </a:p>
          </p:txBody>
        </p:sp>
        <p:sp>
          <p:nvSpPr>
            <p:cNvPr id="476" name="Feature 2"/>
            <p:cNvSpPr txBox="1"/>
            <p:nvPr/>
          </p:nvSpPr>
          <p:spPr>
            <a:xfrm>
              <a:off x="60993" y="0"/>
              <a:ext cx="108261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Feature 2</a:t>
              </a:r>
            </a:p>
          </p:txBody>
        </p:sp>
        <p:grpSp>
          <p:nvGrpSpPr>
            <p:cNvPr id="479" name="Group"/>
            <p:cNvGrpSpPr/>
            <p:nvPr/>
          </p:nvGrpSpPr>
          <p:grpSpPr>
            <a:xfrm>
              <a:off x="551287" y="441274"/>
              <a:ext cx="3495397" cy="3612116"/>
              <a:chOff x="0" y="0"/>
              <a:chExt cx="3495395" cy="3612115"/>
            </a:xfrm>
          </p:grpSpPr>
          <p:sp>
            <p:nvSpPr>
              <p:cNvPr id="477" name="Line"/>
              <p:cNvSpPr/>
              <p:nvPr/>
            </p:nvSpPr>
            <p:spPr>
              <a:xfrm flipV="1">
                <a:off x="-1" y="0"/>
                <a:ext cx="2" cy="358671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78" name="Line"/>
              <p:cNvSpPr/>
              <p:nvPr/>
            </p:nvSpPr>
            <p:spPr>
              <a:xfrm>
                <a:off x="12700" y="3612115"/>
                <a:ext cx="3482696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Decision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  <p:sp>
        <p:nvSpPr>
          <p:cNvPr id="483" name="Decision Trees take one feature at a time and test a binary condition For instance: is the feature larger than 0.5? If the answer is YES, grow a node to the left If the answer is NOW grow a node to the right"/>
          <p:cNvSpPr txBox="1"/>
          <p:nvPr>
            <p:ph type="body" sz="quarter" idx="1"/>
          </p:nvPr>
        </p:nvSpPr>
        <p:spPr>
          <a:xfrm>
            <a:off x="457200" y="1235520"/>
            <a:ext cx="8229600" cy="1445967"/>
          </a:xfrm>
          <a:prstGeom prst="rect">
            <a:avLst/>
          </a:prstGeom>
        </p:spPr>
        <p:txBody>
          <a:bodyPr/>
          <a:lstStyle/>
          <a:p>
            <a:pPr/>
            <a:r>
              <a:t>Decision Trees take one feature at a time and test a binary condition</a:t>
            </a:r>
            <a:br/>
            <a:r>
              <a:t>For instance: is the feature larger than 0.5?</a:t>
            </a:r>
            <a:br/>
            <a:r>
              <a:t>If the answer is YES, grow a node to the left</a:t>
            </a:r>
            <a:br/>
            <a:r>
              <a:t>If the answer is NOW grow a node to the right</a:t>
            </a:r>
          </a:p>
        </p:txBody>
      </p:sp>
      <p:sp>
        <p:nvSpPr>
          <p:cNvPr id="484" name="Is Feature 1 &gt; 0.5?"/>
          <p:cNvSpPr/>
          <p:nvPr/>
        </p:nvSpPr>
        <p:spPr>
          <a:xfrm>
            <a:off x="3447801" y="2979306"/>
            <a:ext cx="2267150" cy="57854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 Feature 1 &gt; 0.5?</a:t>
            </a:r>
          </a:p>
        </p:txBody>
      </p:sp>
      <p:sp>
        <p:nvSpPr>
          <p:cNvPr id="485" name="Is Feature 2 &lt; 0.1?0.5?"/>
          <p:cNvSpPr/>
          <p:nvPr/>
        </p:nvSpPr>
        <p:spPr>
          <a:xfrm>
            <a:off x="1758701" y="4267314"/>
            <a:ext cx="2267150" cy="57854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 Feature 2 &lt; 0.1?0.5?</a:t>
            </a:r>
          </a:p>
        </p:txBody>
      </p:sp>
      <p:sp>
        <p:nvSpPr>
          <p:cNvPr id="486" name="Is Feature 3 &gt; 10? 0.5?"/>
          <p:cNvSpPr/>
          <p:nvPr/>
        </p:nvSpPr>
        <p:spPr>
          <a:xfrm>
            <a:off x="5365501" y="4267314"/>
            <a:ext cx="2267150" cy="57854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 Feature 3 &gt; 10? 0.5?</a:t>
            </a:r>
          </a:p>
        </p:txBody>
      </p:sp>
      <p:sp>
        <p:nvSpPr>
          <p:cNvPr id="487" name="Line"/>
          <p:cNvSpPr/>
          <p:nvPr/>
        </p:nvSpPr>
        <p:spPr>
          <a:xfrm>
            <a:off x="4537273" y="3564787"/>
            <a:ext cx="1918564" cy="6845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8" name="Line"/>
          <p:cNvSpPr/>
          <p:nvPr/>
        </p:nvSpPr>
        <p:spPr>
          <a:xfrm flipH="1">
            <a:off x="2880389" y="3559143"/>
            <a:ext cx="1661846" cy="7010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YES"/>
          <p:cNvSpPr txBox="1"/>
          <p:nvPr/>
        </p:nvSpPr>
        <p:spPr>
          <a:xfrm>
            <a:off x="2909981" y="3670364"/>
            <a:ext cx="56156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90" name="NO"/>
          <p:cNvSpPr txBox="1"/>
          <p:nvPr/>
        </p:nvSpPr>
        <p:spPr>
          <a:xfrm>
            <a:off x="5792881" y="3670364"/>
            <a:ext cx="4470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his results in the following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3104"/>
            </a:lvl1pPr>
          </a:lstStyle>
          <a:p>
            <a:pPr/>
            <a:r>
              <a:t>This results in the following decision Boundary</a:t>
            </a:r>
          </a:p>
        </p:txBody>
      </p:sp>
      <p:pic>
        <p:nvPicPr>
          <p:cNvPr id="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811" y="2271598"/>
            <a:ext cx="4610673" cy="3433479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Circle"/>
          <p:cNvSpPr/>
          <p:nvPr/>
        </p:nvSpPr>
        <p:spPr>
          <a:xfrm>
            <a:off x="7746404" y="4153158"/>
            <a:ext cx="181075" cy="172804"/>
          </a:xfrm>
          <a:prstGeom prst="ellipse">
            <a:avLst/>
          </a:prstGeom>
          <a:solidFill>
            <a:srgbClr val="C3BCB2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 sz="1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5" name="Feature 1"/>
          <p:cNvSpPr txBox="1"/>
          <p:nvPr/>
        </p:nvSpPr>
        <p:spPr>
          <a:xfrm>
            <a:off x="7967905" y="5827028"/>
            <a:ext cx="10826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496" name="Feature 2"/>
          <p:cNvSpPr txBox="1"/>
          <p:nvPr/>
        </p:nvSpPr>
        <p:spPr>
          <a:xfrm>
            <a:off x="4373805" y="167696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2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4864100" y="2118242"/>
            <a:ext cx="3495396" cy="3612116"/>
            <a:chOff x="0" y="0"/>
            <a:chExt cx="3495395" cy="3612115"/>
          </a:xfrm>
        </p:grpSpPr>
        <p:sp>
          <p:nvSpPr>
            <p:cNvPr id="497" name="Line"/>
            <p:cNvSpPr/>
            <p:nvPr/>
          </p:nvSpPr>
          <p:spPr>
            <a:xfrm flipV="1">
              <a:off x="-1" y="0"/>
              <a:ext cx="2" cy="35867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2700" y="3612115"/>
              <a:ext cx="3482696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00" name="Line"/>
          <p:cNvSpPr/>
          <p:nvPr/>
        </p:nvSpPr>
        <p:spPr>
          <a:xfrm flipV="1">
            <a:off x="6515168" y="1918195"/>
            <a:ext cx="1" cy="3946808"/>
          </a:xfrm>
          <a:prstGeom prst="line">
            <a:avLst/>
          </a:prstGeom>
          <a:ln w="25400">
            <a:solidFill>
              <a:srgbClr val="CC9933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1" name="0.5"/>
          <p:cNvSpPr txBox="1"/>
          <p:nvPr/>
        </p:nvSpPr>
        <p:spPr>
          <a:xfrm>
            <a:off x="6304205" y="5827028"/>
            <a:ext cx="42192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149889" y="3599118"/>
            <a:ext cx="3575447" cy="1280883"/>
            <a:chOff x="0" y="0"/>
            <a:chExt cx="3575446" cy="1280882"/>
          </a:xfrm>
        </p:grpSpPr>
        <p:sp>
          <p:nvSpPr>
            <p:cNvPr id="502" name="Is Feature 1 &gt; 0.5?"/>
            <p:cNvSpPr/>
            <p:nvPr/>
          </p:nvSpPr>
          <p:spPr>
            <a:xfrm>
              <a:off x="567412" y="0"/>
              <a:ext cx="2267150" cy="57854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Feature 1 &gt; 0.5?</a:t>
              </a:r>
            </a:p>
          </p:txBody>
        </p:sp>
        <p:sp>
          <p:nvSpPr>
            <p:cNvPr id="503" name="Line"/>
            <p:cNvSpPr/>
            <p:nvPr/>
          </p:nvSpPr>
          <p:spPr>
            <a:xfrm>
              <a:off x="1656883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H="1">
              <a:off x="0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5" name="YES"/>
            <p:cNvSpPr txBox="1"/>
            <p:nvPr/>
          </p:nvSpPr>
          <p:spPr>
            <a:xfrm>
              <a:off x="29592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506" name="NO"/>
            <p:cNvSpPr txBox="1"/>
            <p:nvPr/>
          </p:nvSpPr>
          <p:spPr>
            <a:xfrm>
              <a:off x="2912492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</a:t>
              </a:r>
            </a:p>
          </p:txBody>
        </p:sp>
      </p:grpSp>
      <p:sp>
        <p:nvSpPr>
          <p:cNvPr id="508" name="YES"/>
          <p:cNvSpPr txBox="1"/>
          <p:nvPr/>
        </p:nvSpPr>
        <p:spPr>
          <a:xfrm>
            <a:off x="6599028" y="2131329"/>
            <a:ext cx="5615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509" name="NO"/>
          <p:cNvSpPr txBox="1"/>
          <p:nvPr/>
        </p:nvSpPr>
        <p:spPr>
          <a:xfrm>
            <a:off x="5984268" y="2131329"/>
            <a:ext cx="4470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510" name="Arrow"/>
          <p:cNvSpPr/>
          <p:nvPr/>
        </p:nvSpPr>
        <p:spPr>
          <a:xfrm>
            <a:off x="3340100" y="3134518"/>
            <a:ext cx="1168946" cy="1270001"/>
          </a:xfrm>
          <a:prstGeom prst="rightArrow">
            <a:avLst>
              <a:gd name="adj1" fmla="val 32000"/>
              <a:gd name="adj2" fmla="val 69533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Decision Tree grows with each level of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3008"/>
            </a:lvl1pPr>
          </a:lstStyle>
          <a:p>
            <a:pPr/>
            <a:r>
              <a:t>Decision Tree grows with each level of questions</a:t>
            </a:r>
          </a:p>
        </p:txBody>
      </p:sp>
      <p:sp>
        <p:nvSpPr>
          <p:cNvPr id="513" name="Each node (box) of the decision tree tests a condition on a feature…"/>
          <p:cNvSpPr txBox="1"/>
          <p:nvPr>
            <p:ph type="body" idx="1"/>
          </p:nvPr>
        </p:nvSpPr>
        <p:spPr>
          <a:xfrm>
            <a:off x="457200" y="1235520"/>
            <a:ext cx="8018116" cy="4148338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400"/>
              </a:spcBef>
              <a:defRPr sz="1920"/>
            </a:pPr>
            <a:r>
              <a:t>Each node (box) of the decision tree tests a condition on a feature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The order of features is important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It is like playing “20 questions”</a:t>
            </a:r>
            <a:br/>
          </a:p>
          <a:p>
            <a:pPr lvl="1" marL="640080" indent="-274320" defTabSz="365760">
              <a:spcBef>
                <a:spcPts val="400"/>
              </a:spcBef>
              <a:defRPr sz="1920"/>
            </a:pPr>
            <a:r>
              <a:t>“Guess the person”: it is better to start with the question “Is he male?”, rather than with “Is it Chris?”</a:t>
            </a:r>
          </a:p>
          <a:p>
            <a:pPr lvl="1" marL="640080" indent="-274320" defTabSz="365760">
              <a:spcBef>
                <a:spcPts val="400"/>
              </a:spcBef>
              <a:defRPr sz="1920"/>
            </a:pPr>
            <a:r>
              <a:t>The reason is that the answer to the first question maximises the information (“entropy”) gained from the answer.*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In decision trees the order of features to be tested is determined by means of information theory (ID3 algorithm)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Decis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</p:txBody>
      </p:sp>
      <p:pic>
        <p:nvPicPr>
          <p:cNvPr id="5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2143918"/>
            <a:ext cx="4203700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Reproduced from: https://shapeofdata.wordpress.com/2013/07/02/decision-trees/</a:t>
            </a:r>
          </a:p>
        </p:txBody>
      </p:sp>
      <p:sp>
        <p:nvSpPr>
          <p:cNvPr id="518" name="Circle"/>
          <p:cNvSpPr/>
          <p:nvPr/>
        </p:nvSpPr>
        <p:spPr>
          <a:xfrm>
            <a:off x="4914305" y="1460758"/>
            <a:ext cx="181074" cy="172803"/>
          </a:xfrm>
          <a:prstGeom prst="ellipse">
            <a:avLst/>
          </a:prstGeom>
          <a:solidFill>
            <a:srgbClr val="C3BCB2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 sz="1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Line"/>
          <p:cNvSpPr/>
          <p:nvPr/>
        </p:nvSpPr>
        <p:spPr>
          <a:xfrm>
            <a:off x="5004841" y="1793257"/>
            <a:ext cx="1" cy="35066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Is it blue or green?"/>
          <p:cNvSpPr txBox="1"/>
          <p:nvPr/>
        </p:nvSpPr>
        <p:spPr>
          <a:xfrm>
            <a:off x="5415205" y="1371828"/>
            <a:ext cx="199757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 it blue or green?</a:t>
            </a:r>
          </a:p>
        </p:txBody>
      </p:sp>
      <p:sp>
        <p:nvSpPr>
          <p:cNvPr id="521" name="test instance"/>
          <p:cNvSpPr txBox="1"/>
          <p:nvPr/>
        </p:nvSpPr>
        <p:spPr>
          <a:xfrm>
            <a:off x="4311062" y="950399"/>
            <a:ext cx="138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Each test (box) adds a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test (box) adds a decision boundary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Reproduced from: https://shapeofdata.wordpress.com/2013/07/02/decision-trees/</a:t>
            </a:r>
          </a:p>
        </p:txBody>
      </p:sp>
      <p:sp>
        <p:nvSpPr>
          <p:cNvPr id="526" name="Line"/>
          <p:cNvSpPr/>
          <p:nvPr/>
        </p:nvSpPr>
        <p:spPr>
          <a:xfrm flipV="1">
            <a:off x="4790440" y="1742738"/>
            <a:ext cx="1" cy="337252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Line"/>
          <p:cNvSpPr/>
          <p:nvPr/>
        </p:nvSpPr>
        <p:spPr>
          <a:xfrm flipV="1">
            <a:off x="1188720" y="1742738"/>
            <a:ext cx="1" cy="337252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8" name="Line"/>
          <p:cNvSpPr/>
          <p:nvPr/>
        </p:nvSpPr>
        <p:spPr>
          <a:xfrm>
            <a:off x="1173480" y="5130501"/>
            <a:ext cx="319980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9" name="Line"/>
          <p:cNvSpPr/>
          <p:nvPr/>
        </p:nvSpPr>
        <p:spPr>
          <a:xfrm>
            <a:off x="4765040" y="5130501"/>
            <a:ext cx="319980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assification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sp>
        <p:nvSpPr>
          <p:cNvPr id="57" name="Things are represented by feature vectors (points)…"/>
          <p:cNvSpPr txBox="1"/>
          <p:nvPr>
            <p:ph type="body" idx="1"/>
          </p:nvPr>
        </p:nvSpPr>
        <p:spPr>
          <a:xfrm>
            <a:off x="304799" y="1328959"/>
            <a:ext cx="6890348" cy="4677919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Things are represented by feature vectors (points)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Each thing (point) has a class label, which we represent by colours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Examples of classification tasks:</a:t>
            </a:r>
          </a:p>
          <a:p>
            <a:pPr lvl="1" marL="800100" indent="-342900">
              <a:defRPr sz="2200"/>
            </a:pPr>
            <a:r>
              <a:t>Stock Market features —&gt; BUY/SELL?</a:t>
            </a:r>
          </a:p>
          <a:p>
            <a:pPr lvl="1" marL="800100" indent="-342900">
              <a:defRPr sz="2200"/>
            </a:pPr>
            <a:r>
              <a:t>BLOGpost features —&gt; MALE/FEMALE?</a:t>
            </a:r>
          </a:p>
          <a:p>
            <a:pPr lvl="1" marL="800100" indent="-342900">
              <a:defRPr sz="2200"/>
            </a:pPr>
            <a:r>
              <a:t>Fruit features —&gt; ORANGE/APPLE/KIWI?</a:t>
            </a:r>
          </a:p>
          <a:p>
            <a:pPr lvl="1" marL="800100" indent="-342900">
              <a:defRPr sz="2200"/>
            </a:pPr>
            <a:r>
              <a:t>Image features —&gt; INDOOR/OUTDOOR?</a:t>
            </a:r>
          </a:p>
        </p:txBody>
      </p:sp>
      <p:grpSp>
        <p:nvGrpSpPr>
          <p:cNvPr id="78" name="Group"/>
          <p:cNvGrpSpPr/>
          <p:nvPr/>
        </p:nvGrpSpPr>
        <p:grpSpPr>
          <a:xfrm>
            <a:off x="6733616" y="2629189"/>
            <a:ext cx="2296085" cy="1599622"/>
            <a:chOff x="0" y="0"/>
            <a:chExt cx="2296083" cy="1599621"/>
          </a:xfrm>
        </p:grpSpPr>
        <p:grpSp>
          <p:nvGrpSpPr>
            <p:cNvPr id="75" name="Group"/>
            <p:cNvGrpSpPr/>
            <p:nvPr/>
          </p:nvGrpSpPr>
          <p:grpSpPr>
            <a:xfrm>
              <a:off x="228552" y="136104"/>
              <a:ext cx="1838982" cy="1301434"/>
              <a:chOff x="0" y="0"/>
              <a:chExt cx="1838981" cy="1301433"/>
            </a:xfrm>
          </p:grpSpPr>
          <p:sp>
            <p:nvSpPr>
              <p:cNvPr id="58" name="Circle"/>
              <p:cNvSpPr/>
              <p:nvPr/>
            </p:nvSpPr>
            <p:spPr>
              <a:xfrm>
                <a:off x="56584" y="509256"/>
                <a:ext cx="84877" cy="8487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0" y="56584"/>
                <a:ext cx="84875" cy="84875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" name="Circle"/>
              <p:cNvSpPr/>
              <p:nvPr/>
            </p:nvSpPr>
            <p:spPr>
              <a:xfrm>
                <a:off x="339504" y="113168"/>
                <a:ext cx="84875" cy="84875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" name="Circle"/>
              <p:cNvSpPr/>
              <p:nvPr/>
            </p:nvSpPr>
            <p:spPr>
              <a:xfrm>
                <a:off x="735592" y="56584"/>
                <a:ext cx="84877" cy="84875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Circle"/>
              <p:cNvSpPr/>
              <p:nvPr/>
            </p:nvSpPr>
            <p:spPr>
              <a:xfrm>
                <a:off x="0" y="974002"/>
                <a:ext cx="84875" cy="84875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" name="Circle"/>
              <p:cNvSpPr/>
              <p:nvPr/>
            </p:nvSpPr>
            <p:spPr>
              <a:xfrm>
                <a:off x="433169" y="707301"/>
                <a:ext cx="84877" cy="8487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4" name="Circle"/>
              <p:cNvSpPr/>
              <p:nvPr/>
            </p:nvSpPr>
            <p:spPr>
              <a:xfrm>
                <a:off x="650716" y="974002"/>
                <a:ext cx="84877" cy="84875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Circle"/>
              <p:cNvSpPr/>
              <p:nvPr/>
            </p:nvSpPr>
            <p:spPr>
              <a:xfrm>
                <a:off x="509256" y="424380"/>
                <a:ext cx="84877" cy="8487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6" name="Circle"/>
              <p:cNvSpPr/>
              <p:nvPr/>
            </p:nvSpPr>
            <p:spPr>
              <a:xfrm>
                <a:off x="1159972" y="282920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" name="Circle"/>
              <p:cNvSpPr/>
              <p:nvPr/>
            </p:nvSpPr>
            <p:spPr>
              <a:xfrm>
                <a:off x="961928" y="396088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Circle"/>
              <p:cNvSpPr/>
              <p:nvPr/>
            </p:nvSpPr>
            <p:spPr>
              <a:xfrm>
                <a:off x="1103388" y="877053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9" name="Circle"/>
              <p:cNvSpPr/>
              <p:nvPr/>
            </p:nvSpPr>
            <p:spPr>
              <a:xfrm>
                <a:off x="1244849" y="1216557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" name="Circle"/>
              <p:cNvSpPr/>
              <p:nvPr/>
            </p:nvSpPr>
            <p:spPr>
              <a:xfrm>
                <a:off x="1046804" y="-1"/>
                <a:ext cx="84877" cy="84875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Circle"/>
              <p:cNvSpPr/>
              <p:nvPr/>
            </p:nvSpPr>
            <p:spPr>
              <a:xfrm>
                <a:off x="1442894" y="565840"/>
                <a:ext cx="84875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2" name="Circle"/>
              <p:cNvSpPr/>
              <p:nvPr/>
            </p:nvSpPr>
            <p:spPr>
              <a:xfrm>
                <a:off x="879238" y="707301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" name="Circle"/>
              <p:cNvSpPr/>
              <p:nvPr/>
            </p:nvSpPr>
            <p:spPr>
              <a:xfrm>
                <a:off x="1754105" y="877053"/>
                <a:ext cx="84877" cy="8487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Circle"/>
              <p:cNvSpPr/>
              <p:nvPr/>
            </p:nvSpPr>
            <p:spPr>
              <a:xfrm>
                <a:off x="1527769" y="254628"/>
                <a:ext cx="84877" cy="84875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76" name="Line"/>
            <p:cNvSpPr/>
            <p:nvPr/>
          </p:nvSpPr>
          <p:spPr>
            <a:xfrm>
              <a:off x="0" y="1599619"/>
              <a:ext cx="2296084" cy="3"/>
            </a:xfrm>
            <a:prstGeom prst="line">
              <a:avLst/>
            </a:prstGeom>
            <a:noFill/>
            <a:ln w="25400" cap="flat">
              <a:solidFill>
                <a:srgbClr val="CC993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0" y="0"/>
              <a:ext cx="2" cy="1573642"/>
            </a:xfrm>
            <a:prstGeom prst="line">
              <a:avLst/>
            </a:prstGeom>
            <a:noFill/>
            <a:ln w="25400" cap="flat">
              <a:solidFill>
                <a:srgbClr val="CC993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79" name="Strongly idealised!…"/>
          <p:cNvSpPr txBox="1"/>
          <p:nvPr/>
        </p:nvSpPr>
        <p:spPr>
          <a:xfrm>
            <a:off x="6855552" y="5665470"/>
            <a:ext cx="205221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Strongly idealised!</a:t>
            </a:r>
          </a:p>
          <a:p>
            <a:pPr>
              <a:defRPr sz="1400"/>
            </a:pPr>
            <a:r>
              <a:t>We almost never see </a:t>
            </a:r>
          </a:p>
          <a:p>
            <a:pPr>
              <a:defRPr sz="1400"/>
            </a:pPr>
            <a:r>
              <a:t>such clear separation </a:t>
            </a:r>
          </a:p>
          <a:p>
            <a:pPr>
              <a:defRPr sz="1400"/>
            </a:pPr>
            <a:r>
              <a:t>in real datasets.</a:t>
            </a:r>
          </a:p>
        </p:txBody>
      </p:sp>
      <p:sp>
        <p:nvSpPr>
          <p:cNvPr id="80" name="Line"/>
          <p:cNvSpPr/>
          <p:nvPr/>
        </p:nvSpPr>
        <p:spPr>
          <a:xfrm flipV="1">
            <a:off x="7881658" y="4460240"/>
            <a:ext cx="1" cy="105570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Adding another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another decision boundary</a:t>
            </a:r>
          </a:p>
        </p:txBody>
      </p:sp>
      <p:pic>
        <p:nvPicPr>
          <p:cNvPr id="5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omplexity of the induced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of the induced model</a:t>
            </a:r>
          </a:p>
        </p:txBody>
      </p:sp>
      <p:sp>
        <p:nvSpPr>
          <p:cNvPr id="536" name="The complexity of the model induced by a decision tree is determined by the depth of the tree…"/>
          <p:cNvSpPr txBox="1"/>
          <p:nvPr>
            <p:ph type="body" sz="half" idx="1"/>
          </p:nvPr>
        </p:nvSpPr>
        <p:spPr>
          <a:xfrm>
            <a:off x="457200" y="1235520"/>
            <a:ext cx="8229600" cy="2187131"/>
          </a:xfrm>
          <a:prstGeom prst="rect">
            <a:avLst/>
          </a:prstGeom>
        </p:spPr>
        <p:txBody>
          <a:bodyPr/>
          <a:lstStyle/>
          <a:p>
            <a:pPr/>
            <a:r>
              <a:t>The complexity of the model induced by a decision tree is determined by the depth of the tree</a:t>
            </a:r>
          </a:p>
          <a:p>
            <a:pPr/>
            <a:r>
              <a:t>Increasing the depth of the tree increases the number of decision boundaries</a:t>
            </a:r>
          </a:p>
          <a:p>
            <a:pPr/>
            <a:r>
              <a:t>All decision boundaries are perpendicular to the feature axes, because at each node a decision is made about a single feature 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1635025" y="3707770"/>
            <a:ext cx="5873950" cy="1866554"/>
            <a:chOff x="0" y="0"/>
            <a:chExt cx="5873948" cy="1866552"/>
          </a:xfrm>
        </p:grpSpPr>
        <p:sp>
          <p:nvSpPr>
            <p:cNvPr id="537" name="Is Feature 1 &gt; 0.5?"/>
            <p:cNvSpPr/>
            <p:nvPr/>
          </p:nvSpPr>
          <p:spPr>
            <a:xfrm>
              <a:off x="1689100" y="0"/>
              <a:ext cx="2267149" cy="57854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Feature 1 &gt; 0.5?</a:t>
              </a:r>
            </a:p>
          </p:txBody>
        </p:sp>
        <p:sp>
          <p:nvSpPr>
            <p:cNvPr id="538" name="Is Feature 2 &lt; 0.1?0.5?"/>
            <p:cNvSpPr/>
            <p:nvPr/>
          </p:nvSpPr>
          <p:spPr>
            <a:xfrm>
              <a:off x="0" y="1288008"/>
              <a:ext cx="2267149" cy="57854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Feature 2 &lt; 0.1?0.5?</a:t>
              </a:r>
            </a:p>
          </p:txBody>
        </p:sp>
        <p:sp>
          <p:nvSpPr>
            <p:cNvPr id="539" name="Is Feature 3 &gt; 10? 0.5?"/>
            <p:cNvSpPr/>
            <p:nvPr/>
          </p:nvSpPr>
          <p:spPr>
            <a:xfrm>
              <a:off x="3606800" y="1288008"/>
              <a:ext cx="2267149" cy="57854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Feature 3 &gt; 10? 0.5?</a:t>
              </a:r>
            </a:p>
          </p:txBody>
        </p:sp>
        <p:sp>
          <p:nvSpPr>
            <p:cNvPr id="540" name="Line"/>
            <p:cNvSpPr/>
            <p:nvPr/>
          </p:nvSpPr>
          <p:spPr>
            <a:xfrm>
              <a:off x="2778571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 flipH="1">
              <a:off x="1121687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2" name="YES"/>
            <p:cNvSpPr txBox="1"/>
            <p:nvPr/>
          </p:nvSpPr>
          <p:spPr>
            <a:xfrm>
              <a:off x="1151279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543" name="NO"/>
            <p:cNvSpPr txBox="1"/>
            <p:nvPr/>
          </p:nvSpPr>
          <p:spPr>
            <a:xfrm>
              <a:off x="4034179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7" name="We have introduced two classif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We have introduced two classifiers</a:t>
            </a:r>
          </a:p>
          <a:p>
            <a:pPr algn="l"/>
            <a:r>
              <a:t>- nearest neighbour classifier</a:t>
            </a:r>
          </a:p>
          <a:p>
            <a:pPr algn="l"/>
            <a:r>
              <a:t>- decision tree classifier</a:t>
            </a:r>
          </a:p>
          <a:p>
            <a:pPr algn="l"/>
            <a:r>
              <a:t>We know what decision boundaries are</a:t>
            </a:r>
          </a:p>
          <a:p>
            <a:pPr algn="l"/>
            <a:r>
              <a:t>We know how they relate to the complexity of induced models in the classifiers</a:t>
            </a:r>
          </a:p>
          <a:p>
            <a:pPr algn="l"/>
            <a:r>
              <a:t>We have introduced two evaluation measures</a:t>
            </a:r>
          </a:p>
        </p:txBody>
      </p:sp>
      <p:sp>
        <p:nvSpPr>
          <p:cNvPr id="54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1" name="WEKA book:  Chapter 2…"/>
          <p:cNvSpPr txBox="1"/>
          <p:nvPr>
            <p:ph type="body" sz="half" idx="1"/>
          </p:nvPr>
        </p:nvSpPr>
        <p:spPr>
          <a:xfrm>
            <a:off x="457200" y="1600200"/>
            <a:ext cx="8229600" cy="2279889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t>WEKA book: </a:t>
            </a:r>
            <a:br/>
            <a:r>
              <a:rPr b="1"/>
              <a:t>Chapter 2</a:t>
            </a:r>
          </a:p>
          <a:p>
            <a:pPr algn="l">
              <a:defRPr sz="2800"/>
            </a:pPr>
            <a:r>
              <a:rPr b="1"/>
              <a:t>Section 3.5 </a:t>
            </a:r>
            <a:r>
              <a:t>Instance-based representation</a:t>
            </a:r>
          </a:p>
        </p:txBody>
      </p:sp>
      <p:sp>
        <p:nvSpPr>
          <p:cNvPr id="552" name="Requir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Reading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411480" y="3516629"/>
            <a:ext cx="8077201" cy="2425701"/>
            <a:chOff x="0" y="0"/>
            <a:chExt cx="8077200" cy="2425700"/>
          </a:xfrm>
        </p:grpSpPr>
        <p:pic>
          <p:nvPicPr>
            <p:cNvPr id="55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077200" cy="242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89226" y="196850"/>
              <a:ext cx="1625601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6" name="A “data science = statistics” overview"/>
          <p:cNvSpPr txBox="1"/>
          <p:nvPr/>
        </p:nvSpPr>
        <p:spPr>
          <a:xfrm>
            <a:off x="574541" y="5624829"/>
            <a:ext cx="28556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 “data science = statistics”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catterplots (WEKA  Visualise - Titanic.arff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Scatterplots (WEKA  Visualise - Titanic.arff)</a:t>
            </a:r>
          </a:p>
        </p:txBody>
      </p:sp>
      <p:sp>
        <p:nvSpPr>
          <p:cNvPr id="83" name="Please note that we can have two types of scatterplots:…"/>
          <p:cNvSpPr txBox="1"/>
          <p:nvPr>
            <p:ph type="body" sz="quarter" idx="1"/>
          </p:nvPr>
        </p:nvSpPr>
        <p:spPr>
          <a:xfrm>
            <a:off x="457200" y="1235520"/>
            <a:ext cx="8436809" cy="128466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Please note that we can have two types of scatterplots:</a:t>
            </a:r>
          </a:p>
          <a:p>
            <a:pPr/>
            <a:r>
              <a:t>feature against feature (e.g., </a:t>
            </a:r>
            <a:r>
              <a:rPr b="1"/>
              <a:t>age</a:t>
            </a:r>
            <a:r>
              <a:t> against </a:t>
            </a:r>
            <a:r>
              <a:rPr b="1"/>
              <a:t>fare</a:t>
            </a:r>
            <a:r>
              <a:t>)</a:t>
            </a:r>
          </a:p>
          <a:p>
            <a:pPr/>
            <a:r>
              <a:t>feature against label (e.g., </a:t>
            </a:r>
            <a:r>
              <a:rPr b="1"/>
              <a:t>survived</a:t>
            </a:r>
            <a:r>
              <a:t> against </a:t>
            </a:r>
            <a:r>
              <a:rPr b="1"/>
              <a:t>fare</a:t>
            </a:r>
            <a:r>
              <a:t>)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69989"/>
            <a:ext cx="9144001" cy="443770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Line"/>
          <p:cNvSpPr/>
          <p:nvPr/>
        </p:nvSpPr>
        <p:spPr>
          <a:xfrm flipH="1">
            <a:off x="3236031" y="2335363"/>
            <a:ext cx="1272701" cy="3403486"/>
          </a:xfrm>
          <a:prstGeom prst="line">
            <a:avLst/>
          </a:prstGeom>
          <a:ln w="88900">
            <a:solidFill>
              <a:srgbClr val="FFEB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88" name="Group"/>
          <p:cNvGrpSpPr/>
          <p:nvPr/>
        </p:nvGrpSpPr>
        <p:grpSpPr>
          <a:xfrm>
            <a:off x="6125845" y="1782486"/>
            <a:ext cx="2011125" cy="4080793"/>
            <a:chOff x="0" y="0"/>
            <a:chExt cx="2011124" cy="4080791"/>
          </a:xfrm>
        </p:grpSpPr>
        <p:sp>
          <p:nvSpPr>
            <p:cNvPr id="86" name="Line"/>
            <p:cNvSpPr/>
            <p:nvPr/>
          </p:nvSpPr>
          <p:spPr>
            <a:xfrm>
              <a:off x="1308020" y="-1"/>
              <a:ext cx="703105" cy="4080793"/>
            </a:xfrm>
            <a:prstGeom prst="line">
              <a:avLst/>
            </a:prstGeom>
            <a:noFill/>
            <a:ln w="88900" cap="flat">
              <a:solidFill>
                <a:srgbClr val="FFEB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7" name="Line"/>
            <p:cNvSpPr/>
            <p:nvPr/>
          </p:nvSpPr>
          <p:spPr>
            <a:xfrm>
              <a:off x="0" y="10036"/>
              <a:ext cx="1355478" cy="1"/>
            </a:xfrm>
            <a:prstGeom prst="line">
              <a:avLst/>
            </a:prstGeom>
            <a:noFill/>
            <a:ln w="88900" cap="flat">
              <a:solidFill>
                <a:srgbClr val="FFEB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2 classes (blue and red) defined by 2 features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>
            <a:lvl1pPr defTabSz="448055">
              <a:defRPr sz="3100"/>
            </a:lvl1pPr>
          </a:lstStyle>
          <a:p>
            <a:pPr/>
            <a:r>
              <a:t>2 classes (blue and red) defined by 2 features</a:t>
            </a:r>
          </a:p>
        </p:txBody>
      </p:sp>
      <p:grpSp>
        <p:nvGrpSpPr>
          <p:cNvPr id="114" name="Group"/>
          <p:cNvGrpSpPr/>
          <p:nvPr/>
        </p:nvGrpSpPr>
        <p:grpSpPr>
          <a:xfrm>
            <a:off x="1130451" y="1356731"/>
            <a:ext cx="6883099" cy="4845304"/>
            <a:chOff x="0" y="-1"/>
            <a:chExt cx="6883097" cy="4845303"/>
          </a:xfrm>
        </p:grpSpPr>
        <p:grpSp>
          <p:nvGrpSpPr>
            <p:cNvPr id="108" name="Group"/>
            <p:cNvGrpSpPr/>
            <p:nvPr/>
          </p:nvGrpSpPr>
          <p:grpSpPr>
            <a:xfrm>
              <a:off x="937166" y="232897"/>
              <a:ext cx="5638799" cy="3886199"/>
              <a:chOff x="0" y="0"/>
              <a:chExt cx="5638798" cy="3886198"/>
            </a:xfrm>
          </p:grpSpPr>
          <p:sp>
            <p:nvSpPr>
              <p:cNvPr id="91" name="Circle"/>
              <p:cNvSpPr/>
              <p:nvPr/>
            </p:nvSpPr>
            <p:spPr>
              <a:xfrm>
                <a:off x="838200" y="13716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" name="Circle"/>
              <p:cNvSpPr/>
              <p:nvPr/>
            </p:nvSpPr>
            <p:spPr>
              <a:xfrm>
                <a:off x="685800" y="1524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3" name="Circle"/>
              <p:cNvSpPr/>
              <p:nvPr/>
            </p:nvSpPr>
            <p:spPr>
              <a:xfrm>
                <a:off x="1600200" y="3048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" name="Circle"/>
              <p:cNvSpPr/>
              <p:nvPr/>
            </p:nvSpPr>
            <p:spPr>
              <a:xfrm>
                <a:off x="2667001" y="1524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5" name="Circle"/>
              <p:cNvSpPr/>
              <p:nvPr/>
            </p:nvSpPr>
            <p:spPr>
              <a:xfrm>
                <a:off x="0" y="1905001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6" name="Circle"/>
              <p:cNvSpPr/>
              <p:nvPr/>
            </p:nvSpPr>
            <p:spPr>
              <a:xfrm>
                <a:off x="1828800" y="2590801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7" name="Circle"/>
              <p:cNvSpPr/>
              <p:nvPr/>
            </p:nvSpPr>
            <p:spPr>
              <a:xfrm>
                <a:off x="762000" y="3657602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" name="Circle"/>
              <p:cNvSpPr/>
              <p:nvPr/>
            </p:nvSpPr>
            <p:spPr>
              <a:xfrm>
                <a:off x="2057400" y="11430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9" name="Circle"/>
              <p:cNvSpPr/>
              <p:nvPr/>
            </p:nvSpPr>
            <p:spPr>
              <a:xfrm>
                <a:off x="3810001" y="7620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0" name="Circle"/>
              <p:cNvSpPr/>
              <p:nvPr/>
            </p:nvSpPr>
            <p:spPr>
              <a:xfrm>
                <a:off x="3276601" y="10668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1" name="Circle"/>
              <p:cNvSpPr/>
              <p:nvPr/>
            </p:nvSpPr>
            <p:spPr>
              <a:xfrm>
                <a:off x="3657601" y="2362201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" name="Circle"/>
              <p:cNvSpPr/>
              <p:nvPr/>
            </p:nvSpPr>
            <p:spPr>
              <a:xfrm>
                <a:off x="4038601" y="3276602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" name="Circle"/>
              <p:cNvSpPr/>
              <p:nvPr/>
            </p:nvSpPr>
            <p:spPr>
              <a:xfrm>
                <a:off x="3505201" y="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" name="Circle"/>
              <p:cNvSpPr/>
              <p:nvPr/>
            </p:nvSpPr>
            <p:spPr>
              <a:xfrm>
                <a:off x="4572001" y="1524001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2438400" y="1828801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" name="Circle"/>
              <p:cNvSpPr/>
              <p:nvPr/>
            </p:nvSpPr>
            <p:spPr>
              <a:xfrm>
                <a:off x="5410202" y="2362201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800601" y="6858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11" name="Group"/>
            <p:cNvGrpSpPr/>
            <p:nvPr/>
          </p:nvGrpSpPr>
          <p:grpSpPr>
            <a:xfrm>
              <a:off x="440338" y="-2"/>
              <a:ext cx="6442760" cy="4531710"/>
              <a:chOff x="-1" y="0"/>
              <a:chExt cx="6442759" cy="4531709"/>
            </a:xfrm>
          </p:grpSpPr>
          <p:sp>
            <p:nvSpPr>
              <p:cNvPr id="109" name="Line"/>
              <p:cNvSpPr/>
              <p:nvPr/>
            </p:nvSpPr>
            <p:spPr>
              <a:xfrm>
                <a:off x="-2" y="4523370"/>
                <a:ext cx="644276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" name="Line"/>
              <p:cNvSpPr/>
              <p:nvPr/>
            </p:nvSpPr>
            <p:spPr>
              <a:xfrm flipV="1">
                <a:off x="26928" y="-1"/>
                <a:ext cx="3" cy="4531710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12" name="Feature 1"/>
            <p:cNvSpPr txBox="1"/>
            <p:nvPr/>
          </p:nvSpPr>
          <p:spPr>
            <a:xfrm>
              <a:off x="3031139" y="4553201"/>
              <a:ext cx="1169716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Feature 1</a:t>
              </a:r>
            </a:p>
          </p:txBody>
        </p:sp>
        <p:sp>
          <p:nvSpPr>
            <p:cNvPr id="113" name="Feature 2"/>
            <p:cNvSpPr txBox="1"/>
            <p:nvPr/>
          </p:nvSpPr>
          <p:spPr>
            <a:xfrm rot="16200000">
              <a:off x="-438808" y="2165524"/>
              <a:ext cx="116971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Feature 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What are the class labels assigned to the grey instances?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>
            <a:lvl1pPr defTabSz="429768">
              <a:defRPr sz="2700"/>
            </a:lvl1pPr>
          </a:lstStyle>
          <a:p>
            <a:pPr/>
            <a:r>
              <a:t>What are the class labels assigned to the grey instances?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2067616" y="1589629"/>
            <a:ext cx="5638800" cy="3886199"/>
            <a:chOff x="0" y="-1"/>
            <a:chExt cx="5638798" cy="3886198"/>
          </a:xfrm>
        </p:grpSpPr>
        <p:sp>
          <p:nvSpPr>
            <p:cNvPr id="117" name="Circle"/>
            <p:cNvSpPr/>
            <p:nvPr/>
          </p:nvSpPr>
          <p:spPr>
            <a:xfrm>
              <a:off x="838199" y="13715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Circle"/>
            <p:cNvSpPr/>
            <p:nvPr/>
          </p:nvSpPr>
          <p:spPr>
            <a:xfrm>
              <a:off x="685799" y="1523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Circle"/>
            <p:cNvSpPr/>
            <p:nvPr/>
          </p:nvSpPr>
          <p:spPr>
            <a:xfrm>
              <a:off x="1600199" y="3047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Circle"/>
            <p:cNvSpPr/>
            <p:nvPr/>
          </p:nvSpPr>
          <p:spPr>
            <a:xfrm>
              <a:off x="2666999" y="1523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Circle"/>
            <p:cNvSpPr/>
            <p:nvPr/>
          </p:nvSpPr>
          <p:spPr>
            <a:xfrm>
              <a:off x="-1" y="19049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" name="Circle"/>
            <p:cNvSpPr/>
            <p:nvPr/>
          </p:nvSpPr>
          <p:spPr>
            <a:xfrm>
              <a:off x="1828799" y="25907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" name="Circle"/>
            <p:cNvSpPr/>
            <p:nvPr/>
          </p:nvSpPr>
          <p:spPr>
            <a:xfrm>
              <a:off x="761999" y="3657601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" name="Circle"/>
            <p:cNvSpPr/>
            <p:nvPr/>
          </p:nvSpPr>
          <p:spPr>
            <a:xfrm>
              <a:off x="2057399" y="11429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" name="Circle"/>
            <p:cNvSpPr/>
            <p:nvPr/>
          </p:nvSpPr>
          <p:spPr>
            <a:xfrm>
              <a:off x="3809999" y="7619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" name="Circle"/>
            <p:cNvSpPr/>
            <p:nvPr/>
          </p:nvSpPr>
          <p:spPr>
            <a:xfrm>
              <a:off x="3276599" y="1066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" name="Circle"/>
            <p:cNvSpPr/>
            <p:nvPr/>
          </p:nvSpPr>
          <p:spPr>
            <a:xfrm>
              <a:off x="3657599" y="23621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" name="Circle"/>
            <p:cNvSpPr/>
            <p:nvPr/>
          </p:nvSpPr>
          <p:spPr>
            <a:xfrm>
              <a:off x="4038600" y="3276600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" name="Circle"/>
            <p:cNvSpPr/>
            <p:nvPr/>
          </p:nvSpPr>
          <p:spPr>
            <a:xfrm>
              <a:off x="3505199" y="-2"/>
              <a:ext cx="228597" cy="22859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" name="Circle"/>
            <p:cNvSpPr/>
            <p:nvPr/>
          </p:nvSpPr>
          <p:spPr>
            <a:xfrm>
              <a:off x="4572000" y="15239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" name="Circle"/>
            <p:cNvSpPr/>
            <p:nvPr/>
          </p:nvSpPr>
          <p:spPr>
            <a:xfrm>
              <a:off x="2438399" y="1828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Circle"/>
            <p:cNvSpPr/>
            <p:nvPr/>
          </p:nvSpPr>
          <p:spPr>
            <a:xfrm>
              <a:off x="3047999" y="7619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" name="Circle"/>
            <p:cNvSpPr/>
            <p:nvPr/>
          </p:nvSpPr>
          <p:spPr>
            <a:xfrm>
              <a:off x="1447799" y="19811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" name="Circle"/>
            <p:cNvSpPr/>
            <p:nvPr/>
          </p:nvSpPr>
          <p:spPr>
            <a:xfrm>
              <a:off x="3428999" y="20573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" name="Circle"/>
            <p:cNvSpPr/>
            <p:nvPr/>
          </p:nvSpPr>
          <p:spPr>
            <a:xfrm>
              <a:off x="2362199" y="3124200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" name="Circle"/>
            <p:cNvSpPr/>
            <p:nvPr/>
          </p:nvSpPr>
          <p:spPr>
            <a:xfrm>
              <a:off x="5410201" y="23621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Circle"/>
            <p:cNvSpPr/>
            <p:nvPr/>
          </p:nvSpPr>
          <p:spPr>
            <a:xfrm>
              <a:off x="4800600" y="685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1570791" y="1356732"/>
            <a:ext cx="6442758" cy="4531706"/>
            <a:chOff x="0" y="0"/>
            <a:chExt cx="6442757" cy="4531705"/>
          </a:xfrm>
        </p:grpSpPr>
        <p:sp>
          <p:nvSpPr>
            <p:cNvPr id="139" name="Line"/>
            <p:cNvSpPr/>
            <p:nvPr/>
          </p:nvSpPr>
          <p:spPr>
            <a:xfrm>
              <a:off x="-1" y="4523367"/>
              <a:ext cx="644275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26928" y="-1"/>
              <a:ext cx="3" cy="4531706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2" name="Feature 1"/>
          <p:cNvSpPr txBox="1"/>
          <p:nvPr/>
        </p:nvSpPr>
        <p:spPr>
          <a:xfrm>
            <a:off x="4161590" y="5909933"/>
            <a:ext cx="116971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Feature 1</a:t>
            </a:r>
          </a:p>
        </p:txBody>
      </p:sp>
      <p:sp>
        <p:nvSpPr>
          <p:cNvPr id="143" name="Feature 2"/>
          <p:cNvSpPr txBox="1"/>
          <p:nvPr/>
        </p:nvSpPr>
        <p:spPr>
          <a:xfrm rot="16200000">
            <a:off x="691644" y="3522255"/>
            <a:ext cx="116971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Feature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ecision Boundaries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pPr/>
            <a:r>
              <a:t>Decision Boundaries</a:t>
            </a:r>
          </a:p>
        </p:txBody>
      </p:sp>
      <p:sp>
        <p:nvSpPr>
          <p:cNvPr id="146" name="Classifiers are trained on the dataset (labelled data points) and automatically “draw” a decision boundary between the two classes…"/>
          <p:cNvSpPr txBox="1"/>
          <p:nvPr>
            <p:ph type="body" idx="1"/>
          </p:nvPr>
        </p:nvSpPr>
        <p:spPr>
          <a:xfrm>
            <a:off x="457200" y="1235520"/>
            <a:ext cx="8406359" cy="4946356"/>
          </a:xfrm>
          <a:prstGeom prst="rect">
            <a:avLst/>
          </a:prstGeom>
        </p:spPr>
        <p:txBody>
          <a:bodyPr/>
          <a:lstStyle/>
          <a:p>
            <a:pPr marL="332613" indent="-332613" defTabSz="443483">
              <a:spcBef>
                <a:spcPts val="500"/>
              </a:spcBef>
              <a:defRPr sz="2100"/>
            </a:pPr>
            <a:r>
              <a:t>Classifiers are trained on the dataset (labelled data points) and automatically “draw” a decision boundary between the two classes</a:t>
            </a:r>
          </a:p>
          <a:p>
            <a:pPr marL="332613" indent="-332613" defTabSz="443483">
              <a:spcBef>
                <a:spcPts val="500"/>
              </a:spcBef>
              <a:defRPr sz="2100"/>
            </a:pPr>
          </a:p>
          <a:p>
            <a:pPr marL="332613" indent="-332613" defTabSz="443483">
              <a:spcBef>
                <a:spcPts val="500"/>
              </a:spcBef>
              <a:defRPr sz="2100"/>
            </a:pPr>
            <a:r>
              <a:t>The decision boundary can be a straight line (“stiff”) or a wiggly line (“flexible”)</a:t>
            </a:r>
          </a:p>
          <a:p>
            <a:pPr marL="332613" indent="-332613" defTabSz="443483">
              <a:spcBef>
                <a:spcPts val="500"/>
              </a:spcBef>
              <a:defRPr sz="2100"/>
            </a:pPr>
          </a:p>
          <a:p>
            <a:pPr marL="332613" indent="-332613" defTabSz="443483">
              <a:spcBef>
                <a:spcPts val="500"/>
              </a:spcBef>
              <a:defRPr sz="2100"/>
            </a:pPr>
            <a:r>
              <a:t>The decision boundary is considered to be a model of the separation between the two classes</a:t>
            </a:r>
            <a:br/>
          </a:p>
          <a:p>
            <a:pPr marL="332613" indent="-332613" defTabSz="443483">
              <a:spcBef>
                <a:spcPts val="500"/>
              </a:spcBef>
              <a:defRPr sz="2100"/>
            </a:pPr>
            <a:r>
              <a:t>The model is induced from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cision Boundaries: linear decision boundary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>
            <a:lvl1pPr defTabSz="443483">
              <a:defRPr sz="3100"/>
            </a:lvl1pPr>
          </a:lstStyle>
          <a:p>
            <a:pPr/>
            <a:r>
              <a:t>Decision Boundaries: linear decision boundary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1130451" y="1094683"/>
            <a:ext cx="6883099" cy="5107351"/>
            <a:chOff x="0" y="0"/>
            <a:chExt cx="6883097" cy="5107349"/>
          </a:xfrm>
        </p:grpSpPr>
        <p:sp>
          <p:nvSpPr>
            <p:cNvPr id="149" name="Line"/>
            <p:cNvSpPr/>
            <p:nvPr/>
          </p:nvSpPr>
          <p:spPr>
            <a:xfrm flipV="1">
              <a:off x="2418304" y="39783"/>
              <a:ext cx="1859102" cy="4976238"/>
            </a:xfrm>
            <a:prstGeom prst="line">
              <a:avLst/>
            </a:prstGeom>
            <a:noFill/>
            <a:ln w="88900" cap="flat">
              <a:solidFill>
                <a:srgbClr val="00F90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937165" y="494944"/>
              <a:ext cx="5638800" cy="3886200"/>
              <a:chOff x="0" y="0"/>
              <a:chExt cx="5638799" cy="3886199"/>
            </a:xfrm>
          </p:grpSpPr>
          <p:sp>
            <p:nvSpPr>
              <p:cNvPr id="150" name="Circle"/>
              <p:cNvSpPr/>
              <p:nvPr/>
            </p:nvSpPr>
            <p:spPr>
              <a:xfrm>
                <a:off x="838199" y="13716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1" name="Circle"/>
              <p:cNvSpPr/>
              <p:nvPr/>
            </p:nvSpPr>
            <p:spPr>
              <a:xfrm>
                <a:off x="685799" y="152399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2" name="Circle"/>
              <p:cNvSpPr/>
              <p:nvPr/>
            </p:nvSpPr>
            <p:spPr>
              <a:xfrm>
                <a:off x="1600199" y="304799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3" name="Circle"/>
              <p:cNvSpPr/>
              <p:nvPr/>
            </p:nvSpPr>
            <p:spPr>
              <a:xfrm>
                <a:off x="2667000" y="152399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4" name="Circle"/>
              <p:cNvSpPr/>
              <p:nvPr/>
            </p:nvSpPr>
            <p:spPr>
              <a:xfrm>
                <a:off x="-1" y="19050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5" name="Circle"/>
              <p:cNvSpPr/>
              <p:nvPr/>
            </p:nvSpPr>
            <p:spPr>
              <a:xfrm>
                <a:off x="1828799" y="2590800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6" name="Circle"/>
              <p:cNvSpPr/>
              <p:nvPr/>
            </p:nvSpPr>
            <p:spPr>
              <a:xfrm>
                <a:off x="761999" y="3657602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7" name="Circle"/>
              <p:cNvSpPr/>
              <p:nvPr/>
            </p:nvSpPr>
            <p:spPr>
              <a:xfrm>
                <a:off x="2057399" y="1142999"/>
                <a:ext cx="228597" cy="228597"/>
              </a:xfrm>
              <a:prstGeom prst="ellipse">
                <a:avLst/>
              </a:prstGeom>
              <a:solidFill>
                <a:srgbClr val="00B8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8" name="Circle"/>
              <p:cNvSpPr/>
              <p:nvPr/>
            </p:nvSpPr>
            <p:spPr>
              <a:xfrm>
                <a:off x="3810000" y="761999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9" name="Circle"/>
              <p:cNvSpPr/>
              <p:nvPr/>
            </p:nvSpPr>
            <p:spPr>
              <a:xfrm>
                <a:off x="3276600" y="1066799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0" name="Circle"/>
              <p:cNvSpPr/>
              <p:nvPr/>
            </p:nvSpPr>
            <p:spPr>
              <a:xfrm>
                <a:off x="3657600" y="23622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1" name="Circle"/>
              <p:cNvSpPr/>
              <p:nvPr/>
            </p:nvSpPr>
            <p:spPr>
              <a:xfrm>
                <a:off x="4038601" y="3276602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2" name="Circle"/>
              <p:cNvSpPr/>
              <p:nvPr/>
            </p:nvSpPr>
            <p:spPr>
              <a:xfrm>
                <a:off x="3505200" y="-1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3" name="Circle"/>
              <p:cNvSpPr/>
              <p:nvPr/>
            </p:nvSpPr>
            <p:spPr>
              <a:xfrm>
                <a:off x="4572001" y="15240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" name="Circle"/>
              <p:cNvSpPr/>
              <p:nvPr/>
            </p:nvSpPr>
            <p:spPr>
              <a:xfrm>
                <a:off x="2438400" y="18288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" name="Circle"/>
              <p:cNvSpPr/>
              <p:nvPr/>
            </p:nvSpPr>
            <p:spPr>
              <a:xfrm>
                <a:off x="3048000" y="761999"/>
                <a:ext cx="228597" cy="228597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6" name="Circle"/>
              <p:cNvSpPr/>
              <p:nvPr/>
            </p:nvSpPr>
            <p:spPr>
              <a:xfrm>
                <a:off x="1447799" y="1981200"/>
                <a:ext cx="228597" cy="228597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7" name="Circle"/>
              <p:cNvSpPr/>
              <p:nvPr/>
            </p:nvSpPr>
            <p:spPr>
              <a:xfrm>
                <a:off x="3429000" y="2057400"/>
                <a:ext cx="228597" cy="228597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" name="Circle"/>
              <p:cNvSpPr/>
              <p:nvPr/>
            </p:nvSpPr>
            <p:spPr>
              <a:xfrm>
                <a:off x="2362200" y="3124202"/>
                <a:ext cx="228597" cy="228597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" name="Circle"/>
              <p:cNvSpPr/>
              <p:nvPr/>
            </p:nvSpPr>
            <p:spPr>
              <a:xfrm>
                <a:off x="5410202" y="2362200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0" name="Circle"/>
              <p:cNvSpPr/>
              <p:nvPr/>
            </p:nvSpPr>
            <p:spPr>
              <a:xfrm>
                <a:off x="4800601" y="685799"/>
                <a:ext cx="228597" cy="228597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74" name="Group"/>
            <p:cNvGrpSpPr/>
            <p:nvPr/>
          </p:nvGrpSpPr>
          <p:grpSpPr>
            <a:xfrm>
              <a:off x="440338" y="262047"/>
              <a:ext cx="6442760" cy="4531709"/>
              <a:chOff x="-1" y="0"/>
              <a:chExt cx="6442759" cy="4531707"/>
            </a:xfrm>
          </p:grpSpPr>
          <p:sp>
            <p:nvSpPr>
              <p:cNvPr id="172" name="Line"/>
              <p:cNvSpPr/>
              <p:nvPr/>
            </p:nvSpPr>
            <p:spPr>
              <a:xfrm>
                <a:off x="-2" y="4523370"/>
                <a:ext cx="644276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26928" y="-1"/>
                <a:ext cx="2" cy="4531709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75" name="Feature 1"/>
            <p:cNvSpPr txBox="1"/>
            <p:nvPr/>
          </p:nvSpPr>
          <p:spPr>
            <a:xfrm>
              <a:off x="3031139" y="4815249"/>
              <a:ext cx="1169716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Feature 1</a:t>
              </a:r>
            </a:p>
          </p:txBody>
        </p:sp>
        <p:sp>
          <p:nvSpPr>
            <p:cNvPr id="176" name="Feature 2"/>
            <p:cNvSpPr txBox="1"/>
            <p:nvPr/>
          </p:nvSpPr>
          <p:spPr>
            <a:xfrm rot="16200000">
              <a:off x="-438808" y="2427573"/>
              <a:ext cx="116971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Feature 2</a:t>
              </a:r>
            </a:p>
          </p:txBody>
        </p:sp>
        <p:sp>
          <p:nvSpPr>
            <p:cNvPr id="177" name="“RED”"/>
            <p:cNvSpPr txBox="1"/>
            <p:nvPr/>
          </p:nvSpPr>
          <p:spPr>
            <a:xfrm>
              <a:off x="4716552" y="-1"/>
              <a:ext cx="73904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“RED”</a:t>
              </a:r>
            </a:p>
          </p:txBody>
        </p:sp>
        <p:sp>
          <p:nvSpPr>
            <p:cNvPr id="178" name="“BLUE”"/>
            <p:cNvSpPr txBox="1"/>
            <p:nvPr/>
          </p:nvSpPr>
          <p:spPr>
            <a:xfrm>
              <a:off x="2887752" y="-1"/>
              <a:ext cx="85356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“BLUE”</a:t>
              </a:r>
            </a:p>
          </p:txBody>
        </p:sp>
        <p:sp>
          <p:nvSpPr>
            <p:cNvPr id="179" name="Line"/>
            <p:cNvSpPr/>
            <p:nvPr/>
          </p:nvSpPr>
          <p:spPr>
            <a:xfrm>
              <a:off x="3788546" y="139100"/>
              <a:ext cx="880779" cy="1"/>
            </a:xfrm>
            <a:prstGeom prst="line">
              <a:avLst/>
            </a:prstGeom>
            <a:noFill/>
            <a:ln w="50800" cap="flat">
              <a:solidFill>
                <a:srgbClr val="00F900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1" name="simple model"/>
          <p:cNvSpPr txBox="1"/>
          <p:nvPr/>
        </p:nvSpPr>
        <p:spPr>
          <a:xfrm>
            <a:off x="4021023" y="6504868"/>
            <a:ext cx="14508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simple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cision Boundaries: nonlinear decision boundary"/>
          <p:cNvSpPr txBox="1"/>
          <p:nvPr>
            <p:ph type="title"/>
          </p:nvPr>
        </p:nvSpPr>
        <p:spPr>
          <a:xfrm>
            <a:off x="281582" y="-1842"/>
            <a:ext cx="8754117" cy="952242"/>
          </a:xfrm>
          <a:prstGeom prst="rect">
            <a:avLst/>
          </a:prstGeom>
        </p:spPr>
        <p:txBody>
          <a:bodyPr/>
          <a:lstStyle>
            <a:lvl1pPr defTabSz="434340">
              <a:defRPr sz="3000"/>
            </a:lvl1pPr>
          </a:lstStyle>
          <a:p>
            <a:pPr/>
            <a:r>
              <a:t>Decision Boundaries: nonlinear decision boundary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2067616" y="1589629"/>
            <a:ext cx="5638800" cy="3886199"/>
            <a:chOff x="0" y="-1"/>
            <a:chExt cx="5638798" cy="3886198"/>
          </a:xfrm>
        </p:grpSpPr>
        <p:sp>
          <p:nvSpPr>
            <p:cNvPr id="184" name="Circle"/>
            <p:cNvSpPr/>
            <p:nvPr/>
          </p:nvSpPr>
          <p:spPr>
            <a:xfrm>
              <a:off x="838199" y="13715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Circle"/>
            <p:cNvSpPr/>
            <p:nvPr/>
          </p:nvSpPr>
          <p:spPr>
            <a:xfrm>
              <a:off x="685799" y="1523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Circle"/>
            <p:cNvSpPr/>
            <p:nvPr/>
          </p:nvSpPr>
          <p:spPr>
            <a:xfrm>
              <a:off x="1600199" y="3047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Circle"/>
            <p:cNvSpPr/>
            <p:nvPr/>
          </p:nvSpPr>
          <p:spPr>
            <a:xfrm>
              <a:off x="2666999" y="1523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Circle"/>
            <p:cNvSpPr/>
            <p:nvPr/>
          </p:nvSpPr>
          <p:spPr>
            <a:xfrm>
              <a:off x="-1" y="19049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Circle"/>
            <p:cNvSpPr/>
            <p:nvPr/>
          </p:nvSpPr>
          <p:spPr>
            <a:xfrm>
              <a:off x="1828799" y="25907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Circle"/>
            <p:cNvSpPr/>
            <p:nvPr/>
          </p:nvSpPr>
          <p:spPr>
            <a:xfrm>
              <a:off x="761999" y="3657601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2057399" y="1142999"/>
              <a:ext cx="228597" cy="22859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3809999" y="7619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3276599" y="1066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3657599" y="23621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4038600" y="3276600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Circle"/>
            <p:cNvSpPr/>
            <p:nvPr/>
          </p:nvSpPr>
          <p:spPr>
            <a:xfrm>
              <a:off x="3505199" y="-2"/>
              <a:ext cx="228597" cy="22859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Circle"/>
            <p:cNvSpPr/>
            <p:nvPr/>
          </p:nvSpPr>
          <p:spPr>
            <a:xfrm>
              <a:off x="4572000" y="15239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2438399" y="1828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3047999" y="7619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Circle"/>
            <p:cNvSpPr/>
            <p:nvPr/>
          </p:nvSpPr>
          <p:spPr>
            <a:xfrm>
              <a:off x="1447799" y="19811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Circle"/>
            <p:cNvSpPr/>
            <p:nvPr/>
          </p:nvSpPr>
          <p:spPr>
            <a:xfrm>
              <a:off x="3428999" y="2057399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Circle"/>
            <p:cNvSpPr/>
            <p:nvPr/>
          </p:nvSpPr>
          <p:spPr>
            <a:xfrm>
              <a:off x="2362199" y="3124200"/>
              <a:ext cx="228597" cy="228597"/>
            </a:xfrm>
            <a:prstGeom prst="ellipse">
              <a:avLst/>
            </a:prstGeom>
            <a:solidFill>
              <a:srgbClr val="CC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Circle"/>
            <p:cNvSpPr/>
            <p:nvPr/>
          </p:nvSpPr>
          <p:spPr>
            <a:xfrm>
              <a:off x="5410201" y="23621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4800600" y="685799"/>
              <a:ext cx="228597" cy="22859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570791" y="1356732"/>
            <a:ext cx="6442758" cy="4531706"/>
            <a:chOff x="0" y="0"/>
            <a:chExt cx="6442757" cy="4531705"/>
          </a:xfrm>
        </p:grpSpPr>
        <p:sp>
          <p:nvSpPr>
            <p:cNvPr id="206" name="Line"/>
            <p:cNvSpPr/>
            <p:nvPr/>
          </p:nvSpPr>
          <p:spPr>
            <a:xfrm>
              <a:off x="-1" y="4523367"/>
              <a:ext cx="644275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26928" y="-1"/>
              <a:ext cx="3" cy="4531706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9" name="Feature 1"/>
          <p:cNvSpPr txBox="1"/>
          <p:nvPr/>
        </p:nvSpPr>
        <p:spPr>
          <a:xfrm>
            <a:off x="4161590" y="5909933"/>
            <a:ext cx="116971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Feature 1</a:t>
            </a:r>
          </a:p>
        </p:txBody>
      </p:sp>
      <p:sp>
        <p:nvSpPr>
          <p:cNvPr id="210" name="Feature 2"/>
          <p:cNvSpPr txBox="1"/>
          <p:nvPr/>
        </p:nvSpPr>
        <p:spPr>
          <a:xfrm rot="16200000">
            <a:off x="691644" y="3522255"/>
            <a:ext cx="116971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Feature 2</a:t>
            </a:r>
          </a:p>
        </p:txBody>
      </p:sp>
      <p:sp>
        <p:nvSpPr>
          <p:cNvPr id="211" name="“RED”"/>
          <p:cNvSpPr txBox="1"/>
          <p:nvPr/>
        </p:nvSpPr>
        <p:spPr>
          <a:xfrm>
            <a:off x="5847005" y="1094683"/>
            <a:ext cx="7390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“RED”</a:t>
            </a:r>
          </a:p>
        </p:txBody>
      </p:sp>
      <p:sp>
        <p:nvSpPr>
          <p:cNvPr id="212" name="“BLUE”"/>
          <p:cNvSpPr txBox="1"/>
          <p:nvPr/>
        </p:nvSpPr>
        <p:spPr>
          <a:xfrm>
            <a:off x="4018205" y="1094683"/>
            <a:ext cx="85356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“BLUE”</a:t>
            </a:r>
          </a:p>
        </p:txBody>
      </p:sp>
      <p:sp>
        <p:nvSpPr>
          <p:cNvPr id="213" name="Line"/>
          <p:cNvSpPr/>
          <p:nvPr/>
        </p:nvSpPr>
        <p:spPr>
          <a:xfrm>
            <a:off x="4918997" y="1233784"/>
            <a:ext cx="880780" cy="2"/>
          </a:xfrm>
          <a:prstGeom prst="line">
            <a:avLst/>
          </a:prstGeom>
          <a:ln w="50800">
            <a:solidFill>
              <a:srgbClr val="00F900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4205323" y="1039712"/>
            <a:ext cx="1184331" cy="4877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1600" fill="norm" stroke="1" extrusionOk="0">
                <a:moveTo>
                  <a:pt x="20975" y="0"/>
                </a:moveTo>
                <a:cubicBezTo>
                  <a:pt x="21472" y="1524"/>
                  <a:pt x="20188" y="3051"/>
                  <a:pt x="17279" y="4397"/>
                </a:cubicBezTo>
                <a:cubicBezTo>
                  <a:pt x="15615" y="5167"/>
                  <a:pt x="13423" y="5874"/>
                  <a:pt x="12399" y="6713"/>
                </a:cubicBezTo>
                <a:cubicBezTo>
                  <a:pt x="11608" y="7360"/>
                  <a:pt x="11531" y="8072"/>
                  <a:pt x="10007" y="8637"/>
                </a:cubicBezTo>
                <a:cubicBezTo>
                  <a:pt x="7211" y="9674"/>
                  <a:pt x="208" y="9945"/>
                  <a:pt x="4" y="11289"/>
                </a:cubicBezTo>
                <a:cubicBezTo>
                  <a:pt x="-128" y="12161"/>
                  <a:pt x="3141" y="12718"/>
                  <a:pt x="5609" y="13337"/>
                </a:cubicBezTo>
                <a:cubicBezTo>
                  <a:pt x="9653" y="14351"/>
                  <a:pt x="11587" y="15735"/>
                  <a:pt x="12895" y="17124"/>
                </a:cubicBezTo>
                <a:cubicBezTo>
                  <a:pt x="14277" y="18592"/>
                  <a:pt x="15035" y="20092"/>
                  <a:pt x="15156" y="21600"/>
                </a:cubicBezTo>
              </a:path>
            </a:pathLst>
          </a:custGeom>
          <a:ln w="101600">
            <a:solidFill>
              <a:srgbClr val="00F9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solidFill>
                  <a:srgbClr val="00F91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complex model"/>
          <p:cNvSpPr txBox="1"/>
          <p:nvPr/>
        </p:nvSpPr>
        <p:spPr>
          <a:xfrm>
            <a:off x="3837890" y="6504868"/>
            <a:ext cx="164149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complex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