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Lucida Grande"/>
        <a:ea typeface="Lucida Grande"/>
        <a:cs typeface="Lucida Grande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ECEF"/>
                </a:solidFill>
              </a:defRPr>
            </a:lvl1pPr>
            <a:lvl2pPr>
              <a:defRPr>
                <a:solidFill>
                  <a:srgbClr val="EDECEF"/>
                </a:solidFill>
              </a:defRPr>
            </a:lvl2pPr>
            <a:lvl3pPr>
              <a:defRPr>
                <a:solidFill>
                  <a:srgbClr val="EDECEF"/>
                </a:solidFill>
              </a:defRPr>
            </a:lvl3pPr>
            <a:lvl4pPr>
              <a:defRPr>
                <a:solidFill>
                  <a:srgbClr val="EDECEF"/>
                </a:solidFill>
              </a:defRPr>
            </a:lvl4pPr>
            <a:lvl5pPr>
              <a:defRPr>
                <a:solidFill>
                  <a:srgbClr val="EDECE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 defTabSz="457200">
              <a:defRPr sz="1800">
                <a:solidFill>
                  <a:srgbClr val="87878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Lucida Grande"/>
          <a:ea typeface="Lucida Grande"/>
          <a:cs typeface="Lucida Grande"/>
          <a:sym typeface="Lucida Grande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1pPr>
      <a:lvl2pPr marL="342900" marR="0" indent="38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2pPr>
      <a:lvl3pPr marL="342900" marR="0" indent="495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3pPr>
      <a:lvl4pPr marL="342900" marR="0" indent="952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4pPr>
      <a:lvl5pPr marL="342900" marR="0" indent="14097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5pPr>
      <a:lvl6pPr marL="342900" marR="0" indent="18669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6pPr>
      <a:lvl7pPr marL="342900" marR="0" indent="23241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7pPr>
      <a:lvl8pPr marL="342900" marR="0" indent="27813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8pPr>
      <a:lvl9pPr marL="342900" marR="0" indent="32385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78787"/>
          </a:solidFill>
          <a:uFillTx/>
          <a:latin typeface="Lucida Grande"/>
          <a:ea typeface="Lucida Grande"/>
          <a:cs typeface="Lucida Grande"/>
          <a:sym typeface="Lucida Grande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Gran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ntroduction to Data Science 4"/>
          <p:cNvSpPr txBox="1"/>
          <p:nvPr>
            <p:ph type="ctrTitle" idx="4294967295"/>
          </p:nvPr>
        </p:nvSpPr>
        <p:spPr>
          <a:xfrm>
            <a:off x="164107" y="2408237"/>
            <a:ext cx="8815786" cy="204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Introduction to Data Science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More features may be good (3)"/>
          <p:cNvSpPr txBox="1"/>
          <p:nvPr>
            <p:ph type="title"/>
          </p:nvPr>
        </p:nvSpPr>
        <p:spPr>
          <a:xfrm>
            <a:off x="-59695" y="92074"/>
            <a:ext cx="9144001" cy="1508126"/>
          </a:xfrm>
          <a:prstGeom prst="rect">
            <a:avLst/>
          </a:prstGeom>
        </p:spPr>
        <p:txBody>
          <a:bodyPr/>
          <a:lstStyle/>
          <a:p>
            <a:pPr/>
            <a:r>
              <a:t>More features may be good (3)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2450006" y="1412661"/>
            <a:ext cx="4243988" cy="4597290"/>
            <a:chOff x="0" y="0"/>
            <a:chExt cx="4243987" cy="4597288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4243988" cy="459728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8954" y="319396"/>
              <a:ext cx="3186080" cy="4099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" name="3 features are sufficient to separate cats and dogs"/>
          <p:cNvSpPr txBox="1"/>
          <p:nvPr/>
        </p:nvSpPr>
        <p:spPr>
          <a:xfrm>
            <a:off x="1462442" y="6202283"/>
            <a:ext cx="630035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 features are sufficient to separate cats and dogs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More features may be g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features may be good</a:t>
            </a:r>
          </a:p>
        </p:txBody>
      </p:sp>
      <p:sp>
        <p:nvSpPr>
          <p:cNvPr id="113" name="Rectangle"/>
          <p:cNvSpPr/>
          <p:nvPr/>
        </p:nvSpPr>
        <p:spPr>
          <a:xfrm>
            <a:off x="2450006" y="1412661"/>
            <a:ext cx="4243988" cy="459729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3 features are sufficient to separate cats and dogs"/>
          <p:cNvSpPr txBox="1"/>
          <p:nvPr/>
        </p:nvSpPr>
        <p:spPr>
          <a:xfrm>
            <a:off x="1462442" y="6202283"/>
            <a:ext cx="630035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 features are sufficient to separate cats and dogs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7115" y="1764375"/>
            <a:ext cx="3331005" cy="389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We assume that the CAT-DOG classification task requires 20% of the data for training…"/>
          <p:cNvSpPr txBox="1"/>
          <p:nvPr>
            <p:ph type="body" sz="half" idx="1"/>
          </p:nvPr>
        </p:nvSpPr>
        <p:spPr>
          <a:xfrm>
            <a:off x="457200" y="2935293"/>
            <a:ext cx="8229600" cy="2138669"/>
          </a:xfrm>
          <a:prstGeom prst="rect">
            <a:avLst/>
          </a:prstGeom>
        </p:spPr>
        <p:txBody>
          <a:bodyPr/>
          <a:lstStyle>
            <a:lvl1pPr marL="0" indent="0" algn="just"/>
          </a:lstStyle>
          <a:p>
            <a:pPr/>
            <a:r>
              <a:t>We assume that the CAT-DOG classification task requires 20% of the data for training…</a:t>
            </a:r>
          </a:p>
        </p:txBody>
      </p:sp>
      <p:sp>
        <p:nvSpPr>
          <p:cNvPr id="118" name="More features may be b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features may be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18" y="2328872"/>
            <a:ext cx="8870564" cy="291018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ats versus Dogs"/>
          <p:cNvSpPr txBox="1"/>
          <p:nvPr>
            <p:ph type="title"/>
          </p:nvPr>
        </p:nvSpPr>
        <p:spPr>
          <a:xfrm>
            <a:off x="457200" y="91439"/>
            <a:ext cx="8229600" cy="961209"/>
          </a:xfrm>
          <a:prstGeom prst="rect">
            <a:avLst/>
          </a:prstGeom>
        </p:spPr>
        <p:txBody>
          <a:bodyPr/>
          <a:lstStyle/>
          <a:p>
            <a:pPr/>
            <a:r>
              <a:t>Cats versus Dogs</a:t>
            </a:r>
          </a:p>
        </p:txBody>
      </p:sp>
      <p:sp>
        <p:nvSpPr>
          <p:cNvPr id="122" name="1 feature"/>
          <p:cNvSpPr txBox="1"/>
          <p:nvPr/>
        </p:nvSpPr>
        <p:spPr>
          <a:xfrm>
            <a:off x="671940" y="5203364"/>
            <a:ext cx="110694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 feature</a:t>
            </a:r>
          </a:p>
        </p:txBody>
      </p:sp>
      <p:sp>
        <p:nvSpPr>
          <p:cNvPr id="123" name="2 features"/>
          <p:cNvSpPr txBox="1"/>
          <p:nvPr/>
        </p:nvSpPr>
        <p:spPr>
          <a:xfrm>
            <a:off x="3491458" y="5203364"/>
            <a:ext cx="12234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 features</a:t>
            </a:r>
          </a:p>
        </p:txBody>
      </p:sp>
      <p:sp>
        <p:nvSpPr>
          <p:cNvPr id="124" name="3 features"/>
          <p:cNvSpPr txBox="1"/>
          <p:nvPr/>
        </p:nvSpPr>
        <p:spPr>
          <a:xfrm>
            <a:off x="6786125" y="5203364"/>
            <a:ext cx="12234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 features</a:t>
            </a:r>
          </a:p>
        </p:txBody>
      </p:sp>
      <p:sp>
        <p:nvSpPr>
          <p:cNvPr id="125" name="(1-dimensional…"/>
          <p:cNvSpPr txBox="1"/>
          <p:nvPr/>
        </p:nvSpPr>
        <p:spPr>
          <a:xfrm>
            <a:off x="286680" y="5989297"/>
            <a:ext cx="18774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(1-dimensional</a:t>
            </a:r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feature space)</a:t>
            </a:r>
          </a:p>
        </p:txBody>
      </p:sp>
      <p:sp>
        <p:nvSpPr>
          <p:cNvPr id="126" name="(2-dimensional…"/>
          <p:cNvSpPr txBox="1"/>
          <p:nvPr/>
        </p:nvSpPr>
        <p:spPr>
          <a:xfrm>
            <a:off x="3164464" y="5989297"/>
            <a:ext cx="187746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(2-dimensional</a:t>
            </a:r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feature space)</a:t>
            </a:r>
          </a:p>
        </p:txBody>
      </p:sp>
      <p:sp>
        <p:nvSpPr>
          <p:cNvPr id="127" name="(3-dimensional…"/>
          <p:cNvSpPr txBox="1"/>
          <p:nvPr/>
        </p:nvSpPr>
        <p:spPr>
          <a:xfrm>
            <a:off x="6459131" y="5989297"/>
            <a:ext cx="18774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(3-dimensional</a:t>
            </a:r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feature space)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1986229" y="1645448"/>
            <a:ext cx="435879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129" name="The amount of training data needed to cover 20% of the feature range (   ) grows exponentially with the number of dimensions"/>
          <p:cNvSpPr txBox="1"/>
          <p:nvPr/>
        </p:nvSpPr>
        <p:spPr>
          <a:xfrm>
            <a:off x="353458" y="1340239"/>
            <a:ext cx="8437084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The amount of training data needed to cover 20% of the feature range (   ) grows exponentially with the number of dimensions</a:t>
            </a:r>
          </a:p>
        </p:txBody>
      </p:sp>
      <p:sp>
        <p:nvSpPr>
          <p:cNvPr id="130" name="Rectangle"/>
          <p:cNvSpPr/>
          <p:nvPr/>
        </p:nvSpPr>
        <p:spPr>
          <a:xfrm>
            <a:off x="1323519" y="1740363"/>
            <a:ext cx="223291" cy="256541"/>
          </a:xfrm>
          <a:prstGeom prst="rect">
            <a:avLst/>
          </a:prstGeom>
          <a:solidFill>
            <a:srgbClr val="FF68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f the number of features becomes too large, generalisation performance drops"/>
          <p:cNvSpPr txBox="1"/>
          <p:nvPr>
            <p:ph type="body" sz="quarter" idx="1"/>
          </p:nvPr>
        </p:nvSpPr>
        <p:spPr>
          <a:xfrm>
            <a:off x="322966" y="5068613"/>
            <a:ext cx="8498068" cy="1139338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If the number of features becomes too large, generalisation performance drops</a:t>
            </a:r>
          </a:p>
          <a:p>
            <a:pPr marL="381000" indent="-381000" algn="l">
              <a:buSzPct val="100000"/>
              <a:buChar char="•"/>
            </a:pPr>
          </a:p>
        </p:txBody>
      </p:sp>
      <p:sp>
        <p:nvSpPr>
          <p:cNvPr id="133" name="Curse of Dimens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Curse of Dimensionality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942" y="1609126"/>
            <a:ext cx="5398116" cy="345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e want to increase the number features that may contain relevant information for the classification or regression task…"/>
          <p:cNvSpPr txBox="1"/>
          <p:nvPr>
            <p:ph type="body" idx="1"/>
          </p:nvPr>
        </p:nvSpPr>
        <p:spPr>
          <a:xfrm>
            <a:off x="457200" y="1878546"/>
            <a:ext cx="8229600" cy="4979454"/>
          </a:xfrm>
          <a:prstGeom prst="rect">
            <a:avLst/>
          </a:prstGeom>
        </p:spPr>
        <p:txBody>
          <a:bodyPr/>
          <a:lstStyle/>
          <a:p>
            <a:pPr marL="0" indent="0" algn="just">
              <a:defRPr sz="3100"/>
            </a:pPr>
            <a:r>
              <a:t>We want to increase the number features that may contain relevant information for the classification or regression task</a:t>
            </a:r>
          </a:p>
          <a:p>
            <a:pPr/>
          </a:p>
          <a:p>
            <a:pPr/>
            <a:r>
              <a:t>versus</a:t>
            </a:r>
          </a:p>
          <a:p>
            <a:pPr/>
          </a:p>
          <a:p>
            <a:pPr marL="0" indent="0" algn="just">
              <a:defRPr sz="3000"/>
            </a:pPr>
            <a:r>
              <a:t>We want to reduce the number of features to counter the curse of dimensionality</a:t>
            </a:r>
          </a:p>
        </p:txBody>
      </p:sp>
      <p:sp>
        <p:nvSpPr>
          <p:cNvPr id="137" name="Machine Learning Trade-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Trade-off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eature selection…"/>
          <p:cNvSpPr txBox="1"/>
          <p:nvPr>
            <p:ph type="body" idx="1"/>
          </p:nvPr>
        </p:nvSpPr>
        <p:spPr>
          <a:xfrm>
            <a:off x="457200" y="2476103"/>
            <a:ext cx="8229600" cy="4381897"/>
          </a:xfrm>
          <a:prstGeom prst="rect">
            <a:avLst/>
          </a:prstGeom>
        </p:spPr>
        <p:txBody>
          <a:bodyPr/>
          <a:lstStyle/>
          <a:p>
            <a:pPr algn="l"/>
            <a:r>
              <a:t>Feature selection</a:t>
            </a:r>
          </a:p>
          <a:p>
            <a:pPr algn="l"/>
          </a:p>
          <a:p>
            <a:pPr algn="l"/>
            <a:r>
              <a:t>Dimensionality reduction (PCA)</a:t>
            </a:r>
          </a:p>
        </p:txBody>
      </p:sp>
      <p:sp>
        <p:nvSpPr>
          <p:cNvPr id="140" name="How to counter the c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counter the curse?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an be performed automatically. e.g., in decision trees (“pruning”),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/>
            <a:r>
              <a:t>Can be performed automatically. e.g., in decision trees (“pruning”), or</a:t>
            </a:r>
          </a:p>
          <a:p>
            <a:pPr marL="0" indent="0" algn="l"/>
          </a:p>
          <a:p>
            <a:pPr marL="0" indent="0" algn="l"/>
            <a:r>
              <a:t>Can be performed manually:</a:t>
            </a:r>
          </a:p>
          <a:p>
            <a:pPr marL="0" indent="0" algn="l"/>
          </a:p>
          <a:p>
            <a:pPr marL="0" indent="0" algn="l"/>
            <a:r>
              <a:t>- using domain knowledge </a:t>
            </a:r>
            <a:br/>
            <a:r>
              <a:t>(which may be wrong!)</a:t>
            </a:r>
          </a:p>
          <a:p>
            <a:pPr marL="0" indent="0" algn="l"/>
            <a:r>
              <a:t>- or common sense </a:t>
            </a:r>
            <a:br/>
            <a:r>
              <a:t>(which may also be wrong!)</a:t>
            </a:r>
          </a:p>
        </p:txBody>
      </p:sp>
      <p:sp>
        <p:nvSpPr>
          <p:cNvPr id="143" name="Featur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fusion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Confusion Table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895350" y="2068956"/>
          <a:ext cx="7366000" cy="508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451100"/>
                <a:gridCol w="2451100"/>
                <a:gridCol w="2451100"/>
              </a:tblGrid>
              <a:tr h="1422168">
                <a:tc>
                  <a:txBody>
                    <a:bodyPr/>
                    <a:lstStyle/>
                    <a:p>
                      <a:pPr indent="76200" algn="r" defTabSz="914400">
                        <a:spcBef>
                          <a:spcPts val="700"/>
                        </a:spcBef>
                        <a:defRPr i="0" sz="2400">
                          <a:solidFill>
                            <a:schemeClr val="accent2">
                              <a:lumOff val="-8000"/>
                            </a:schemeClr>
                          </a:solidFill>
                        </a:defRPr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74374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TRUE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FALSE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352370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NEGATIVE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FALSE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2400"/>
                        <a:t>TRUE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RECISION =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PRECISION = </a:t>
            </a:r>
          </a:p>
        </p:txBody>
      </p:sp>
      <p:graphicFrame>
        <p:nvGraphicFramePr>
          <p:cNvPr id="149" name="Table"/>
          <p:cNvGraphicFramePr/>
          <p:nvPr/>
        </p:nvGraphicFramePr>
        <p:xfrm>
          <a:off x="397262" y="2339273"/>
          <a:ext cx="3900087" cy="219215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95795"/>
                <a:gridCol w="1295795"/>
                <a:gridCol w="1295795"/>
              </a:tblGrid>
              <a:tr h="747074">
                <a:tc>
                  <a:txBody>
                    <a:bodyPr/>
                    <a:lstStyle/>
                    <a:p>
                      <a:pPr indent="76200" algn="r" defTabSz="914400">
                        <a:spcBef>
                          <a:spcPts val="700"/>
                        </a:spcBef>
                        <a:defRPr i="0" sz="1300">
                          <a:solidFill>
                            <a:schemeClr val="accent2">
                              <a:lumOff val="-8000"/>
                            </a:schemeClr>
                          </a:solidFill>
                        </a:defRPr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21968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TRUE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FALSE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10409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NEGATIVE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FALSE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TRUE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150" name="TRUE POSITIVES + FALSE POSITIVES"/>
          <p:cNvSpPr txBox="1"/>
          <p:nvPr/>
        </p:nvSpPr>
        <p:spPr>
          <a:xfrm>
            <a:off x="4553153" y="3455007"/>
            <a:ext cx="442772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TRUE POSITIVES + FALSE POSITIVES</a:t>
            </a:r>
          </a:p>
        </p:txBody>
      </p:sp>
      <p:sp>
        <p:nvSpPr>
          <p:cNvPr id="151" name="TRUE POSITIVES"/>
          <p:cNvSpPr txBox="1"/>
          <p:nvPr/>
        </p:nvSpPr>
        <p:spPr>
          <a:xfrm>
            <a:off x="5677675" y="3019452"/>
            <a:ext cx="20413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TRUE POSITIVES</a:t>
            </a:r>
          </a:p>
        </p:txBody>
      </p:sp>
      <p:sp>
        <p:nvSpPr>
          <p:cNvPr id="152" name="Line"/>
          <p:cNvSpPr/>
          <p:nvPr/>
        </p:nvSpPr>
        <p:spPr>
          <a:xfrm>
            <a:off x="4533311" y="3454898"/>
            <a:ext cx="4427722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752129" y="3117092"/>
            <a:ext cx="1177653" cy="1335570"/>
          </a:xfrm>
          <a:prstGeom prst="rect">
            <a:avLst/>
          </a:prstGeom>
          <a:ln w="76200">
            <a:solidFill>
              <a:srgbClr val="FFEB00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Precision is a number between 0 and 1"/>
          <p:cNvSpPr txBox="1"/>
          <p:nvPr/>
        </p:nvSpPr>
        <p:spPr>
          <a:xfrm>
            <a:off x="2129378" y="5870507"/>
            <a:ext cx="488524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Precision is a number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erview"/>
          <p:cNvSpPr txBox="1"/>
          <p:nvPr>
            <p:ph type="ctr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32" name="Train, test and validation sets…"/>
          <p:cNvSpPr/>
          <p:nvPr>
            <p:ph type="subTitle" idx="4294967295"/>
          </p:nvPr>
        </p:nvSpPr>
        <p:spPr>
          <a:xfrm>
            <a:off x="532531" y="1573620"/>
            <a:ext cx="8078938" cy="4869284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FEFDFF"/>
                </a:solidFill>
              </a:defRPr>
            </a:pPr>
            <a:r>
              <a:t>Train, test and validation sets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marL="0" indent="0" algn="l">
              <a:defRPr>
                <a:solidFill>
                  <a:srgbClr val="FEFDFF"/>
                </a:solidFill>
              </a:defRPr>
            </a:pPr>
            <a:r>
              <a:t>The number of features and the Curse of Dimensionality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Precision, Recall, F1 score</a:t>
            </a:r>
          </a:p>
          <a:p>
            <a:pPr algn="l">
              <a:defRPr>
                <a:solidFill>
                  <a:srgbClr val="FEFDFF"/>
                </a:solidFill>
              </a:defRPr>
            </a:pPr>
          </a:p>
          <a:p>
            <a:pPr algn="l">
              <a:defRPr>
                <a:solidFill>
                  <a:srgbClr val="FEFDFF"/>
                </a:solidFill>
              </a:defRPr>
            </a:pPr>
            <a:r>
              <a:t>Principal Component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ALL =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 = 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405064" y="2339273"/>
          <a:ext cx="3900087" cy="219215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95795"/>
                <a:gridCol w="1295795"/>
                <a:gridCol w="1295795"/>
              </a:tblGrid>
              <a:tr h="747074">
                <a:tc>
                  <a:txBody>
                    <a:bodyPr/>
                    <a:lstStyle/>
                    <a:p>
                      <a:pPr indent="76200" algn="r" defTabSz="914400">
                        <a:spcBef>
                          <a:spcPts val="700"/>
                        </a:spcBef>
                        <a:defRPr i="0" sz="1300">
                          <a:solidFill>
                            <a:schemeClr val="accent2">
                              <a:lumOff val="-8000"/>
                            </a:schemeClr>
                          </a:solidFill>
                        </a:defRPr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predicted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21968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TRUE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FALSE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10409"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2">
                              <a:lumOff val="-8000"/>
                            </a:schemeClr>
                          </a:solidFill>
                        </a:rPr>
                        <a:t>actual
NEGATIVE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FALSE
POSITIVE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indent="76200" defTabSz="914400">
                        <a:spcBef>
                          <a:spcPts val="700"/>
                        </a:spcBef>
                        <a:defRPr b="0" i="0"/>
                      </a:pPr>
                      <a:r>
                        <a:rPr b="1" sz="1300"/>
                        <a:t>TRUE
NEGATIVE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158" name="TRUE POSITIVES + FALSE NEGATIVES"/>
          <p:cNvSpPr txBox="1"/>
          <p:nvPr/>
        </p:nvSpPr>
        <p:spPr>
          <a:xfrm>
            <a:off x="4458006" y="3455007"/>
            <a:ext cx="456414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TRUE POSITIVES + FALSE NEGATIVES</a:t>
            </a:r>
          </a:p>
        </p:txBody>
      </p:sp>
      <p:sp>
        <p:nvSpPr>
          <p:cNvPr id="159" name="TRUE POSITIVES"/>
          <p:cNvSpPr txBox="1"/>
          <p:nvPr/>
        </p:nvSpPr>
        <p:spPr>
          <a:xfrm>
            <a:off x="5582527" y="3019452"/>
            <a:ext cx="20413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TRUE POSITIVES</a:t>
            </a:r>
          </a:p>
        </p:txBody>
      </p:sp>
      <p:sp>
        <p:nvSpPr>
          <p:cNvPr id="160" name="Line"/>
          <p:cNvSpPr/>
          <p:nvPr/>
        </p:nvSpPr>
        <p:spPr>
          <a:xfrm>
            <a:off x="4438163" y="3454898"/>
            <a:ext cx="4603833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1759931" y="3117092"/>
            <a:ext cx="2468160" cy="623816"/>
          </a:xfrm>
          <a:prstGeom prst="rect">
            <a:avLst/>
          </a:prstGeom>
          <a:ln w="76200">
            <a:solidFill>
              <a:srgbClr val="FFEB00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Recall is a number between 0 and 1"/>
          <p:cNvSpPr txBox="1"/>
          <p:nvPr/>
        </p:nvSpPr>
        <p:spPr>
          <a:xfrm>
            <a:off x="2322668" y="5847101"/>
            <a:ext cx="44986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Recall is a number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ECISION x RECALL…"/>
          <p:cNvSpPr txBox="1"/>
          <p:nvPr>
            <p:ph type="body" sz="quarter" idx="1"/>
          </p:nvPr>
        </p:nvSpPr>
        <p:spPr>
          <a:xfrm>
            <a:off x="2309942" y="2782947"/>
            <a:ext cx="4524116" cy="1292106"/>
          </a:xfrm>
          <a:prstGeom prst="rect">
            <a:avLst/>
          </a:prstGeom>
        </p:spPr>
        <p:txBody>
          <a:bodyPr/>
          <a:lstStyle/>
          <a:p>
            <a:pPr/>
            <a:r>
              <a:t>PRECISION x RECALL</a:t>
            </a:r>
          </a:p>
          <a:p>
            <a:pPr/>
            <a:r>
              <a:t>PRECISION + RECALL</a:t>
            </a:r>
          </a:p>
        </p:txBody>
      </p:sp>
      <p:sp>
        <p:nvSpPr>
          <p:cNvPr id="165" name="F1 score (or F scor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F1 score (or F score)</a:t>
            </a:r>
          </a:p>
        </p:txBody>
      </p:sp>
      <p:sp>
        <p:nvSpPr>
          <p:cNvPr id="166" name="Line"/>
          <p:cNvSpPr/>
          <p:nvPr/>
        </p:nvSpPr>
        <p:spPr>
          <a:xfrm>
            <a:off x="2399116" y="3382878"/>
            <a:ext cx="434576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7" name="2"/>
          <p:cNvSpPr txBox="1"/>
          <p:nvPr/>
        </p:nvSpPr>
        <p:spPr>
          <a:xfrm>
            <a:off x="1921989" y="3076808"/>
            <a:ext cx="385209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" name="F1 score is a number between 0 and 1"/>
          <p:cNvSpPr txBox="1"/>
          <p:nvPr/>
        </p:nvSpPr>
        <p:spPr>
          <a:xfrm>
            <a:off x="2163236" y="5886112"/>
            <a:ext cx="481752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F1 score is a number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 s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 score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026" y="1471049"/>
            <a:ext cx="6103948" cy="5223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0"/>
          <p:cNvSpPr txBox="1"/>
          <p:nvPr/>
        </p:nvSpPr>
        <p:spPr>
          <a:xfrm>
            <a:off x="2247508" y="1844651"/>
            <a:ext cx="20050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73" name="0"/>
          <p:cNvSpPr txBox="1"/>
          <p:nvPr/>
        </p:nvSpPr>
        <p:spPr>
          <a:xfrm>
            <a:off x="2491538" y="5974101"/>
            <a:ext cx="2005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74" name="1"/>
          <p:cNvSpPr txBox="1"/>
          <p:nvPr/>
        </p:nvSpPr>
        <p:spPr>
          <a:xfrm>
            <a:off x="2247508" y="5740040"/>
            <a:ext cx="20050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75" name="1"/>
          <p:cNvSpPr txBox="1"/>
          <p:nvPr/>
        </p:nvSpPr>
        <p:spPr>
          <a:xfrm>
            <a:off x="6322344" y="5974101"/>
            <a:ext cx="20050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76" name="F score"/>
          <p:cNvSpPr txBox="1"/>
          <p:nvPr/>
        </p:nvSpPr>
        <p:spPr>
          <a:xfrm>
            <a:off x="6686873" y="1509163"/>
            <a:ext cx="63069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CA operates on the 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PCA operates on the features</a:t>
            </a:r>
          </a:p>
          <a:p>
            <a:pPr marL="381000" indent="-381000" algn="l">
              <a:buSzPct val="100000"/>
              <a:buChar char="•"/>
            </a:pPr>
          </a:p>
          <a:p>
            <a:pPr marL="381000" indent="-381000" algn="l">
              <a:buSzPct val="100000"/>
              <a:buChar char="•"/>
            </a:pPr>
            <a:r>
              <a:t>Each feature is an axis</a:t>
            </a:r>
          </a:p>
          <a:p>
            <a:pPr marL="381000" indent="-381000" algn="l">
              <a:buSzPct val="100000"/>
              <a:buChar char="•"/>
            </a:pPr>
          </a:p>
          <a:p>
            <a:pPr marL="381000" indent="-381000" algn="l">
              <a:buSzPct val="100000"/>
              <a:buChar char="•"/>
            </a:pPr>
            <a:r>
              <a:t>Two features: XY coordinate system</a:t>
            </a:r>
          </a:p>
          <a:p>
            <a:pPr marL="381000" indent="-381000" algn="l">
              <a:buSzPct val="100000"/>
              <a:buChar char="•"/>
            </a:pPr>
          </a:p>
          <a:p>
            <a:pPr marL="381000" indent="-381000" algn="l">
              <a:buSzPct val="100000"/>
              <a:buChar char="•"/>
            </a:pPr>
            <a:r>
              <a:t>PCA rotates the XY coordinate system</a:t>
            </a:r>
          </a:p>
        </p:txBody>
      </p:sp>
      <p:sp>
        <p:nvSpPr>
          <p:cNvPr id="179" name="P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wo features describing a webs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Two features describing a website</a:t>
            </a:r>
          </a:p>
          <a:p>
            <a:pPr marL="381000" indent="-381000" algn="l">
              <a:buSzPct val="100000"/>
              <a:buChar char="•"/>
            </a:pPr>
          </a:p>
          <a:p>
            <a:pPr marL="546100" indent="-533400" algn="l">
              <a:buSzPct val="100000"/>
              <a:buAutoNum type="arabicPeriod" startAt="1"/>
            </a:pPr>
            <a:r>
              <a:t>Number of inbound links</a:t>
            </a:r>
          </a:p>
          <a:p>
            <a:pPr marL="546100" indent="-533400" algn="l">
              <a:buSzPct val="100000"/>
              <a:buAutoNum type="arabicPeriod" startAt="1"/>
            </a:pPr>
            <a:r>
              <a:t>Google Rank</a:t>
            </a:r>
          </a:p>
          <a:p>
            <a:pPr marL="546100" indent="-533400" algn="l">
              <a:buSzPct val="100000"/>
              <a:buAutoNum type="arabicPeriod" startAt="1"/>
            </a:pPr>
          </a:p>
          <a:p>
            <a:pPr marL="393700" indent="-381000" algn="l">
              <a:buSzPct val="100000"/>
              <a:buChar char="•"/>
            </a:pPr>
            <a:r>
              <a:t>These features are correlated and therefore </a:t>
            </a:r>
            <a:r>
              <a:rPr b="1"/>
              <a:t>redundant</a:t>
            </a:r>
          </a:p>
        </p:txBody>
      </p:sp>
      <p:sp>
        <p:nvSpPr>
          <p:cNvPr id="182" name="PCA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example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6217" y="2561498"/>
            <a:ext cx="1073994" cy="1004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5096" y="3418136"/>
            <a:ext cx="818268" cy="818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rrelat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Correlated Features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255770" y="1610734"/>
            <a:ext cx="6442754" cy="4531703"/>
            <a:chOff x="0" y="0"/>
            <a:chExt cx="6442753" cy="4531701"/>
          </a:xfrm>
        </p:grpSpPr>
        <p:sp>
          <p:nvSpPr>
            <p:cNvPr id="187" name="Line"/>
            <p:cNvSpPr/>
            <p:nvPr/>
          </p:nvSpPr>
          <p:spPr>
            <a:xfrm>
              <a:off x="0" y="4523364"/>
              <a:ext cx="6442754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26929" y="-1"/>
              <a:ext cx="1" cy="4531703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90" name="Google Rank"/>
          <p:cNvSpPr txBox="1"/>
          <p:nvPr/>
        </p:nvSpPr>
        <p:spPr>
          <a:xfrm>
            <a:off x="3646954" y="6174104"/>
            <a:ext cx="166038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Google Rank</a:t>
            </a:r>
          </a:p>
        </p:txBody>
      </p:sp>
      <p:sp>
        <p:nvSpPr>
          <p:cNvPr id="191" name="number of inbound links"/>
          <p:cNvSpPr txBox="1"/>
          <p:nvPr/>
        </p:nvSpPr>
        <p:spPr>
          <a:xfrm rot="16200000">
            <a:off x="-622083" y="3684815"/>
            <a:ext cx="315685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DFDFD"/>
                </a:solidFill>
              </a:defRPr>
            </a:lvl1pPr>
          </a:lstStyle>
          <a:p>
            <a:pPr/>
            <a:r>
              <a:t>number of inbound links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638300" y="2844800"/>
            <a:ext cx="5321300" cy="3048001"/>
            <a:chOff x="0" y="0"/>
            <a:chExt cx="5321300" cy="3048000"/>
          </a:xfrm>
        </p:grpSpPr>
        <p:sp>
          <p:nvSpPr>
            <p:cNvPr id="192" name="Circle"/>
            <p:cNvSpPr/>
            <p:nvPr/>
          </p:nvSpPr>
          <p:spPr>
            <a:xfrm>
              <a:off x="317500" y="21844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0" y="2794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10160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723900" y="26162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6" name="Circle"/>
            <p:cNvSpPr/>
            <p:nvPr/>
          </p:nvSpPr>
          <p:spPr>
            <a:xfrm>
              <a:off x="1398391" y="1219200"/>
              <a:ext cx="254001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7" name="Circle"/>
            <p:cNvSpPr/>
            <p:nvPr/>
          </p:nvSpPr>
          <p:spPr>
            <a:xfrm>
              <a:off x="1384300" y="17399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1879600" y="2032000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2108200" y="1219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0" name="Circle"/>
            <p:cNvSpPr/>
            <p:nvPr/>
          </p:nvSpPr>
          <p:spPr>
            <a:xfrm>
              <a:off x="2933700" y="915352"/>
              <a:ext cx="254000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1" name="Circle"/>
            <p:cNvSpPr/>
            <p:nvPr/>
          </p:nvSpPr>
          <p:spPr>
            <a:xfrm>
              <a:off x="2711212" y="1574800"/>
              <a:ext cx="254001" cy="254001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2" name="Circle"/>
            <p:cNvSpPr/>
            <p:nvPr/>
          </p:nvSpPr>
          <p:spPr>
            <a:xfrm>
              <a:off x="3530600" y="4572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3" name="Circle"/>
            <p:cNvSpPr/>
            <p:nvPr/>
          </p:nvSpPr>
          <p:spPr>
            <a:xfrm>
              <a:off x="41402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4" name="Circle"/>
            <p:cNvSpPr/>
            <p:nvPr/>
          </p:nvSpPr>
          <p:spPr>
            <a:xfrm>
              <a:off x="5067300" y="31115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5" name="Circle"/>
            <p:cNvSpPr/>
            <p:nvPr/>
          </p:nvSpPr>
          <p:spPr>
            <a:xfrm>
              <a:off x="3975100" y="5461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6" name="Circle"/>
            <p:cNvSpPr/>
            <p:nvPr/>
          </p:nvSpPr>
          <p:spPr>
            <a:xfrm>
              <a:off x="3632200" y="102870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7" name="Circle"/>
            <p:cNvSpPr/>
            <p:nvPr/>
          </p:nvSpPr>
          <p:spPr>
            <a:xfrm>
              <a:off x="4749800" y="0"/>
              <a:ext cx="254000" cy="254000"/>
            </a:xfrm>
            <a:prstGeom prst="ellipse">
              <a:avLst/>
            </a:prstGeom>
            <a:gradFill flip="none" rotWithShape="1">
              <a:gsLst>
                <a:gs pos="0">
                  <a:srgbClr val="202099"/>
                </a:gs>
                <a:gs pos="100000">
                  <a:srgbClr val="A4A4E7"/>
                </a:gs>
              </a:gsLst>
              <a:lin ang="16200000" scaled="0"/>
            </a:gra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</p:grpSp>
      <p:sp>
        <p:nvSpPr>
          <p:cNvPr id="209" name="Line"/>
          <p:cNvSpPr/>
          <p:nvPr/>
        </p:nvSpPr>
        <p:spPr>
          <a:xfrm flipH="1" flipV="1">
            <a:off x="6913302" y="2208480"/>
            <a:ext cx="597067" cy="929728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0" name="less…"/>
          <p:cNvSpPr txBox="1"/>
          <p:nvPr/>
        </p:nvSpPr>
        <p:spPr>
          <a:xfrm rot="3441519">
            <a:off x="7015319" y="2214253"/>
            <a:ext cx="86809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500">
                <a:solidFill>
                  <a:schemeClr val="accent3">
                    <a:lumOff val="44000"/>
                  </a:schemeClr>
                </a:solidFill>
              </a:defRPr>
            </a:pPr>
            <a:r>
              <a:t>less </a:t>
            </a:r>
          </a:p>
          <a:p>
            <a:pPr algn="ctr">
              <a:defRPr sz="1500">
                <a:solidFill>
                  <a:schemeClr val="accent3">
                    <a:lumOff val="44000"/>
                  </a:schemeClr>
                </a:solidFill>
              </a:defRPr>
            </a:pPr>
            <a:r>
              <a:t>variance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1624372" y="1993830"/>
            <a:ext cx="4668361" cy="2870340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" name="most variance"/>
          <p:cNvSpPr txBox="1"/>
          <p:nvPr/>
        </p:nvSpPr>
        <p:spPr>
          <a:xfrm rot="19628220">
            <a:off x="3554772" y="2759000"/>
            <a:ext cx="139159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most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"/>
          <p:cNvGrpSpPr/>
          <p:nvPr/>
        </p:nvGrpSpPr>
        <p:grpSpPr>
          <a:xfrm>
            <a:off x="1917824" y="955544"/>
            <a:ext cx="6933951" cy="4946911"/>
            <a:chOff x="0" y="0"/>
            <a:chExt cx="6933949" cy="4946909"/>
          </a:xfrm>
        </p:grpSpPr>
        <p:grpSp>
          <p:nvGrpSpPr>
            <p:cNvPr id="216" name="Group"/>
            <p:cNvGrpSpPr/>
            <p:nvPr/>
          </p:nvGrpSpPr>
          <p:grpSpPr>
            <a:xfrm>
              <a:off x="491196" y="-1"/>
              <a:ext cx="6442754" cy="4531703"/>
              <a:chOff x="0" y="0"/>
              <a:chExt cx="6442753" cy="4531701"/>
            </a:xfrm>
          </p:grpSpPr>
          <p:sp>
            <p:nvSpPr>
              <p:cNvPr id="214" name="Line"/>
              <p:cNvSpPr/>
              <p:nvPr/>
            </p:nvSpPr>
            <p:spPr>
              <a:xfrm>
                <a:off x="0" y="4523364"/>
                <a:ext cx="6442754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26929" y="-1"/>
                <a:ext cx="1" cy="4531703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bevel/>
                <a:tailEnd type="arrow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217" name="Google Rank"/>
            <p:cNvSpPr txBox="1"/>
            <p:nvPr/>
          </p:nvSpPr>
          <p:spPr>
            <a:xfrm>
              <a:off x="2882380" y="4563369"/>
              <a:ext cx="1660387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</a:defRPr>
              </a:lvl1pPr>
            </a:lstStyle>
            <a:p>
              <a:pPr/>
              <a:r>
                <a:t>Google Rank</a:t>
              </a:r>
            </a:p>
          </p:txBody>
        </p:sp>
        <p:sp>
          <p:nvSpPr>
            <p:cNvPr id="218" name="number of inbound links"/>
            <p:cNvSpPr txBox="1"/>
            <p:nvPr/>
          </p:nvSpPr>
          <p:spPr>
            <a:xfrm rot="16200000">
              <a:off x="-1386657" y="2074080"/>
              <a:ext cx="3156854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DFDFD"/>
                  </a:solidFill>
                </a:defRPr>
              </a:lvl1pPr>
            </a:lstStyle>
            <a:p>
              <a:pPr/>
              <a:r>
                <a:t>number of inbound links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306425" y="1512126"/>
            <a:ext cx="7807240" cy="3974007"/>
            <a:chOff x="-4727" y="0"/>
            <a:chExt cx="7807239" cy="3974005"/>
          </a:xfrm>
        </p:grpSpPr>
        <p:grpSp>
          <p:nvGrpSpPr>
            <p:cNvPr id="236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220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1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2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3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6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7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0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2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4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37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9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240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242" name="PCA"/>
          <p:cNvSpPr txBox="1"/>
          <p:nvPr/>
        </p:nvSpPr>
        <p:spPr>
          <a:xfrm>
            <a:off x="4065402" y="84070"/>
            <a:ext cx="101319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>
                <a:solidFill>
                  <a:srgbClr val="FFFB00"/>
                </a:solidFill>
              </a:defRPr>
            </a:lvl1pPr>
          </a:lstStyle>
          <a:p>
            <a:pPr/>
            <a:r>
              <a:t>PCA</a:t>
            </a:r>
          </a:p>
        </p:txBody>
      </p:sp>
      <p:sp>
        <p:nvSpPr>
          <p:cNvPr id="243" name="Line"/>
          <p:cNvSpPr/>
          <p:nvPr/>
        </p:nvSpPr>
        <p:spPr>
          <a:xfrm flipH="1" flipV="1">
            <a:off x="7841745" y="1724753"/>
            <a:ext cx="597068" cy="929728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" name="variance"/>
          <p:cNvSpPr txBox="1"/>
          <p:nvPr/>
        </p:nvSpPr>
        <p:spPr>
          <a:xfrm rot="3441519">
            <a:off x="7899574" y="1908008"/>
            <a:ext cx="86809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"/>
          <p:cNvGrpSpPr/>
          <p:nvPr/>
        </p:nvGrpSpPr>
        <p:grpSpPr>
          <a:xfrm rot="1740000">
            <a:off x="215179" y="2731536"/>
            <a:ext cx="7807241" cy="3974007"/>
            <a:chOff x="-4727" y="0"/>
            <a:chExt cx="7807239" cy="3974005"/>
          </a:xfrm>
        </p:grpSpPr>
        <p:grpSp>
          <p:nvGrpSpPr>
            <p:cNvPr id="262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246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47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48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49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0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1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2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3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4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5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6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7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8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9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60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61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63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5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266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akes 2 features as 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Takes 2 features as input</a:t>
            </a:r>
          </a:p>
          <a:p>
            <a:pPr marL="546100" indent="-533400" algn="l">
              <a:buSzPct val="100000"/>
              <a:buAutoNum type="arabicPeriod" startAt="1"/>
            </a:pPr>
            <a:r>
              <a:t>Number of inbound links</a:t>
            </a:r>
          </a:p>
          <a:p>
            <a:pPr marL="546100" indent="-533400" algn="l">
              <a:buSzPct val="100000"/>
              <a:buAutoNum type="arabicPeriod" startAt="1"/>
            </a:pPr>
            <a:r>
              <a:t>Google Rank</a:t>
            </a:r>
          </a:p>
          <a:p>
            <a:pPr marL="546100" indent="-533400" algn="l">
              <a:buSzPct val="100000"/>
              <a:buAutoNum type="arabicPeriod" startAt="1"/>
            </a:pPr>
          </a:p>
          <a:p>
            <a:pPr marL="393700" indent="-381000" algn="l">
              <a:buSzPct val="100000"/>
              <a:buChar char="•"/>
            </a:pPr>
            <a:r>
              <a:t>… and gives 2 new features as output</a:t>
            </a:r>
          </a:p>
          <a:p>
            <a:pPr marL="393700" indent="-381000" algn="l">
              <a:buSzPct val="100000"/>
              <a:buChar char="•"/>
            </a:pPr>
          </a:p>
          <a:p>
            <a:pPr marL="558800" indent="-558800" algn="l">
              <a:buSzPct val="100000"/>
              <a:buAutoNum type="arabicPeriod" startAt="1"/>
            </a:pPr>
            <a:r>
              <a:t>Principal Component 1</a:t>
            </a:r>
          </a:p>
          <a:p>
            <a:pPr marL="558800" indent="-558800" algn="l">
              <a:buSzPct val="100000"/>
              <a:buAutoNum type="arabicPeriod" startAt="1"/>
            </a:pPr>
            <a:r>
              <a:t>Principal Component 2</a:t>
            </a:r>
          </a:p>
        </p:txBody>
      </p:sp>
      <p:sp>
        <p:nvSpPr>
          <p:cNvPr id="270" name="P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7721" y="21847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7721" y="2851071"/>
            <a:ext cx="666317" cy="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1383" y="5058034"/>
            <a:ext cx="666317" cy="623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4058" y="5036494"/>
            <a:ext cx="666318" cy="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1383" y="5805484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4058" y="5783943"/>
            <a:ext cx="666318" cy="666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"/>
          <p:cNvGrpSpPr/>
          <p:nvPr/>
        </p:nvGrpSpPr>
        <p:grpSpPr>
          <a:xfrm rot="1740000">
            <a:off x="215179" y="2731536"/>
            <a:ext cx="7807241" cy="3974007"/>
            <a:chOff x="-4727" y="0"/>
            <a:chExt cx="7807239" cy="3974005"/>
          </a:xfrm>
        </p:grpSpPr>
        <p:grpSp>
          <p:nvGrpSpPr>
            <p:cNvPr id="294" name="Group"/>
            <p:cNvGrpSpPr/>
            <p:nvPr/>
          </p:nvGrpSpPr>
          <p:grpSpPr>
            <a:xfrm>
              <a:off x="2480398" y="677483"/>
              <a:ext cx="5321301" cy="3048001"/>
              <a:chOff x="0" y="0"/>
              <a:chExt cx="5321300" cy="3048000"/>
            </a:xfrm>
          </p:grpSpPr>
          <p:sp>
            <p:nvSpPr>
              <p:cNvPr id="278" name="Circle"/>
              <p:cNvSpPr/>
              <p:nvPr/>
            </p:nvSpPr>
            <p:spPr>
              <a:xfrm>
                <a:off x="317500" y="21844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0" y="2794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0160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723900" y="26162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398391" y="1219200"/>
                <a:ext cx="254001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384300" y="17399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879600" y="2032000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108200" y="1219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933700" y="915352"/>
                <a:ext cx="254000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711212" y="1574800"/>
                <a:ext cx="254001" cy="254001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3530600" y="4572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41402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5067300" y="31115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3975100" y="5461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3632200" y="102870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4749800" y="0"/>
                <a:ext cx="254000" cy="25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95" name="Line"/>
            <p:cNvSpPr/>
            <p:nvPr/>
          </p:nvSpPr>
          <p:spPr>
            <a:xfrm flipV="1">
              <a:off x="2160749" y="862802"/>
              <a:ext cx="5641764" cy="3111204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H="1" flipV="1">
              <a:off x="-1" y="-1"/>
              <a:ext cx="2188358" cy="3968303"/>
            </a:xfrm>
            <a:prstGeom prst="line">
              <a:avLst/>
            </a:prstGeom>
            <a:noFill/>
            <a:ln w="50800" cap="flat">
              <a:solidFill>
                <a:srgbClr val="FFE4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7" name="Principal Component 1"/>
            <p:cNvSpPr txBox="1"/>
            <p:nvPr/>
          </p:nvSpPr>
          <p:spPr>
            <a:xfrm rot="19867504">
              <a:off x="4185402" y="2126785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  <p:sp>
          <p:nvSpPr>
            <p:cNvPr id="298" name="Principal Component 2"/>
            <p:cNvSpPr txBox="1"/>
            <p:nvPr/>
          </p:nvSpPr>
          <p:spPr>
            <a:xfrm rot="14467503">
              <a:off x="-590347" y="2056084"/>
              <a:ext cx="291451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2</a:t>
              </a:r>
            </a:p>
          </p:txBody>
        </p:sp>
      </p:grpSp>
      <p:sp>
        <p:nvSpPr>
          <p:cNvPr id="300" name="Principal Component 1 describes the data (almost) completely…"/>
          <p:cNvSpPr txBox="1"/>
          <p:nvPr/>
        </p:nvSpPr>
        <p:spPr>
          <a:xfrm>
            <a:off x="1926748" y="1030001"/>
            <a:ext cx="705981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EFEFE"/>
                </a:solidFill>
              </a:defRPr>
            </a:pPr>
            <a:r>
              <a:t>Principal Component 1 describes the data (almost) completely</a:t>
            </a:r>
          </a:p>
          <a:p>
            <a:pPr>
              <a:defRPr sz="1800">
                <a:solidFill>
                  <a:srgbClr val="FEFEFE"/>
                </a:solidFill>
              </a:defRPr>
            </a:pPr>
          </a:p>
          <a:p>
            <a:pPr>
              <a:defRPr sz="1800">
                <a:solidFill>
                  <a:srgbClr val="FEFEFE"/>
                </a:solidFill>
              </a:defRPr>
            </a:pPr>
            <a:r>
              <a:t>Principal Component 2 describes the “noise”</a:t>
            </a:r>
          </a:p>
          <a:p>
            <a:pPr>
              <a:defRPr sz="1800">
                <a:solidFill>
                  <a:srgbClr val="FEFEFE"/>
                </a:solidFill>
              </a:defRPr>
            </a:pPr>
          </a:p>
          <a:p>
            <a:pPr>
              <a:defRPr sz="1800">
                <a:solidFill>
                  <a:srgbClr val="FEFEFE"/>
                </a:solidFill>
              </a:defRPr>
            </a:pPr>
            <a:r>
              <a:t>Therefore, Principal Component 2 can be removed.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AIN set:  is used for creating the model…"/>
          <p:cNvSpPr txBox="1"/>
          <p:nvPr>
            <p:ph type="body" idx="1"/>
          </p:nvPr>
        </p:nvSpPr>
        <p:spPr>
          <a:xfrm>
            <a:off x="133262" y="1501973"/>
            <a:ext cx="8877476" cy="4830395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TRAIN set</a:t>
            </a:r>
            <a:r>
              <a:t>:  is used for creating the model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rPr b="1"/>
              <a:t>VALIDATION set</a:t>
            </a:r>
            <a:r>
              <a:t>: is used for evaluating the model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Train en validation set may be part of a cross-validation procedure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If the model is optimised by selecting the “best” parameter (e.g., “k” in case of kNN), then you are effectively overfitting. In this case you need a</a:t>
            </a:r>
          </a:p>
          <a:p>
            <a:pPr>
              <a:defRPr sz="2300"/>
            </a:pPr>
          </a:p>
          <a:p>
            <a:pPr>
              <a:defRPr b="1" sz="2300"/>
            </a:pPr>
            <a:r>
              <a:t>TEST set: is </a:t>
            </a:r>
            <a:r>
              <a:rPr b="0"/>
              <a:t>used for evaluating the optimised model</a:t>
            </a:r>
          </a:p>
        </p:txBody>
      </p:sp>
      <p:sp>
        <p:nvSpPr>
          <p:cNvPr id="35" name="Machine Learning Procedure"/>
          <p:cNvSpPr txBox="1"/>
          <p:nvPr>
            <p:ph type="title"/>
          </p:nvPr>
        </p:nvSpPr>
        <p:spPr>
          <a:xfrm>
            <a:off x="457200" y="92074"/>
            <a:ext cx="8229600" cy="862964"/>
          </a:xfrm>
          <a:prstGeom prst="rect">
            <a:avLst/>
          </a:prstGeom>
        </p:spPr>
        <p:txBody>
          <a:bodyPr/>
          <a:lstStyle/>
          <a:p>
            <a:pPr/>
            <a:r>
              <a:t>Machine Learning Procedure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akes two features as 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Takes two features as input</a:t>
            </a:r>
          </a:p>
          <a:p>
            <a:pPr marL="546100" indent="-533400" algn="l">
              <a:buSzPct val="100000"/>
              <a:buAutoNum type="arabicPeriod" startAt="1"/>
            </a:pPr>
            <a:r>
              <a:t>Number of inbound links</a:t>
            </a:r>
          </a:p>
          <a:p>
            <a:pPr marL="546100" indent="-533400" algn="l">
              <a:buSzPct val="100000"/>
              <a:buAutoNum type="arabicPeriod" startAt="1"/>
            </a:pPr>
            <a:r>
              <a:t>Google Rank</a:t>
            </a:r>
          </a:p>
          <a:p>
            <a:pPr marL="546100" indent="-533400" algn="l">
              <a:buSzPct val="100000"/>
              <a:buAutoNum type="arabicPeriod" startAt="1"/>
            </a:pPr>
          </a:p>
          <a:p>
            <a:pPr marL="393700" indent="-381000" algn="l">
              <a:buSzPct val="100000"/>
              <a:buChar char="•"/>
            </a:pPr>
            <a:r>
              <a:t>… and gives </a:t>
            </a:r>
            <a:r>
              <a:rPr b="1"/>
              <a:t>one</a:t>
            </a:r>
            <a:r>
              <a:t> feature as output</a:t>
            </a:r>
          </a:p>
          <a:p>
            <a:pPr marL="393700" indent="-381000" algn="l">
              <a:buSzPct val="100000"/>
              <a:buChar char="•"/>
            </a:pPr>
          </a:p>
          <a:p>
            <a:pPr marL="558800" indent="-558800" algn="l">
              <a:buSzPct val="100000"/>
              <a:buAutoNum type="arabicPeriod" startAt="1"/>
            </a:pPr>
            <a:r>
              <a:t>Principal Component 1</a:t>
            </a:r>
          </a:p>
        </p:txBody>
      </p:sp>
      <p:sp>
        <p:nvSpPr>
          <p:cNvPr id="303" name="PCA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</a:t>
            </a:r>
          </a:p>
          <a:p>
            <a:pPr>
              <a:defRPr sz="3100"/>
            </a:pPr>
            <a:r>
              <a:t>(highest component removed)</a:t>
            </a:r>
          </a:p>
        </p:txBody>
      </p:sp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7721" y="2184783"/>
            <a:ext cx="666317" cy="62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7721" y="2851071"/>
            <a:ext cx="666317" cy="666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1383" y="5058034"/>
            <a:ext cx="666317" cy="623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4058" y="5036494"/>
            <a:ext cx="666318" cy="666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CA performs dimensionality reduction…"/>
          <p:cNvSpPr txBox="1"/>
          <p:nvPr>
            <p:ph type="body" sz="quarter" idx="1"/>
          </p:nvPr>
        </p:nvSpPr>
        <p:spPr>
          <a:xfrm>
            <a:off x="358546" y="1600200"/>
            <a:ext cx="8571531" cy="1326036"/>
          </a:xfrm>
          <a:prstGeom prst="rect">
            <a:avLst/>
          </a:prstGeom>
        </p:spPr>
        <p:txBody>
          <a:bodyPr/>
          <a:lstStyle/>
          <a:p>
            <a:pPr marL="381000" indent="-381000" algn="l">
              <a:buSzPct val="100000"/>
              <a:buChar char="•"/>
            </a:pPr>
            <a:r>
              <a:t>PCA performs </a:t>
            </a:r>
            <a:r>
              <a:rPr b="1"/>
              <a:t>dimensionality reduction</a:t>
            </a:r>
          </a:p>
          <a:p>
            <a:pPr marL="381000" indent="-381000" algn="l">
              <a:buSzPct val="100000"/>
              <a:buChar char="•"/>
            </a:pPr>
            <a:r>
              <a:t>It reduces 2 dimensions (features) to 1 </a:t>
            </a:r>
          </a:p>
        </p:txBody>
      </p:sp>
      <p:sp>
        <p:nvSpPr>
          <p:cNvPr id="310" name="Dimensionality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Dimensionality Reduction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5431698" y="3764626"/>
            <a:ext cx="3132121" cy="2515365"/>
            <a:chOff x="0" y="0"/>
            <a:chExt cx="3132120" cy="2515364"/>
          </a:xfrm>
        </p:grpSpPr>
        <p:grpSp>
          <p:nvGrpSpPr>
            <p:cNvPr id="327" name="Group"/>
            <p:cNvGrpSpPr/>
            <p:nvPr/>
          </p:nvGrpSpPr>
          <p:grpSpPr>
            <a:xfrm rot="1740000">
              <a:off x="386159" y="526903"/>
              <a:ext cx="2551636" cy="1461558"/>
              <a:chOff x="0" y="0"/>
              <a:chExt cx="2551635" cy="1461557"/>
            </a:xfrm>
          </p:grpSpPr>
          <p:sp>
            <p:nvSpPr>
              <p:cNvPr id="311" name="Circle"/>
              <p:cNvSpPr/>
              <p:nvPr/>
            </p:nvSpPr>
            <p:spPr>
              <a:xfrm>
                <a:off x="152245" y="1047449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0" y="1339760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487185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347119" y="1254503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670547" y="584622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63790" y="83430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901293" y="974371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1010910" y="584622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406748" y="438923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300062" y="755138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692970" y="219233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85281" y="0"/>
                <a:ext cx="121798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2429838" y="149200"/>
                <a:ext cx="121798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906114" y="261862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741689" y="493275"/>
                <a:ext cx="121797" cy="121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2277593" y="0"/>
                <a:ext cx="121797" cy="121797"/>
              </a:xfrm>
              <a:prstGeom prst="ellipse">
                <a:avLst/>
              </a:prstGeom>
              <a:gradFill flip="none" rotWithShape="1">
                <a:gsLst>
                  <a:gs pos="0">
                    <a:srgbClr val="202099"/>
                  </a:gs>
                  <a:gs pos="100000">
                    <a:srgbClr val="A4A4E7"/>
                  </a:gs>
                </a:gsLst>
                <a:lin ang="16200000" scaled="0"/>
              </a:gradFill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0" y="1308224"/>
              <a:ext cx="3089381" cy="6745"/>
            </a:xfrm>
            <a:prstGeom prst="line">
              <a:avLst/>
            </a:prstGeom>
            <a:noFill/>
            <a:ln w="50800" cap="flat">
              <a:solidFill>
                <a:srgbClr val="FFEC00"/>
              </a:solidFill>
              <a:prstDash val="solid"/>
              <a:bevel/>
              <a:tailEnd type="arrow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9" name="Principal Component 1"/>
            <p:cNvSpPr txBox="1"/>
            <p:nvPr/>
          </p:nvSpPr>
          <p:spPr>
            <a:xfrm rot="7504">
              <a:off x="1143830" y="1331434"/>
              <a:ext cx="1401784" cy="55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400">
                  <a:solidFill>
                    <a:srgbClr val="FFFB00"/>
                  </a:solidFill>
                </a:defRPr>
              </a:lvl1pPr>
            </a:lstStyle>
            <a:p>
              <a:pPr/>
              <a:r>
                <a:t>Principal Component 1</a:t>
              </a:r>
            </a:p>
          </p:txBody>
        </p:sp>
      </p:grp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270" y="3715705"/>
            <a:ext cx="3262279" cy="226762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>
            <a:off x="3857563" y="43873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/>
          </a:solidFill>
          <a:ln w="25400">
            <a:solidFill>
              <a:srgbClr val="252570"/>
            </a:solidFill>
            <a:bevel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33" name="PCA"/>
          <p:cNvSpPr txBox="1"/>
          <p:nvPr/>
        </p:nvSpPr>
        <p:spPr>
          <a:xfrm>
            <a:off x="4180078" y="4824188"/>
            <a:ext cx="6200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CA in gene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PCA in general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0000" y="1552667"/>
            <a:ext cx="5764000" cy="437637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omponent"/>
          <p:cNvSpPr/>
          <p:nvPr/>
        </p:nvSpPr>
        <p:spPr>
          <a:xfrm>
            <a:off x="3893740" y="5511613"/>
            <a:ext cx="966079" cy="2819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WEKA book:…"/>
          <p:cNvSpPr txBox="1"/>
          <p:nvPr>
            <p:ph type="body" idx="1"/>
          </p:nvPr>
        </p:nvSpPr>
        <p:spPr>
          <a:xfrm>
            <a:off x="457200" y="1678220"/>
            <a:ext cx="8229600" cy="4009016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3000"/>
            </a:pPr>
            <a:r>
              <a:t>WEKA book:</a:t>
            </a:r>
          </a:p>
          <a:p>
            <a:pPr marL="0" indent="0" algn="l">
              <a:defRPr sz="3000"/>
            </a:pPr>
          </a:p>
          <a:p>
            <a:pPr marL="0" indent="0" algn="l">
              <a:defRPr sz="3000"/>
            </a:pPr>
            <a:r>
              <a:t>Chapter 5, Section 5.7 up to pp. 177 (emphasis is on precision and recall)</a:t>
            </a:r>
          </a:p>
          <a:p>
            <a:pPr marL="0" indent="0" algn="l">
              <a:defRPr sz="3000"/>
            </a:pPr>
            <a:r>
              <a:t>Chapter 7, Section 7.3, pp. 324-326 (PCA)</a:t>
            </a:r>
          </a:p>
          <a:p>
            <a:pPr marL="0" indent="0" algn="l">
              <a:defRPr sz="3000"/>
            </a:pPr>
            <a:r>
              <a:t>Chapter 13, The Experimenter</a:t>
            </a:r>
          </a:p>
          <a:p>
            <a:pPr marL="0" indent="0" algn="l">
              <a:defRPr sz="3000"/>
            </a:pPr>
            <a:r>
              <a:t>(just read to understand how it works)</a:t>
            </a:r>
          </a:p>
          <a:p>
            <a:pPr marL="0" indent="0" algn="l">
              <a:defRPr sz="3000"/>
            </a:pPr>
          </a:p>
        </p:txBody>
      </p:sp>
      <p:sp>
        <p:nvSpPr>
          <p:cNvPr id="340" name="Required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Required 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uppose you have 1000 instances. You divide these in 500+250+250 instances.…"/>
          <p:cNvSpPr txBox="1"/>
          <p:nvPr>
            <p:ph type="body" idx="1"/>
          </p:nvPr>
        </p:nvSpPr>
        <p:spPr>
          <a:xfrm>
            <a:off x="457200" y="1342458"/>
            <a:ext cx="8229600" cy="5511672"/>
          </a:xfrm>
          <a:prstGeom prst="rect">
            <a:avLst/>
          </a:prstGeom>
        </p:spPr>
        <p:txBody>
          <a:bodyPr/>
          <a:lstStyle/>
          <a:p>
            <a:pPr marL="0" indent="0" algn="l">
              <a:defRPr sz="2400"/>
            </a:pPr>
            <a:r>
              <a:t>Suppose you have 1000 instances. You divide these in 500+250+250 instances.</a:t>
            </a:r>
          </a:p>
          <a:p>
            <a:pPr marL="0" indent="0" algn="l">
              <a:defRPr sz="2400"/>
            </a:pPr>
          </a:p>
          <a:p>
            <a:pPr marL="0" indent="0" algn="l">
              <a:defRPr sz="2400"/>
            </a:pPr>
            <a:r>
              <a:t>- Training set: 500 instances</a:t>
            </a:r>
          </a:p>
          <a:p>
            <a:pPr marL="0" indent="0" algn="l">
              <a:defRPr sz="2400"/>
            </a:pPr>
            <a:r>
              <a:t>- Validation set: 250 instances</a:t>
            </a:r>
          </a:p>
          <a:p>
            <a:pPr marL="0" indent="0" algn="l">
              <a:defRPr sz="2400"/>
            </a:pPr>
            <a:r>
              <a:t>(you may perform cross validation)</a:t>
            </a:r>
          </a:p>
          <a:p>
            <a:pPr marL="0" indent="0" algn="l">
              <a:defRPr sz="2400"/>
            </a:pPr>
            <a:r>
              <a:t>With these sets you find the best k value.</a:t>
            </a:r>
          </a:p>
          <a:p>
            <a:pPr marL="0" indent="0" algn="l">
              <a:defRPr sz="2400"/>
            </a:pPr>
          </a:p>
          <a:p>
            <a:pPr marL="0" indent="0" algn="l">
              <a:defRPr sz="2400"/>
            </a:pPr>
            <a:r>
              <a:t>- Test set: 250 instances</a:t>
            </a:r>
          </a:p>
          <a:p>
            <a:pPr marL="0" indent="0" algn="l">
              <a:defRPr sz="2400"/>
            </a:pPr>
            <a:r>
              <a:t>The performance of the test set is an estimate of the prediction performance on unseen instances.</a:t>
            </a:r>
          </a:p>
        </p:txBody>
      </p:sp>
      <p:sp>
        <p:nvSpPr>
          <p:cNvPr id="3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meter optimisation…"/>
          <p:cNvSpPr txBox="1"/>
          <p:nvPr>
            <p:ph type="title"/>
          </p:nvPr>
        </p:nvSpPr>
        <p:spPr>
          <a:xfrm>
            <a:off x="519616" y="-54981"/>
            <a:ext cx="8229601" cy="1508126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Parameter optimisation</a:t>
            </a:r>
          </a:p>
          <a:p>
            <a:pPr>
              <a:defRPr sz="3200"/>
            </a:pPr>
            <a:r>
              <a:t>(example, see also p.149 WEKA book)</a:t>
            </a:r>
          </a:p>
        </p:txBody>
      </p:sp>
      <p:grpSp>
        <p:nvGrpSpPr>
          <p:cNvPr id="45" name="Group"/>
          <p:cNvGrpSpPr/>
          <p:nvPr/>
        </p:nvGrpSpPr>
        <p:grpSpPr>
          <a:xfrm>
            <a:off x="584442" y="2389450"/>
            <a:ext cx="1226419" cy="1099509"/>
            <a:chOff x="0" y="0"/>
            <a:chExt cx="1226418" cy="1099508"/>
          </a:xfrm>
        </p:grpSpPr>
        <p:sp>
          <p:nvSpPr>
            <p:cNvPr id="41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Rectangle"/>
            <p:cNvSpPr/>
            <p:nvPr/>
          </p:nvSpPr>
          <p:spPr>
            <a:xfrm>
              <a:off x="0" y="766768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44" name="VALIDATION"/>
            <p:cNvSpPr txBox="1"/>
            <p:nvPr/>
          </p:nvSpPr>
          <p:spPr>
            <a:xfrm>
              <a:off x="131305" y="792168"/>
              <a:ext cx="104332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50" name="Group"/>
          <p:cNvGrpSpPr/>
          <p:nvPr/>
        </p:nvGrpSpPr>
        <p:grpSpPr>
          <a:xfrm>
            <a:off x="2061196" y="2408132"/>
            <a:ext cx="1226420" cy="1099509"/>
            <a:chOff x="0" y="0"/>
            <a:chExt cx="1226418" cy="1099507"/>
          </a:xfrm>
        </p:grpSpPr>
        <p:sp>
          <p:nvSpPr>
            <p:cNvPr id="46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49" name="VALIDATION"/>
            <p:cNvSpPr txBox="1"/>
            <p:nvPr/>
          </p:nvSpPr>
          <p:spPr>
            <a:xfrm>
              <a:off x="159252" y="792167"/>
              <a:ext cx="104460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grpSp>
        <p:nvGrpSpPr>
          <p:cNvPr id="55" name="Group"/>
          <p:cNvGrpSpPr/>
          <p:nvPr/>
        </p:nvGrpSpPr>
        <p:grpSpPr>
          <a:xfrm>
            <a:off x="6491459" y="2403407"/>
            <a:ext cx="1226419" cy="1099509"/>
            <a:chOff x="0" y="0"/>
            <a:chExt cx="1226418" cy="1099507"/>
          </a:xfrm>
        </p:grpSpPr>
        <p:sp>
          <p:nvSpPr>
            <p:cNvPr id="51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54" name="VALIDATION"/>
            <p:cNvSpPr txBox="1"/>
            <p:nvPr/>
          </p:nvSpPr>
          <p:spPr>
            <a:xfrm>
              <a:off x="108416" y="792167"/>
              <a:ext cx="110342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56" name="1-NN"/>
          <p:cNvSpPr txBox="1"/>
          <p:nvPr/>
        </p:nvSpPr>
        <p:spPr>
          <a:xfrm>
            <a:off x="804145" y="1918246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1-NN</a:t>
            </a:r>
          </a:p>
        </p:txBody>
      </p:sp>
      <p:sp>
        <p:nvSpPr>
          <p:cNvPr id="57" name="2-NN"/>
          <p:cNvSpPr txBox="1"/>
          <p:nvPr/>
        </p:nvSpPr>
        <p:spPr>
          <a:xfrm>
            <a:off x="2280899" y="1953374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2-NN</a:t>
            </a:r>
          </a:p>
        </p:txBody>
      </p:sp>
      <p:sp>
        <p:nvSpPr>
          <p:cNvPr id="58" name="5-NN"/>
          <p:cNvSpPr txBox="1"/>
          <p:nvPr/>
        </p:nvSpPr>
        <p:spPr>
          <a:xfrm>
            <a:off x="6711161" y="1932203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5-NN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3537951" y="2410299"/>
            <a:ext cx="1226419" cy="1099509"/>
            <a:chOff x="0" y="0"/>
            <a:chExt cx="1226418" cy="1099507"/>
          </a:xfrm>
        </p:grpSpPr>
        <p:sp>
          <p:nvSpPr>
            <p:cNvPr id="59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TRAIN"/>
            <p:cNvSpPr txBox="1"/>
            <p:nvPr/>
          </p:nvSpPr>
          <p:spPr>
            <a:xfrm>
              <a:off x="370378" y="211281"/>
              <a:ext cx="55851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62" name="VALIDATION"/>
            <p:cNvSpPr txBox="1"/>
            <p:nvPr/>
          </p:nvSpPr>
          <p:spPr>
            <a:xfrm>
              <a:off x="136364" y="792167"/>
              <a:ext cx="1030464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64" name="3-NN"/>
          <p:cNvSpPr txBox="1"/>
          <p:nvPr/>
        </p:nvSpPr>
        <p:spPr>
          <a:xfrm>
            <a:off x="3757653" y="1955542"/>
            <a:ext cx="7870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3-NN</a:t>
            </a:r>
          </a:p>
        </p:txBody>
      </p:sp>
      <p:sp>
        <p:nvSpPr>
          <p:cNvPr id="65" name="70%"/>
          <p:cNvSpPr txBox="1"/>
          <p:nvPr/>
        </p:nvSpPr>
        <p:spPr>
          <a:xfrm>
            <a:off x="900077" y="4487287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70%</a:t>
            </a:r>
          </a:p>
        </p:txBody>
      </p:sp>
      <p:sp>
        <p:nvSpPr>
          <p:cNvPr id="66" name="Line"/>
          <p:cNvSpPr/>
          <p:nvPr/>
        </p:nvSpPr>
        <p:spPr>
          <a:xfrm flipH="1">
            <a:off x="1197651" y="3576622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" name="Line"/>
          <p:cNvSpPr/>
          <p:nvPr/>
        </p:nvSpPr>
        <p:spPr>
          <a:xfrm>
            <a:off x="2674406" y="3581025"/>
            <a:ext cx="1" cy="82300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" name="Line"/>
          <p:cNvSpPr/>
          <p:nvPr/>
        </p:nvSpPr>
        <p:spPr>
          <a:xfrm>
            <a:off x="4151160" y="3581025"/>
            <a:ext cx="1" cy="823001"/>
          </a:xfrm>
          <a:prstGeom prst="line">
            <a:avLst/>
          </a:prstGeom>
          <a:ln w="76200">
            <a:solidFill>
              <a:srgbClr val="FFEB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154355" y="3590579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80%"/>
          <p:cNvSpPr txBox="1"/>
          <p:nvPr/>
        </p:nvSpPr>
        <p:spPr>
          <a:xfrm>
            <a:off x="2376831" y="4477410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71" name="86%"/>
          <p:cNvSpPr txBox="1"/>
          <p:nvPr/>
        </p:nvSpPr>
        <p:spPr>
          <a:xfrm>
            <a:off x="3853586" y="4487287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86%</a:t>
            </a:r>
          </a:p>
        </p:txBody>
      </p:sp>
      <p:sp>
        <p:nvSpPr>
          <p:cNvPr id="72" name="55%"/>
          <p:cNvSpPr txBox="1"/>
          <p:nvPr/>
        </p:nvSpPr>
        <p:spPr>
          <a:xfrm>
            <a:off x="6856780" y="4501244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55%</a:t>
            </a:r>
          </a:p>
        </p:txBody>
      </p:sp>
      <p:grpSp>
        <p:nvGrpSpPr>
          <p:cNvPr id="77" name="Group"/>
          <p:cNvGrpSpPr/>
          <p:nvPr/>
        </p:nvGrpSpPr>
        <p:grpSpPr>
          <a:xfrm>
            <a:off x="5014705" y="2397773"/>
            <a:ext cx="1226419" cy="1099508"/>
            <a:chOff x="0" y="0"/>
            <a:chExt cx="1226418" cy="1099507"/>
          </a:xfrm>
        </p:grpSpPr>
        <p:sp>
          <p:nvSpPr>
            <p:cNvPr id="73" name="Rectangle"/>
            <p:cNvSpPr/>
            <p:nvPr/>
          </p:nvSpPr>
          <p:spPr>
            <a:xfrm>
              <a:off x="0" y="0"/>
              <a:ext cx="1226419" cy="7045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Rectangle"/>
            <p:cNvSpPr/>
            <p:nvPr/>
          </p:nvSpPr>
          <p:spPr>
            <a:xfrm>
              <a:off x="0" y="766767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TRAIN"/>
            <p:cNvSpPr txBox="1"/>
            <p:nvPr/>
          </p:nvSpPr>
          <p:spPr>
            <a:xfrm>
              <a:off x="370378" y="211281"/>
              <a:ext cx="558513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TRAIN</a:t>
              </a:r>
            </a:p>
          </p:txBody>
        </p:sp>
        <p:sp>
          <p:nvSpPr>
            <p:cNvPr id="76" name="VALIDATION"/>
            <p:cNvSpPr txBox="1"/>
            <p:nvPr/>
          </p:nvSpPr>
          <p:spPr>
            <a:xfrm>
              <a:off x="128409" y="792167"/>
              <a:ext cx="10596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VALIDATION</a:t>
              </a:r>
            </a:p>
          </p:txBody>
        </p:sp>
      </p:grpSp>
      <p:sp>
        <p:nvSpPr>
          <p:cNvPr id="78" name="4-NN"/>
          <p:cNvSpPr txBox="1"/>
          <p:nvPr/>
        </p:nvSpPr>
        <p:spPr>
          <a:xfrm>
            <a:off x="5234407" y="1926568"/>
            <a:ext cx="78701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4-NN</a:t>
            </a:r>
          </a:p>
        </p:txBody>
      </p:sp>
      <p:sp>
        <p:nvSpPr>
          <p:cNvPr id="79" name="Line"/>
          <p:cNvSpPr/>
          <p:nvPr/>
        </p:nvSpPr>
        <p:spPr>
          <a:xfrm>
            <a:off x="5677600" y="3584944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60%"/>
          <p:cNvSpPr txBox="1"/>
          <p:nvPr/>
        </p:nvSpPr>
        <p:spPr>
          <a:xfrm>
            <a:off x="5380026" y="4495609"/>
            <a:ext cx="59515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60%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3537951" y="5848307"/>
            <a:ext cx="1226419" cy="332741"/>
            <a:chOff x="0" y="0"/>
            <a:chExt cx="1226418" cy="332740"/>
          </a:xfrm>
        </p:grpSpPr>
        <p:sp>
          <p:nvSpPr>
            <p:cNvPr id="81" name="Rectangle"/>
            <p:cNvSpPr/>
            <p:nvPr/>
          </p:nvSpPr>
          <p:spPr>
            <a:xfrm>
              <a:off x="0" y="0"/>
              <a:ext cx="1226419" cy="33274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TEST"/>
            <p:cNvSpPr txBox="1"/>
            <p:nvPr/>
          </p:nvSpPr>
          <p:spPr>
            <a:xfrm>
              <a:off x="382433" y="25400"/>
              <a:ext cx="461552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TEST</a:t>
              </a:r>
            </a:p>
          </p:txBody>
        </p:sp>
      </p:grpSp>
      <p:sp>
        <p:nvSpPr>
          <p:cNvPr id="84" name="Line"/>
          <p:cNvSpPr/>
          <p:nvPr/>
        </p:nvSpPr>
        <p:spPr>
          <a:xfrm>
            <a:off x="4151160" y="4958491"/>
            <a:ext cx="1" cy="823002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4807248" y="6021556"/>
            <a:ext cx="1078135" cy="1"/>
          </a:xfrm>
          <a:prstGeom prst="line">
            <a:avLst/>
          </a:prstGeom>
          <a:ln w="762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" name="74%"/>
          <p:cNvSpPr txBox="1"/>
          <p:nvPr/>
        </p:nvSpPr>
        <p:spPr>
          <a:xfrm>
            <a:off x="5928261" y="5829786"/>
            <a:ext cx="5951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74%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ow many features are needed?…"/>
          <p:cNvSpPr txBox="1"/>
          <p:nvPr>
            <p:ph type="body" idx="1"/>
          </p:nvPr>
        </p:nvSpPr>
        <p:spPr>
          <a:xfrm>
            <a:off x="457200" y="1975425"/>
            <a:ext cx="8229600" cy="4882575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t>How many features are needed?</a:t>
            </a:r>
          </a:p>
          <a:p>
            <a:pPr marL="0" indent="0" algn="l"/>
          </a:p>
          <a:p>
            <a:pPr marL="0" indent="0" algn="l"/>
            <a:r>
              <a:t>More features capture more information about the task</a:t>
            </a:r>
          </a:p>
          <a:p>
            <a:pPr marL="0" indent="0" algn="l"/>
          </a:p>
          <a:p>
            <a:pPr marL="0" indent="0" algn="l"/>
            <a:r>
              <a:t>But too many features hamper generalisation performance</a:t>
            </a:r>
          </a:p>
        </p:txBody>
      </p:sp>
      <p:sp>
        <p:nvSpPr>
          <p:cNvPr id="89" name="Classification a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and </a:t>
            </a:r>
          </a:p>
          <a:p>
            <a:pPr/>
            <a:r>
              <a:t>regression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We consider a simple linear decision boundary to solve the CAT-DOG classification task…"/>
          <p:cNvSpPr txBox="1"/>
          <p:nvPr>
            <p:ph type="body" sz="half" idx="1"/>
          </p:nvPr>
        </p:nvSpPr>
        <p:spPr>
          <a:xfrm>
            <a:off x="457200" y="2935293"/>
            <a:ext cx="8229600" cy="2138669"/>
          </a:xfrm>
          <a:prstGeom prst="rect">
            <a:avLst/>
          </a:prstGeom>
        </p:spPr>
        <p:txBody>
          <a:bodyPr/>
          <a:lstStyle>
            <a:lvl1pPr marL="0" indent="0" algn="just"/>
          </a:lstStyle>
          <a:p>
            <a:pPr/>
            <a:r>
              <a:t>We consider a simple linear decision boundary to solve the CAT-DOG classification task…</a:t>
            </a:r>
          </a:p>
        </p:txBody>
      </p:sp>
      <p:sp>
        <p:nvSpPr>
          <p:cNvPr id="92" name="More features may be g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features may be good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ore features may be good (1)"/>
          <p:cNvSpPr txBox="1"/>
          <p:nvPr>
            <p:ph type="title"/>
          </p:nvPr>
        </p:nvSpPr>
        <p:spPr>
          <a:xfrm>
            <a:off x="-31129" y="92074"/>
            <a:ext cx="9144002" cy="1508126"/>
          </a:xfrm>
          <a:prstGeom prst="rect">
            <a:avLst/>
          </a:prstGeom>
        </p:spPr>
        <p:txBody>
          <a:bodyPr/>
          <a:lstStyle/>
          <a:p>
            <a:pPr/>
            <a:r>
              <a:t>More features may be good (1)</a:t>
            </a:r>
          </a:p>
        </p:txBody>
      </p:sp>
      <p:grpSp>
        <p:nvGrpSpPr>
          <p:cNvPr id="97" name="Group"/>
          <p:cNvGrpSpPr/>
          <p:nvPr/>
        </p:nvGrpSpPr>
        <p:grpSpPr>
          <a:xfrm>
            <a:off x="2322727" y="2318849"/>
            <a:ext cx="4498546" cy="2720385"/>
            <a:chOff x="0" y="0"/>
            <a:chExt cx="4498545" cy="2720383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4498546" cy="272038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1772" y="363241"/>
              <a:ext cx="3175001" cy="199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" name="1 feature is insufficient to separate cats and dogs"/>
          <p:cNvSpPr txBox="1"/>
          <p:nvPr/>
        </p:nvSpPr>
        <p:spPr>
          <a:xfrm>
            <a:off x="1462442" y="5362852"/>
            <a:ext cx="621911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1 feature is insufficient to separate cats and dogs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More features may be good (2)"/>
          <p:cNvSpPr txBox="1"/>
          <p:nvPr>
            <p:ph type="title"/>
          </p:nvPr>
        </p:nvSpPr>
        <p:spPr>
          <a:xfrm>
            <a:off x="65201" y="92074"/>
            <a:ext cx="9013597" cy="1508126"/>
          </a:xfrm>
          <a:prstGeom prst="rect">
            <a:avLst/>
          </a:prstGeom>
        </p:spPr>
        <p:txBody>
          <a:bodyPr/>
          <a:lstStyle/>
          <a:p>
            <a:pPr/>
            <a:r>
              <a:t>More features may be good (2)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975283" y="2366364"/>
            <a:ext cx="5193434" cy="3096390"/>
            <a:chOff x="0" y="0"/>
            <a:chExt cx="5193432" cy="3096389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5193433" cy="309639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90711" y="240094"/>
              <a:ext cx="3924301" cy="2616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" name="2 features are insufficient to separate cats and dogs"/>
          <p:cNvSpPr txBox="1"/>
          <p:nvPr/>
        </p:nvSpPr>
        <p:spPr>
          <a:xfrm>
            <a:off x="1462442" y="5830082"/>
            <a:ext cx="653140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2 features are insufficient to separate cats and dogs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