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DECEF"/>
                </a:solidFill>
              </a:defRPr>
            </a:lvl1pPr>
            <a:lvl2pPr>
              <a:defRPr>
                <a:solidFill>
                  <a:srgbClr val="EDECEF"/>
                </a:solidFill>
              </a:defRPr>
            </a:lvl2pPr>
            <a:lvl3pPr>
              <a:defRPr>
                <a:solidFill>
                  <a:srgbClr val="EDECEF"/>
                </a:solidFill>
              </a:defRPr>
            </a:lvl3pPr>
            <a:lvl4pPr>
              <a:defRPr>
                <a:solidFill>
                  <a:srgbClr val="EDECEF"/>
                </a:solidFill>
              </a:defRPr>
            </a:lvl4pPr>
            <a:lvl5pPr>
              <a:defRPr>
                <a:solidFill>
                  <a:srgbClr val="EDECE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 defTabSz="457200">
              <a:defRPr sz="1800">
                <a:solidFill>
                  <a:srgbClr val="87878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342900" marR="0" indent="38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342900" marR="0" indent="495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342900" marR="0" indent="952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342900" marR="0" indent="14097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342900" marR="0" indent="1866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342900" marR="0" indent="2324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342900" marR="0" indent="2781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342900" marR="0" indent="3238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ikato.ac.nz/~eibe/pubs/bouckaert_and_frank.pdf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ntroduction to Data Science 5"/>
          <p:cNvSpPr txBox="1"/>
          <p:nvPr>
            <p:ph type="ctrTitle" idx="4294967295"/>
          </p:nvPr>
        </p:nvSpPr>
        <p:spPr>
          <a:xfrm>
            <a:off x="164107" y="2408237"/>
            <a:ext cx="8815786" cy="204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Introduction to Data Science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meter optimisation…"/>
          <p:cNvSpPr txBox="1"/>
          <p:nvPr>
            <p:ph type="title"/>
          </p:nvPr>
        </p:nvSpPr>
        <p:spPr>
          <a:xfrm>
            <a:off x="519616" y="-54981"/>
            <a:ext cx="8229601" cy="1508126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Parameter optimisation</a:t>
            </a:r>
          </a:p>
          <a:p>
            <a:pPr>
              <a:defRPr sz="3200"/>
            </a:pPr>
            <a:r>
              <a:t>(example, see also p.149 WEKA book)</a:t>
            </a:r>
          </a:p>
        </p:txBody>
      </p:sp>
      <p:grpSp>
        <p:nvGrpSpPr>
          <p:cNvPr id="65" name="Group"/>
          <p:cNvGrpSpPr/>
          <p:nvPr/>
        </p:nvGrpSpPr>
        <p:grpSpPr>
          <a:xfrm>
            <a:off x="584442" y="2389450"/>
            <a:ext cx="1226419" cy="1099509"/>
            <a:chOff x="0" y="0"/>
            <a:chExt cx="1226418" cy="1099508"/>
          </a:xfrm>
        </p:grpSpPr>
        <p:sp>
          <p:nvSpPr>
            <p:cNvPr id="61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Rectangle"/>
            <p:cNvSpPr/>
            <p:nvPr/>
          </p:nvSpPr>
          <p:spPr>
            <a:xfrm>
              <a:off x="0" y="766768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64" name="VALIDATION"/>
            <p:cNvSpPr txBox="1"/>
            <p:nvPr/>
          </p:nvSpPr>
          <p:spPr>
            <a:xfrm>
              <a:off x="131305" y="792168"/>
              <a:ext cx="104332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70" name="Group"/>
          <p:cNvGrpSpPr/>
          <p:nvPr/>
        </p:nvGrpSpPr>
        <p:grpSpPr>
          <a:xfrm>
            <a:off x="2061196" y="2408132"/>
            <a:ext cx="1226420" cy="1099509"/>
            <a:chOff x="0" y="0"/>
            <a:chExt cx="1226418" cy="1099507"/>
          </a:xfrm>
        </p:grpSpPr>
        <p:sp>
          <p:nvSpPr>
            <p:cNvPr id="66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69" name="VALIDATION"/>
            <p:cNvSpPr txBox="1"/>
            <p:nvPr/>
          </p:nvSpPr>
          <p:spPr>
            <a:xfrm>
              <a:off x="159252" y="792167"/>
              <a:ext cx="104460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75" name="Group"/>
          <p:cNvGrpSpPr/>
          <p:nvPr/>
        </p:nvGrpSpPr>
        <p:grpSpPr>
          <a:xfrm>
            <a:off x="6491459" y="2403407"/>
            <a:ext cx="1226419" cy="1099509"/>
            <a:chOff x="0" y="0"/>
            <a:chExt cx="1226418" cy="1099507"/>
          </a:xfrm>
        </p:grpSpPr>
        <p:sp>
          <p:nvSpPr>
            <p:cNvPr id="71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74" name="VALIDATION"/>
            <p:cNvSpPr txBox="1"/>
            <p:nvPr/>
          </p:nvSpPr>
          <p:spPr>
            <a:xfrm>
              <a:off x="108416" y="792167"/>
              <a:ext cx="110342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76" name="1-NN"/>
          <p:cNvSpPr txBox="1"/>
          <p:nvPr/>
        </p:nvSpPr>
        <p:spPr>
          <a:xfrm>
            <a:off x="804145" y="1918246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1-NN</a:t>
            </a:r>
          </a:p>
        </p:txBody>
      </p:sp>
      <p:sp>
        <p:nvSpPr>
          <p:cNvPr id="77" name="2-NN"/>
          <p:cNvSpPr txBox="1"/>
          <p:nvPr/>
        </p:nvSpPr>
        <p:spPr>
          <a:xfrm>
            <a:off x="2280899" y="1953374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2-NN</a:t>
            </a:r>
          </a:p>
        </p:txBody>
      </p:sp>
      <p:sp>
        <p:nvSpPr>
          <p:cNvPr id="78" name="5-NN"/>
          <p:cNvSpPr txBox="1"/>
          <p:nvPr/>
        </p:nvSpPr>
        <p:spPr>
          <a:xfrm>
            <a:off x="6711161" y="1932203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5-NN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3537951" y="2410299"/>
            <a:ext cx="1226419" cy="1099509"/>
            <a:chOff x="0" y="0"/>
            <a:chExt cx="1226418" cy="1099507"/>
          </a:xfrm>
        </p:grpSpPr>
        <p:sp>
          <p:nvSpPr>
            <p:cNvPr id="79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82" name="VALIDATION"/>
            <p:cNvSpPr txBox="1"/>
            <p:nvPr/>
          </p:nvSpPr>
          <p:spPr>
            <a:xfrm>
              <a:off x="136364" y="792167"/>
              <a:ext cx="103046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84" name="3-NN"/>
          <p:cNvSpPr txBox="1"/>
          <p:nvPr/>
        </p:nvSpPr>
        <p:spPr>
          <a:xfrm>
            <a:off x="3757653" y="1955542"/>
            <a:ext cx="78701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3-NN</a:t>
            </a:r>
          </a:p>
        </p:txBody>
      </p:sp>
      <p:sp>
        <p:nvSpPr>
          <p:cNvPr id="85" name="70%"/>
          <p:cNvSpPr txBox="1"/>
          <p:nvPr/>
        </p:nvSpPr>
        <p:spPr>
          <a:xfrm>
            <a:off x="900077" y="4487287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70%</a:t>
            </a:r>
          </a:p>
        </p:txBody>
      </p:sp>
      <p:sp>
        <p:nvSpPr>
          <p:cNvPr id="86" name="Line"/>
          <p:cNvSpPr/>
          <p:nvPr/>
        </p:nvSpPr>
        <p:spPr>
          <a:xfrm flipH="1">
            <a:off x="1197651" y="3576622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" name="Line"/>
          <p:cNvSpPr/>
          <p:nvPr/>
        </p:nvSpPr>
        <p:spPr>
          <a:xfrm>
            <a:off x="2674406" y="3581025"/>
            <a:ext cx="1" cy="82300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" name="Line"/>
          <p:cNvSpPr/>
          <p:nvPr/>
        </p:nvSpPr>
        <p:spPr>
          <a:xfrm>
            <a:off x="4151160" y="3581025"/>
            <a:ext cx="1" cy="823001"/>
          </a:xfrm>
          <a:prstGeom prst="line">
            <a:avLst/>
          </a:prstGeom>
          <a:ln w="76200">
            <a:solidFill>
              <a:srgbClr val="FFEB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7154355" y="3590579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" name="80%"/>
          <p:cNvSpPr txBox="1"/>
          <p:nvPr/>
        </p:nvSpPr>
        <p:spPr>
          <a:xfrm>
            <a:off x="2376831" y="4477410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91" name="86%"/>
          <p:cNvSpPr txBox="1"/>
          <p:nvPr/>
        </p:nvSpPr>
        <p:spPr>
          <a:xfrm>
            <a:off x="3853586" y="4487287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86%</a:t>
            </a:r>
          </a:p>
        </p:txBody>
      </p:sp>
      <p:sp>
        <p:nvSpPr>
          <p:cNvPr id="92" name="55%"/>
          <p:cNvSpPr txBox="1"/>
          <p:nvPr/>
        </p:nvSpPr>
        <p:spPr>
          <a:xfrm>
            <a:off x="6856780" y="4501244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55%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5014705" y="2397773"/>
            <a:ext cx="1226419" cy="1099508"/>
            <a:chOff x="0" y="0"/>
            <a:chExt cx="1226418" cy="1099507"/>
          </a:xfrm>
        </p:grpSpPr>
        <p:sp>
          <p:nvSpPr>
            <p:cNvPr id="93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96" name="VALIDATION"/>
            <p:cNvSpPr txBox="1"/>
            <p:nvPr/>
          </p:nvSpPr>
          <p:spPr>
            <a:xfrm>
              <a:off x="128409" y="792167"/>
              <a:ext cx="105965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98" name="4-NN"/>
          <p:cNvSpPr txBox="1"/>
          <p:nvPr/>
        </p:nvSpPr>
        <p:spPr>
          <a:xfrm>
            <a:off x="5234407" y="1926568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4-NN</a:t>
            </a:r>
          </a:p>
        </p:txBody>
      </p:sp>
      <p:sp>
        <p:nvSpPr>
          <p:cNvPr id="99" name="Line"/>
          <p:cNvSpPr/>
          <p:nvPr/>
        </p:nvSpPr>
        <p:spPr>
          <a:xfrm>
            <a:off x="5677600" y="3584944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" name="60%"/>
          <p:cNvSpPr txBox="1"/>
          <p:nvPr/>
        </p:nvSpPr>
        <p:spPr>
          <a:xfrm>
            <a:off x="5380026" y="4495609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60%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3537951" y="5848307"/>
            <a:ext cx="1226419" cy="332741"/>
            <a:chOff x="0" y="0"/>
            <a:chExt cx="1226418" cy="332740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TEST"/>
            <p:cNvSpPr txBox="1"/>
            <p:nvPr/>
          </p:nvSpPr>
          <p:spPr>
            <a:xfrm>
              <a:off x="382433" y="25400"/>
              <a:ext cx="461552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TEST</a:t>
              </a:r>
            </a:p>
          </p:txBody>
        </p:sp>
      </p:grpSp>
      <p:sp>
        <p:nvSpPr>
          <p:cNvPr id="104" name="Line"/>
          <p:cNvSpPr/>
          <p:nvPr/>
        </p:nvSpPr>
        <p:spPr>
          <a:xfrm>
            <a:off x="4151160" y="4958491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" name="Line"/>
          <p:cNvSpPr/>
          <p:nvPr/>
        </p:nvSpPr>
        <p:spPr>
          <a:xfrm>
            <a:off x="4807248" y="6021556"/>
            <a:ext cx="1078135" cy="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" name="74%"/>
          <p:cNvSpPr txBox="1"/>
          <p:nvPr/>
        </p:nvSpPr>
        <p:spPr>
          <a:xfrm>
            <a:off x="5928261" y="5829786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74%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Model selection / parameter optimisation"/>
          <p:cNvSpPr txBox="1"/>
          <p:nvPr>
            <p:ph type="title"/>
          </p:nvPr>
        </p:nvSpPr>
        <p:spPr>
          <a:xfrm>
            <a:off x="88928" y="-54981"/>
            <a:ext cx="8966144" cy="15081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Model selection / parameter optimisation</a:t>
            </a:r>
          </a:p>
        </p:txBody>
      </p:sp>
      <p:grpSp>
        <p:nvGrpSpPr>
          <p:cNvPr id="113" name="Group"/>
          <p:cNvGrpSpPr/>
          <p:nvPr/>
        </p:nvGrpSpPr>
        <p:grpSpPr>
          <a:xfrm>
            <a:off x="584442" y="2389450"/>
            <a:ext cx="1226419" cy="1099509"/>
            <a:chOff x="0" y="0"/>
            <a:chExt cx="1226418" cy="1099508"/>
          </a:xfrm>
        </p:grpSpPr>
        <p:sp>
          <p:nvSpPr>
            <p:cNvPr id="109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Rectangle"/>
            <p:cNvSpPr/>
            <p:nvPr/>
          </p:nvSpPr>
          <p:spPr>
            <a:xfrm>
              <a:off x="0" y="766768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12" name="VALIDATION"/>
            <p:cNvSpPr txBox="1"/>
            <p:nvPr/>
          </p:nvSpPr>
          <p:spPr>
            <a:xfrm>
              <a:off x="131305" y="792168"/>
              <a:ext cx="104332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118" name="Group"/>
          <p:cNvGrpSpPr/>
          <p:nvPr/>
        </p:nvGrpSpPr>
        <p:grpSpPr>
          <a:xfrm>
            <a:off x="2061196" y="2408132"/>
            <a:ext cx="1226420" cy="1099509"/>
            <a:chOff x="0" y="0"/>
            <a:chExt cx="1226418" cy="1099507"/>
          </a:xfrm>
        </p:grpSpPr>
        <p:sp>
          <p:nvSpPr>
            <p:cNvPr id="114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17" name="VALIDATION"/>
            <p:cNvSpPr txBox="1"/>
            <p:nvPr/>
          </p:nvSpPr>
          <p:spPr>
            <a:xfrm>
              <a:off x="159252" y="792167"/>
              <a:ext cx="104460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123" name="Group"/>
          <p:cNvGrpSpPr/>
          <p:nvPr/>
        </p:nvGrpSpPr>
        <p:grpSpPr>
          <a:xfrm>
            <a:off x="6491459" y="2403407"/>
            <a:ext cx="1226419" cy="1099509"/>
            <a:chOff x="0" y="0"/>
            <a:chExt cx="1226418" cy="1099507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22" name="VALIDATION"/>
            <p:cNvSpPr txBox="1"/>
            <p:nvPr/>
          </p:nvSpPr>
          <p:spPr>
            <a:xfrm>
              <a:off x="108416" y="792167"/>
              <a:ext cx="110342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124" name="1-NN"/>
          <p:cNvSpPr txBox="1"/>
          <p:nvPr/>
        </p:nvSpPr>
        <p:spPr>
          <a:xfrm>
            <a:off x="804145" y="1918246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1-NN</a:t>
            </a:r>
          </a:p>
        </p:txBody>
      </p:sp>
      <p:sp>
        <p:nvSpPr>
          <p:cNvPr id="125" name="3-NN"/>
          <p:cNvSpPr txBox="1"/>
          <p:nvPr/>
        </p:nvSpPr>
        <p:spPr>
          <a:xfrm>
            <a:off x="2280899" y="1953374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3-NN</a:t>
            </a:r>
          </a:p>
        </p:txBody>
      </p:sp>
      <p:sp>
        <p:nvSpPr>
          <p:cNvPr id="126" name="J48mno9"/>
          <p:cNvSpPr txBox="1"/>
          <p:nvPr/>
        </p:nvSpPr>
        <p:spPr>
          <a:xfrm>
            <a:off x="6546474" y="1932203"/>
            <a:ext cx="12157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J48mno9</a:t>
            </a:r>
          </a:p>
        </p:txBody>
      </p:sp>
      <p:grpSp>
        <p:nvGrpSpPr>
          <p:cNvPr id="131" name="Group"/>
          <p:cNvGrpSpPr/>
          <p:nvPr/>
        </p:nvGrpSpPr>
        <p:grpSpPr>
          <a:xfrm>
            <a:off x="3537951" y="2410299"/>
            <a:ext cx="1226419" cy="1099509"/>
            <a:chOff x="0" y="0"/>
            <a:chExt cx="1226418" cy="1099507"/>
          </a:xfrm>
        </p:grpSpPr>
        <p:sp>
          <p:nvSpPr>
            <p:cNvPr id="127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30" name="VALIDATION"/>
            <p:cNvSpPr txBox="1"/>
            <p:nvPr/>
          </p:nvSpPr>
          <p:spPr>
            <a:xfrm>
              <a:off x="136364" y="792167"/>
              <a:ext cx="103046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132" name="J48mno2"/>
          <p:cNvSpPr txBox="1"/>
          <p:nvPr/>
        </p:nvSpPr>
        <p:spPr>
          <a:xfrm>
            <a:off x="3543279" y="1953374"/>
            <a:ext cx="12157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J48mno2</a:t>
            </a:r>
          </a:p>
        </p:txBody>
      </p:sp>
      <p:sp>
        <p:nvSpPr>
          <p:cNvPr id="133" name="70%"/>
          <p:cNvSpPr txBox="1"/>
          <p:nvPr/>
        </p:nvSpPr>
        <p:spPr>
          <a:xfrm>
            <a:off x="900077" y="4487287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70%</a:t>
            </a:r>
          </a:p>
        </p:txBody>
      </p:sp>
      <p:sp>
        <p:nvSpPr>
          <p:cNvPr id="134" name="Line"/>
          <p:cNvSpPr/>
          <p:nvPr/>
        </p:nvSpPr>
        <p:spPr>
          <a:xfrm flipH="1">
            <a:off x="1197651" y="3576622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2674406" y="3581025"/>
            <a:ext cx="1" cy="82300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4151160" y="3581025"/>
            <a:ext cx="1" cy="823001"/>
          </a:xfrm>
          <a:prstGeom prst="line">
            <a:avLst/>
          </a:prstGeom>
          <a:ln w="76200">
            <a:solidFill>
              <a:srgbClr val="FFEB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7154355" y="3590579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8" name="80%"/>
          <p:cNvSpPr txBox="1"/>
          <p:nvPr/>
        </p:nvSpPr>
        <p:spPr>
          <a:xfrm>
            <a:off x="2376831" y="4477410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139" name="86%"/>
          <p:cNvSpPr txBox="1"/>
          <p:nvPr/>
        </p:nvSpPr>
        <p:spPr>
          <a:xfrm>
            <a:off x="3853586" y="4487287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86%</a:t>
            </a:r>
          </a:p>
        </p:txBody>
      </p:sp>
      <p:sp>
        <p:nvSpPr>
          <p:cNvPr id="140" name="55%"/>
          <p:cNvSpPr txBox="1"/>
          <p:nvPr/>
        </p:nvSpPr>
        <p:spPr>
          <a:xfrm>
            <a:off x="6856780" y="4501244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55%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5014705" y="2397773"/>
            <a:ext cx="1226419" cy="1099508"/>
            <a:chOff x="0" y="0"/>
            <a:chExt cx="1226418" cy="1099507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44" name="VALIDATION"/>
            <p:cNvSpPr txBox="1"/>
            <p:nvPr/>
          </p:nvSpPr>
          <p:spPr>
            <a:xfrm>
              <a:off x="128409" y="792167"/>
              <a:ext cx="105965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146" name="J48mno5"/>
          <p:cNvSpPr txBox="1"/>
          <p:nvPr/>
        </p:nvSpPr>
        <p:spPr>
          <a:xfrm>
            <a:off x="5020033" y="1932203"/>
            <a:ext cx="12157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J48mno5</a:t>
            </a:r>
          </a:p>
        </p:txBody>
      </p:sp>
      <p:sp>
        <p:nvSpPr>
          <p:cNvPr id="147" name="Line"/>
          <p:cNvSpPr/>
          <p:nvPr/>
        </p:nvSpPr>
        <p:spPr>
          <a:xfrm>
            <a:off x="5677600" y="3584944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8" name="60%"/>
          <p:cNvSpPr txBox="1"/>
          <p:nvPr/>
        </p:nvSpPr>
        <p:spPr>
          <a:xfrm>
            <a:off x="5380026" y="4495609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60%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3537951" y="5848307"/>
            <a:ext cx="1226419" cy="332741"/>
            <a:chOff x="0" y="0"/>
            <a:chExt cx="1226418" cy="332740"/>
          </a:xfrm>
        </p:grpSpPr>
        <p:sp>
          <p:nvSpPr>
            <p:cNvPr id="149" name="Rectangle"/>
            <p:cNvSpPr/>
            <p:nvPr/>
          </p:nvSpPr>
          <p:spPr>
            <a:xfrm>
              <a:off x="0" y="0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TEST"/>
            <p:cNvSpPr txBox="1"/>
            <p:nvPr/>
          </p:nvSpPr>
          <p:spPr>
            <a:xfrm>
              <a:off x="382433" y="25400"/>
              <a:ext cx="461552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TEST</a:t>
              </a:r>
            </a:p>
          </p:txBody>
        </p:sp>
      </p:grpSp>
      <p:sp>
        <p:nvSpPr>
          <p:cNvPr id="152" name="Line"/>
          <p:cNvSpPr/>
          <p:nvPr/>
        </p:nvSpPr>
        <p:spPr>
          <a:xfrm>
            <a:off x="4151160" y="4958491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4807248" y="6021556"/>
            <a:ext cx="1078135" cy="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74%"/>
          <p:cNvSpPr txBox="1"/>
          <p:nvPr/>
        </p:nvSpPr>
        <p:spPr>
          <a:xfrm>
            <a:off x="5928261" y="5829786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74%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9593" y="1435699"/>
            <a:ext cx="2373445" cy="22105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ine"/>
          <p:cNvSpPr/>
          <p:nvPr/>
        </p:nvSpPr>
        <p:spPr>
          <a:xfrm flipV="1">
            <a:off x="4253937" y="1573250"/>
            <a:ext cx="161071" cy="461956"/>
          </a:xfrm>
          <a:prstGeom prst="line">
            <a:avLst/>
          </a:prstGeom>
          <a:ln w="25400">
            <a:solidFill>
              <a:srgbClr val="FAFFFE"/>
            </a:solidFill>
            <a:bevel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ignificant differenc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Significant differences?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983103" y="2389450"/>
            <a:ext cx="1226419" cy="1099509"/>
            <a:chOff x="0" y="0"/>
            <a:chExt cx="1226418" cy="1099508"/>
          </a:xfrm>
        </p:grpSpPr>
        <p:sp>
          <p:nvSpPr>
            <p:cNvPr id="160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Rectangle"/>
            <p:cNvSpPr/>
            <p:nvPr/>
          </p:nvSpPr>
          <p:spPr>
            <a:xfrm>
              <a:off x="0" y="766768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63" name="VALIDATION"/>
            <p:cNvSpPr txBox="1"/>
            <p:nvPr/>
          </p:nvSpPr>
          <p:spPr>
            <a:xfrm>
              <a:off x="131305" y="792168"/>
              <a:ext cx="104332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2459857" y="2408132"/>
            <a:ext cx="1226419" cy="1099509"/>
            <a:chOff x="0" y="0"/>
            <a:chExt cx="1226418" cy="1099507"/>
          </a:xfrm>
        </p:grpSpPr>
        <p:sp>
          <p:nvSpPr>
            <p:cNvPr id="165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68" name="VALIDATION"/>
            <p:cNvSpPr txBox="1"/>
            <p:nvPr/>
          </p:nvSpPr>
          <p:spPr>
            <a:xfrm>
              <a:off x="159252" y="792167"/>
              <a:ext cx="104460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6890120" y="2403407"/>
            <a:ext cx="1226419" cy="1099509"/>
            <a:chOff x="0" y="0"/>
            <a:chExt cx="1226418" cy="1099507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73" name="VALIDATION"/>
            <p:cNvSpPr txBox="1"/>
            <p:nvPr/>
          </p:nvSpPr>
          <p:spPr>
            <a:xfrm>
              <a:off x="108416" y="792167"/>
              <a:ext cx="110342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175" name="1-NN"/>
          <p:cNvSpPr txBox="1"/>
          <p:nvPr/>
        </p:nvSpPr>
        <p:spPr>
          <a:xfrm>
            <a:off x="1202805" y="1918246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1-NN</a:t>
            </a:r>
          </a:p>
        </p:txBody>
      </p:sp>
      <p:sp>
        <p:nvSpPr>
          <p:cNvPr id="176" name="3-NN"/>
          <p:cNvSpPr txBox="1"/>
          <p:nvPr/>
        </p:nvSpPr>
        <p:spPr>
          <a:xfrm>
            <a:off x="2679560" y="1953374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3-NN</a:t>
            </a:r>
          </a:p>
        </p:txBody>
      </p:sp>
      <p:sp>
        <p:nvSpPr>
          <p:cNvPr id="177" name="J48mno9"/>
          <p:cNvSpPr txBox="1"/>
          <p:nvPr/>
        </p:nvSpPr>
        <p:spPr>
          <a:xfrm>
            <a:off x="6945134" y="1932203"/>
            <a:ext cx="12157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J48mno9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3936611" y="2410299"/>
            <a:ext cx="1226419" cy="1099509"/>
            <a:chOff x="0" y="0"/>
            <a:chExt cx="1226418" cy="1099507"/>
          </a:xfrm>
        </p:grpSpPr>
        <p:sp>
          <p:nvSpPr>
            <p:cNvPr id="178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81" name="VALIDATION"/>
            <p:cNvSpPr txBox="1"/>
            <p:nvPr/>
          </p:nvSpPr>
          <p:spPr>
            <a:xfrm>
              <a:off x="136364" y="792167"/>
              <a:ext cx="103046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183" name="J48mno2"/>
          <p:cNvSpPr txBox="1"/>
          <p:nvPr/>
        </p:nvSpPr>
        <p:spPr>
          <a:xfrm>
            <a:off x="3941939" y="1953374"/>
            <a:ext cx="12157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J48mno2</a:t>
            </a:r>
          </a:p>
        </p:txBody>
      </p:sp>
      <p:sp>
        <p:nvSpPr>
          <p:cNvPr id="184" name="70%"/>
          <p:cNvSpPr txBox="1"/>
          <p:nvPr/>
        </p:nvSpPr>
        <p:spPr>
          <a:xfrm>
            <a:off x="1298737" y="4487287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70%</a:t>
            </a:r>
          </a:p>
        </p:txBody>
      </p:sp>
      <p:sp>
        <p:nvSpPr>
          <p:cNvPr id="185" name="Line"/>
          <p:cNvSpPr/>
          <p:nvPr/>
        </p:nvSpPr>
        <p:spPr>
          <a:xfrm flipH="1">
            <a:off x="1596312" y="3576622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3073066" y="3581025"/>
            <a:ext cx="1" cy="82300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4549820" y="3581025"/>
            <a:ext cx="1" cy="823001"/>
          </a:xfrm>
          <a:prstGeom prst="line">
            <a:avLst/>
          </a:prstGeom>
          <a:ln w="76200">
            <a:solidFill>
              <a:srgbClr val="FFEB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7553016" y="3590579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9" name="84%"/>
          <p:cNvSpPr txBox="1"/>
          <p:nvPr/>
        </p:nvSpPr>
        <p:spPr>
          <a:xfrm>
            <a:off x="2775492" y="4477410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84%</a:t>
            </a:r>
          </a:p>
        </p:txBody>
      </p:sp>
      <p:sp>
        <p:nvSpPr>
          <p:cNvPr id="190" name="86%"/>
          <p:cNvSpPr txBox="1"/>
          <p:nvPr/>
        </p:nvSpPr>
        <p:spPr>
          <a:xfrm>
            <a:off x="4252246" y="4487287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86%</a:t>
            </a:r>
          </a:p>
        </p:txBody>
      </p:sp>
      <p:sp>
        <p:nvSpPr>
          <p:cNvPr id="191" name="55%"/>
          <p:cNvSpPr txBox="1"/>
          <p:nvPr/>
        </p:nvSpPr>
        <p:spPr>
          <a:xfrm>
            <a:off x="7255441" y="4501244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55%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5413366" y="2397773"/>
            <a:ext cx="1226419" cy="1099508"/>
            <a:chOff x="0" y="0"/>
            <a:chExt cx="1226418" cy="1099507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195" name="VALIDATION"/>
            <p:cNvSpPr txBox="1"/>
            <p:nvPr/>
          </p:nvSpPr>
          <p:spPr>
            <a:xfrm>
              <a:off x="128409" y="792167"/>
              <a:ext cx="105965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197" name="J48mno5"/>
          <p:cNvSpPr txBox="1"/>
          <p:nvPr/>
        </p:nvSpPr>
        <p:spPr>
          <a:xfrm>
            <a:off x="5418694" y="1932203"/>
            <a:ext cx="12157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J48mno5</a:t>
            </a:r>
          </a:p>
        </p:txBody>
      </p:sp>
      <p:sp>
        <p:nvSpPr>
          <p:cNvPr id="198" name="Line"/>
          <p:cNvSpPr/>
          <p:nvPr/>
        </p:nvSpPr>
        <p:spPr>
          <a:xfrm>
            <a:off x="6076261" y="3584944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9" name="85%"/>
          <p:cNvSpPr txBox="1"/>
          <p:nvPr/>
        </p:nvSpPr>
        <p:spPr>
          <a:xfrm>
            <a:off x="5778687" y="4495609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85%</a:t>
            </a:r>
          </a:p>
        </p:txBody>
      </p:sp>
      <p:sp>
        <p:nvSpPr>
          <p:cNvPr id="200" name="the best?"/>
          <p:cNvSpPr txBox="1"/>
          <p:nvPr/>
        </p:nvSpPr>
        <p:spPr>
          <a:xfrm>
            <a:off x="3966165" y="5648135"/>
            <a:ext cx="121167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the best?</a:t>
            </a:r>
          </a:p>
        </p:txBody>
      </p:sp>
      <p:sp>
        <p:nvSpPr>
          <p:cNvPr id="201" name="Line"/>
          <p:cNvSpPr/>
          <p:nvPr/>
        </p:nvSpPr>
        <p:spPr>
          <a:xfrm>
            <a:off x="3056999" y="4856000"/>
            <a:ext cx="1388172" cy="69674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2" name="Line"/>
          <p:cNvSpPr/>
          <p:nvPr/>
        </p:nvSpPr>
        <p:spPr>
          <a:xfrm flipH="1">
            <a:off x="4735670" y="4868055"/>
            <a:ext cx="1316737" cy="672595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3" name="Line"/>
          <p:cNvSpPr/>
          <p:nvPr/>
        </p:nvSpPr>
        <p:spPr>
          <a:xfrm>
            <a:off x="4590420" y="4856671"/>
            <a:ext cx="1" cy="68546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 case of 10-fold cross validation, it is an average of the scores over 10 folds…"/>
          <p:cNvSpPr txBox="1"/>
          <p:nvPr>
            <p:ph type="body" idx="1"/>
          </p:nvPr>
        </p:nvSpPr>
        <p:spPr>
          <a:xfrm>
            <a:off x="457200" y="1975425"/>
            <a:ext cx="8229600" cy="4882575"/>
          </a:xfrm>
          <a:prstGeom prst="rect">
            <a:avLst/>
          </a:prstGeom>
        </p:spPr>
        <p:txBody>
          <a:bodyPr/>
          <a:lstStyle/>
          <a:p>
            <a:pPr marL="0" indent="0" algn="l"/>
            <a:r>
              <a:t>In case of 10-fold cross validation, it is an average of the scores over 10 folds</a:t>
            </a:r>
          </a:p>
          <a:p>
            <a:pPr marL="0" indent="0" algn="l"/>
          </a:p>
          <a:p>
            <a:pPr marL="0" indent="0" algn="l"/>
            <a:r>
              <a:t>So, each validation performance has a standard deviation associated with it</a:t>
            </a:r>
          </a:p>
          <a:p>
            <a:pPr marL="0" indent="0" algn="l"/>
          </a:p>
          <a:p>
            <a:pPr marL="0" indent="0" algn="l"/>
            <a:r>
              <a:t>To decide if two scores (averages) differ, you need to perform a statistical test</a:t>
            </a:r>
          </a:p>
        </p:txBody>
      </p:sp>
      <p:sp>
        <p:nvSpPr>
          <p:cNvPr id="206" name="Validation performance is an average s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performance is an average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t-test and p-val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t-test and p-value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498" y="1428420"/>
            <a:ext cx="8093004" cy="158705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p=0.05 means: in 1 of 20 experiments you wrongly declare a difference to be significant…"/>
          <p:cNvSpPr txBox="1"/>
          <p:nvPr>
            <p:ph type="body" sz="half" idx="1"/>
          </p:nvPr>
        </p:nvSpPr>
        <p:spPr>
          <a:xfrm>
            <a:off x="162543" y="3444865"/>
            <a:ext cx="8818914" cy="2534801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2800"/>
            </a:pPr>
            <a:r>
              <a:t>p=0.05 means: in 1 of 20 experiments you wrongly declare a difference to be significant</a:t>
            </a:r>
          </a:p>
          <a:p>
            <a:pPr marL="0" indent="0" algn="l">
              <a:defRPr sz="2800"/>
            </a:pPr>
          </a:p>
          <a:p>
            <a:pPr marL="0" indent="0" algn="l">
              <a:defRPr sz="2800"/>
            </a:pPr>
            <a:r>
              <a:t>p=pvalue means: in 1 of 1/pvalue experiments you wrongly declare a difference to be significant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KA Experimen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WEKA Experimenter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450" y="1949450"/>
            <a:ext cx="4991100" cy="295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5603"/>
            <a:ext cx="9144000" cy="488679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Oval"/>
          <p:cNvSpPr/>
          <p:nvPr/>
        </p:nvSpPr>
        <p:spPr>
          <a:xfrm>
            <a:off x="4383999" y="2349593"/>
            <a:ext cx="2063220" cy="560626"/>
          </a:xfrm>
          <a:prstGeom prst="ellipse">
            <a:avLst/>
          </a:prstGeom>
          <a:ln w="25400">
            <a:solidFill>
              <a:srgbClr val="FFE300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Oval"/>
          <p:cNvSpPr/>
          <p:nvPr/>
        </p:nvSpPr>
        <p:spPr>
          <a:xfrm>
            <a:off x="-113001" y="2428593"/>
            <a:ext cx="2063220" cy="560626"/>
          </a:xfrm>
          <a:prstGeom prst="ellipse">
            <a:avLst/>
          </a:prstGeom>
          <a:ln w="25400">
            <a:solidFill>
              <a:srgbClr val="FFE300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In total 100 runs (10 x 10cv experiments) will be performed"/>
          <p:cNvSpPr txBox="1"/>
          <p:nvPr/>
        </p:nvSpPr>
        <p:spPr>
          <a:xfrm>
            <a:off x="1374515" y="5975029"/>
            <a:ext cx="639497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 total 100 runs (10 x 10cv experiments) will be performed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5603"/>
            <a:ext cx="9144000" cy="488679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v = performs significantly better than the Test base…"/>
          <p:cNvSpPr txBox="1"/>
          <p:nvPr/>
        </p:nvSpPr>
        <p:spPr>
          <a:xfrm>
            <a:off x="3441060" y="4559029"/>
            <a:ext cx="397382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 = performs significantly better than the Test base</a:t>
            </a:r>
          </a:p>
          <a:p>
            <a:pPr/>
            <a:r>
              <a:t>* = performs significantly worse than the Test base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5000718" y="3093562"/>
            <a:ext cx="1946334" cy="1440490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Bouckaert, R.R. &amp; Frank, E. (2004). Evaluating the Replicability of Significance Tests for Comparing Learning Algorithms.  In H. Dai, R. Srikant, &amp; C. Zhang (Eds.), Advances in Knowledge Discovery and Data Mining, Volume 3056 of the series Lecture Notes in Computer Science pp 3-12. Springer.…"/>
          <p:cNvSpPr txBox="1"/>
          <p:nvPr>
            <p:ph type="body" idx="1"/>
          </p:nvPr>
        </p:nvSpPr>
        <p:spPr>
          <a:xfrm>
            <a:off x="316637" y="1536200"/>
            <a:ext cx="8510726" cy="5257801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2000"/>
            </a:pPr>
            <a:r>
              <a:t>Bouckaert, R.R. &amp; Frank, E. (2004). Evaluating the Replicability of Significance Tests for Comparing Learning Algorithms. </a:t>
            </a:r>
            <a:br/>
            <a:r>
              <a:t>In H. Dai, R. Srikant, &amp; C. Zhang (Eds.), Advances in Knowledge Discovery and Data Mining, Volume 3056 of the series Lecture Notes in Computer Science pp 3-12. Springer.</a:t>
            </a:r>
          </a:p>
          <a:p>
            <a:pPr marL="0" indent="0" algn="l">
              <a:defRPr sz="20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http://www.cs.waikato.ac.nz/~eibe/pubs/bouckaert_and_frank.pdf</a:t>
            </a:r>
          </a:p>
          <a:p>
            <a:pPr marL="0" indent="0" algn="l">
              <a:defRPr sz="2000"/>
            </a:pPr>
          </a:p>
          <a:p>
            <a:pPr marL="0" indent="0" algn="l">
              <a:defRPr sz="2000"/>
            </a:pPr>
          </a:p>
        </p:txBody>
      </p:sp>
      <p:sp>
        <p:nvSpPr>
          <p:cNvPr id="229" name="Required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Reading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erview"/>
          <p:cNvSpPr txBox="1"/>
          <p:nvPr>
            <p:ph type="ctr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32" name="Optimisation of parameters in J48…"/>
          <p:cNvSpPr/>
          <p:nvPr>
            <p:ph type="subTitle" idx="4294967295"/>
          </p:nvPr>
        </p:nvSpPr>
        <p:spPr>
          <a:xfrm>
            <a:off x="532531" y="1573620"/>
            <a:ext cx="8078938" cy="4869284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FEFDFF"/>
                </a:solidFill>
              </a:defRPr>
            </a:pPr>
            <a:r>
              <a:t>Optimisation of parameters in J48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Comparing (variants) of classifiers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Evaluation with the t-test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WEKA’s Experimenter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J48"/>
          <p:cNvSpPr txBox="1"/>
          <p:nvPr>
            <p:ph type="title"/>
          </p:nvPr>
        </p:nvSpPr>
        <p:spPr>
          <a:xfrm>
            <a:off x="457200" y="92074"/>
            <a:ext cx="8229600" cy="862964"/>
          </a:xfrm>
          <a:prstGeom prst="rect">
            <a:avLst/>
          </a:prstGeom>
        </p:spPr>
        <p:txBody>
          <a:bodyPr/>
          <a:lstStyle/>
          <a:p>
            <a:pPr/>
            <a:r>
              <a:t>J48</a:t>
            </a:r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11401"/>
            <a:ext cx="9144001" cy="569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Pr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Pruning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571" y="1453782"/>
            <a:ext cx="6448858" cy="4990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Pruning</a:t>
            </a:r>
          </a:p>
        </p:txBody>
      </p:sp>
      <p:pic>
        <p:nvPicPr>
          <p:cNvPr id="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811" y="1466384"/>
            <a:ext cx="6738378" cy="5051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uning reduces the complexity of the decision tree"/>
          <p:cNvSpPr txBox="1"/>
          <p:nvPr>
            <p:ph type="ctrTitle" idx="4294967295"/>
          </p:nvPr>
        </p:nvSpPr>
        <p:spPr>
          <a:xfrm>
            <a:off x="106526" y="92074"/>
            <a:ext cx="8769867" cy="162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Pruning reduces the complexity of the decision tree</a:t>
            </a:r>
          </a:p>
        </p:txBody>
      </p:sp>
      <p:pic>
        <p:nvPicPr>
          <p:cNvPr id="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492" y="2720650"/>
            <a:ext cx="3423306" cy="2567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1202" y="2720650"/>
            <a:ext cx="3423305" cy="256748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Less complex tree (pruned)"/>
          <p:cNvSpPr txBox="1"/>
          <p:nvPr/>
        </p:nvSpPr>
        <p:spPr>
          <a:xfrm>
            <a:off x="5223451" y="2227467"/>
            <a:ext cx="2958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Less complex tree (pruned)</a:t>
            </a:r>
          </a:p>
        </p:txBody>
      </p:sp>
      <p:sp>
        <p:nvSpPr>
          <p:cNvPr id="48" name="complex tree (unpruned)"/>
          <p:cNvSpPr txBox="1"/>
          <p:nvPr/>
        </p:nvSpPr>
        <p:spPr>
          <a:xfrm>
            <a:off x="1089669" y="2227467"/>
            <a:ext cx="27029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complex tree (unpruned)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odel complexity"/>
          <p:cNvSpPr txBox="1"/>
          <p:nvPr>
            <p:ph type="ctr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Model complexity</a:t>
            </a:r>
          </a:p>
        </p:txBody>
      </p:sp>
      <p:sp>
        <p:nvSpPr>
          <p:cNvPr id="51" name="A pruned decision tree is less complex, than an unpruned one…"/>
          <p:cNvSpPr/>
          <p:nvPr>
            <p:ph type="subTitle" idx="4294967295"/>
          </p:nvPr>
        </p:nvSpPr>
        <p:spPr>
          <a:xfrm>
            <a:off x="532531" y="1573620"/>
            <a:ext cx="8078938" cy="4869284"/>
          </a:xfrm>
          <a:prstGeom prst="rect">
            <a:avLst/>
          </a:prstGeom>
        </p:spPr>
        <p:txBody>
          <a:bodyPr/>
          <a:lstStyle/>
          <a:p>
            <a:pPr marL="0" indent="0" algn="l">
              <a:defRPr>
                <a:solidFill>
                  <a:srgbClr val="FEFDFF"/>
                </a:solidFill>
              </a:defRPr>
            </a:pPr>
            <a:r>
              <a:t>A pruned decision tree is less complex, than an unpruned one</a:t>
            </a:r>
          </a:p>
          <a:p>
            <a:pPr marL="0" indent="0" algn="l">
              <a:defRPr>
                <a:solidFill>
                  <a:srgbClr val="FEFDFF"/>
                </a:solidFill>
              </a:defRPr>
            </a:pPr>
          </a:p>
          <a:p>
            <a:pPr marL="0" indent="0" algn="l">
              <a:defRPr>
                <a:solidFill>
                  <a:srgbClr val="FEFDFF"/>
                </a:solidFill>
              </a:defRPr>
            </a:pPr>
            <a:r>
              <a:t>Less complex models tend to generalise better (= perform better on unseen data), provided that they are sufficiently complex to capture the structure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In the kNN classifier, the k parameter tunes the complexity…"/>
          <p:cNvSpPr txBox="1"/>
          <p:nvPr>
            <p:ph type="body" idx="1"/>
          </p:nvPr>
        </p:nvSpPr>
        <p:spPr>
          <a:xfrm>
            <a:off x="457200" y="1600200"/>
            <a:ext cx="8474163" cy="5257800"/>
          </a:xfrm>
          <a:prstGeom prst="rect">
            <a:avLst/>
          </a:prstGeom>
        </p:spPr>
        <p:txBody>
          <a:bodyPr/>
          <a:lstStyle/>
          <a:p>
            <a:pPr marL="0" indent="0" algn="l"/>
            <a:r>
              <a:t>In the kNN classifier, the k parameter tunes the complexity</a:t>
            </a:r>
          </a:p>
          <a:p>
            <a:pPr marL="0" indent="0" algn="l"/>
            <a:r>
              <a:t>In the decision tree classifier, pruning tunes the complexity</a:t>
            </a:r>
          </a:p>
          <a:p>
            <a:pPr marL="0" indent="0" algn="l"/>
          </a:p>
          <a:p>
            <a:pPr marL="0" indent="0" algn="l"/>
            <a:r>
              <a:t>Increasing k or pruning: less complexity</a:t>
            </a:r>
          </a:p>
          <a:p>
            <a:pPr marL="0" indent="0" algn="l"/>
            <a:r>
              <a:t>Decreasing k or pruning: more complexity</a:t>
            </a:r>
          </a:p>
        </p:txBody>
      </p:sp>
      <p:sp>
        <p:nvSpPr>
          <p:cNvPr id="55" name="kNN versus decis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kNN versus decision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Comparing (variants) of classifiers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Comparing (variants) of classifiers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