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DECEF"/>
                </a:solidFill>
              </a:defRPr>
            </a:lvl1pPr>
            <a:lvl2pPr>
              <a:defRPr>
                <a:solidFill>
                  <a:srgbClr val="EDECEF"/>
                </a:solidFill>
              </a:defRPr>
            </a:lvl2pPr>
            <a:lvl3pPr>
              <a:defRPr>
                <a:solidFill>
                  <a:srgbClr val="EDECEF"/>
                </a:solidFill>
              </a:defRPr>
            </a:lvl3pPr>
            <a:lvl4pPr>
              <a:defRPr>
                <a:solidFill>
                  <a:srgbClr val="EDECEF"/>
                </a:solidFill>
              </a:defRPr>
            </a:lvl4pPr>
            <a:lvl5pPr>
              <a:defRPr>
                <a:solidFill>
                  <a:srgbClr val="EDECE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bg>
      <p:bgPr>
        <a:solidFill>
          <a:srgbClr val="33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"/>
          <p:cNvSpPr/>
          <p:nvPr/>
        </p:nvSpPr>
        <p:spPr>
          <a:xfrm>
            <a:off x="0" y="477836"/>
            <a:ext cx="9144001" cy="638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Title Text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defRPr sz="32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25600" indent="-254000" algn="l" defTabSz="457200">
              <a:spcBef>
                <a:spcPts val="600"/>
              </a:spcBef>
              <a:buSzPct val="100000"/>
              <a:buFont typeface="Arial"/>
              <a:buChar char="–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82800" indent="-254000" algn="l" defTabSz="457200">
              <a:spcBef>
                <a:spcPts val="600"/>
              </a:spcBef>
              <a:buSzPct val="100000"/>
              <a:buFont typeface="Arial"/>
              <a:buChar char="»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13145" y="6257925"/>
            <a:ext cx="273656" cy="264255"/>
          </a:xfrm>
          <a:prstGeom prst="rect">
            <a:avLst/>
          </a:prstGeom>
        </p:spPr>
        <p:txBody>
          <a:bodyPr anchor="t"/>
          <a:lstStyle>
            <a:lvl1pPr algn="r" defTabSz="914400">
              <a:defRPr sz="1200">
                <a:solidFill>
                  <a:srgbClr val="CC99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bg>
      <p:bgPr>
        <a:solidFill>
          <a:srgbClr val="33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"/>
          <p:cNvSpPr/>
          <p:nvPr/>
        </p:nvSpPr>
        <p:spPr>
          <a:xfrm>
            <a:off x="0" y="477837"/>
            <a:ext cx="9144001" cy="638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9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defRPr sz="32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defTabSz="4572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25600" indent="-254000" algn="l" defTabSz="457200">
              <a:spcBef>
                <a:spcPts val="600"/>
              </a:spcBef>
              <a:buSzPct val="100000"/>
              <a:buFont typeface="Arial"/>
              <a:buChar char="–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82800" indent="-254000" algn="l" defTabSz="457200">
              <a:spcBef>
                <a:spcPts val="600"/>
              </a:spcBef>
              <a:buSzPct val="100000"/>
              <a:buFont typeface="Arial"/>
              <a:buChar char="»"/>
              <a:defRPr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413144" y="6257925"/>
            <a:ext cx="273657" cy="264255"/>
          </a:xfrm>
          <a:prstGeom prst="rect">
            <a:avLst/>
          </a:prstGeom>
        </p:spPr>
        <p:txBody>
          <a:bodyPr anchor="t"/>
          <a:lstStyle>
            <a:lvl1pPr algn="r" defTabSz="914400">
              <a:defRPr sz="1200">
                <a:solidFill>
                  <a:srgbClr val="CC99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 defTabSz="457200">
              <a:defRPr sz="1800">
                <a:solidFill>
                  <a:srgbClr val="87878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342900" marR="0" indent="38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342900" marR="0" indent="495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342900" marR="0" indent="952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342900" marR="0" indent="14097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342900" marR="0" indent="1866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342900" marR="0" indent="2324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342900" marR="0" indent="2781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342900" marR="0" indent="3238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ntroduction to Data Science 6"/>
          <p:cNvSpPr txBox="1"/>
          <p:nvPr>
            <p:ph type="ctrTitle" idx="4294967295"/>
          </p:nvPr>
        </p:nvSpPr>
        <p:spPr>
          <a:xfrm>
            <a:off x="164107" y="2408237"/>
            <a:ext cx="8815786" cy="204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Introduction to Data Science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PCA performs dimensionality reduction…"/>
          <p:cNvSpPr txBox="1"/>
          <p:nvPr>
            <p:ph type="body" sz="quarter" idx="1"/>
          </p:nvPr>
        </p:nvSpPr>
        <p:spPr>
          <a:xfrm>
            <a:off x="358546" y="1600200"/>
            <a:ext cx="8571531" cy="1326036"/>
          </a:xfrm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PCA performs </a:t>
            </a:r>
            <a:r>
              <a:rPr b="1"/>
              <a:t>dimensionality reduction</a:t>
            </a:r>
          </a:p>
          <a:p>
            <a:pPr marL="381000" indent="-381000" algn="l">
              <a:buSzPct val="100000"/>
              <a:buChar char="•"/>
            </a:pPr>
            <a:r>
              <a:t>It reduces 2 dimensions (features) to 1 </a:t>
            </a:r>
          </a:p>
        </p:txBody>
      </p:sp>
      <p:sp>
        <p:nvSpPr>
          <p:cNvPr id="193" name="Dimensionality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Dimensionality Reduction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5431698" y="3764626"/>
            <a:ext cx="3132121" cy="2515365"/>
            <a:chOff x="0" y="0"/>
            <a:chExt cx="3132120" cy="2515364"/>
          </a:xfrm>
        </p:grpSpPr>
        <p:grpSp>
          <p:nvGrpSpPr>
            <p:cNvPr id="210" name="Group"/>
            <p:cNvGrpSpPr/>
            <p:nvPr/>
          </p:nvGrpSpPr>
          <p:grpSpPr>
            <a:xfrm rot="1740000">
              <a:off x="386159" y="526903"/>
              <a:ext cx="2551636" cy="1461558"/>
              <a:chOff x="0" y="0"/>
              <a:chExt cx="2551635" cy="1461557"/>
            </a:xfrm>
          </p:grpSpPr>
          <p:sp>
            <p:nvSpPr>
              <p:cNvPr id="194" name="Circle"/>
              <p:cNvSpPr/>
              <p:nvPr/>
            </p:nvSpPr>
            <p:spPr>
              <a:xfrm>
                <a:off x="152245" y="1047449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95" name="Circle"/>
              <p:cNvSpPr/>
              <p:nvPr/>
            </p:nvSpPr>
            <p:spPr>
              <a:xfrm>
                <a:off x="0" y="1339760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96" name="Circle"/>
              <p:cNvSpPr/>
              <p:nvPr/>
            </p:nvSpPr>
            <p:spPr>
              <a:xfrm>
                <a:off x="487185" y="974371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97" name="Circle"/>
              <p:cNvSpPr/>
              <p:nvPr/>
            </p:nvSpPr>
            <p:spPr>
              <a:xfrm>
                <a:off x="347119" y="1254503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98" name="Circle"/>
              <p:cNvSpPr/>
              <p:nvPr/>
            </p:nvSpPr>
            <p:spPr>
              <a:xfrm>
                <a:off x="670547" y="584622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99" name="Circle"/>
              <p:cNvSpPr/>
              <p:nvPr/>
            </p:nvSpPr>
            <p:spPr>
              <a:xfrm>
                <a:off x="663790" y="834305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0" name="Circle"/>
              <p:cNvSpPr/>
              <p:nvPr/>
            </p:nvSpPr>
            <p:spPr>
              <a:xfrm>
                <a:off x="901293" y="974371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1" name="Circle"/>
              <p:cNvSpPr/>
              <p:nvPr/>
            </p:nvSpPr>
            <p:spPr>
              <a:xfrm>
                <a:off x="1010910" y="584622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2" name="Circle"/>
              <p:cNvSpPr/>
              <p:nvPr/>
            </p:nvSpPr>
            <p:spPr>
              <a:xfrm>
                <a:off x="1406748" y="438923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3" name="Circle"/>
              <p:cNvSpPr/>
              <p:nvPr/>
            </p:nvSpPr>
            <p:spPr>
              <a:xfrm>
                <a:off x="1300062" y="755138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4" name="Circle"/>
              <p:cNvSpPr/>
              <p:nvPr/>
            </p:nvSpPr>
            <p:spPr>
              <a:xfrm>
                <a:off x="1692970" y="219233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5" name="Circle"/>
              <p:cNvSpPr/>
              <p:nvPr/>
            </p:nvSpPr>
            <p:spPr>
              <a:xfrm>
                <a:off x="1985281" y="0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6" name="Circle"/>
              <p:cNvSpPr/>
              <p:nvPr/>
            </p:nvSpPr>
            <p:spPr>
              <a:xfrm>
                <a:off x="2429838" y="149200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7" name="Circle"/>
              <p:cNvSpPr/>
              <p:nvPr/>
            </p:nvSpPr>
            <p:spPr>
              <a:xfrm>
                <a:off x="1906114" y="261862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8" name="Circle"/>
              <p:cNvSpPr/>
              <p:nvPr/>
            </p:nvSpPr>
            <p:spPr>
              <a:xfrm>
                <a:off x="1741689" y="493275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09" name="Circle"/>
              <p:cNvSpPr/>
              <p:nvPr/>
            </p:nvSpPr>
            <p:spPr>
              <a:xfrm>
                <a:off x="2277593" y="0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11" name="Line"/>
            <p:cNvSpPr/>
            <p:nvPr/>
          </p:nvSpPr>
          <p:spPr>
            <a:xfrm>
              <a:off x="0" y="1308224"/>
              <a:ext cx="3089381" cy="6745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2" name="Principal Component 1"/>
            <p:cNvSpPr txBox="1"/>
            <p:nvPr/>
          </p:nvSpPr>
          <p:spPr>
            <a:xfrm rot="7504">
              <a:off x="1143830" y="1331434"/>
              <a:ext cx="1401784" cy="55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4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</p:grp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270" y="3715705"/>
            <a:ext cx="3262279" cy="22676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Arrow"/>
          <p:cNvSpPr/>
          <p:nvPr/>
        </p:nvSpPr>
        <p:spPr>
          <a:xfrm>
            <a:off x="3857563" y="438730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/>
          </a:solidFill>
          <a:ln w="25400">
            <a:solidFill>
              <a:srgbClr val="252570"/>
            </a:solidFill>
            <a:bevel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16" name="PCA"/>
          <p:cNvSpPr txBox="1"/>
          <p:nvPr/>
        </p:nvSpPr>
        <p:spPr>
          <a:xfrm>
            <a:off x="4180078" y="4824188"/>
            <a:ext cx="6200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For datasets with N features (N&gt;2), PCA rotates the coordinate system in such a way th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>
              <a:defRPr sz="1800"/>
            </a:pPr>
            <a:r>
              <a:t>For datasets with N features (N&gt;2), PCA rotates the coordinate system in such a way that: </a:t>
            </a:r>
          </a:p>
          <a:p>
            <a:pPr marL="0" indent="0" algn="l">
              <a:defRPr sz="1800"/>
            </a:pPr>
            <a:r>
              <a:t>- the projection of the data on the first principal component (new axis) has the largest variance, </a:t>
            </a:r>
          </a:p>
          <a:p>
            <a:pPr marL="0" indent="0" algn="l">
              <a:defRPr sz="1800"/>
            </a:pPr>
            <a:r>
              <a:t>- the projection of the data on the second principal component (new axis) has the one-but-largest variance, </a:t>
            </a:r>
          </a:p>
          <a:p>
            <a:pPr marL="0" indent="0" algn="l">
              <a:defRPr sz="1800"/>
            </a:pPr>
            <a:r>
              <a:t>and so forth… (up to N principal components)</a:t>
            </a:r>
          </a:p>
          <a:p>
            <a:pPr marL="0" indent="0" algn="l">
              <a:defRPr sz="1800"/>
            </a:pPr>
          </a:p>
          <a:p>
            <a:pPr marL="0" indent="0" algn="l">
              <a:defRPr sz="1800"/>
            </a:pPr>
            <a:r>
              <a:rPr b="1"/>
              <a:t>If</a:t>
            </a:r>
            <a:r>
              <a:t> </a:t>
            </a:r>
            <a:r>
              <a:rPr b="1" u="sng"/>
              <a:t>the variation in the data is associated with relevance for classification</a:t>
            </a:r>
            <a:r>
              <a:t> (or regression), the most relevant features are captured by the first M principal components (and the rest captures noise)</a:t>
            </a:r>
          </a:p>
          <a:p>
            <a:pPr marL="0" indent="0" algn="l">
              <a:defRPr sz="1800"/>
            </a:pPr>
            <a:r>
              <a:t>Retaining the first M principal components and throwing away the rest effectively reduces the dimensionality</a:t>
            </a:r>
          </a:p>
          <a:p>
            <a:pPr marL="0" indent="0" algn="l">
              <a:defRPr sz="1800"/>
            </a:pPr>
            <a:r>
              <a:t>M is typically much smaller than N, hence “dimensionality reduction”</a:t>
            </a:r>
          </a:p>
        </p:txBody>
      </p:sp>
      <p:sp>
        <p:nvSpPr>
          <p:cNvPr id="220" name="PCA in higher dim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in higher dimensions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1781906" y="1531294"/>
            <a:ext cx="5580189" cy="427325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PCA is color blind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is color blind!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3048000" y="1849438"/>
            <a:ext cx="3432812" cy="3408363"/>
            <a:chOff x="0" y="0"/>
            <a:chExt cx="3432811" cy="3408362"/>
          </a:xfrm>
        </p:grpSpPr>
        <p:sp>
          <p:nvSpPr>
            <p:cNvPr id="225" name="Line"/>
            <p:cNvSpPr/>
            <p:nvPr/>
          </p:nvSpPr>
          <p:spPr>
            <a:xfrm>
              <a:off x="0" y="3395661"/>
              <a:ext cx="343281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 flipV="1">
              <a:off x="0" y="0"/>
              <a:ext cx="1" cy="34083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263900" y="2543968"/>
            <a:ext cx="2616200" cy="2247902"/>
            <a:chOff x="0" y="0"/>
            <a:chExt cx="2616200" cy="2247900"/>
          </a:xfrm>
        </p:grpSpPr>
        <p:sp>
          <p:nvSpPr>
            <p:cNvPr id="228" name="Circle"/>
            <p:cNvSpPr/>
            <p:nvPr/>
          </p:nvSpPr>
          <p:spPr>
            <a:xfrm>
              <a:off x="482600" y="1181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Circle"/>
            <p:cNvSpPr/>
            <p:nvPr/>
          </p:nvSpPr>
          <p:spPr>
            <a:xfrm>
              <a:off x="939800" y="4953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Circle"/>
            <p:cNvSpPr/>
            <p:nvPr/>
          </p:nvSpPr>
          <p:spPr>
            <a:xfrm>
              <a:off x="1397000" y="279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Circle"/>
            <p:cNvSpPr/>
            <p:nvPr/>
          </p:nvSpPr>
          <p:spPr>
            <a:xfrm>
              <a:off x="1841500" y="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Circle"/>
            <p:cNvSpPr/>
            <p:nvPr/>
          </p:nvSpPr>
          <p:spPr>
            <a:xfrm>
              <a:off x="482600" y="1562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Circle"/>
            <p:cNvSpPr/>
            <p:nvPr/>
          </p:nvSpPr>
          <p:spPr>
            <a:xfrm>
              <a:off x="939800" y="9779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Circle"/>
            <p:cNvSpPr/>
            <p:nvPr/>
          </p:nvSpPr>
          <p:spPr>
            <a:xfrm>
              <a:off x="0" y="17272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5" name="Circle"/>
            <p:cNvSpPr/>
            <p:nvPr/>
          </p:nvSpPr>
          <p:spPr>
            <a:xfrm>
              <a:off x="1397000" y="6477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6" name="Circle"/>
            <p:cNvSpPr/>
            <p:nvPr/>
          </p:nvSpPr>
          <p:spPr>
            <a:xfrm>
              <a:off x="2387600" y="2794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7" name="Circle"/>
            <p:cNvSpPr/>
            <p:nvPr/>
          </p:nvSpPr>
          <p:spPr>
            <a:xfrm>
              <a:off x="1955800" y="4953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Circle"/>
            <p:cNvSpPr/>
            <p:nvPr/>
          </p:nvSpPr>
          <p:spPr>
            <a:xfrm>
              <a:off x="965200" y="17272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9" name="Circle"/>
            <p:cNvSpPr/>
            <p:nvPr/>
          </p:nvSpPr>
          <p:spPr>
            <a:xfrm>
              <a:off x="393700" y="20193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Circle"/>
            <p:cNvSpPr/>
            <p:nvPr/>
          </p:nvSpPr>
          <p:spPr>
            <a:xfrm>
              <a:off x="2235200" y="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Circle"/>
            <p:cNvSpPr/>
            <p:nvPr/>
          </p:nvSpPr>
          <p:spPr>
            <a:xfrm>
              <a:off x="1397000" y="1562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2" name="Circle"/>
            <p:cNvSpPr/>
            <p:nvPr/>
          </p:nvSpPr>
          <p:spPr>
            <a:xfrm>
              <a:off x="1257300" y="12827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Circle"/>
            <p:cNvSpPr/>
            <p:nvPr/>
          </p:nvSpPr>
          <p:spPr>
            <a:xfrm>
              <a:off x="2146300" y="800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4" name="Circle"/>
            <p:cNvSpPr/>
            <p:nvPr/>
          </p:nvSpPr>
          <p:spPr>
            <a:xfrm>
              <a:off x="1663700" y="9779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048000" y="1849438"/>
            <a:ext cx="3432812" cy="3408363"/>
            <a:chOff x="0" y="0"/>
            <a:chExt cx="3432811" cy="3408362"/>
          </a:xfrm>
        </p:grpSpPr>
        <p:sp>
          <p:nvSpPr>
            <p:cNvPr id="246" name="Line"/>
            <p:cNvSpPr/>
            <p:nvPr/>
          </p:nvSpPr>
          <p:spPr>
            <a:xfrm>
              <a:off x="0" y="3395661"/>
              <a:ext cx="343281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0" y="0"/>
              <a:ext cx="1" cy="34083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49" name="Feature 1"/>
          <p:cNvSpPr txBox="1"/>
          <p:nvPr/>
        </p:nvSpPr>
        <p:spPr>
          <a:xfrm>
            <a:off x="4354060" y="5352029"/>
            <a:ext cx="7983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1</a:t>
            </a:r>
          </a:p>
        </p:txBody>
      </p:sp>
      <p:sp>
        <p:nvSpPr>
          <p:cNvPr id="250" name="Feature 2"/>
          <p:cNvSpPr txBox="1"/>
          <p:nvPr/>
        </p:nvSpPr>
        <p:spPr>
          <a:xfrm>
            <a:off x="2145060" y="3412649"/>
            <a:ext cx="7983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1781906" y="1531294"/>
            <a:ext cx="5580189" cy="427325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PCA is color blind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is color blind!</a:t>
            </a:r>
          </a:p>
        </p:txBody>
      </p:sp>
      <p:sp>
        <p:nvSpPr>
          <p:cNvPr id="255" name="Circle"/>
          <p:cNvSpPr/>
          <p:nvPr/>
        </p:nvSpPr>
        <p:spPr>
          <a:xfrm>
            <a:off x="3746500" y="37250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6" name="Circle"/>
          <p:cNvSpPr/>
          <p:nvPr/>
        </p:nvSpPr>
        <p:spPr>
          <a:xfrm>
            <a:off x="4203700" y="3039268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7" name="Circle"/>
          <p:cNvSpPr/>
          <p:nvPr/>
        </p:nvSpPr>
        <p:spPr>
          <a:xfrm>
            <a:off x="4660900" y="2823368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8" name="Circle"/>
          <p:cNvSpPr/>
          <p:nvPr/>
        </p:nvSpPr>
        <p:spPr>
          <a:xfrm>
            <a:off x="5105400" y="2543968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9" name="Circle"/>
          <p:cNvSpPr/>
          <p:nvPr/>
        </p:nvSpPr>
        <p:spPr>
          <a:xfrm>
            <a:off x="3746500" y="41060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0" name="Circle"/>
          <p:cNvSpPr/>
          <p:nvPr/>
        </p:nvSpPr>
        <p:spPr>
          <a:xfrm>
            <a:off x="4203700" y="35218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Circle"/>
          <p:cNvSpPr/>
          <p:nvPr/>
        </p:nvSpPr>
        <p:spPr>
          <a:xfrm>
            <a:off x="3263900" y="42711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Circle"/>
          <p:cNvSpPr/>
          <p:nvPr/>
        </p:nvSpPr>
        <p:spPr>
          <a:xfrm>
            <a:off x="4660900" y="3191668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Circle"/>
          <p:cNvSpPr/>
          <p:nvPr/>
        </p:nvSpPr>
        <p:spPr>
          <a:xfrm>
            <a:off x="5651500" y="2823368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Circle"/>
          <p:cNvSpPr/>
          <p:nvPr/>
        </p:nvSpPr>
        <p:spPr>
          <a:xfrm>
            <a:off x="5219700" y="3039268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Circle"/>
          <p:cNvSpPr/>
          <p:nvPr/>
        </p:nvSpPr>
        <p:spPr>
          <a:xfrm>
            <a:off x="4229100" y="42711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Circle"/>
          <p:cNvSpPr/>
          <p:nvPr/>
        </p:nvSpPr>
        <p:spPr>
          <a:xfrm>
            <a:off x="3657600" y="45632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7" name="Circle"/>
          <p:cNvSpPr/>
          <p:nvPr/>
        </p:nvSpPr>
        <p:spPr>
          <a:xfrm>
            <a:off x="5499100" y="2543968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8" name="Circle"/>
          <p:cNvSpPr/>
          <p:nvPr/>
        </p:nvSpPr>
        <p:spPr>
          <a:xfrm>
            <a:off x="4660900" y="41060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9" name="Circle"/>
          <p:cNvSpPr/>
          <p:nvPr/>
        </p:nvSpPr>
        <p:spPr>
          <a:xfrm>
            <a:off x="4521200" y="38266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0" name="Circle"/>
          <p:cNvSpPr/>
          <p:nvPr/>
        </p:nvSpPr>
        <p:spPr>
          <a:xfrm>
            <a:off x="5410200" y="33440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1" name="Circle"/>
          <p:cNvSpPr/>
          <p:nvPr/>
        </p:nvSpPr>
        <p:spPr>
          <a:xfrm>
            <a:off x="4927600" y="3521869"/>
            <a:ext cx="228600" cy="228601"/>
          </a:xfrm>
          <a:prstGeom prst="ellipse">
            <a:avLst/>
          </a:prstGeom>
          <a:solidFill>
            <a:srgbClr val="9C968E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2" name="Line"/>
          <p:cNvSpPr/>
          <p:nvPr/>
        </p:nvSpPr>
        <p:spPr>
          <a:xfrm flipV="1">
            <a:off x="4375074" y="3239052"/>
            <a:ext cx="2377201" cy="2476513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" name="Line"/>
          <p:cNvSpPr/>
          <p:nvPr/>
        </p:nvSpPr>
        <p:spPr>
          <a:xfrm flipH="1" flipV="1">
            <a:off x="1925362" y="3364090"/>
            <a:ext cx="2458876" cy="2360270"/>
          </a:xfrm>
          <a:prstGeom prst="line">
            <a:avLst/>
          </a:prstGeom>
          <a:ln w="76200">
            <a:solidFill>
              <a:srgbClr val="C5C5C5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" name="PC1 (retained)"/>
          <p:cNvSpPr txBox="1"/>
          <p:nvPr/>
        </p:nvSpPr>
        <p:spPr>
          <a:xfrm rot="18780117">
            <a:off x="5144685" y="4313487"/>
            <a:ext cx="15907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PC1 (retained)</a:t>
            </a:r>
          </a:p>
        </p:txBody>
      </p:sp>
      <p:sp>
        <p:nvSpPr>
          <p:cNvPr id="275" name="PC2 (discarded)"/>
          <p:cNvSpPr txBox="1"/>
          <p:nvPr/>
        </p:nvSpPr>
        <p:spPr>
          <a:xfrm rot="2618573">
            <a:off x="2115983" y="4564178"/>
            <a:ext cx="17557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PC2 (discarded)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"/>
          <p:cNvSpPr/>
          <p:nvPr/>
        </p:nvSpPr>
        <p:spPr>
          <a:xfrm>
            <a:off x="1781906" y="1531294"/>
            <a:ext cx="5580189" cy="427325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PCA is color blind!"/>
          <p:cNvSpPr txBox="1"/>
          <p:nvPr>
            <p:ph type="title"/>
          </p:nvPr>
        </p:nvSpPr>
        <p:spPr>
          <a:xfrm>
            <a:off x="520700" y="-100489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PCA is color blind!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3263900" y="2543968"/>
            <a:ext cx="2616200" cy="2247902"/>
            <a:chOff x="0" y="0"/>
            <a:chExt cx="2616200" cy="2247900"/>
          </a:xfrm>
        </p:grpSpPr>
        <p:sp>
          <p:nvSpPr>
            <p:cNvPr id="280" name="Circle"/>
            <p:cNvSpPr/>
            <p:nvPr/>
          </p:nvSpPr>
          <p:spPr>
            <a:xfrm>
              <a:off x="482600" y="1181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Circle"/>
            <p:cNvSpPr/>
            <p:nvPr/>
          </p:nvSpPr>
          <p:spPr>
            <a:xfrm>
              <a:off x="939800" y="4953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Circle"/>
            <p:cNvSpPr/>
            <p:nvPr/>
          </p:nvSpPr>
          <p:spPr>
            <a:xfrm>
              <a:off x="1397000" y="279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Circle"/>
            <p:cNvSpPr/>
            <p:nvPr/>
          </p:nvSpPr>
          <p:spPr>
            <a:xfrm>
              <a:off x="1841500" y="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Circle"/>
            <p:cNvSpPr/>
            <p:nvPr/>
          </p:nvSpPr>
          <p:spPr>
            <a:xfrm>
              <a:off x="482600" y="1562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Circle"/>
            <p:cNvSpPr/>
            <p:nvPr/>
          </p:nvSpPr>
          <p:spPr>
            <a:xfrm>
              <a:off x="939800" y="9779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Circle"/>
            <p:cNvSpPr/>
            <p:nvPr/>
          </p:nvSpPr>
          <p:spPr>
            <a:xfrm>
              <a:off x="0" y="17272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Circle"/>
            <p:cNvSpPr/>
            <p:nvPr/>
          </p:nvSpPr>
          <p:spPr>
            <a:xfrm>
              <a:off x="1397000" y="6477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Circle"/>
            <p:cNvSpPr/>
            <p:nvPr/>
          </p:nvSpPr>
          <p:spPr>
            <a:xfrm>
              <a:off x="2387600" y="2794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Circle"/>
            <p:cNvSpPr/>
            <p:nvPr/>
          </p:nvSpPr>
          <p:spPr>
            <a:xfrm>
              <a:off x="1955800" y="4953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Circle"/>
            <p:cNvSpPr/>
            <p:nvPr/>
          </p:nvSpPr>
          <p:spPr>
            <a:xfrm>
              <a:off x="965200" y="17272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Circle"/>
            <p:cNvSpPr/>
            <p:nvPr/>
          </p:nvSpPr>
          <p:spPr>
            <a:xfrm>
              <a:off x="393700" y="20193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2" name="Circle"/>
            <p:cNvSpPr/>
            <p:nvPr/>
          </p:nvSpPr>
          <p:spPr>
            <a:xfrm>
              <a:off x="2235200" y="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Circle"/>
            <p:cNvSpPr/>
            <p:nvPr/>
          </p:nvSpPr>
          <p:spPr>
            <a:xfrm>
              <a:off x="1397000" y="1562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Circle"/>
            <p:cNvSpPr/>
            <p:nvPr/>
          </p:nvSpPr>
          <p:spPr>
            <a:xfrm>
              <a:off x="1257300" y="12827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Circle"/>
            <p:cNvSpPr/>
            <p:nvPr/>
          </p:nvSpPr>
          <p:spPr>
            <a:xfrm>
              <a:off x="2146300" y="800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Circle"/>
            <p:cNvSpPr/>
            <p:nvPr/>
          </p:nvSpPr>
          <p:spPr>
            <a:xfrm>
              <a:off x="1663700" y="9779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98" name="Line"/>
          <p:cNvSpPr/>
          <p:nvPr/>
        </p:nvSpPr>
        <p:spPr>
          <a:xfrm flipV="1">
            <a:off x="4375074" y="3239052"/>
            <a:ext cx="2377201" cy="2476513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" name="Line"/>
          <p:cNvSpPr/>
          <p:nvPr/>
        </p:nvSpPr>
        <p:spPr>
          <a:xfrm flipH="1" flipV="1">
            <a:off x="1925362" y="3364090"/>
            <a:ext cx="2458876" cy="2360270"/>
          </a:xfrm>
          <a:prstGeom prst="line">
            <a:avLst/>
          </a:prstGeom>
          <a:ln w="76200">
            <a:solidFill>
              <a:srgbClr val="C5C5C5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" name="Line"/>
          <p:cNvSpPr/>
          <p:nvPr/>
        </p:nvSpPr>
        <p:spPr>
          <a:xfrm flipV="1">
            <a:off x="3344862" y="2463800"/>
            <a:ext cx="2408238" cy="2408239"/>
          </a:xfrm>
          <a:prstGeom prst="line">
            <a:avLst/>
          </a:prstGeom>
          <a:ln w="25400">
            <a:solidFill>
              <a:srgbClr val="CC993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" name="PC1 (retained)"/>
          <p:cNvSpPr txBox="1"/>
          <p:nvPr/>
        </p:nvSpPr>
        <p:spPr>
          <a:xfrm rot="18780117">
            <a:off x="5144685" y="4313487"/>
            <a:ext cx="15907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PC1 (retained)</a:t>
            </a:r>
          </a:p>
        </p:txBody>
      </p:sp>
      <p:sp>
        <p:nvSpPr>
          <p:cNvPr id="302" name="PC2 (discarded)"/>
          <p:cNvSpPr txBox="1"/>
          <p:nvPr/>
        </p:nvSpPr>
        <p:spPr>
          <a:xfrm rot="2618573">
            <a:off x="2115983" y="4564178"/>
            <a:ext cx="17557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PC2 (discarded)</a:t>
            </a:r>
          </a:p>
        </p:txBody>
      </p:sp>
      <p:sp>
        <p:nvSpPr>
          <p:cNvPr id="303" name="PCA hinders rather than helps: proper classification requires PC2"/>
          <p:cNvSpPr txBox="1"/>
          <p:nvPr/>
        </p:nvSpPr>
        <p:spPr>
          <a:xfrm>
            <a:off x="1919443" y="1608030"/>
            <a:ext cx="530511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PCA hinders rather than helps: proper classification requires PC2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Another reason why PCA is not beneficial to the classification/regression is that it relies on “linear” (straight) data re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/>
            <a:r>
              <a:t>Another reason why PCA is not beneficial to the classification/regression is that it relies on “linear” (straight) data relations</a:t>
            </a:r>
          </a:p>
          <a:p>
            <a:pPr marL="0" indent="0" algn="l"/>
          </a:p>
          <a:p>
            <a:pPr marL="0" indent="0" algn="l"/>
            <a:r>
              <a:t>It cannot deal with nonlinear (curved) data relations</a:t>
            </a:r>
          </a:p>
        </p:txBody>
      </p:sp>
      <p:sp>
        <p:nvSpPr>
          <p:cNvPr id="307" name="PCA is a “linear”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is a “linear”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1D curved structure i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1D curved structure in </a:t>
            </a:r>
          </a:p>
          <a:p>
            <a:pPr/>
            <a:r>
              <a:t>2D feature space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1255770" y="1610734"/>
            <a:ext cx="6442754" cy="4531703"/>
            <a:chOff x="0" y="0"/>
            <a:chExt cx="6442753" cy="4531701"/>
          </a:xfrm>
        </p:grpSpPr>
        <p:sp>
          <p:nvSpPr>
            <p:cNvPr id="311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314" name="Feature 1"/>
          <p:cNvSpPr txBox="1"/>
          <p:nvPr/>
        </p:nvSpPr>
        <p:spPr>
          <a:xfrm>
            <a:off x="3646954" y="6174104"/>
            <a:ext cx="126115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315" name="Feature 2"/>
          <p:cNvSpPr txBox="1"/>
          <p:nvPr/>
        </p:nvSpPr>
        <p:spPr>
          <a:xfrm rot="16200000">
            <a:off x="317766" y="3512664"/>
            <a:ext cx="126115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Feature 2</a:t>
            </a:r>
          </a:p>
        </p:txBody>
      </p:sp>
      <p:sp>
        <p:nvSpPr>
          <p:cNvPr id="316" name="Circle"/>
          <p:cNvSpPr/>
          <p:nvPr/>
        </p:nvSpPr>
        <p:spPr>
          <a:xfrm>
            <a:off x="2030653" y="570900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17" name="Circle"/>
          <p:cNvSpPr/>
          <p:nvPr/>
        </p:nvSpPr>
        <p:spPr>
          <a:xfrm>
            <a:off x="1638300" y="5638800"/>
            <a:ext cx="254000" cy="254000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18" name="Circle"/>
          <p:cNvSpPr/>
          <p:nvPr/>
        </p:nvSpPr>
        <p:spPr>
          <a:xfrm>
            <a:off x="2865713" y="555080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2359006" y="555080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0" name="Circle"/>
          <p:cNvSpPr/>
          <p:nvPr/>
        </p:nvSpPr>
        <p:spPr>
          <a:xfrm>
            <a:off x="3677510" y="539680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4046599" y="530080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2" name="Circle"/>
          <p:cNvSpPr/>
          <p:nvPr/>
        </p:nvSpPr>
        <p:spPr>
          <a:xfrm>
            <a:off x="3308420" y="539680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3" name="Circle"/>
          <p:cNvSpPr/>
          <p:nvPr/>
        </p:nvSpPr>
        <p:spPr>
          <a:xfrm>
            <a:off x="4445000" y="5048700"/>
            <a:ext cx="254000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4" name="Circle"/>
          <p:cNvSpPr/>
          <p:nvPr/>
        </p:nvSpPr>
        <p:spPr>
          <a:xfrm>
            <a:off x="4859999" y="4752152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5085500" y="450760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6492099" y="1761150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7" name="Circle"/>
          <p:cNvSpPr/>
          <p:nvPr/>
        </p:nvSpPr>
        <p:spPr>
          <a:xfrm>
            <a:off x="6090499" y="3160599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6297600" y="2674699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9" name="Circle"/>
          <p:cNvSpPr/>
          <p:nvPr/>
        </p:nvSpPr>
        <p:spPr>
          <a:xfrm>
            <a:off x="5829399" y="3646499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30" name="Circle"/>
          <p:cNvSpPr/>
          <p:nvPr/>
        </p:nvSpPr>
        <p:spPr>
          <a:xfrm>
            <a:off x="5462499" y="4075852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31" name="Circle"/>
          <p:cNvSpPr/>
          <p:nvPr/>
        </p:nvSpPr>
        <p:spPr>
          <a:xfrm>
            <a:off x="6492099" y="2188799"/>
            <a:ext cx="254001" cy="254001"/>
          </a:xfrm>
          <a:prstGeom prst="ellipse">
            <a:avLst/>
          </a:prstGeom>
          <a:gradFill>
            <a:gsLst>
              <a:gs pos="0">
                <a:srgbClr val="202099"/>
              </a:gs>
              <a:gs pos="100000">
                <a:srgbClr val="A4A4E7"/>
              </a:gs>
            </a:gsLst>
            <a:lin ang="16200000"/>
          </a:gra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The Swiss Roll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Swiss Roll dataset</a:t>
            </a:r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4299" y="1602218"/>
            <a:ext cx="4435402" cy="4435402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Data points in 3D (hard to classify)"/>
          <p:cNvSpPr txBox="1"/>
          <p:nvPr/>
        </p:nvSpPr>
        <p:spPr>
          <a:xfrm>
            <a:off x="2593238" y="6088029"/>
            <a:ext cx="39575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Data points in 3D (hard to classify)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A problem PCA cannot deal with"/>
          <p:cNvSpPr txBox="1"/>
          <p:nvPr>
            <p:ph type="title"/>
          </p:nvPr>
        </p:nvSpPr>
        <p:spPr>
          <a:xfrm>
            <a:off x="65637" y="92074"/>
            <a:ext cx="9012726" cy="1508126"/>
          </a:xfrm>
          <a:prstGeom prst="rect">
            <a:avLst/>
          </a:prstGeom>
        </p:spPr>
        <p:txBody>
          <a:bodyPr/>
          <a:lstStyle/>
          <a:p>
            <a:pPr/>
            <a:r>
              <a:t>A problem PCA cannot deal with</a:t>
            </a:r>
          </a:p>
        </p:txBody>
      </p:sp>
      <p:pic>
        <p:nvPicPr>
          <p:cNvPr id="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566" y="1598425"/>
            <a:ext cx="6784868" cy="46829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0" name="Group"/>
          <p:cNvGrpSpPr/>
          <p:nvPr/>
        </p:nvGrpSpPr>
        <p:grpSpPr>
          <a:xfrm>
            <a:off x="2152650" y="2852510"/>
            <a:ext cx="4838701" cy="2304980"/>
            <a:chOff x="0" y="0"/>
            <a:chExt cx="4838700" cy="2304978"/>
          </a:xfrm>
        </p:grpSpPr>
        <p:sp>
          <p:nvSpPr>
            <p:cNvPr id="341" name="Line"/>
            <p:cNvSpPr/>
            <p:nvPr/>
          </p:nvSpPr>
          <p:spPr>
            <a:xfrm flipV="1">
              <a:off x="604837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1209675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 flipV="1">
              <a:off x="1814512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 flipV="1">
              <a:off x="2419350" y="0"/>
              <a:ext cx="0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 flipV="1">
              <a:off x="3024187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 flipV="1">
              <a:off x="3629025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4233862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-1" y="0"/>
              <a:ext cx="2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flipV="1">
              <a:off x="4838700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51" name="Unfolded data points in 2D (easy to classify)"/>
          <p:cNvSpPr txBox="1"/>
          <p:nvPr/>
        </p:nvSpPr>
        <p:spPr>
          <a:xfrm>
            <a:off x="2075762" y="5792029"/>
            <a:ext cx="49924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Unfolded data points in 2D (easy to classify)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3 new classifiers…"/>
          <p:cNvSpPr txBox="1"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3 new classifiers…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"/>
          <p:cNvSpPr txBox="1"/>
          <p:nvPr>
            <p:ph type="ctr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54" name="Precision &amp; Recall (reprise)…"/>
          <p:cNvSpPr/>
          <p:nvPr>
            <p:ph type="subTitle" idx="4294967295"/>
          </p:nvPr>
        </p:nvSpPr>
        <p:spPr>
          <a:xfrm>
            <a:off x="532531" y="1573620"/>
            <a:ext cx="8078938" cy="4869284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FEFDFF"/>
                </a:solidFill>
              </a:defRPr>
            </a:pPr>
            <a:r>
              <a:t>Precision &amp; Recall (reprise)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algn="l">
              <a:defRPr>
                <a:solidFill>
                  <a:srgbClr val="FEFDFF"/>
                </a:solidFill>
              </a:defRPr>
            </a:pPr>
            <a:r>
              <a:t>PCA is color blind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algn="l">
              <a:defRPr>
                <a:solidFill>
                  <a:srgbClr val="FEFDFF"/>
                </a:solidFill>
              </a:defRPr>
            </a:pPr>
            <a:r>
              <a:t>3 new classifiers</a:t>
            </a:r>
          </a:p>
          <a:p>
            <a:pPr algn="l">
              <a:defRPr>
                <a:solidFill>
                  <a:srgbClr val="FEFDFF"/>
                </a:solidFill>
              </a:defRPr>
            </a:pPr>
            <a:r>
              <a:t>- Random Decision Forests</a:t>
            </a:r>
          </a:p>
          <a:p>
            <a:pPr algn="l">
              <a:defRPr>
                <a:solidFill>
                  <a:srgbClr val="FEFDFF"/>
                </a:solidFill>
              </a:defRPr>
            </a:pPr>
            <a:r>
              <a:t>- Naive Bayes</a:t>
            </a:r>
          </a:p>
          <a:p>
            <a:pPr algn="l">
              <a:defRPr>
                <a:solidFill>
                  <a:srgbClr val="FEFDFF"/>
                </a:solidFill>
              </a:defRPr>
            </a:pPr>
            <a:r>
              <a:t>- Support Vector Machines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7" name="1. Random Decision Forests"/>
          <p:cNvSpPr txBox="1"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1. Random Decision Forests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"/>
          <p:cNvSpPr/>
          <p:nvPr/>
        </p:nvSpPr>
        <p:spPr>
          <a:xfrm>
            <a:off x="225493" y="1465999"/>
            <a:ext cx="8693013" cy="495002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Recall: decisio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Recall: decision tree</a:t>
            </a:r>
          </a:p>
        </p:txBody>
      </p:sp>
      <p:grpSp>
        <p:nvGrpSpPr>
          <p:cNvPr id="368" name="Group"/>
          <p:cNvGrpSpPr/>
          <p:nvPr/>
        </p:nvGrpSpPr>
        <p:grpSpPr>
          <a:xfrm>
            <a:off x="505005" y="1414399"/>
            <a:ext cx="8312980" cy="4922470"/>
            <a:chOff x="0" y="0"/>
            <a:chExt cx="8312978" cy="4922468"/>
          </a:xfrm>
        </p:grpSpPr>
        <p:pic>
          <p:nvPicPr>
            <p:cNvPr id="36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57144" y="1193519"/>
              <a:ext cx="4203701" cy="304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Reproduced from: https://shapeofdata.wordpress.com/2013/07/02/decision-trees/"/>
            <p:cNvSpPr txBox="1"/>
            <p:nvPr/>
          </p:nvSpPr>
          <p:spPr>
            <a:xfrm>
              <a:off x="0" y="4571806"/>
              <a:ext cx="831297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Reproduced from: https://shapeofdata.wordpress.com/2013/07/02/decision-trees/</a:t>
              </a:r>
            </a:p>
          </p:txBody>
        </p:sp>
        <p:sp>
          <p:nvSpPr>
            <p:cNvPr id="364" name="Circle"/>
            <p:cNvSpPr/>
            <p:nvPr/>
          </p:nvSpPr>
          <p:spPr>
            <a:xfrm>
              <a:off x="4401299" y="510357"/>
              <a:ext cx="181075" cy="172804"/>
            </a:xfrm>
            <a:prstGeom prst="ellipse">
              <a:avLst/>
            </a:prstGeom>
            <a:solidFill>
              <a:srgbClr val="C3BCB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5" name="Is it blue or green?"/>
            <p:cNvSpPr txBox="1"/>
            <p:nvPr/>
          </p:nvSpPr>
          <p:spPr>
            <a:xfrm>
              <a:off x="4902200" y="421428"/>
              <a:ext cx="199756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i="1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Is it blue or green?</a:t>
              </a:r>
            </a:p>
          </p:txBody>
        </p:sp>
        <p:sp>
          <p:nvSpPr>
            <p:cNvPr id="366" name="test instance"/>
            <p:cNvSpPr txBox="1"/>
            <p:nvPr/>
          </p:nvSpPr>
          <p:spPr>
            <a:xfrm>
              <a:off x="3798056" y="0"/>
              <a:ext cx="138756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test instance</a:t>
              </a:r>
            </a:p>
          </p:txBody>
        </p:sp>
        <p:sp>
          <p:nvSpPr>
            <p:cNvPr id="367" name="Line"/>
            <p:cNvSpPr/>
            <p:nvPr/>
          </p:nvSpPr>
          <p:spPr>
            <a:xfrm>
              <a:off x="4491836" y="842857"/>
              <a:ext cx="1" cy="3506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"/>
          <p:cNvSpPr/>
          <p:nvPr/>
        </p:nvSpPr>
        <p:spPr>
          <a:xfrm>
            <a:off x="245437" y="1597199"/>
            <a:ext cx="8653126" cy="459447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Each test (node) adds a decision boundary"/>
          <p:cNvSpPr txBox="1"/>
          <p:nvPr>
            <p:ph type="title"/>
          </p:nvPr>
        </p:nvSpPr>
        <p:spPr>
          <a:xfrm>
            <a:off x="457200" y="52074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Each test (node) adds a decision boundary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854200"/>
            <a:ext cx="6883400" cy="340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Reproduced from: https://shapeofdata.wordpress.com/2013/07/02/decision-trees/"/>
          <p:cNvSpPr txBox="1"/>
          <p:nvPr/>
        </p:nvSpPr>
        <p:spPr>
          <a:xfrm>
            <a:off x="513005" y="5649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Reproduced from: https://shapeofdata.wordpress.com/2013/07/02/decision-trees/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Adding another node/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another node/decision boundary</a:t>
            </a:r>
          </a:p>
        </p:txBody>
      </p:sp>
      <p:sp>
        <p:nvSpPr>
          <p:cNvPr id="378" name="Rectangle"/>
          <p:cNvSpPr/>
          <p:nvPr/>
        </p:nvSpPr>
        <p:spPr>
          <a:xfrm>
            <a:off x="313000" y="1905999"/>
            <a:ext cx="8518001" cy="469925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805" y="2182790"/>
            <a:ext cx="6883401" cy="34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produced from: https://shapeofdata.wordpress.com/2013/07/02/decision-trees/"/>
          <p:cNvSpPr txBox="1"/>
          <p:nvPr/>
        </p:nvSpPr>
        <p:spPr>
          <a:xfrm>
            <a:off x="415510" y="5977797"/>
            <a:ext cx="831298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Reproduced from: https://shapeofdata.wordpress.com/2013/07/02/decision-trees/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ecision Forests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Forests:</a:t>
            </a:r>
          </a:p>
          <a:p>
            <a:pPr/>
            <a:r>
              <a:t>from one tree to many</a:t>
            </a:r>
          </a:p>
        </p:txBody>
      </p:sp>
      <p:sp>
        <p:nvSpPr>
          <p:cNvPr id="384" name="Rectangle"/>
          <p:cNvSpPr/>
          <p:nvPr/>
        </p:nvSpPr>
        <p:spPr>
          <a:xfrm>
            <a:off x="193000" y="1746000"/>
            <a:ext cx="8758001" cy="47500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/>
          </a:p>
        </p:txBody>
      </p:sp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559050"/>
            <a:ext cx="8001000" cy="242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Feature 1"/>
          <p:cNvSpPr txBox="1"/>
          <p:nvPr/>
        </p:nvSpPr>
        <p:spPr>
          <a:xfrm>
            <a:off x="1211505" y="508246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387" name="Feature 1"/>
          <p:cNvSpPr txBox="1"/>
          <p:nvPr/>
        </p:nvSpPr>
        <p:spPr>
          <a:xfrm>
            <a:off x="4030694" y="508246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388" name="Feature 1"/>
          <p:cNvSpPr txBox="1"/>
          <p:nvPr/>
        </p:nvSpPr>
        <p:spPr>
          <a:xfrm>
            <a:off x="6849884" y="5082469"/>
            <a:ext cx="10826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1</a:t>
            </a:r>
          </a:p>
        </p:txBody>
      </p:sp>
      <p:sp>
        <p:nvSpPr>
          <p:cNvPr id="389" name="Feature 2"/>
          <p:cNvSpPr txBox="1"/>
          <p:nvPr/>
        </p:nvSpPr>
        <p:spPr>
          <a:xfrm rot="16200000">
            <a:off x="-134695" y="3492588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2</a:t>
            </a:r>
          </a:p>
        </p:txBody>
      </p:sp>
      <p:sp>
        <p:nvSpPr>
          <p:cNvPr id="390" name="Decision Tree 1"/>
          <p:cNvSpPr txBox="1"/>
          <p:nvPr/>
        </p:nvSpPr>
        <p:spPr>
          <a:xfrm>
            <a:off x="900051" y="2231840"/>
            <a:ext cx="16923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Decision Tree 1</a:t>
            </a:r>
          </a:p>
        </p:txBody>
      </p:sp>
      <p:sp>
        <p:nvSpPr>
          <p:cNvPr id="391" name="Decision Tree 2"/>
          <p:cNvSpPr txBox="1"/>
          <p:nvPr/>
        </p:nvSpPr>
        <p:spPr>
          <a:xfrm>
            <a:off x="3541651" y="2231840"/>
            <a:ext cx="16923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Decision Tree 2</a:t>
            </a:r>
          </a:p>
        </p:txBody>
      </p:sp>
      <p:sp>
        <p:nvSpPr>
          <p:cNvPr id="392" name="Decision Forest"/>
          <p:cNvSpPr txBox="1"/>
          <p:nvPr/>
        </p:nvSpPr>
        <p:spPr>
          <a:xfrm>
            <a:off x="6544991" y="2231840"/>
            <a:ext cx="169217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Decision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Classification and Regression with Random Decision For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Classification and Regression with Random Decision Forests</a:t>
            </a:r>
          </a:p>
        </p:txBody>
      </p:sp>
      <p:sp>
        <p:nvSpPr>
          <p:cNvPr id="396" name="Rectangle"/>
          <p:cNvSpPr/>
          <p:nvPr/>
        </p:nvSpPr>
        <p:spPr>
          <a:xfrm>
            <a:off x="469900" y="1680877"/>
            <a:ext cx="8204200" cy="46475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8792" y="2290461"/>
            <a:ext cx="5926416" cy="3428333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Classification: y = the mode of the classes outputted by the trees.…"/>
          <p:cNvSpPr txBox="1"/>
          <p:nvPr/>
        </p:nvSpPr>
        <p:spPr>
          <a:xfrm>
            <a:off x="2514061" y="5784029"/>
            <a:ext cx="503764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Classification: y = the mode of the classes outputted by the trees.</a:t>
            </a:r>
          </a:p>
          <a:p>
            <a:pPr/>
            <a:r>
              <a:t>Regression:    y = the mean of the values outputted by the trees.</a:t>
            </a:r>
          </a:p>
        </p:txBody>
      </p:sp>
      <p:sp>
        <p:nvSpPr>
          <p:cNvPr id="399" name="RDFs: random distribution…"/>
          <p:cNvSpPr txBox="1"/>
          <p:nvPr/>
        </p:nvSpPr>
        <p:spPr>
          <a:xfrm>
            <a:off x="6162061" y="1944029"/>
            <a:ext cx="217962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RDFs: random distribution </a:t>
            </a:r>
          </a:p>
          <a:p>
            <a:pPr/>
            <a:r>
              <a:t>of subsets of features over </a:t>
            </a:r>
          </a:p>
          <a:p>
            <a:pPr/>
            <a:r>
              <a:t>the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The complexity of RDFs is determined by the number of trees (and their depths)…"/>
          <p:cNvSpPr txBox="1"/>
          <p:nvPr>
            <p:ph type="body" idx="1"/>
          </p:nvPr>
        </p:nvSpPr>
        <p:spPr>
          <a:xfrm>
            <a:off x="457200" y="1735981"/>
            <a:ext cx="8229600" cy="5122019"/>
          </a:xfrm>
          <a:prstGeom prst="rect">
            <a:avLst/>
          </a:prstGeom>
        </p:spPr>
        <p:txBody>
          <a:bodyPr/>
          <a:lstStyle/>
          <a:p>
            <a:pPr marL="0" indent="0" algn="l">
              <a:defRPr sz="3000"/>
            </a:pPr>
            <a:r>
              <a:t>The complexity of RDFs is determined by the number of trees (and their depths)</a:t>
            </a:r>
          </a:p>
          <a:p>
            <a:pPr marL="0" indent="0" algn="l">
              <a:defRPr sz="3000"/>
            </a:pPr>
          </a:p>
          <a:p>
            <a:pPr marL="0" indent="0" algn="l">
              <a:defRPr sz="3000"/>
            </a:pPr>
            <a:r>
              <a:t>In some decision forests trees are induced on the same complete set of features</a:t>
            </a:r>
          </a:p>
          <a:p>
            <a:pPr marL="0" indent="0" algn="l">
              <a:defRPr sz="3000"/>
            </a:pPr>
          </a:p>
          <a:p>
            <a:pPr marL="0" indent="0" algn="l">
              <a:defRPr sz="3000"/>
            </a:pPr>
            <a:r>
              <a:t>In </a:t>
            </a:r>
            <a:r>
              <a:t>random</a:t>
            </a:r>
            <a:r>
              <a:t> decision forests, trees are induced on randomly selected subsets of features</a:t>
            </a:r>
          </a:p>
        </p:txBody>
      </p:sp>
      <p:sp>
        <p:nvSpPr>
          <p:cNvPr id="403" name="Random Decision For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Decision Forests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2. Naive Bayes Classifier"/>
          <p:cNvSpPr txBox="1"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2. Naive Bayes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Bayes’s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Bayes’s rule</a:t>
            </a:r>
          </a:p>
        </p:txBody>
      </p:sp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478" y="4312399"/>
            <a:ext cx="6581044" cy="92465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sp>
        <p:nvSpPr>
          <p:cNvPr id="411" name="Data (d)…"/>
          <p:cNvSpPr txBox="1"/>
          <p:nvPr>
            <p:ph type="body" sz="quarter" idx="1"/>
          </p:nvPr>
        </p:nvSpPr>
        <p:spPr>
          <a:xfrm>
            <a:off x="457200" y="1600200"/>
            <a:ext cx="3155476" cy="2492582"/>
          </a:xfrm>
          <a:prstGeom prst="rect">
            <a:avLst/>
          </a:prstGeom>
        </p:spPr>
        <p:txBody>
          <a:bodyPr/>
          <a:lstStyle/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F9FB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(</a:t>
            </a:r>
            <a:r>
              <a:rPr b="1"/>
              <a:t>d</a:t>
            </a:r>
            <a:r>
              <a:t>)</a:t>
            </a:r>
          </a:p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F9FB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Hypotheses (h</a:t>
            </a:r>
            <a:r>
              <a:rPr baseline="-5999"/>
              <a:t>i</a:t>
            </a:r>
            <a:r>
              <a:t>)</a:t>
            </a:r>
          </a:p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F9FB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Evidence</a:t>
            </a:r>
          </a:p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F9FB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F9FB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Bayes’ rule:</a:t>
            </a:r>
          </a:p>
        </p:txBody>
      </p:sp>
      <p:sp>
        <p:nvSpPr>
          <p:cNvPr id="412" name="“P(h|d)” should be read as: the probability that h is true, given d"/>
          <p:cNvSpPr txBox="1"/>
          <p:nvPr/>
        </p:nvSpPr>
        <p:spPr>
          <a:xfrm>
            <a:off x="1168156" y="5688029"/>
            <a:ext cx="682202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</a:defRPr>
            </a:pPr>
            <a:r>
              <a:t>“P(h|</a:t>
            </a:r>
            <a:r>
              <a:rPr b="1"/>
              <a:t>d</a:t>
            </a:r>
            <a:r>
              <a:t>)” should be read as: the probability that h is true, given </a:t>
            </a:r>
            <a:r>
              <a:rPr b="1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Reading the Bayes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Reading the Bayes equation</a:t>
            </a:r>
          </a:p>
        </p:txBody>
      </p:sp>
      <p:pic>
        <p:nvPicPr>
          <p:cNvPr id="41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742" y="3030415"/>
            <a:ext cx="5584582" cy="78544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PRIOR"/>
          <p:cNvSpPr txBox="1"/>
          <p:nvPr/>
        </p:nvSpPr>
        <p:spPr>
          <a:xfrm>
            <a:off x="6108346" y="3907584"/>
            <a:ext cx="829006" cy="36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>
            <a:lvl1pPr defTabSz="457200">
              <a:defRPr sz="1800">
                <a:solidFill>
                  <a:schemeClr val="accent3">
                    <a:lumOff val="44000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PRIOR</a:t>
            </a:r>
          </a:p>
        </p:txBody>
      </p:sp>
      <p:sp>
        <p:nvSpPr>
          <p:cNvPr id="418" name="LIKELIHOOD"/>
          <p:cNvSpPr txBox="1"/>
          <p:nvPr/>
        </p:nvSpPr>
        <p:spPr>
          <a:xfrm>
            <a:off x="4331242" y="3907584"/>
            <a:ext cx="1554767" cy="36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>
            <a:lvl1pPr defTabSz="457200">
              <a:defRPr sz="1800">
                <a:solidFill>
                  <a:schemeClr val="accent3">
                    <a:lumOff val="44000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LIKELIHOOD</a:t>
            </a:r>
          </a:p>
        </p:txBody>
      </p:sp>
      <p:sp>
        <p:nvSpPr>
          <p:cNvPr id="419" name="POSTERIOR"/>
          <p:cNvSpPr txBox="1"/>
          <p:nvPr/>
        </p:nvSpPr>
        <p:spPr>
          <a:xfrm>
            <a:off x="1724442" y="3907584"/>
            <a:ext cx="1554767" cy="36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203" tIns="42203" rIns="42203" bIns="42203">
            <a:spAutoFit/>
          </a:bodyPr>
          <a:lstStyle>
            <a:lvl1pPr defTabSz="457200">
              <a:defRPr sz="1800">
                <a:solidFill>
                  <a:schemeClr val="accent3">
                    <a:lumOff val="44000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3">
                    <a:lumOff val="44000"/>
                  </a:schemeClr>
                </a:solidFill>
              </a:rPr>
              <a:t>POSTERIOR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4047944" y="3662414"/>
            <a:ext cx="1" cy="1784555"/>
          </a:xfrm>
          <a:prstGeom prst="line">
            <a:avLst/>
          </a:prstGeom>
          <a:ln w="25400">
            <a:solidFill>
              <a:srgbClr val="FFF10D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1" name="multiplication constant"/>
          <p:cNvSpPr txBox="1"/>
          <p:nvPr/>
        </p:nvSpPr>
        <p:spPr>
          <a:xfrm>
            <a:off x="3144689" y="5464030"/>
            <a:ext cx="180651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multiplication constant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precision is the fraction of retrieved instances that are relevant…"/>
          <p:cNvSpPr txBox="1"/>
          <p:nvPr>
            <p:ph type="body" sz="half" idx="1"/>
          </p:nvPr>
        </p:nvSpPr>
        <p:spPr>
          <a:xfrm>
            <a:off x="457199" y="1235520"/>
            <a:ext cx="4787039" cy="4677918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/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600">
                <a:solidFill>
                  <a:srgbClr val="FCFFF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 i="1"/>
              <a:t>precision</a:t>
            </a:r>
            <a:r>
              <a:t> is the fraction of retrieved instances that are relevant</a:t>
            </a:r>
          </a:p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600">
                <a:solidFill>
                  <a:srgbClr val="FCFFF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l" defTabSz="457200">
              <a:spcBef>
                <a:spcPts val="600"/>
              </a:spcBef>
              <a:buSzPct val="100000"/>
              <a:buFont typeface="Arial"/>
              <a:buChar char="•"/>
              <a:defRPr sz="2600">
                <a:solidFill>
                  <a:srgbClr val="FCFFF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 i="1"/>
              <a:t>recall</a:t>
            </a:r>
            <a:r>
              <a:t> is the fraction of relevant instances that are retrieved</a:t>
            </a:r>
          </a:p>
        </p:txBody>
      </p:sp>
      <p:pic>
        <p:nvPicPr>
          <p:cNvPr id="58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2546" y="0"/>
            <a:ext cx="3770107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4" name="You encounter a person with long hair and try to determine the probability of the person being female…"/>
          <p:cNvSpPr txBox="1"/>
          <p:nvPr>
            <p:ph type="body" idx="1"/>
          </p:nvPr>
        </p:nvSpPr>
        <p:spPr>
          <a:xfrm>
            <a:off x="457200" y="3178168"/>
            <a:ext cx="8229600" cy="3679832"/>
          </a:xfrm>
          <a:prstGeom prst="rect">
            <a:avLst/>
          </a:prstGeom>
        </p:spPr>
        <p:txBody>
          <a:bodyPr/>
          <a:lstStyle/>
          <a:p>
            <a:pPr marL="0" indent="0" algn="l">
              <a:defRPr sz="2400"/>
            </a:pPr>
            <a:r>
              <a:t>You encounter a person with long hair and try to determine the probability of the person being female</a:t>
            </a:r>
          </a:p>
          <a:p>
            <a:pPr marL="0" indent="0" algn="l">
              <a:defRPr sz="2400"/>
            </a:pPr>
          </a:p>
          <a:p>
            <a:pPr marL="0" indent="0" algn="l">
              <a:defRPr sz="2400"/>
            </a:pPr>
            <a:r>
              <a:t>PRIOR = 0.5 (both genders are equally likely)</a:t>
            </a:r>
          </a:p>
          <a:p>
            <a:pPr marL="0" indent="0" algn="l">
              <a:defRPr sz="2400"/>
            </a:pPr>
            <a:r>
              <a:t>LIKELIHOOD = P(long hair | female)</a:t>
            </a:r>
          </a:p>
          <a:p>
            <a:pPr marL="0" indent="0" algn="l">
              <a:defRPr sz="2400"/>
            </a:pPr>
          </a:p>
          <a:p>
            <a:pPr marL="0" indent="0" algn="l">
              <a:defRPr sz="2400"/>
            </a:pPr>
            <a:r>
              <a:t>POSTERIOR probability updates the future prior (e.g., flower power)</a:t>
            </a:r>
          </a:p>
        </p:txBody>
      </p:sp>
      <p:sp>
        <p:nvSpPr>
          <p:cNvPr id="425" name="New observations update your beli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observations update your beliefs</a:t>
            </a:r>
          </a:p>
        </p:txBody>
      </p:sp>
      <p:pic>
        <p:nvPicPr>
          <p:cNvPr id="42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410" y="1996461"/>
            <a:ext cx="5584582" cy="785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Example (adapted from Russell &amp; Norvi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(adapted from Russell &amp; Norvig)</a:t>
            </a:r>
          </a:p>
        </p:txBody>
      </p:sp>
      <p:grpSp>
        <p:nvGrpSpPr>
          <p:cNvPr id="436" name="Group"/>
          <p:cNvGrpSpPr/>
          <p:nvPr/>
        </p:nvGrpSpPr>
        <p:grpSpPr>
          <a:xfrm>
            <a:off x="5307622" y="2254799"/>
            <a:ext cx="3184282" cy="3766040"/>
            <a:chOff x="0" y="0"/>
            <a:chExt cx="3184280" cy="3766038"/>
          </a:xfrm>
        </p:grpSpPr>
        <p:grpSp>
          <p:nvGrpSpPr>
            <p:cNvPr id="431" name="Group"/>
            <p:cNvGrpSpPr/>
            <p:nvPr/>
          </p:nvGrpSpPr>
          <p:grpSpPr>
            <a:xfrm>
              <a:off x="0" y="2259623"/>
              <a:ext cx="3184281" cy="1506416"/>
              <a:chOff x="0" y="0"/>
              <a:chExt cx="3184280" cy="1506415"/>
            </a:xfrm>
          </p:grpSpPr>
          <p:pic>
            <p:nvPicPr>
              <p:cNvPr id="429" name="istockphoto_3766837-wet-cherry" descr="istockphoto_3766837-wet-cherry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414097" cy="14140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0" name="42654455-1lime" descr="42654455-1lim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861038" y="398584"/>
                <a:ext cx="1323243" cy="11078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34" name="Group"/>
            <p:cNvGrpSpPr/>
            <p:nvPr/>
          </p:nvGrpSpPr>
          <p:grpSpPr>
            <a:xfrm>
              <a:off x="731227" y="0"/>
              <a:ext cx="1926981" cy="1688124"/>
              <a:chOff x="0" y="0"/>
              <a:chExt cx="1926980" cy="1688123"/>
            </a:xfrm>
          </p:grpSpPr>
          <p:sp>
            <p:nvSpPr>
              <p:cNvPr id="432" name="Oval"/>
              <p:cNvSpPr/>
              <p:nvPr/>
            </p:nvSpPr>
            <p:spPr>
              <a:xfrm>
                <a:off x="0" y="0"/>
                <a:ext cx="1926981" cy="1688124"/>
              </a:xfrm>
              <a:prstGeom prst="ellipse">
                <a:avLst/>
              </a:prstGeom>
              <a:solidFill>
                <a:srgbClr val="C0C0C0"/>
              </a:solidFill>
              <a:ln w="3175" cap="flat">
                <a:solidFill>
                  <a:srgbClr val="C0C0C0"/>
                </a:solidFill>
                <a:prstDash val="solid"/>
                <a:round/>
              </a:ln>
              <a:effectLst/>
            </p:spPr>
            <p:txBody>
              <a:bodyPr wrap="square" lIns="42203" tIns="42203" rIns="42203" bIns="42203" numCol="1" anchor="ctr">
                <a:noAutofit/>
              </a:bodyPr>
              <a:lstStyle/>
              <a:p>
                <a:pPr defTabSz="457200">
                  <a:defRPr sz="80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33" name="?"/>
              <p:cNvSpPr txBox="1"/>
              <p:nvPr/>
            </p:nvSpPr>
            <p:spPr>
              <a:xfrm>
                <a:off x="282177" y="185908"/>
                <a:ext cx="1362626" cy="1316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2203" tIns="42203" rIns="42203" bIns="42203" numCol="1" anchor="ctr">
                <a:spAutoFit/>
              </a:bodyPr>
              <a:lstStyle>
                <a:lvl1pPr algn="ctr" defTabSz="457200">
                  <a:defRPr sz="80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435" name="Candy in two flavors"/>
            <p:cNvSpPr txBox="1"/>
            <p:nvPr/>
          </p:nvSpPr>
          <p:spPr>
            <a:xfrm>
              <a:off x="473319" y="1793630"/>
              <a:ext cx="2448071" cy="363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2203" tIns="42203" rIns="42203" bIns="42203" numCol="1" anchor="t">
              <a:spAutoFit/>
            </a:bodyPr>
            <a:lstStyle>
              <a:lvl1pPr defTabSz="457200">
                <a:defRPr sz="18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Candy in two flavors</a:t>
              </a:r>
            </a:p>
          </p:txBody>
        </p:sp>
      </p:grpSp>
      <p:pic>
        <p:nvPicPr>
          <p:cNvPr id="437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834" y="2046116"/>
            <a:ext cx="4054720" cy="2170235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Five types of candy bags"/>
          <p:cNvSpPr txBox="1"/>
          <p:nvPr/>
        </p:nvSpPr>
        <p:spPr>
          <a:xfrm>
            <a:off x="628121" y="1169524"/>
            <a:ext cx="347569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Five types of candy bags</a:t>
            </a:r>
          </a:p>
        </p:txBody>
      </p:sp>
      <p:sp>
        <p:nvSpPr>
          <p:cNvPr id="439" name="Which one is it?"/>
          <p:cNvSpPr txBox="1"/>
          <p:nvPr/>
        </p:nvSpPr>
        <p:spPr>
          <a:xfrm>
            <a:off x="5861708" y="1169524"/>
            <a:ext cx="22556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Which one is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Bayesian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Bayesian prediction</a:t>
            </a:r>
          </a:p>
        </p:txBody>
      </p:sp>
      <p:sp>
        <p:nvSpPr>
          <p:cNvPr id="442" name="Given a new opaque bag of candy…"/>
          <p:cNvSpPr txBox="1"/>
          <p:nvPr>
            <p:ph type="body" sz="half" idx="1"/>
          </p:nvPr>
        </p:nvSpPr>
        <p:spPr>
          <a:xfrm>
            <a:off x="457200" y="1166778"/>
            <a:ext cx="8229600" cy="3016104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/>
            </a:pPr>
            <a:r>
              <a:t>Given a new opaque bag of candy</a:t>
            </a:r>
          </a:p>
          <a:p>
            <a:pPr marL="342900" indent="-342900">
              <a:defRPr sz="2400"/>
            </a:pPr>
            <a:r>
              <a:t>H denotes the type of bag (h1,h2,h3,h4,h5)</a:t>
            </a:r>
          </a:p>
          <a:p>
            <a:pPr marL="342900" indent="-342900">
              <a:defRPr sz="2400"/>
            </a:pPr>
            <a:r>
              <a:rPr b="1"/>
              <a:t>d</a:t>
            </a:r>
            <a:r>
              <a:t> denotes all observations of cherry and lime</a:t>
            </a:r>
          </a:p>
          <a:p>
            <a:pPr marL="342900" indent="-342900">
              <a:defRPr sz="2400"/>
            </a:pPr>
            <a:r>
              <a:t>TASK: predict the flavour of the next piece of candy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/>
            </a:pPr>
            <a:r>
              <a:t>In Bayesian learning: Calculate the probability of each hypothesis, given the observations (data)</a:t>
            </a:r>
          </a:p>
        </p:txBody>
      </p:sp>
      <p:pic>
        <p:nvPicPr>
          <p:cNvPr id="4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478" y="4400847"/>
            <a:ext cx="6581044" cy="92465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alculating Likeliho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Calculating Likelihoods</a:t>
            </a:r>
          </a:p>
        </p:txBody>
      </p:sp>
      <p:sp>
        <p:nvSpPr>
          <p:cNvPr id="446" name="With each observation, the likelihood is computed according to  P(d|h) = P(cherry|h) x P(lime|h)      &lt;— assuming independence…"/>
          <p:cNvSpPr txBox="1"/>
          <p:nvPr>
            <p:ph type="body" idx="1"/>
          </p:nvPr>
        </p:nvSpPr>
        <p:spPr>
          <a:xfrm>
            <a:off x="457200" y="2188020"/>
            <a:ext cx="8568681" cy="318512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400"/>
              </a:spcBef>
              <a:defRPr sz="2280"/>
            </a:pPr>
            <a:r>
              <a:t>With each observation, the likelihood is computed according to</a:t>
            </a:r>
            <a:br/>
            <a:br/>
            <a:r>
              <a:t>P(d|h) = P(cherry|h) x P(lime|h)      &lt;— assuming independence</a:t>
            </a:r>
            <a:br/>
          </a:p>
          <a:p>
            <a:pPr marL="260604" indent="-260604" defTabSz="347472">
              <a:spcBef>
                <a:spcPts val="400"/>
              </a:spcBef>
              <a:defRPr sz="2280"/>
            </a:pPr>
            <a:r>
              <a:t>In case the bag is all lime (h5) and the first 10 observations are lime, than </a:t>
            </a:r>
            <a:br/>
            <a:br/>
            <a:r>
              <a:t>P(d|h3) = 0.5</a:t>
            </a:r>
            <a:r>
              <a:rPr baseline="31999"/>
              <a:t>10</a:t>
            </a:r>
            <a:r>
              <a:t> and P(d|h5) = 1</a:t>
            </a:r>
            <a:r>
              <a:rPr baseline="31999"/>
              <a:t>10</a:t>
            </a:r>
          </a:p>
        </p:txBody>
      </p:sp>
      <p:pic>
        <p:nvPicPr>
          <p:cNvPr id="44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5492" y="29019"/>
            <a:ext cx="3077762" cy="1647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Development of the posterior probabilities (h5 is the true hypothesis, all observations are ‘lime’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8620">
              <a:defRPr sz="2720"/>
            </a:pPr>
            <a:r>
              <a:t>Development of the posterior probabilities</a:t>
            </a:r>
            <a:br/>
            <a:r>
              <a:t>(h5 is the true hypothesis, all observations are ‘lime’)</a:t>
            </a:r>
          </a:p>
        </p:txBody>
      </p:sp>
      <p:pic>
        <p:nvPicPr>
          <p:cNvPr id="45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796" y="1414889"/>
            <a:ext cx="5782408" cy="4506059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maximum likelihood"/>
          <p:cNvSpPr txBox="1"/>
          <p:nvPr/>
        </p:nvSpPr>
        <p:spPr>
          <a:xfrm>
            <a:off x="7434060" y="1768030"/>
            <a:ext cx="162337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maximum likelihood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Naive Bayes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Bayes Classifier</a:t>
            </a:r>
          </a:p>
        </p:txBody>
      </p:sp>
      <p:sp>
        <p:nvSpPr>
          <p:cNvPr id="454" name="Given a dataset with two classes (Dem,Rep) and three features (A,B,C), compute  P(Dem|data) = P(Dem) P(A|Dem) x P(B|Dem) x P(C|Dem) P(Rep|data)  = P(Rep)  P(A|Rep)  x P(B|Rep)  x P(C|Rep)…"/>
          <p:cNvSpPr txBox="1"/>
          <p:nvPr>
            <p:ph type="body" idx="1"/>
          </p:nvPr>
        </p:nvSpPr>
        <p:spPr>
          <a:xfrm>
            <a:off x="457200" y="2823019"/>
            <a:ext cx="8229600" cy="3098357"/>
          </a:xfrm>
          <a:prstGeom prst="rect">
            <a:avLst/>
          </a:prstGeom>
        </p:spPr>
        <p:txBody>
          <a:bodyPr/>
          <a:lstStyle/>
          <a:p>
            <a:pPr/>
            <a:r>
              <a:t>Given a dataset with two classes (Dem,Rep) and three features (A,B,C), compute</a:t>
            </a:r>
            <a:br/>
            <a:br/>
            <a:r>
              <a:t>P(Dem|data) = P(Dem) P(A|Dem) x P(B|Dem) x P(C|Dem)</a:t>
            </a:r>
            <a:br/>
            <a:r>
              <a:t>P(Rep|data)  = P(Rep)  P(A|Rep)  x P(B|Rep)  x P(C|Rep)</a:t>
            </a:r>
          </a:p>
          <a:p>
            <a:pPr/>
          </a:p>
          <a:p>
            <a:pPr/>
            <a:r>
              <a:t>IF P(Dem|data) &gt; P(Rep|data) </a:t>
            </a:r>
            <a:br/>
            <a:r>
              <a:t>THEN Classification is Dem</a:t>
            </a:r>
            <a:br/>
            <a:r>
              <a:t>ELSE  Classification is Rep</a:t>
            </a:r>
          </a:p>
        </p:txBody>
      </p:sp>
      <p:pic>
        <p:nvPicPr>
          <p:cNvPr id="4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524" y="984127"/>
            <a:ext cx="2952952" cy="1665466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maximum likelihood"/>
          <p:cNvSpPr txBox="1"/>
          <p:nvPr/>
        </p:nvSpPr>
        <p:spPr>
          <a:xfrm>
            <a:off x="5290060" y="5176030"/>
            <a:ext cx="162337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maximum likelihood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Naive Bayes decision bound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Bayes decision boundaries</a:t>
            </a:r>
          </a:p>
        </p:txBody>
      </p:sp>
      <p:pic>
        <p:nvPicPr>
          <p:cNvPr id="4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205" y="1079500"/>
            <a:ext cx="3235910" cy="24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probabilities for black and blue classes are equal"/>
          <p:cNvSpPr txBox="1"/>
          <p:nvPr/>
        </p:nvSpPr>
        <p:spPr>
          <a:xfrm>
            <a:off x="3924724" y="1071880"/>
            <a:ext cx="50346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probabilities for black and blue classes are equal</a:t>
            </a:r>
          </a:p>
        </p:txBody>
      </p:sp>
      <p:sp>
        <p:nvSpPr>
          <p:cNvPr id="461" name="Line"/>
          <p:cNvSpPr/>
          <p:nvPr/>
        </p:nvSpPr>
        <p:spPr>
          <a:xfrm flipH="1" flipV="1">
            <a:off x="3179816" y="1247576"/>
            <a:ext cx="738796" cy="1"/>
          </a:xfrm>
          <a:prstGeom prst="line">
            <a:avLst/>
          </a:prstGeom>
          <a:ln w="25400">
            <a:solidFill>
              <a:srgbClr val="DF211E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9745" y="3697980"/>
            <a:ext cx="3235909" cy="2795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5251" y="3742474"/>
            <a:ext cx="3235909" cy="2706029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Line"/>
          <p:cNvSpPr/>
          <p:nvPr/>
        </p:nvSpPr>
        <p:spPr>
          <a:xfrm flipH="1">
            <a:off x="5458683" y="2982282"/>
            <a:ext cx="273692" cy="948811"/>
          </a:xfrm>
          <a:prstGeom prst="line">
            <a:avLst/>
          </a:prstGeom>
          <a:ln w="25400">
            <a:solidFill>
              <a:srgbClr val="DF211E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5" name="Line"/>
          <p:cNvSpPr/>
          <p:nvPr/>
        </p:nvSpPr>
        <p:spPr>
          <a:xfrm>
            <a:off x="7388480" y="2904337"/>
            <a:ext cx="728312" cy="1056493"/>
          </a:xfrm>
          <a:prstGeom prst="line">
            <a:avLst/>
          </a:prstGeom>
          <a:ln w="25400">
            <a:solidFill>
              <a:srgbClr val="DF211E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6" name="can be straight or curved"/>
          <p:cNvSpPr txBox="1"/>
          <p:nvPr/>
        </p:nvSpPr>
        <p:spPr>
          <a:xfrm>
            <a:off x="5297558" y="2519681"/>
            <a:ext cx="26200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can be straight or curved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3. Support Vector Machines…"/>
          <p:cNvSpPr txBox="1"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3. Support Vector Machines</a:t>
            </a:r>
          </a:p>
          <a:p>
            <a:pPr/>
            <a:r>
              <a:t>a.k.a. Kernel Machines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Linear SVM…"/>
          <p:cNvSpPr txBox="1"/>
          <p:nvPr>
            <p:ph type="body" sz="half" idx="1"/>
          </p:nvPr>
        </p:nvSpPr>
        <p:spPr>
          <a:xfrm>
            <a:off x="457200" y="1793461"/>
            <a:ext cx="8229600" cy="1755934"/>
          </a:xfrm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Linear SVM</a:t>
            </a:r>
          </a:p>
          <a:p>
            <a:pPr marL="381000" indent="-381000" algn="l">
              <a:buSzPct val="100000"/>
              <a:buChar char="•"/>
            </a:pPr>
            <a:r>
              <a:t>Places a straight line between the classes (simplest model)</a:t>
            </a:r>
          </a:p>
        </p:txBody>
      </p:sp>
      <p:sp>
        <p:nvSpPr>
          <p:cNvPr id="473" name="Simplest S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Simplest SVM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4762204" y="4004627"/>
            <a:ext cx="3179548" cy="2237785"/>
            <a:chOff x="0" y="0"/>
            <a:chExt cx="3179547" cy="2237783"/>
          </a:xfrm>
        </p:grpSpPr>
        <p:sp>
          <p:nvSpPr>
            <p:cNvPr id="474" name="Circle"/>
            <p:cNvSpPr/>
            <p:nvPr/>
          </p:nvSpPr>
          <p:spPr>
            <a:xfrm>
              <a:off x="658847" y="793186"/>
              <a:ext cx="112817" cy="11281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Circle"/>
            <p:cNvSpPr/>
            <p:nvPr/>
          </p:nvSpPr>
          <p:spPr>
            <a:xfrm>
              <a:off x="583636" y="191502"/>
              <a:ext cx="112817" cy="11281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Circle"/>
            <p:cNvSpPr/>
            <p:nvPr/>
          </p:nvSpPr>
          <p:spPr>
            <a:xfrm>
              <a:off x="1034899" y="266713"/>
              <a:ext cx="112817" cy="112816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7" name="Circle"/>
            <p:cNvSpPr/>
            <p:nvPr/>
          </p:nvSpPr>
          <p:spPr>
            <a:xfrm>
              <a:off x="1561373" y="191502"/>
              <a:ext cx="112817" cy="11281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Circle"/>
            <p:cNvSpPr/>
            <p:nvPr/>
          </p:nvSpPr>
          <p:spPr>
            <a:xfrm>
              <a:off x="245189" y="1056423"/>
              <a:ext cx="112817" cy="11281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9" name="Circle"/>
            <p:cNvSpPr/>
            <p:nvPr/>
          </p:nvSpPr>
          <p:spPr>
            <a:xfrm>
              <a:off x="1147715" y="1394871"/>
              <a:ext cx="112817" cy="112816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0" name="Circle"/>
            <p:cNvSpPr/>
            <p:nvPr/>
          </p:nvSpPr>
          <p:spPr>
            <a:xfrm>
              <a:off x="621241" y="1921344"/>
              <a:ext cx="112817" cy="112817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Circle"/>
            <p:cNvSpPr/>
            <p:nvPr/>
          </p:nvSpPr>
          <p:spPr>
            <a:xfrm>
              <a:off x="1260531" y="680371"/>
              <a:ext cx="112817" cy="112816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2" name="Circle"/>
            <p:cNvSpPr/>
            <p:nvPr/>
          </p:nvSpPr>
          <p:spPr>
            <a:xfrm>
              <a:off x="2125452" y="492344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Circle"/>
            <p:cNvSpPr/>
            <p:nvPr/>
          </p:nvSpPr>
          <p:spPr>
            <a:xfrm>
              <a:off x="1862215" y="642765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4" name="Circle"/>
            <p:cNvSpPr/>
            <p:nvPr/>
          </p:nvSpPr>
          <p:spPr>
            <a:xfrm>
              <a:off x="2050242" y="1282055"/>
              <a:ext cx="112816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5" name="Circle"/>
            <p:cNvSpPr/>
            <p:nvPr/>
          </p:nvSpPr>
          <p:spPr>
            <a:xfrm>
              <a:off x="2238268" y="1733318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6" name="Circle"/>
            <p:cNvSpPr/>
            <p:nvPr/>
          </p:nvSpPr>
          <p:spPr>
            <a:xfrm>
              <a:off x="1975031" y="116291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7" name="Circle"/>
            <p:cNvSpPr/>
            <p:nvPr/>
          </p:nvSpPr>
          <p:spPr>
            <a:xfrm>
              <a:off x="2501505" y="868397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8" name="Circle"/>
            <p:cNvSpPr/>
            <p:nvPr/>
          </p:nvSpPr>
          <p:spPr>
            <a:xfrm>
              <a:off x="1448557" y="1018818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9" name="Circle"/>
            <p:cNvSpPr/>
            <p:nvPr/>
          </p:nvSpPr>
          <p:spPr>
            <a:xfrm>
              <a:off x="2915163" y="1282055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0" name="Circle"/>
            <p:cNvSpPr/>
            <p:nvPr/>
          </p:nvSpPr>
          <p:spPr>
            <a:xfrm>
              <a:off x="2614321" y="454739"/>
              <a:ext cx="112817" cy="11281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93" name="Group"/>
            <p:cNvGrpSpPr/>
            <p:nvPr/>
          </p:nvGrpSpPr>
          <p:grpSpPr>
            <a:xfrm>
              <a:off x="-1" y="1354"/>
              <a:ext cx="3179548" cy="2236430"/>
              <a:chOff x="0" y="0"/>
              <a:chExt cx="3179547" cy="2236428"/>
            </a:xfrm>
          </p:grpSpPr>
          <p:sp>
            <p:nvSpPr>
              <p:cNvPr id="491" name="Line"/>
              <p:cNvSpPr/>
              <p:nvPr/>
            </p:nvSpPr>
            <p:spPr>
              <a:xfrm>
                <a:off x="0" y="2232314"/>
                <a:ext cx="3179547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492" name="Line"/>
              <p:cNvSpPr/>
              <p:nvPr/>
            </p:nvSpPr>
            <p:spPr>
              <a:xfrm flipV="1">
                <a:off x="13290" y="-1"/>
                <a:ext cx="1" cy="2236430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494" name="Line"/>
            <p:cNvSpPr/>
            <p:nvPr/>
          </p:nvSpPr>
          <p:spPr>
            <a:xfrm flipV="1">
              <a:off x="1360420" y="0"/>
              <a:ext cx="514723" cy="2152422"/>
            </a:xfrm>
            <a:prstGeom prst="line">
              <a:avLst/>
            </a:prstGeom>
            <a:noFill/>
            <a:ln w="63500" cap="flat">
              <a:solidFill>
                <a:srgbClr val="FFDE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5" name="Circle"/>
            <p:cNvSpPr/>
            <p:nvPr/>
          </p:nvSpPr>
          <p:spPr>
            <a:xfrm>
              <a:off x="1682234" y="1394871"/>
              <a:ext cx="112817" cy="112816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Circle"/>
            <p:cNvSpPr/>
            <p:nvPr/>
          </p:nvSpPr>
          <p:spPr>
            <a:xfrm>
              <a:off x="997294" y="1795994"/>
              <a:ext cx="112817" cy="11281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98" name="the instances are not linearly separable"/>
          <p:cNvSpPr txBox="1"/>
          <p:nvPr/>
        </p:nvSpPr>
        <p:spPr>
          <a:xfrm>
            <a:off x="4850507" y="6309471"/>
            <a:ext cx="301894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the instances are </a:t>
            </a:r>
            <a:r>
              <a:rPr b="1"/>
              <a:t>not </a:t>
            </a:r>
            <a:r>
              <a:t>linearly separable</a:t>
            </a:r>
          </a:p>
        </p:txBody>
      </p:sp>
      <p:sp>
        <p:nvSpPr>
          <p:cNvPr id="499" name="Circle"/>
          <p:cNvSpPr/>
          <p:nvPr/>
        </p:nvSpPr>
        <p:spPr>
          <a:xfrm>
            <a:off x="1393216" y="4797814"/>
            <a:ext cx="112816" cy="112817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0" name="Circle"/>
          <p:cNvSpPr/>
          <p:nvPr/>
        </p:nvSpPr>
        <p:spPr>
          <a:xfrm>
            <a:off x="1318005" y="4196129"/>
            <a:ext cx="112817" cy="112817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1" name="Circle"/>
          <p:cNvSpPr/>
          <p:nvPr/>
        </p:nvSpPr>
        <p:spPr>
          <a:xfrm>
            <a:off x="1769268" y="4271340"/>
            <a:ext cx="112817" cy="112817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2" name="Circle"/>
          <p:cNvSpPr/>
          <p:nvPr/>
        </p:nvSpPr>
        <p:spPr>
          <a:xfrm>
            <a:off x="2295742" y="4196129"/>
            <a:ext cx="112817" cy="112817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Circle"/>
          <p:cNvSpPr/>
          <p:nvPr/>
        </p:nvSpPr>
        <p:spPr>
          <a:xfrm>
            <a:off x="979558" y="5061051"/>
            <a:ext cx="112816" cy="112816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Circle"/>
          <p:cNvSpPr/>
          <p:nvPr/>
        </p:nvSpPr>
        <p:spPr>
          <a:xfrm>
            <a:off x="1882084" y="5399498"/>
            <a:ext cx="112817" cy="112817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Circle"/>
          <p:cNvSpPr/>
          <p:nvPr/>
        </p:nvSpPr>
        <p:spPr>
          <a:xfrm>
            <a:off x="1355610" y="5925972"/>
            <a:ext cx="112817" cy="112817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Circle"/>
          <p:cNvSpPr/>
          <p:nvPr/>
        </p:nvSpPr>
        <p:spPr>
          <a:xfrm>
            <a:off x="1994900" y="4684998"/>
            <a:ext cx="112817" cy="112817"/>
          </a:xfrm>
          <a:prstGeom prst="ellipse">
            <a:avLst/>
          </a:prstGeom>
          <a:solidFill>
            <a:srgbClr val="00B8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7" name="Circle"/>
          <p:cNvSpPr/>
          <p:nvPr/>
        </p:nvSpPr>
        <p:spPr>
          <a:xfrm>
            <a:off x="2859821" y="4496972"/>
            <a:ext cx="112817" cy="11281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8" name="Circle"/>
          <p:cNvSpPr/>
          <p:nvPr/>
        </p:nvSpPr>
        <p:spPr>
          <a:xfrm>
            <a:off x="2596584" y="4647393"/>
            <a:ext cx="112817" cy="112817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9" name="Circle"/>
          <p:cNvSpPr/>
          <p:nvPr/>
        </p:nvSpPr>
        <p:spPr>
          <a:xfrm>
            <a:off x="2784611" y="5286682"/>
            <a:ext cx="112816" cy="112817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0" name="Circle"/>
          <p:cNvSpPr/>
          <p:nvPr/>
        </p:nvSpPr>
        <p:spPr>
          <a:xfrm>
            <a:off x="2972637" y="5737945"/>
            <a:ext cx="112817" cy="112817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1" name="Circle"/>
          <p:cNvSpPr/>
          <p:nvPr/>
        </p:nvSpPr>
        <p:spPr>
          <a:xfrm>
            <a:off x="2709400" y="4120919"/>
            <a:ext cx="112817" cy="112817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2" name="Circle"/>
          <p:cNvSpPr/>
          <p:nvPr/>
        </p:nvSpPr>
        <p:spPr>
          <a:xfrm>
            <a:off x="3235874" y="4873025"/>
            <a:ext cx="112817" cy="11281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3" name="Circle"/>
          <p:cNvSpPr/>
          <p:nvPr/>
        </p:nvSpPr>
        <p:spPr>
          <a:xfrm>
            <a:off x="3649532" y="5286682"/>
            <a:ext cx="112817" cy="112817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4" name="Circle"/>
          <p:cNvSpPr/>
          <p:nvPr/>
        </p:nvSpPr>
        <p:spPr>
          <a:xfrm>
            <a:off x="3348690" y="4459366"/>
            <a:ext cx="112816" cy="112817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17" name="Group"/>
          <p:cNvGrpSpPr/>
          <p:nvPr/>
        </p:nvGrpSpPr>
        <p:grpSpPr>
          <a:xfrm>
            <a:off x="734368" y="4005982"/>
            <a:ext cx="3179548" cy="2236429"/>
            <a:chOff x="0" y="0"/>
            <a:chExt cx="3179547" cy="2236428"/>
          </a:xfrm>
        </p:grpSpPr>
        <p:sp>
          <p:nvSpPr>
            <p:cNvPr id="515" name="Line"/>
            <p:cNvSpPr/>
            <p:nvPr/>
          </p:nvSpPr>
          <p:spPr>
            <a:xfrm>
              <a:off x="0" y="2232314"/>
              <a:ext cx="3179547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 flipV="1">
              <a:off x="13290" y="-1"/>
              <a:ext cx="1" cy="223643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518" name="Line"/>
          <p:cNvSpPr/>
          <p:nvPr/>
        </p:nvSpPr>
        <p:spPr>
          <a:xfrm flipV="1">
            <a:off x="2094789" y="4004627"/>
            <a:ext cx="514723" cy="2152422"/>
          </a:xfrm>
          <a:prstGeom prst="line">
            <a:avLst/>
          </a:prstGeom>
          <a:ln w="63500">
            <a:solidFill>
              <a:srgbClr val="FFDE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9" name="the instances are linearly separable"/>
          <p:cNvSpPr txBox="1"/>
          <p:nvPr/>
        </p:nvSpPr>
        <p:spPr>
          <a:xfrm>
            <a:off x="822672" y="6309471"/>
            <a:ext cx="270952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the instances are linearly separable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67304"/>
            <a:ext cx="9144000" cy="4723392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Why “Support Vector Machine”?"/>
          <p:cNvSpPr txBox="1"/>
          <p:nvPr/>
        </p:nvSpPr>
        <p:spPr>
          <a:xfrm>
            <a:off x="2888398" y="1055288"/>
            <a:ext cx="336720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/>
            </a:lvl1pPr>
          </a:lstStyle>
          <a:p>
            <a:pPr/>
            <a:r>
              <a:t>Why “Support Vector Machine”?</a:t>
            </a:r>
          </a:p>
        </p:txBody>
      </p:sp>
      <p:sp>
        <p:nvSpPr>
          <p:cNvPr id="524" name="Rectangle"/>
          <p:cNvSpPr/>
          <p:nvPr/>
        </p:nvSpPr>
        <p:spPr>
          <a:xfrm>
            <a:off x="646442" y="4609436"/>
            <a:ext cx="2224951" cy="4822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Rectangle"/>
          <p:cNvSpPr/>
          <p:nvPr/>
        </p:nvSpPr>
        <p:spPr>
          <a:xfrm>
            <a:off x="5394352" y="4609436"/>
            <a:ext cx="2079414" cy="71220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better…"/>
          <p:cNvSpPr txBox="1"/>
          <p:nvPr/>
        </p:nvSpPr>
        <p:spPr>
          <a:xfrm>
            <a:off x="6188844" y="4538817"/>
            <a:ext cx="110900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/>
            </a:pPr>
            <a:r>
              <a:t>better </a:t>
            </a:r>
          </a:p>
          <a:p>
            <a:pPr>
              <a:defRPr sz="1700"/>
            </a:pPr>
            <a:r>
              <a:t>decision </a:t>
            </a:r>
          </a:p>
          <a:p>
            <a:pPr>
              <a:defRPr sz="1700"/>
            </a:pPr>
            <a:r>
              <a:t>boundary</a:t>
            </a:r>
          </a:p>
        </p:txBody>
      </p:sp>
      <p:sp>
        <p:nvSpPr>
          <p:cNvPr id="527" name="worse…"/>
          <p:cNvSpPr txBox="1"/>
          <p:nvPr/>
        </p:nvSpPr>
        <p:spPr>
          <a:xfrm>
            <a:off x="1738758" y="4538817"/>
            <a:ext cx="110900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/>
            </a:pPr>
            <a:r>
              <a:t>worse </a:t>
            </a:r>
          </a:p>
          <a:p>
            <a:pPr>
              <a:defRPr sz="1700"/>
            </a:pPr>
            <a:r>
              <a:t>decision </a:t>
            </a:r>
          </a:p>
          <a:p>
            <a:pPr>
              <a:defRPr sz="1700"/>
            </a:pPr>
            <a:r>
              <a:t>boundary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1D structure i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1D structure in </a:t>
            </a:r>
          </a:p>
          <a:p>
            <a:pPr/>
            <a:r>
              <a:t>2D feature space</a:t>
            </a:r>
          </a:p>
        </p:txBody>
      </p:sp>
      <p:grpSp>
        <p:nvGrpSpPr>
          <p:cNvPr id="64" name="Group"/>
          <p:cNvGrpSpPr/>
          <p:nvPr/>
        </p:nvGrpSpPr>
        <p:grpSpPr>
          <a:xfrm>
            <a:off x="1255770" y="1610734"/>
            <a:ext cx="6442754" cy="4531703"/>
            <a:chOff x="0" y="0"/>
            <a:chExt cx="6442753" cy="4531701"/>
          </a:xfrm>
        </p:grpSpPr>
        <p:sp>
          <p:nvSpPr>
            <p:cNvPr id="62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3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65" name="Google Rank"/>
          <p:cNvSpPr txBox="1"/>
          <p:nvPr/>
        </p:nvSpPr>
        <p:spPr>
          <a:xfrm>
            <a:off x="3646954" y="6174104"/>
            <a:ext cx="166038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Google Rank</a:t>
            </a:r>
          </a:p>
        </p:txBody>
      </p:sp>
      <p:sp>
        <p:nvSpPr>
          <p:cNvPr id="66" name="number of inbound links"/>
          <p:cNvSpPr txBox="1"/>
          <p:nvPr/>
        </p:nvSpPr>
        <p:spPr>
          <a:xfrm rot="16200000">
            <a:off x="-622083" y="3684815"/>
            <a:ext cx="315685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number of inbound links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1638300" y="2844800"/>
            <a:ext cx="5321300" cy="3048001"/>
            <a:chOff x="0" y="0"/>
            <a:chExt cx="5321300" cy="3048000"/>
          </a:xfrm>
        </p:grpSpPr>
        <p:sp>
          <p:nvSpPr>
            <p:cNvPr id="67" name="Circle"/>
            <p:cNvSpPr/>
            <p:nvPr/>
          </p:nvSpPr>
          <p:spPr>
            <a:xfrm>
              <a:off x="317500" y="21844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68" name="Circle"/>
            <p:cNvSpPr/>
            <p:nvPr/>
          </p:nvSpPr>
          <p:spPr>
            <a:xfrm>
              <a:off x="0" y="2794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69" name="Circle"/>
            <p:cNvSpPr/>
            <p:nvPr/>
          </p:nvSpPr>
          <p:spPr>
            <a:xfrm>
              <a:off x="1016000" y="2032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0" name="Circle"/>
            <p:cNvSpPr/>
            <p:nvPr/>
          </p:nvSpPr>
          <p:spPr>
            <a:xfrm>
              <a:off x="723900" y="26162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1" name="Circle"/>
            <p:cNvSpPr/>
            <p:nvPr/>
          </p:nvSpPr>
          <p:spPr>
            <a:xfrm>
              <a:off x="1398391" y="1219200"/>
              <a:ext cx="254001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2" name="Circle"/>
            <p:cNvSpPr/>
            <p:nvPr/>
          </p:nvSpPr>
          <p:spPr>
            <a:xfrm>
              <a:off x="1384300" y="17399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3" name="Circle"/>
            <p:cNvSpPr/>
            <p:nvPr/>
          </p:nvSpPr>
          <p:spPr>
            <a:xfrm>
              <a:off x="1879600" y="2032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4" name="Circle"/>
            <p:cNvSpPr/>
            <p:nvPr/>
          </p:nvSpPr>
          <p:spPr>
            <a:xfrm>
              <a:off x="2108200" y="12192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5" name="Circle"/>
            <p:cNvSpPr/>
            <p:nvPr/>
          </p:nvSpPr>
          <p:spPr>
            <a:xfrm>
              <a:off x="2933700" y="915352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6" name="Circle"/>
            <p:cNvSpPr/>
            <p:nvPr/>
          </p:nvSpPr>
          <p:spPr>
            <a:xfrm>
              <a:off x="2711212" y="1574800"/>
              <a:ext cx="254001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7" name="Circle"/>
            <p:cNvSpPr/>
            <p:nvPr/>
          </p:nvSpPr>
          <p:spPr>
            <a:xfrm>
              <a:off x="3530600" y="4572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8" name="Circle"/>
            <p:cNvSpPr/>
            <p:nvPr/>
          </p:nvSpPr>
          <p:spPr>
            <a:xfrm>
              <a:off x="4140200" y="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79" name="Circle"/>
            <p:cNvSpPr/>
            <p:nvPr/>
          </p:nvSpPr>
          <p:spPr>
            <a:xfrm>
              <a:off x="5067300" y="31115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80" name="Circle"/>
            <p:cNvSpPr/>
            <p:nvPr/>
          </p:nvSpPr>
          <p:spPr>
            <a:xfrm>
              <a:off x="3975100" y="5461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81" name="Circle"/>
            <p:cNvSpPr/>
            <p:nvPr/>
          </p:nvSpPr>
          <p:spPr>
            <a:xfrm>
              <a:off x="3632200" y="10287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82" name="Circle"/>
            <p:cNvSpPr/>
            <p:nvPr/>
          </p:nvSpPr>
          <p:spPr>
            <a:xfrm>
              <a:off x="4749800" y="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SVMs can make more complex decision boundaries by using kern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SVMs can make more complex decision boundaries by using kernels</a:t>
            </a:r>
          </a:p>
        </p:txBody>
      </p:sp>
      <p:pic>
        <p:nvPicPr>
          <p:cNvPr id="5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57200" y="2144686"/>
            <a:ext cx="8229600" cy="3719883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Line"/>
          <p:cNvSpPr/>
          <p:nvPr/>
        </p:nvSpPr>
        <p:spPr>
          <a:xfrm flipV="1">
            <a:off x="3574289" y="4255011"/>
            <a:ext cx="1995422" cy="1"/>
          </a:xfrm>
          <a:prstGeom prst="line">
            <a:avLst/>
          </a:prstGeom>
          <a:ln w="762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3" name="Rectangle"/>
          <p:cNvSpPr/>
          <p:nvPr/>
        </p:nvSpPr>
        <p:spPr>
          <a:xfrm>
            <a:off x="4429076" y="3864927"/>
            <a:ext cx="285848" cy="2794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kernel"/>
          <p:cNvSpPr txBox="1"/>
          <p:nvPr/>
        </p:nvSpPr>
        <p:spPr>
          <a:xfrm>
            <a:off x="4289990" y="3863657"/>
            <a:ext cx="56402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7" name="Kern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Kernel</a:t>
            </a:r>
          </a:p>
        </p:txBody>
      </p:sp>
      <p:sp>
        <p:nvSpPr>
          <p:cNvPr id="538" name="A kernel performs a mathematical operation on instances in two classes that are not linearly separable, so that they do become linearly separable"/>
          <p:cNvSpPr txBox="1"/>
          <p:nvPr>
            <p:ph type="body" sz="half" idx="1"/>
          </p:nvPr>
        </p:nvSpPr>
        <p:spPr>
          <a:xfrm>
            <a:off x="457200" y="1328395"/>
            <a:ext cx="8229600" cy="1990787"/>
          </a:xfrm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  <a:defRPr sz="3000"/>
            </a:pPr>
            <a:r>
              <a:t>A kernel performs a mathematical operation on instances in two classes that are </a:t>
            </a:r>
            <a:r>
              <a:rPr b="1"/>
              <a:t>not</a:t>
            </a:r>
            <a:r>
              <a:t> linearly separable, so that they do become linearly separable</a:t>
            </a:r>
          </a:p>
        </p:txBody>
      </p:sp>
      <p:pic>
        <p:nvPicPr>
          <p:cNvPr id="5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048" y="3385901"/>
            <a:ext cx="5821904" cy="312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2" name="WEKA"/>
          <p:cNvSpPr txBox="1"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/>
            <a:r>
              <a:t>WEKA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5" name="Random Decision Forests in WEKA"/>
          <p:cNvSpPr txBox="1"/>
          <p:nvPr>
            <p:ph type="title"/>
          </p:nvPr>
        </p:nvSpPr>
        <p:spPr>
          <a:xfrm>
            <a:off x="-95175" y="92074"/>
            <a:ext cx="9334351" cy="1508126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Random Decision Forests in WEKA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55694"/>
            <a:ext cx="9144001" cy="4097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Naive Bayes in WE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Bayes in WEKA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00" y="2698750"/>
            <a:ext cx="2921000" cy="146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SVM (SMO) in WE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 (SMO) in WEKA</a:t>
            </a:r>
          </a:p>
        </p:txBody>
      </p:sp>
      <p:pic>
        <p:nvPicPr>
          <p:cNvPr id="5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931" y="1993593"/>
            <a:ext cx="4816620" cy="3501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69" y="2007999"/>
            <a:ext cx="4303519" cy="4818960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(There is also a LibSVM version.)"/>
          <p:cNvSpPr txBox="1"/>
          <p:nvPr/>
        </p:nvSpPr>
        <p:spPr>
          <a:xfrm>
            <a:off x="5493532" y="5976030"/>
            <a:ext cx="249141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(There is also a LibSVM version.)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9" name="WEKA book…"/>
          <p:cNvSpPr txBox="1"/>
          <p:nvPr>
            <p:ph type="body" idx="1"/>
          </p:nvPr>
        </p:nvSpPr>
        <p:spPr>
          <a:xfrm>
            <a:off x="457200" y="1600200"/>
            <a:ext cx="8507756" cy="5257800"/>
          </a:xfrm>
          <a:prstGeom prst="rect">
            <a:avLst/>
          </a:prstGeom>
        </p:spPr>
        <p:txBody>
          <a:bodyPr/>
          <a:lstStyle/>
          <a:p>
            <a:pPr algn="l"/>
            <a:r>
              <a:t>WEKA book</a:t>
            </a:r>
          </a:p>
          <a:p>
            <a:pPr algn="l"/>
            <a:r>
              <a:t>Kernel methods: Section 6.4, pp. 223-229</a:t>
            </a:r>
          </a:p>
          <a:p>
            <a:pPr algn="l"/>
            <a:r>
              <a:t>Naive Bayes: Section 4.2, pp. 90-99</a:t>
            </a:r>
          </a:p>
          <a:p>
            <a:pPr algn="l"/>
          </a:p>
          <a:p>
            <a:pPr marL="0" indent="0" algn="l"/>
            <a:r>
              <a:t>Please note that these sections contain many equations.</a:t>
            </a:r>
          </a:p>
        </p:txBody>
      </p:sp>
      <p:sp>
        <p:nvSpPr>
          <p:cNvPr id="560" name="Suggested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Suggested Reading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92331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1" name="Group"/>
          <p:cNvGrpSpPr/>
          <p:nvPr/>
        </p:nvGrpSpPr>
        <p:grpSpPr>
          <a:xfrm>
            <a:off x="1917824" y="955544"/>
            <a:ext cx="6933951" cy="4946911"/>
            <a:chOff x="0" y="0"/>
            <a:chExt cx="6933949" cy="4946909"/>
          </a:xfrm>
        </p:grpSpPr>
        <p:grpSp>
          <p:nvGrpSpPr>
            <p:cNvPr id="88" name="Group"/>
            <p:cNvGrpSpPr/>
            <p:nvPr/>
          </p:nvGrpSpPr>
          <p:grpSpPr>
            <a:xfrm>
              <a:off x="491196" y="-1"/>
              <a:ext cx="6442754" cy="4531703"/>
              <a:chOff x="0" y="0"/>
              <a:chExt cx="6442753" cy="4531701"/>
            </a:xfrm>
          </p:grpSpPr>
          <p:sp>
            <p:nvSpPr>
              <p:cNvPr id="86" name="Line"/>
              <p:cNvSpPr/>
              <p:nvPr/>
            </p:nvSpPr>
            <p:spPr>
              <a:xfrm>
                <a:off x="0" y="4523364"/>
                <a:ext cx="6442754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87" name="Line"/>
              <p:cNvSpPr/>
              <p:nvPr/>
            </p:nvSpPr>
            <p:spPr>
              <a:xfrm flipV="1">
                <a:off x="26929" y="-1"/>
                <a:ext cx="1" cy="4531703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89" name="Google Rank"/>
            <p:cNvSpPr txBox="1"/>
            <p:nvPr/>
          </p:nvSpPr>
          <p:spPr>
            <a:xfrm>
              <a:off x="2882380" y="4563369"/>
              <a:ext cx="1660387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DFDFD"/>
                  </a:solidFill>
                </a:defRPr>
              </a:lvl1pPr>
            </a:lstStyle>
            <a:p>
              <a:pPr/>
              <a:r>
                <a:t>Google Rank</a:t>
              </a:r>
            </a:p>
          </p:txBody>
        </p:sp>
        <p:sp>
          <p:nvSpPr>
            <p:cNvPr id="90" name="number of inbound links"/>
            <p:cNvSpPr txBox="1"/>
            <p:nvPr/>
          </p:nvSpPr>
          <p:spPr>
            <a:xfrm rot="16200000">
              <a:off x="-1386657" y="2074080"/>
              <a:ext cx="3156854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DFDFD"/>
                  </a:solidFill>
                </a:defRPr>
              </a:lvl1pPr>
            </a:lstStyle>
            <a:p>
              <a:pPr/>
              <a:r>
                <a:t>number of inbound links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306425" y="1512126"/>
            <a:ext cx="7807240" cy="3974007"/>
            <a:chOff x="-4727" y="0"/>
            <a:chExt cx="7807239" cy="3974005"/>
          </a:xfrm>
        </p:grpSpPr>
        <p:grpSp>
          <p:nvGrpSpPr>
            <p:cNvPr id="108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92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93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94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95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96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97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98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99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0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1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2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3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4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6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09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0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1" name="Principal Component 1"/>
            <p:cNvSpPr txBox="1"/>
            <p:nvPr/>
          </p:nvSpPr>
          <p:spPr>
            <a:xfrm rot="19867504">
              <a:off x="4185402" y="2126785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112" name="Principal Component 2"/>
            <p:cNvSpPr txBox="1"/>
            <p:nvPr/>
          </p:nvSpPr>
          <p:spPr>
            <a:xfrm rot="14467503">
              <a:off x="-590347" y="2056084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  <p:sp>
        <p:nvSpPr>
          <p:cNvPr id="114" name="PCA"/>
          <p:cNvSpPr txBox="1"/>
          <p:nvPr/>
        </p:nvSpPr>
        <p:spPr>
          <a:xfrm>
            <a:off x="4065402" y="84070"/>
            <a:ext cx="101319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>
                <a:solidFill>
                  <a:srgbClr val="FFFB00"/>
                </a:solidFill>
              </a:defRPr>
            </a:lvl1pPr>
          </a:lstStyle>
          <a:p>
            <a:pPr/>
            <a:r>
              <a:t>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8542429" y="6704023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8" name="Group"/>
          <p:cNvGrpSpPr/>
          <p:nvPr/>
        </p:nvGrpSpPr>
        <p:grpSpPr>
          <a:xfrm rot="1740000">
            <a:off x="215179" y="2731536"/>
            <a:ext cx="7807241" cy="3974007"/>
            <a:chOff x="-4727" y="0"/>
            <a:chExt cx="7807239" cy="3974005"/>
          </a:xfrm>
        </p:grpSpPr>
        <p:grpSp>
          <p:nvGrpSpPr>
            <p:cNvPr id="133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117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18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19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3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8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34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6" name="Principal Component 1"/>
            <p:cNvSpPr txBox="1"/>
            <p:nvPr/>
          </p:nvSpPr>
          <p:spPr>
            <a:xfrm rot="19867504">
              <a:off x="4185402" y="2126785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137" name="Principal Component 2"/>
            <p:cNvSpPr txBox="1"/>
            <p:nvPr/>
          </p:nvSpPr>
          <p:spPr>
            <a:xfrm rot="14467503">
              <a:off x="-590347" y="2056084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Takes 2 features as input…"/>
          <p:cNvSpPr txBox="1"/>
          <p:nvPr>
            <p:ph type="body" idx="1"/>
          </p:nvPr>
        </p:nvSpPr>
        <p:spPr>
          <a:xfrm>
            <a:off x="457200" y="1600200"/>
            <a:ext cx="5129757" cy="5257800"/>
          </a:xfrm>
          <a:prstGeom prst="rect">
            <a:avLst/>
          </a:prstGeom>
        </p:spPr>
        <p:txBody>
          <a:bodyPr/>
          <a:lstStyle/>
          <a:p>
            <a:pPr algn="l">
              <a:defRPr sz="2100"/>
            </a:pPr>
            <a:r>
              <a:t>Takes 2 features as input</a:t>
            </a:r>
            <a:br/>
          </a:p>
          <a:p>
            <a:pPr algn="l">
              <a:defRPr sz="2100"/>
            </a:pPr>
            <a:r>
              <a:t>Feature 1: Number of inbound links</a:t>
            </a:r>
            <a:br/>
          </a:p>
          <a:p>
            <a:pPr algn="l">
              <a:defRPr sz="2100"/>
            </a:pPr>
            <a:r>
              <a:t>Feature 2: Google Rank</a:t>
            </a:r>
          </a:p>
          <a:p>
            <a:pPr algn="l">
              <a:defRPr sz="2100"/>
            </a:pPr>
          </a:p>
          <a:p>
            <a:pPr algn="l">
              <a:defRPr sz="2100"/>
            </a:pPr>
            <a:r>
              <a:t>… and gives 2 new features as output</a:t>
            </a:r>
          </a:p>
          <a:p>
            <a:pPr algn="l">
              <a:defRPr sz="2100"/>
            </a:pPr>
          </a:p>
          <a:p>
            <a:pPr algn="l">
              <a:defRPr sz="2100"/>
            </a:pPr>
          </a:p>
          <a:p>
            <a:pPr algn="l">
              <a:defRPr sz="2100"/>
            </a:pPr>
            <a:r>
              <a:t>Principal Component 1</a:t>
            </a:r>
          </a:p>
          <a:p>
            <a:pPr algn="l">
              <a:defRPr sz="2100"/>
            </a:pPr>
          </a:p>
          <a:p>
            <a:pPr algn="l">
              <a:defRPr sz="2100"/>
            </a:pPr>
            <a:r>
              <a:t>Principal Component 2</a:t>
            </a:r>
          </a:p>
        </p:txBody>
      </p:sp>
      <p:sp>
        <p:nvSpPr>
          <p:cNvPr id="142" name="P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9421" y="2172283"/>
            <a:ext cx="666317" cy="62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9421" y="2838571"/>
            <a:ext cx="666317" cy="6663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Group"/>
          <p:cNvGrpSpPr/>
          <p:nvPr/>
        </p:nvGrpSpPr>
        <p:grpSpPr>
          <a:xfrm>
            <a:off x="6047129" y="4887259"/>
            <a:ext cx="2200947" cy="1413766"/>
            <a:chOff x="0" y="0"/>
            <a:chExt cx="2200945" cy="1413765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7454" y="21540"/>
              <a:ext cx="666317" cy="623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4629" y="0"/>
              <a:ext cx="666317" cy="666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7454" y="768989"/>
              <a:ext cx="666317" cy="623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4629" y="747449"/>
              <a:ext cx="666317" cy="666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+ b"/>
            <p:cNvSpPr txBox="1"/>
            <p:nvPr/>
          </p:nvSpPr>
          <p:spPr>
            <a:xfrm>
              <a:off x="1061611" y="147739"/>
              <a:ext cx="4282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 b</a:t>
              </a:r>
            </a:p>
          </p:txBody>
        </p:sp>
        <p:sp>
          <p:nvSpPr>
            <p:cNvPr id="150" name="+ d"/>
            <p:cNvSpPr txBox="1"/>
            <p:nvPr/>
          </p:nvSpPr>
          <p:spPr>
            <a:xfrm>
              <a:off x="1061611" y="895188"/>
              <a:ext cx="4282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 d</a:t>
              </a:r>
            </a:p>
          </p:txBody>
        </p:sp>
        <p:sp>
          <p:nvSpPr>
            <p:cNvPr id="151" name="a"/>
            <p:cNvSpPr txBox="1"/>
            <p:nvPr/>
          </p:nvSpPr>
          <p:spPr>
            <a:xfrm>
              <a:off x="0" y="147739"/>
              <a:ext cx="23127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2" name="c"/>
            <p:cNvSpPr txBox="1"/>
            <p:nvPr/>
          </p:nvSpPr>
          <p:spPr>
            <a:xfrm>
              <a:off x="0" y="895188"/>
              <a:ext cx="2184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7" name="Group"/>
          <p:cNvGrpSpPr/>
          <p:nvPr/>
        </p:nvGrpSpPr>
        <p:grpSpPr>
          <a:xfrm rot="1740000">
            <a:off x="215179" y="2731536"/>
            <a:ext cx="7807241" cy="3974007"/>
            <a:chOff x="-4727" y="0"/>
            <a:chExt cx="7807239" cy="3974005"/>
          </a:xfrm>
        </p:grpSpPr>
        <p:grpSp>
          <p:nvGrpSpPr>
            <p:cNvPr id="172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156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57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58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59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0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1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2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3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4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5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6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7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8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69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70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171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73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5" name="Principal Component 1"/>
            <p:cNvSpPr txBox="1"/>
            <p:nvPr/>
          </p:nvSpPr>
          <p:spPr>
            <a:xfrm rot="19867504">
              <a:off x="4185402" y="2126785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176" name="Principal Component 2"/>
            <p:cNvSpPr txBox="1"/>
            <p:nvPr/>
          </p:nvSpPr>
          <p:spPr>
            <a:xfrm rot="14467503">
              <a:off x="-590347" y="2056084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  <p:sp>
        <p:nvSpPr>
          <p:cNvPr id="178" name="Principal Component 1 describes the data (almost) completely…"/>
          <p:cNvSpPr txBox="1"/>
          <p:nvPr/>
        </p:nvSpPr>
        <p:spPr>
          <a:xfrm>
            <a:off x="1926748" y="1030001"/>
            <a:ext cx="705981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EFEFE"/>
                </a:solidFill>
              </a:defRPr>
            </a:pPr>
            <a:r>
              <a:t>Principal Component 1 describes the data (almost) completely</a:t>
            </a:r>
          </a:p>
          <a:p>
            <a:pPr>
              <a:defRPr sz="1800">
                <a:solidFill>
                  <a:srgbClr val="FEFEFE"/>
                </a:solidFill>
              </a:defRPr>
            </a:pPr>
          </a:p>
          <a:p>
            <a:pPr>
              <a:defRPr sz="1800">
                <a:solidFill>
                  <a:srgbClr val="FEFEFE"/>
                </a:solidFill>
              </a:defRPr>
            </a:pPr>
            <a:r>
              <a:t>Principal Component 2 describes the “noise”</a:t>
            </a:r>
          </a:p>
          <a:p>
            <a:pPr>
              <a:defRPr sz="1800">
                <a:solidFill>
                  <a:srgbClr val="FEFEFE"/>
                </a:solidFill>
              </a:defRPr>
            </a:pPr>
          </a:p>
          <a:p>
            <a:pPr>
              <a:defRPr sz="1800">
                <a:solidFill>
                  <a:srgbClr val="FEFEFE"/>
                </a:solidFill>
              </a:defRPr>
            </a:pPr>
            <a:r>
              <a:t>Therefore, Principal Component 2 can be removed.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8420374" y="6409054"/>
            <a:ext cx="248690" cy="358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Takes 2 features as input…"/>
          <p:cNvSpPr txBox="1"/>
          <p:nvPr>
            <p:ph type="body" idx="1"/>
          </p:nvPr>
        </p:nvSpPr>
        <p:spPr>
          <a:xfrm>
            <a:off x="457200" y="1600200"/>
            <a:ext cx="5129757" cy="5257800"/>
          </a:xfrm>
          <a:prstGeom prst="rect">
            <a:avLst/>
          </a:prstGeom>
        </p:spPr>
        <p:txBody>
          <a:bodyPr/>
          <a:lstStyle/>
          <a:p>
            <a:pPr algn="l">
              <a:defRPr sz="2100"/>
            </a:pPr>
            <a:r>
              <a:t>Takes 2 features as input</a:t>
            </a:r>
            <a:br/>
          </a:p>
          <a:p>
            <a:pPr algn="l">
              <a:defRPr sz="2100"/>
            </a:pPr>
            <a:r>
              <a:t>Feature 1: Number of inbound links</a:t>
            </a:r>
            <a:br/>
          </a:p>
          <a:p>
            <a:pPr algn="l">
              <a:defRPr sz="2100"/>
            </a:pPr>
            <a:r>
              <a:t>Feature 2: Google Rank</a:t>
            </a:r>
          </a:p>
          <a:p>
            <a:pPr algn="l">
              <a:defRPr sz="2100"/>
            </a:pPr>
          </a:p>
          <a:p>
            <a:pPr algn="l">
              <a:defRPr sz="2100"/>
            </a:pPr>
            <a:r>
              <a:t>… and gives 1 new feature as output</a:t>
            </a:r>
          </a:p>
          <a:p>
            <a:pPr algn="l">
              <a:defRPr sz="2100"/>
            </a:pPr>
          </a:p>
          <a:p>
            <a:pPr algn="l">
              <a:defRPr sz="2100"/>
            </a:pPr>
          </a:p>
          <a:p>
            <a:pPr algn="l">
              <a:defRPr sz="2100"/>
            </a:pPr>
            <a:r>
              <a:t>Principal Component 1</a:t>
            </a:r>
          </a:p>
          <a:p>
            <a:pPr algn="l">
              <a:defRPr sz="2100"/>
            </a:pPr>
          </a:p>
        </p:txBody>
      </p:sp>
      <p:sp>
        <p:nvSpPr>
          <p:cNvPr id="182" name="PCA + discarding highest P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+ discarding highest PCs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9421" y="2172283"/>
            <a:ext cx="666317" cy="62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9421" y="2838571"/>
            <a:ext cx="666317" cy="6663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roup"/>
          <p:cNvGrpSpPr/>
          <p:nvPr/>
        </p:nvGrpSpPr>
        <p:grpSpPr>
          <a:xfrm>
            <a:off x="6055129" y="4903259"/>
            <a:ext cx="2200947" cy="666317"/>
            <a:chOff x="0" y="0"/>
            <a:chExt cx="2200945" cy="666316"/>
          </a:xfrm>
        </p:grpSpPr>
        <p:pic>
          <p:nvPicPr>
            <p:cNvPr id="18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7454" y="21540"/>
              <a:ext cx="666317" cy="623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4629" y="0"/>
              <a:ext cx="666317" cy="666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+ b"/>
            <p:cNvSpPr txBox="1"/>
            <p:nvPr/>
          </p:nvSpPr>
          <p:spPr>
            <a:xfrm>
              <a:off x="1061611" y="147739"/>
              <a:ext cx="4282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 b</a:t>
              </a:r>
            </a:p>
          </p:txBody>
        </p:sp>
        <p:sp>
          <p:nvSpPr>
            <p:cNvPr id="188" name="a"/>
            <p:cNvSpPr txBox="1"/>
            <p:nvPr/>
          </p:nvSpPr>
          <p:spPr>
            <a:xfrm>
              <a:off x="0" y="147739"/>
              <a:ext cx="23127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