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6" r:id="rId3"/>
    <p:sldId id="267" r:id="rId4"/>
    <p:sldId id="260" r:id="rId5"/>
    <p:sldId id="281" r:id="rId6"/>
    <p:sldId id="262" r:id="rId7"/>
    <p:sldId id="275" r:id="rId8"/>
    <p:sldId id="279" r:id="rId9"/>
    <p:sldId id="278" r:id="rId10"/>
    <p:sldId id="259" r:id="rId11"/>
    <p:sldId id="268" r:id="rId12"/>
    <p:sldId id="280" r:id="rId13"/>
    <p:sldId id="27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78814" autoAdjust="0"/>
  </p:normalViewPr>
  <p:slideViewPr>
    <p:cSldViewPr>
      <p:cViewPr varScale="1">
        <p:scale>
          <a:sx n="78" d="100"/>
          <a:sy n="78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50C8A-9766-42F3-B5D5-D4942C56AA19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D4C9-B93E-404A-83A4-827870C9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D4C9-B93E-404A-83A4-827870C98F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6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3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003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1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27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1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49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5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437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1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3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CF5457-AD1F-485B-925F-0FF0677C84B1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52E1B015-C411-490E-AB69-E1FB9DE1E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5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6096000" cy="2536825"/>
          </a:xfrm>
        </p:spPr>
        <p:txBody>
          <a:bodyPr>
            <a:noAutofit/>
          </a:bodyPr>
          <a:lstStyle/>
          <a:p>
            <a:r>
              <a:rPr lang="en-US" sz="3600" dirty="0" smtClean="0"/>
              <a:t>Micro </a:t>
            </a:r>
            <a:r>
              <a:rPr lang="en-US" sz="3600" dirty="0"/>
              <a:t>Cognitive Radio Network Testbed (MICRONET) for education, experimentation, and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Eric Sollenberger</a:t>
            </a:r>
          </a:p>
          <a:p>
            <a:r>
              <a:rPr lang="en-US" dirty="0" smtClean="0"/>
              <a:t>Vuk Marojevic</a:t>
            </a:r>
          </a:p>
          <a:p>
            <a:r>
              <a:rPr lang="en-US" dirty="0" smtClean="0"/>
              <a:t>Carl Dietrich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62100" y="5410200"/>
            <a:ext cx="3581400" cy="590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0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Sponsored by </a:t>
            </a:r>
            <a:r>
              <a:rPr lang="en-US" dirty="0" err="1" smtClean="0"/>
              <a:t>wireless@vt</a:t>
            </a:r>
            <a:endParaRPr lang="en-US" dirty="0" smtClean="0"/>
          </a:p>
          <a:p>
            <a:pPr algn="ctr"/>
            <a:r>
              <a:rPr lang="en-US" dirty="0" smtClean="0"/>
              <a:t>Virginia Tech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Spectrum Sensing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6912" y="3581400"/>
            <a:ext cx="3358039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8996" y="685800"/>
            <a:ext cx="4333875" cy="2492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4899" y="3171262"/>
            <a:ext cx="126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RTLSDR Scanner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87480" y="6096000"/>
            <a:ext cx="181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RTLSDR Spectrum Sense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Antenna Selection Diversity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1143000"/>
            <a:ext cx="6074569" cy="45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5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</a:t>
            </a:r>
            <a:br>
              <a:rPr lang="en-US" dirty="0" smtClean="0"/>
            </a:br>
            <a:r>
              <a:rPr lang="en-US" dirty="0" smtClean="0"/>
              <a:t>FSK </a:t>
            </a:r>
            <a:r>
              <a:rPr lang="en-US" dirty="0" err="1" smtClean="0"/>
              <a:t>Tx</a:t>
            </a:r>
            <a:r>
              <a:rPr lang="en-US" dirty="0" smtClean="0"/>
              <a:t>/Rx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949" b="68989"/>
          <a:stretch/>
        </p:blipFill>
        <p:spPr>
          <a:xfrm>
            <a:off x="3555846" y="1219200"/>
            <a:ext cx="4337050" cy="1361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2819400"/>
            <a:ext cx="474314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11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</a:t>
            </a:r>
            <a:br>
              <a:rPr lang="en-US" dirty="0" smtClean="0"/>
            </a:br>
            <a:r>
              <a:rPr lang="en-US" dirty="0" smtClean="0"/>
              <a:t>Basic DSA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Procedure</a:t>
            </a:r>
          </a:p>
          <a:p>
            <a:r>
              <a:rPr lang="en-US" dirty="0" smtClean="0"/>
              <a:t>Scan allowable transmit frequency range</a:t>
            </a:r>
          </a:p>
          <a:p>
            <a:r>
              <a:rPr lang="en-US" dirty="0" smtClean="0"/>
              <a:t>Determine optimal transmit channel based on channel power and adjacent channel powers</a:t>
            </a:r>
          </a:p>
          <a:p>
            <a:r>
              <a:rPr lang="en-US" dirty="0" smtClean="0"/>
              <a:t>Transmit a single burst</a:t>
            </a:r>
          </a:p>
          <a:p>
            <a:r>
              <a:rPr lang="en-US" dirty="0" smtClean="0"/>
              <a:t>Recheck vacancy of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Additional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Experiments</a:t>
            </a:r>
          </a:p>
          <a:p>
            <a:r>
              <a:rPr lang="en-US" sz="2400" dirty="0" smtClean="0"/>
              <a:t>SDR position </a:t>
            </a:r>
            <a:r>
              <a:rPr lang="en-US" sz="2400" dirty="0"/>
              <a:t>e</a:t>
            </a:r>
            <a:r>
              <a:rPr lang="en-US" sz="2400" dirty="0" smtClean="0"/>
              <a:t>stimation</a:t>
            </a:r>
          </a:p>
          <a:p>
            <a:r>
              <a:rPr lang="en-US" sz="2400" dirty="0" smtClean="0"/>
              <a:t>Antenna diversity</a:t>
            </a:r>
          </a:p>
          <a:p>
            <a:r>
              <a:rPr lang="en-US" sz="2400" dirty="0" smtClean="0"/>
              <a:t>Phased antenna arrays</a:t>
            </a:r>
          </a:p>
          <a:p>
            <a:r>
              <a:rPr lang="en-US" sz="2400" dirty="0" smtClean="0"/>
              <a:t>Basic DSA algorithms</a:t>
            </a:r>
          </a:p>
          <a:p>
            <a:r>
              <a:rPr lang="en-US" sz="2400" dirty="0" smtClean="0"/>
              <a:t>CR coexistence with CORNET</a:t>
            </a:r>
          </a:p>
          <a:p>
            <a:pPr marL="0" indent="0">
              <a:buNone/>
            </a:pPr>
            <a:r>
              <a:rPr lang="en-US" sz="2800" dirty="0" smtClean="0"/>
              <a:t>Development</a:t>
            </a:r>
          </a:p>
          <a:p>
            <a:r>
              <a:rPr lang="en-US" sz="2400" dirty="0" smtClean="0"/>
              <a:t>Raspberry Pi Transmission</a:t>
            </a:r>
          </a:p>
          <a:p>
            <a:pPr lvl="1"/>
            <a:r>
              <a:rPr lang="en-US" sz="2400" dirty="0" smtClean="0"/>
              <a:t>Integration with SDR tools</a:t>
            </a:r>
          </a:p>
          <a:p>
            <a:pPr lvl="1"/>
            <a:r>
              <a:rPr lang="en-US" sz="2400" dirty="0" smtClean="0"/>
              <a:t>Optimization/Measurement of performance (BER)</a:t>
            </a:r>
          </a:p>
          <a:p>
            <a:pPr lvl="1"/>
            <a:r>
              <a:rPr lang="en-US" sz="2400" dirty="0" smtClean="0"/>
              <a:t>Demo’s/applications</a:t>
            </a:r>
          </a:p>
          <a:p>
            <a:pPr lvl="1"/>
            <a:r>
              <a:rPr lang="en-US" sz="2400" dirty="0" smtClean="0"/>
              <a:t>Hardware augmentation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147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 smtClean="0"/>
              <a:t>What has been achieved/demonstrated</a:t>
            </a:r>
          </a:p>
          <a:p>
            <a:r>
              <a:rPr lang="en-US" dirty="0" smtClean="0"/>
              <a:t>Creation of a CR testbed that is: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Flexible/portable</a:t>
            </a:r>
          </a:p>
          <a:p>
            <a:pPr lvl="1"/>
            <a:r>
              <a:rPr lang="en-US" dirty="0" smtClean="0"/>
              <a:t>Supports multiple radio nodes</a:t>
            </a:r>
          </a:p>
          <a:p>
            <a:pPr lvl="1"/>
            <a:r>
              <a:rPr lang="en-US" dirty="0" smtClean="0"/>
              <a:t>Has the potential for many diverse experiments</a:t>
            </a:r>
          </a:p>
          <a:p>
            <a:r>
              <a:rPr lang="en-US" dirty="0" smtClean="0"/>
              <a:t>Identified limitations</a:t>
            </a:r>
          </a:p>
          <a:p>
            <a:pPr lvl="1"/>
            <a:r>
              <a:rPr lang="en-US" dirty="0" smtClean="0"/>
              <a:t>Processing power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err="1" smtClean="0"/>
              <a:t>Tx</a:t>
            </a:r>
            <a:r>
              <a:rPr lang="en-US" dirty="0" smtClean="0"/>
              <a:t> capabilities</a:t>
            </a:r>
          </a:p>
          <a:p>
            <a:pPr lvl="2"/>
            <a:r>
              <a:rPr lang="en-US" dirty="0" smtClean="0"/>
              <a:t>Limited modulation schemes</a:t>
            </a:r>
          </a:p>
          <a:p>
            <a:pPr lvl="2"/>
            <a:r>
              <a:rPr lang="en-US" dirty="0" smtClean="0"/>
              <a:t>Lack of power control</a:t>
            </a:r>
          </a:p>
          <a:p>
            <a:pPr lvl="2"/>
            <a:r>
              <a:rPr lang="en-US" smtClean="0"/>
              <a:t>Spurious </a:t>
            </a:r>
            <a:r>
              <a:rPr lang="en-US" smtClean="0"/>
              <a:t>signal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051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Initial experimentation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Additional plans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838200"/>
            <a:ext cx="5486400" cy="5120640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595959"/>
                </a:solidFill>
              </a:rPr>
              <a:t>Testbed </a:t>
            </a:r>
            <a:r>
              <a:rPr lang="en-US" sz="2000" dirty="0" smtClean="0">
                <a:solidFill>
                  <a:srgbClr val="595959"/>
                </a:solidFill>
              </a:rPr>
              <a:t>Design Goals</a:t>
            </a:r>
          </a:p>
          <a:p>
            <a:r>
              <a:rPr lang="en-US" sz="1800" dirty="0" smtClean="0"/>
              <a:t>Inexpensive</a:t>
            </a:r>
          </a:p>
          <a:p>
            <a:r>
              <a:rPr lang="en-US" sz="1800" dirty="0" smtClean="0"/>
              <a:t>User friendly</a:t>
            </a:r>
          </a:p>
          <a:p>
            <a:r>
              <a:rPr lang="en-US" sz="1800" dirty="0" smtClean="0"/>
              <a:t>Portable</a:t>
            </a:r>
          </a:p>
          <a:p>
            <a:r>
              <a:rPr lang="en-US" sz="1800" dirty="0" smtClean="0"/>
              <a:t>Multiple node support</a:t>
            </a:r>
          </a:p>
          <a:p>
            <a:pPr>
              <a:buNone/>
            </a:pPr>
            <a:endParaRPr lang="en-US" sz="1800" dirty="0" smtClean="0"/>
          </a:p>
        </p:txBody>
      </p:sp>
      <p:grpSp>
        <p:nvGrpSpPr>
          <p:cNvPr id="4" name="Group 76"/>
          <p:cNvGrpSpPr>
            <a:grpSpLocks noChangeAspect="1"/>
          </p:cNvGrpSpPr>
          <p:nvPr/>
        </p:nvGrpSpPr>
        <p:grpSpPr bwMode="auto">
          <a:xfrm>
            <a:off x="3886200" y="2895600"/>
            <a:ext cx="4457700" cy="3031263"/>
            <a:chOff x="1215" y="2818"/>
            <a:chExt cx="9990" cy="6767"/>
          </a:xfrm>
        </p:grpSpPr>
        <p:sp>
          <p:nvSpPr>
            <p:cNvPr id="5" name="Text Box 77"/>
            <p:cNvSpPr txBox="1">
              <a:spLocks noChangeArrowheads="1"/>
            </p:cNvSpPr>
            <p:nvPr/>
          </p:nvSpPr>
          <p:spPr bwMode="auto">
            <a:xfrm>
              <a:off x="9540" y="6795"/>
              <a:ext cx="166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CORNET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1215" y="2818"/>
              <a:ext cx="9943" cy="6767"/>
              <a:chOff x="1215" y="2818"/>
              <a:chExt cx="9943" cy="6767"/>
            </a:xfrm>
          </p:grpSpPr>
          <p:sp>
            <p:nvSpPr>
              <p:cNvPr id="8" name="Text Box 79"/>
              <p:cNvSpPr txBox="1">
                <a:spLocks noChangeArrowheads="1"/>
              </p:cNvSpPr>
              <p:nvPr/>
            </p:nvSpPr>
            <p:spPr bwMode="auto">
              <a:xfrm>
                <a:off x="4972" y="2818"/>
                <a:ext cx="109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Price ($)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9583" y="4859"/>
                <a:ext cx="157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Radio Nodes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81"/>
              <p:cNvSpPr txBox="1">
                <a:spLocks noChangeArrowheads="1"/>
              </p:cNvSpPr>
              <p:nvPr/>
            </p:nvSpPr>
            <p:spPr bwMode="auto">
              <a:xfrm>
                <a:off x="8445" y="9150"/>
                <a:ext cx="109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Size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82"/>
              <p:cNvSpPr txBox="1">
                <a:spLocks noChangeArrowheads="1"/>
              </p:cNvSpPr>
              <p:nvPr/>
            </p:nvSpPr>
            <p:spPr bwMode="auto">
              <a:xfrm>
                <a:off x="1215" y="5565"/>
                <a:ext cx="202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Bandwidth (MHz)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83"/>
              <p:cNvSpPr txBox="1">
                <a:spLocks noChangeArrowheads="1"/>
              </p:cNvSpPr>
              <p:nvPr/>
            </p:nvSpPr>
            <p:spPr bwMode="auto">
              <a:xfrm>
                <a:off x="1727" y="8772"/>
                <a:ext cx="2858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Maximum Frequency (GHz)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84"/>
              <p:cNvSpPr txBox="1">
                <a:spLocks noChangeArrowheads="1"/>
              </p:cNvSpPr>
              <p:nvPr/>
            </p:nvSpPr>
            <p:spPr bwMode="auto">
              <a:xfrm>
                <a:off x="6135" y="5655"/>
                <a:ext cx="109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&lt;$100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85"/>
              <p:cNvSpPr txBox="1">
                <a:spLocks noChangeArrowheads="1"/>
              </p:cNvSpPr>
              <p:nvPr/>
            </p:nvSpPr>
            <p:spPr bwMode="auto">
              <a:xfrm>
                <a:off x="6120" y="4995"/>
                <a:ext cx="158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$100-$1k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86"/>
              <p:cNvSpPr txBox="1">
                <a:spLocks noChangeArrowheads="1"/>
              </p:cNvSpPr>
              <p:nvPr/>
            </p:nvSpPr>
            <p:spPr bwMode="auto">
              <a:xfrm>
                <a:off x="6135" y="4320"/>
                <a:ext cx="160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$1k-$10k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 Box 88"/>
              <p:cNvSpPr txBox="1">
                <a:spLocks noChangeArrowheads="1"/>
              </p:cNvSpPr>
              <p:nvPr/>
            </p:nvSpPr>
            <p:spPr bwMode="auto">
              <a:xfrm>
                <a:off x="6150" y="3060"/>
                <a:ext cx="1383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&gt;$100k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89"/>
              <p:cNvGrpSpPr>
                <a:grpSpLocks/>
              </p:cNvGrpSpPr>
              <p:nvPr/>
            </p:nvGrpSpPr>
            <p:grpSpPr bwMode="auto">
              <a:xfrm>
                <a:off x="2813" y="2988"/>
                <a:ext cx="6854" cy="6509"/>
                <a:chOff x="2813" y="2520"/>
                <a:chExt cx="6854" cy="6509"/>
              </a:xfrm>
            </p:grpSpPr>
            <p:cxnSp>
              <p:nvCxnSpPr>
                <p:cNvPr id="76" name="AutoShape 90"/>
                <p:cNvCxnSpPr>
                  <a:cxnSpLocks noChangeShapeType="1"/>
                </p:cNvCxnSpPr>
                <p:nvPr/>
              </p:nvCxnSpPr>
              <p:spPr bwMode="auto">
                <a:xfrm flipV="1">
                  <a:off x="6240" y="2520"/>
                  <a:ext cx="0" cy="36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AutoShape 9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240" y="5011"/>
                  <a:ext cx="3427" cy="11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" name="AutoShape 9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813" y="5011"/>
                  <a:ext cx="3427" cy="11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" name="AutoShape 93"/>
                <p:cNvCxnSpPr>
                  <a:cxnSpLocks noChangeShapeType="1"/>
                </p:cNvCxnSpPr>
                <p:nvPr/>
              </p:nvCxnSpPr>
              <p:spPr bwMode="auto">
                <a:xfrm>
                  <a:off x="6240" y="6120"/>
                  <a:ext cx="2117" cy="29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" name="AutoShape 94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23" y="6120"/>
                  <a:ext cx="2117" cy="29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9" name="AutoShape 95"/>
              <p:cNvCxnSpPr>
                <a:cxnSpLocks noChangeShapeType="1"/>
              </p:cNvCxnSpPr>
              <p:nvPr/>
            </p:nvCxnSpPr>
            <p:spPr bwMode="auto">
              <a:xfrm flipH="1">
                <a:off x="6098" y="5969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" name="AutoShape 96"/>
              <p:cNvCxnSpPr>
                <a:cxnSpLocks noChangeShapeType="1"/>
              </p:cNvCxnSpPr>
              <p:nvPr/>
            </p:nvCxnSpPr>
            <p:spPr bwMode="auto">
              <a:xfrm flipH="1">
                <a:off x="5586" y="6263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" name="AutoShape 97"/>
              <p:cNvCxnSpPr>
                <a:cxnSpLocks noChangeShapeType="1"/>
              </p:cNvCxnSpPr>
              <p:nvPr/>
            </p:nvCxnSpPr>
            <p:spPr bwMode="auto">
              <a:xfrm flipH="1" flipV="1">
                <a:off x="6803" y="6249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" name="AutoShape 98"/>
              <p:cNvCxnSpPr>
                <a:cxnSpLocks noChangeShapeType="1"/>
              </p:cNvCxnSpPr>
              <p:nvPr/>
            </p:nvCxnSpPr>
            <p:spPr bwMode="auto">
              <a:xfrm flipH="1" flipV="1">
                <a:off x="5737" y="7030"/>
                <a:ext cx="230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3" name="AutoShape 99"/>
              <p:cNvCxnSpPr>
                <a:cxnSpLocks noChangeShapeType="1"/>
              </p:cNvCxnSpPr>
              <p:nvPr/>
            </p:nvCxnSpPr>
            <p:spPr bwMode="auto">
              <a:xfrm flipH="1">
                <a:off x="6541" y="7043"/>
                <a:ext cx="187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4" name="AutoShape 100"/>
              <p:cNvCxnSpPr>
                <a:cxnSpLocks noChangeShapeType="1"/>
              </p:cNvCxnSpPr>
              <p:nvPr/>
            </p:nvCxnSpPr>
            <p:spPr bwMode="auto">
              <a:xfrm flipH="1">
                <a:off x="6098" y="5309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101"/>
              <p:cNvCxnSpPr>
                <a:cxnSpLocks noChangeShapeType="1"/>
              </p:cNvCxnSpPr>
              <p:nvPr/>
            </p:nvCxnSpPr>
            <p:spPr bwMode="auto">
              <a:xfrm flipH="1">
                <a:off x="6091" y="4641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102"/>
              <p:cNvCxnSpPr>
                <a:cxnSpLocks noChangeShapeType="1"/>
              </p:cNvCxnSpPr>
              <p:nvPr/>
            </p:nvCxnSpPr>
            <p:spPr bwMode="auto">
              <a:xfrm flipH="1">
                <a:off x="6090" y="4034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103"/>
              <p:cNvCxnSpPr>
                <a:cxnSpLocks noChangeShapeType="1"/>
              </p:cNvCxnSpPr>
              <p:nvPr/>
            </p:nvCxnSpPr>
            <p:spPr bwMode="auto">
              <a:xfrm flipH="1">
                <a:off x="6098" y="3359"/>
                <a:ext cx="28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8" name="AutoShape 104"/>
              <p:cNvCxnSpPr>
                <a:cxnSpLocks noChangeShapeType="1"/>
              </p:cNvCxnSpPr>
              <p:nvPr/>
            </p:nvCxnSpPr>
            <p:spPr bwMode="auto">
              <a:xfrm flipH="1" flipV="1">
                <a:off x="9286" y="5454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9" name="AutoShape 105"/>
              <p:cNvCxnSpPr>
                <a:cxnSpLocks noChangeShapeType="1"/>
              </p:cNvCxnSpPr>
              <p:nvPr/>
            </p:nvCxnSpPr>
            <p:spPr bwMode="auto">
              <a:xfrm flipH="1" flipV="1">
                <a:off x="8611" y="5649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" name="AutoShape 106"/>
              <p:cNvCxnSpPr>
                <a:cxnSpLocks noChangeShapeType="1"/>
              </p:cNvCxnSpPr>
              <p:nvPr/>
            </p:nvCxnSpPr>
            <p:spPr bwMode="auto">
              <a:xfrm flipH="1" flipV="1">
                <a:off x="7396" y="6069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" name="AutoShape 107"/>
              <p:cNvCxnSpPr>
                <a:cxnSpLocks noChangeShapeType="1"/>
              </p:cNvCxnSpPr>
              <p:nvPr/>
            </p:nvCxnSpPr>
            <p:spPr bwMode="auto">
              <a:xfrm flipH="1" flipV="1">
                <a:off x="7981" y="5866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2" name="AutoShape 108"/>
              <p:cNvCxnSpPr>
                <a:cxnSpLocks noChangeShapeType="1"/>
              </p:cNvCxnSpPr>
              <p:nvPr/>
            </p:nvCxnSpPr>
            <p:spPr bwMode="auto">
              <a:xfrm flipH="1">
                <a:off x="4942" y="6045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3" name="AutoShape 109"/>
              <p:cNvCxnSpPr>
                <a:cxnSpLocks noChangeShapeType="1"/>
              </p:cNvCxnSpPr>
              <p:nvPr/>
            </p:nvCxnSpPr>
            <p:spPr bwMode="auto">
              <a:xfrm flipH="1">
                <a:off x="4259" y="5828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4" name="AutoShape 110"/>
              <p:cNvCxnSpPr>
                <a:cxnSpLocks noChangeShapeType="1"/>
              </p:cNvCxnSpPr>
              <p:nvPr/>
            </p:nvCxnSpPr>
            <p:spPr bwMode="auto">
              <a:xfrm flipH="1">
                <a:off x="3652" y="5648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5" name="AutoShape 111"/>
              <p:cNvCxnSpPr>
                <a:cxnSpLocks noChangeShapeType="1"/>
              </p:cNvCxnSpPr>
              <p:nvPr/>
            </p:nvCxnSpPr>
            <p:spPr bwMode="auto">
              <a:xfrm flipH="1">
                <a:off x="3081" y="5438"/>
                <a:ext cx="86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6" name="AutoShape 112"/>
              <p:cNvCxnSpPr>
                <a:cxnSpLocks noChangeShapeType="1"/>
              </p:cNvCxnSpPr>
              <p:nvPr/>
            </p:nvCxnSpPr>
            <p:spPr bwMode="auto">
              <a:xfrm flipH="1">
                <a:off x="6925" y="7554"/>
                <a:ext cx="187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7" name="AutoShape 113"/>
              <p:cNvCxnSpPr>
                <a:cxnSpLocks noChangeShapeType="1"/>
              </p:cNvCxnSpPr>
              <p:nvPr/>
            </p:nvCxnSpPr>
            <p:spPr bwMode="auto">
              <a:xfrm flipH="1">
                <a:off x="7299" y="8094"/>
                <a:ext cx="187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8" name="AutoShape 114"/>
              <p:cNvCxnSpPr>
                <a:cxnSpLocks noChangeShapeType="1"/>
              </p:cNvCxnSpPr>
              <p:nvPr/>
            </p:nvCxnSpPr>
            <p:spPr bwMode="auto">
              <a:xfrm flipH="1">
                <a:off x="7711" y="8656"/>
                <a:ext cx="187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" name="AutoShape 115"/>
              <p:cNvCxnSpPr>
                <a:cxnSpLocks noChangeShapeType="1"/>
              </p:cNvCxnSpPr>
              <p:nvPr/>
            </p:nvCxnSpPr>
            <p:spPr bwMode="auto">
              <a:xfrm flipH="1">
                <a:off x="8086" y="9166"/>
                <a:ext cx="187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0" name="AutoShape 116"/>
              <p:cNvCxnSpPr>
                <a:cxnSpLocks noChangeShapeType="1"/>
              </p:cNvCxnSpPr>
              <p:nvPr/>
            </p:nvCxnSpPr>
            <p:spPr bwMode="auto">
              <a:xfrm flipH="1" flipV="1">
                <a:off x="5354" y="7563"/>
                <a:ext cx="230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" name="AutoShape 117"/>
              <p:cNvCxnSpPr>
                <a:cxnSpLocks noChangeShapeType="1"/>
              </p:cNvCxnSpPr>
              <p:nvPr/>
            </p:nvCxnSpPr>
            <p:spPr bwMode="auto">
              <a:xfrm flipH="1" flipV="1">
                <a:off x="4957" y="8102"/>
                <a:ext cx="230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2" name="AutoShape 118"/>
              <p:cNvCxnSpPr>
                <a:cxnSpLocks noChangeShapeType="1"/>
              </p:cNvCxnSpPr>
              <p:nvPr/>
            </p:nvCxnSpPr>
            <p:spPr bwMode="auto">
              <a:xfrm flipH="1" flipV="1">
                <a:off x="4560" y="8650"/>
                <a:ext cx="230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3" name="AutoShape 119"/>
              <p:cNvCxnSpPr>
                <a:cxnSpLocks noChangeShapeType="1"/>
              </p:cNvCxnSpPr>
              <p:nvPr/>
            </p:nvCxnSpPr>
            <p:spPr bwMode="auto">
              <a:xfrm flipH="1" flipV="1">
                <a:off x="4155" y="9175"/>
                <a:ext cx="230" cy="17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" name="AutoShape 120"/>
              <p:cNvCxnSpPr>
                <a:cxnSpLocks noChangeShapeType="1"/>
              </p:cNvCxnSpPr>
              <p:nvPr/>
            </p:nvCxnSpPr>
            <p:spPr bwMode="auto">
              <a:xfrm flipH="1">
                <a:off x="4980" y="5310"/>
                <a:ext cx="1260" cy="885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5" name="AutoShape 121"/>
              <p:cNvCxnSpPr>
                <a:cxnSpLocks noChangeShapeType="1"/>
              </p:cNvCxnSpPr>
              <p:nvPr/>
            </p:nvCxnSpPr>
            <p:spPr bwMode="auto">
              <a:xfrm>
                <a:off x="4972" y="6173"/>
                <a:ext cx="488" cy="1477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122"/>
              <p:cNvCxnSpPr>
                <a:cxnSpLocks noChangeShapeType="1"/>
              </p:cNvCxnSpPr>
              <p:nvPr/>
            </p:nvCxnSpPr>
            <p:spPr bwMode="auto">
              <a:xfrm flipH="1">
                <a:off x="5452" y="7650"/>
                <a:ext cx="1560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123"/>
              <p:cNvCxnSpPr>
                <a:cxnSpLocks noChangeShapeType="1"/>
              </p:cNvCxnSpPr>
              <p:nvPr/>
            </p:nvCxnSpPr>
            <p:spPr bwMode="auto">
              <a:xfrm flipH="1">
                <a:off x="7020" y="6188"/>
                <a:ext cx="421" cy="1454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124"/>
              <p:cNvCxnSpPr>
                <a:cxnSpLocks noChangeShapeType="1"/>
              </p:cNvCxnSpPr>
              <p:nvPr/>
            </p:nvCxnSpPr>
            <p:spPr bwMode="auto">
              <a:xfrm>
                <a:off x="6232" y="5310"/>
                <a:ext cx="1202" cy="879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125"/>
              <p:cNvCxnSpPr>
                <a:cxnSpLocks noChangeShapeType="1"/>
              </p:cNvCxnSpPr>
              <p:nvPr/>
            </p:nvCxnSpPr>
            <p:spPr bwMode="auto">
              <a:xfrm flipH="1">
                <a:off x="3697" y="3360"/>
                <a:ext cx="2535" cy="2408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126"/>
              <p:cNvCxnSpPr>
                <a:cxnSpLocks noChangeShapeType="1"/>
              </p:cNvCxnSpPr>
              <p:nvPr/>
            </p:nvCxnSpPr>
            <p:spPr bwMode="auto">
              <a:xfrm>
                <a:off x="3690" y="5760"/>
                <a:ext cx="1380" cy="2438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127"/>
              <p:cNvCxnSpPr>
                <a:cxnSpLocks noChangeShapeType="1"/>
              </p:cNvCxnSpPr>
              <p:nvPr/>
            </p:nvCxnSpPr>
            <p:spPr bwMode="auto">
              <a:xfrm flipH="1" flipV="1">
                <a:off x="5055" y="8183"/>
                <a:ext cx="2745" cy="547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2" name="AutoShape 128"/>
              <p:cNvCxnSpPr>
                <a:cxnSpLocks noChangeShapeType="1"/>
              </p:cNvCxnSpPr>
              <p:nvPr/>
            </p:nvCxnSpPr>
            <p:spPr bwMode="auto">
              <a:xfrm flipH="1">
                <a:off x="7785" y="5805"/>
                <a:ext cx="870" cy="2940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3" name="AutoShape 129"/>
              <p:cNvCxnSpPr>
                <a:cxnSpLocks noChangeShapeType="1"/>
              </p:cNvCxnSpPr>
              <p:nvPr/>
            </p:nvCxnSpPr>
            <p:spPr bwMode="auto">
              <a:xfrm>
                <a:off x="6233" y="3345"/>
                <a:ext cx="2437" cy="2468"/>
              </a:xfrm>
              <a:prstGeom prst="straightConnector1">
                <a:avLst/>
              </a:prstGeom>
              <a:noFill/>
              <a:ln w="25400">
                <a:solidFill>
                  <a:srgbClr val="FFC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4" name="Text Box 130"/>
              <p:cNvSpPr txBox="1">
                <a:spLocks noChangeArrowheads="1"/>
              </p:cNvSpPr>
              <p:nvPr/>
            </p:nvSpPr>
            <p:spPr bwMode="auto">
              <a:xfrm>
                <a:off x="6680" y="6390"/>
                <a:ext cx="375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 Box 131"/>
              <p:cNvSpPr txBox="1">
                <a:spLocks noChangeArrowheads="1"/>
              </p:cNvSpPr>
              <p:nvPr/>
            </p:nvSpPr>
            <p:spPr bwMode="auto">
              <a:xfrm>
                <a:off x="7192" y="6220"/>
                <a:ext cx="78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&lt;5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 Box 132"/>
              <p:cNvSpPr txBox="1">
                <a:spLocks noChangeArrowheads="1"/>
              </p:cNvSpPr>
              <p:nvPr/>
            </p:nvSpPr>
            <p:spPr bwMode="auto">
              <a:xfrm>
                <a:off x="7875" y="6050"/>
                <a:ext cx="106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5-25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133"/>
              <p:cNvSpPr txBox="1">
                <a:spLocks noChangeArrowheads="1"/>
              </p:cNvSpPr>
              <p:nvPr/>
            </p:nvSpPr>
            <p:spPr bwMode="auto">
              <a:xfrm>
                <a:off x="8387" y="5880"/>
                <a:ext cx="1329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25-50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134"/>
              <p:cNvSpPr txBox="1">
                <a:spLocks noChangeArrowheads="1"/>
              </p:cNvSpPr>
              <p:nvPr/>
            </p:nvSpPr>
            <p:spPr bwMode="auto">
              <a:xfrm>
                <a:off x="9070" y="5710"/>
                <a:ext cx="1167" cy="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50-100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135"/>
              <p:cNvSpPr txBox="1">
                <a:spLocks noChangeArrowheads="1"/>
              </p:cNvSpPr>
              <p:nvPr/>
            </p:nvSpPr>
            <p:spPr bwMode="auto">
              <a:xfrm>
                <a:off x="5313" y="5880"/>
                <a:ext cx="78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&lt;1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 Box 136"/>
              <p:cNvSpPr txBox="1">
                <a:spLocks noChangeArrowheads="1"/>
              </p:cNvSpPr>
              <p:nvPr/>
            </p:nvSpPr>
            <p:spPr bwMode="auto">
              <a:xfrm>
                <a:off x="4630" y="5710"/>
                <a:ext cx="78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1-5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 Box 137"/>
              <p:cNvSpPr txBox="1">
                <a:spLocks noChangeArrowheads="1"/>
              </p:cNvSpPr>
              <p:nvPr/>
            </p:nvSpPr>
            <p:spPr bwMode="auto">
              <a:xfrm>
                <a:off x="3947" y="5370"/>
                <a:ext cx="976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5-20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 Box 138"/>
              <p:cNvSpPr txBox="1">
                <a:spLocks noChangeArrowheads="1"/>
              </p:cNvSpPr>
              <p:nvPr/>
            </p:nvSpPr>
            <p:spPr bwMode="auto">
              <a:xfrm>
                <a:off x="3264" y="5199"/>
                <a:ext cx="1094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20-60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 Box 139"/>
              <p:cNvSpPr txBox="1">
                <a:spLocks noChangeArrowheads="1"/>
              </p:cNvSpPr>
              <p:nvPr/>
            </p:nvSpPr>
            <p:spPr bwMode="auto">
              <a:xfrm>
                <a:off x="2752" y="5029"/>
                <a:ext cx="1092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&gt;60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 Box 140"/>
              <p:cNvSpPr txBox="1">
                <a:spLocks noChangeArrowheads="1"/>
              </p:cNvSpPr>
              <p:nvPr/>
            </p:nvSpPr>
            <p:spPr bwMode="auto">
              <a:xfrm>
                <a:off x="5143" y="6730"/>
                <a:ext cx="78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&lt;1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Text Box 141"/>
              <p:cNvSpPr txBox="1">
                <a:spLocks noChangeArrowheads="1"/>
              </p:cNvSpPr>
              <p:nvPr/>
            </p:nvSpPr>
            <p:spPr bwMode="auto">
              <a:xfrm>
                <a:off x="4630" y="7241"/>
                <a:ext cx="1328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1-2.5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 Box 142"/>
              <p:cNvSpPr txBox="1">
                <a:spLocks noChangeArrowheads="1"/>
              </p:cNvSpPr>
              <p:nvPr/>
            </p:nvSpPr>
            <p:spPr bwMode="auto">
              <a:xfrm>
                <a:off x="4289" y="7751"/>
                <a:ext cx="1191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2.5-6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Text Box 143"/>
              <p:cNvSpPr txBox="1">
                <a:spLocks noChangeArrowheads="1"/>
              </p:cNvSpPr>
              <p:nvPr/>
            </p:nvSpPr>
            <p:spPr bwMode="auto">
              <a:xfrm>
                <a:off x="3947" y="8261"/>
                <a:ext cx="1038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6-30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Text Box 144"/>
              <p:cNvSpPr txBox="1">
                <a:spLocks noChangeArrowheads="1"/>
              </p:cNvSpPr>
              <p:nvPr/>
            </p:nvSpPr>
            <p:spPr bwMode="auto">
              <a:xfrm>
                <a:off x="3606" y="8772"/>
                <a:ext cx="854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&gt;30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Text Box 145"/>
              <p:cNvSpPr txBox="1">
                <a:spLocks noChangeArrowheads="1"/>
              </p:cNvSpPr>
              <p:nvPr/>
            </p:nvSpPr>
            <p:spPr bwMode="auto">
              <a:xfrm>
                <a:off x="6435" y="6720"/>
                <a:ext cx="1611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Handheld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 Box 146"/>
              <p:cNvSpPr txBox="1">
                <a:spLocks noChangeArrowheads="1"/>
              </p:cNvSpPr>
              <p:nvPr/>
            </p:nvSpPr>
            <p:spPr bwMode="auto">
              <a:xfrm>
                <a:off x="6780" y="7245"/>
                <a:ext cx="117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Desk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Text Box 147"/>
              <p:cNvSpPr txBox="1">
                <a:spLocks noChangeArrowheads="1"/>
              </p:cNvSpPr>
              <p:nvPr/>
            </p:nvSpPr>
            <p:spPr bwMode="auto">
              <a:xfrm>
                <a:off x="7170" y="7770"/>
                <a:ext cx="117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Room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Text Box 148"/>
              <p:cNvSpPr txBox="1">
                <a:spLocks noChangeArrowheads="1"/>
              </p:cNvSpPr>
              <p:nvPr/>
            </p:nvSpPr>
            <p:spPr bwMode="auto">
              <a:xfrm>
                <a:off x="7590" y="8310"/>
                <a:ext cx="148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Building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 Box 149"/>
              <p:cNvSpPr txBox="1">
                <a:spLocks noChangeArrowheads="1"/>
              </p:cNvSpPr>
              <p:nvPr/>
            </p:nvSpPr>
            <p:spPr bwMode="auto">
              <a:xfrm>
                <a:off x="7980" y="8850"/>
                <a:ext cx="1170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City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150"/>
              <p:cNvSpPr>
                <a:spLocks noChangeArrowheads="1"/>
              </p:cNvSpPr>
              <p:nvPr/>
            </p:nvSpPr>
            <p:spPr bwMode="auto">
              <a:xfrm>
                <a:off x="9210" y="6870"/>
                <a:ext cx="240" cy="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51"/>
              <p:cNvSpPr>
                <a:spLocks noChangeArrowheads="1"/>
              </p:cNvSpPr>
              <p:nvPr/>
            </p:nvSpPr>
            <p:spPr bwMode="auto">
              <a:xfrm>
                <a:off x="9210" y="7230"/>
                <a:ext cx="240" cy="240"/>
              </a:xfrm>
              <a:prstGeom prst="rect">
                <a:avLst/>
              </a:prstGeom>
              <a:solidFill>
                <a:srgbClr val="8DB3E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87"/>
              <p:cNvSpPr txBox="1">
                <a:spLocks noChangeArrowheads="1"/>
              </p:cNvSpPr>
              <p:nvPr/>
            </p:nvSpPr>
            <p:spPr bwMode="auto">
              <a:xfrm>
                <a:off x="6120" y="3720"/>
                <a:ext cx="1926" cy="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$10k-$100k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152"/>
            <p:cNvSpPr txBox="1">
              <a:spLocks noChangeArrowheads="1"/>
            </p:cNvSpPr>
            <p:nvPr/>
          </p:nvSpPr>
          <p:spPr bwMode="auto">
            <a:xfrm>
              <a:off x="9540" y="7155"/>
              <a:ext cx="166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Micronet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573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Hardware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1201475"/>
              </p:ext>
            </p:extLst>
          </p:nvPr>
        </p:nvGraphicFramePr>
        <p:xfrm>
          <a:off x="2668440" y="4086214"/>
          <a:ext cx="2809875" cy="1678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2258"/>
                <a:gridCol w="360853"/>
                <a:gridCol w="1076764"/>
              </a:tblGrid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Supplier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Dell Latitude 2100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Ebay (used)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Raspberry Pi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Newark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RTL2832 R820T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Ebay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RTL2832 E4000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Ebay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 Gb SD Card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Best Buy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10’ USB Extension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Sweetwater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Micro USB power cable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MCM Electronics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Ethernet cable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Rakuten.com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TP-Link Ethernet Switch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Newegg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9080" y="3198176"/>
            <a:ext cx="1050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Block Diagram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27985" y="6101301"/>
            <a:ext cx="593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Photo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558308" y="5725021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Bill of Materials</a:t>
            </a:r>
            <a:endParaRPr lang="en-US" sz="11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524" y="3886368"/>
            <a:ext cx="2800351" cy="21002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752248"/>
            <a:ext cx="4210791" cy="2433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</a:t>
            </a:r>
            <a:br>
              <a:rPr lang="en-US" dirty="0" smtClean="0"/>
            </a:br>
            <a:r>
              <a:rPr lang="en-US" dirty="0" smtClean="0"/>
              <a:t>The Raspberry Pi as a 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 smtClean="0"/>
              <a:t>PiFM</a:t>
            </a:r>
            <a:endParaRPr lang="en-US" dirty="0" smtClean="0"/>
          </a:p>
          <a:p>
            <a:pPr fontAlgn="base"/>
            <a:r>
              <a:rPr lang="en-US" dirty="0" smtClean="0"/>
              <a:t>C++ code</a:t>
            </a:r>
          </a:p>
          <a:p>
            <a:pPr fontAlgn="base"/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/>
              <a:t>frequency range: 1 - 250 MHz</a:t>
            </a:r>
          </a:p>
          <a:p>
            <a:pPr fontAlgn="base"/>
            <a:r>
              <a:rPr lang="en-US" dirty="0"/>
              <a:t>Approximate </a:t>
            </a:r>
            <a:r>
              <a:rPr lang="en-US" dirty="0" err="1"/>
              <a:t>Tx</a:t>
            </a:r>
            <a:r>
              <a:rPr lang="en-US" dirty="0"/>
              <a:t> distance: 100 m</a:t>
            </a:r>
          </a:p>
          <a:p>
            <a:pPr fontAlgn="base"/>
            <a:r>
              <a:rPr lang="en-US" dirty="0" smtClean="0"/>
              <a:t>Reads .wav files</a:t>
            </a:r>
          </a:p>
          <a:p>
            <a:pPr marL="0" indent="0" fontAlgn="base">
              <a:buNone/>
            </a:pPr>
            <a:r>
              <a:rPr lang="en-US" dirty="0" smtClean="0"/>
              <a:t>Added functionality</a:t>
            </a:r>
          </a:p>
          <a:p>
            <a:pPr fontAlgn="base"/>
            <a:r>
              <a:rPr lang="en-US" dirty="0" smtClean="0"/>
              <a:t>FSK/OOK modulation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558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Micronet: Software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12622" y="6069062"/>
            <a:ext cx="325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GNU Radio Companion: FM Receiver </a:t>
            </a:r>
            <a:r>
              <a:rPr lang="en-US" sz="1200" dirty="0" err="1" smtClean="0"/>
              <a:t>Flowgraph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716084" y="914401"/>
            <a:ext cx="2236916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Installed Packages: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GNU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liquid-</a:t>
            </a:r>
            <a:r>
              <a:rPr lang="en-US" dirty="0" err="1" smtClean="0"/>
              <a:t>dsp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Pyrtlsdr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RTLSDR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kalibrate-rtl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XRDP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3200400"/>
            <a:ext cx="154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GNU Radio : FFT plot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275" y="3610265"/>
            <a:ext cx="4814751" cy="229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2778" y="892278"/>
            <a:ext cx="2938809" cy="229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Sample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 </a:t>
            </a:r>
            <a:r>
              <a:rPr lang="en-US" dirty="0" smtClean="0"/>
              <a:t>demodulation/mixer</a:t>
            </a:r>
          </a:p>
          <a:p>
            <a:r>
              <a:rPr lang="en-US" dirty="0" smtClean="0"/>
              <a:t>Raw sample file writes</a:t>
            </a:r>
          </a:p>
          <a:p>
            <a:r>
              <a:rPr lang="en-US" dirty="0" smtClean="0"/>
              <a:t>Spectrum sensing</a:t>
            </a:r>
          </a:p>
          <a:p>
            <a:r>
              <a:rPr lang="en-US" dirty="0" smtClean="0"/>
              <a:t>Antenna diversity</a:t>
            </a:r>
          </a:p>
          <a:p>
            <a:r>
              <a:rPr lang="en-US" dirty="0" smtClean="0"/>
              <a:t>FSK/OOK</a:t>
            </a:r>
          </a:p>
          <a:p>
            <a:r>
              <a:rPr lang="en-US" dirty="0"/>
              <a:t>Basic </a:t>
            </a:r>
            <a:r>
              <a:rPr lang="en-US" dirty="0" smtClean="0"/>
              <a:t>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2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 FM Mixer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950" y="1229677"/>
            <a:ext cx="5486400" cy="4389120"/>
          </a:xfrm>
        </p:spPr>
      </p:pic>
    </p:spTree>
    <p:extLst>
      <p:ext uri="{BB962C8B-B14F-4D97-AF65-F5344CB8AC3E}">
        <p14:creationId xmlns:p14="http://schemas.microsoft.com/office/powerpoint/2010/main" xmlns="" val="6023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Micronet:  FM </a:t>
            </a:r>
            <a:r>
              <a:rPr lang="en-US" sz="2800" dirty="0" smtClean="0"/>
              <a:t>Mixer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30293"/>
            <a:ext cx="6011764" cy="35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04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1886</TotalTime>
  <Words>369</Words>
  <Application>Microsoft Office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Micro Cognitive Radio Network Testbed (MICRONET) for education, experimentation, and demonstration</vt:lpstr>
      <vt:lpstr>Outline</vt:lpstr>
      <vt:lpstr>Micronet: Motivation</vt:lpstr>
      <vt:lpstr>Micronet: Hardware</vt:lpstr>
      <vt:lpstr>Micronet: The Raspberry Pi as a Transmitter</vt:lpstr>
      <vt:lpstr>Micronet: Software</vt:lpstr>
      <vt:lpstr>Micronet: Sample Experiments</vt:lpstr>
      <vt:lpstr>Micronet:  FM Mixer</vt:lpstr>
      <vt:lpstr>Micronet:  FM Mixer</vt:lpstr>
      <vt:lpstr>Micronet: Spectrum Sensing</vt:lpstr>
      <vt:lpstr>Micronet: Antenna Selection Diversity</vt:lpstr>
      <vt:lpstr>Micronet: FSK Tx/Rx</vt:lpstr>
      <vt:lpstr>Micronet: Basic DSA</vt:lpstr>
      <vt:lpstr>Micronet: Additional Plans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Cognitive Radio Network Testbed (MICRONET) for education, experimentation, and demonstration</dc:title>
  <dc:creator>Eric</dc:creator>
  <cp:lastModifiedBy>Eric</cp:lastModifiedBy>
  <cp:revision>45</cp:revision>
  <dcterms:created xsi:type="dcterms:W3CDTF">2014-02-17T21:37:36Z</dcterms:created>
  <dcterms:modified xsi:type="dcterms:W3CDTF">2014-03-13T04:15:34Z</dcterms:modified>
</cp:coreProperties>
</file>