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k Pan" userId="eacbe0800011d2bc" providerId="LiveId" clId="{EBA76B77-AEC7-4960-875B-003E9476D829}"/>
    <pc:docChg chg="modSld">
      <pc:chgData name="Erik Pan" userId="eacbe0800011d2bc" providerId="LiveId" clId="{EBA76B77-AEC7-4960-875B-003E9476D829}" dt="2020-03-16T01:53:08.547" v="0" actId="14100"/>
      <pc:docMkLst>
        <pc:docMk/>
      </pc:docMkLst>
      <pc:sldChg chg="modSp">
        <pc:chgData name="Erik Pan" userId="eacbe0800011d2bc" providerId="LiveId" clId="{EBA76B77-AEC7-4960-875B-003E9476D829}" dt="2020-03-16T01:53:08.547" v="0" actId="14100"/>
        <pc:sldMkLst>
          <pc:docMk/>
          <pc:sldMk cId="0" sldId="260"/>
        </pc:sldMkLst>
        <pc:spChg chg="mod">
          <ac:chgData name="Erik Pan" userId="eacbe0800011d2bc" providerId="LiveId" clId="{EBA76B77-AEC7-4960-875B-003E9476D829}" dt="2020-03-16T01:53:08.547" v="0" actId="14100"/>
          <ac:spMkLst>
            <pc:docMk/>
            <pc:sldMk cId="0" sldId="260"/>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E188059-9AAA-48DC-89EE-5FBEEAFD7015}" type="datetimeFigureOut">
              <a:rPr lang="en-US" smtClean="0"/>
              <a:t>3/15/2020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74501-02F2-42F1-90D6-E966BB7EDBE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188059-9AAA-48DC-89EE-5FBEEAFD7015}" type="datetimeFigureOut">
              <a:rPr lang="en-US" smtClean="0"/>
              <a:t>3/15/2020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74501-02F2-42F1-90D6-E966BB7EDBE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188059-9AAA-48DC-89EE-5FBEEAFD7015}" type="datetimeFigureOut">
              <a:rPr lang="en-US" smtClean="0"/>
              <a:t>3/15/2020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74501-02F2-42F1-90D6-E966BB7EDBE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188059-9AAA-48DC-89EE-5FBEEAFD7015}" type="datetimeFigureOut">
              <a:rPr lang="en-US" smtClean="0"/>
              <a:t>3/15/2020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74501-02F2-42F1-90D6-E966BB7EDBE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188059-9AAA-48DC-89EE-5FBEEAFD7015}" type="datetimeFigureOut">
              <a:rPr lang="en-US" smtClean="0"/>
              <a:t>3/15/2020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74501-02F2-42F1-90D6-E966BB7EDBE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188059-9AAA-48DC-89EE-5FBEEAFD7015}" type="datetimeFigureOut">
              <a:rPr lang="en-US" smtClean="0"/>
              <a:t>3/15/2020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D74501-02F2-42F1-90D6-E966BB7EDBE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188059-9AAA-48DC-89EE-5FBEEAFD7015}" type="datetimeFigureOut">
              <a:rPr lang="en-US" smtClean="0"/>
              <a:t>3/15/2020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D74501-02F2-42F1-90D6-E966BB7EDBE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188059-9AAA-48DC-89EE-5FBEEAFD7015}" type="datetimeFigureOut">
              <a:rPr lang="en-US" smtClean="0"/>
              <a:t>3/15/2020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D74501-02F2-42F1-90D6-E966BB7EDBE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188059-9AAA-48DC-89EE-5FBEEAFD7015}" type="datetimeFigureOut">
              <a:rPr lang="en-US" smtClean="0"/>
              <a:t>3/15/2020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D74501-02F2-42F1-90D6-E966BB7EDBE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188059-9AAA-48DC-89EE-5FBEEAFD7015}" type="datetimeFigureOut">
              <a:rPr lang="en-US" smtClean="0"/>
              <a:t>3/15/2020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D74501-02F2-42F1-90D6-E966BB7EDBE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188059-9AAA-48DC-89EE-5FBEEAFD7015}" type="datetimeFigureOut">
              <a:rPr lang="en-US" smtClean="0"/>
              <a:t>3/15/2020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D74501-02F2-42F1-90D6-E966BB7EDBE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8059-9AAA-48DC-89EE-5FBEEAFD7015}" type="datetimeFigureOut">
              <a:rPr lang="en-US" smtClean="0"/>
              <a:t>3/15/2020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74501-02F2-42F1-90D6-E966BB7EDBE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Mini-Project 2 Checkpoint 1</a:t>
            </a:r>
            <a:br>
              <a:rPr lang="en-US" dirty="0"/>
            </a:br>
            <a:r>
              <a:rPr lang="en-US" sz="3200" dirty="0"/>
              <a:t>ECE/CS 498DS</a:t>
            </a:r>
            <a:br>
              <a:rPr lang="en-US" sz="3200" dirty="0"/>
            </a:br>
            <a:r>
              <a:rPr lang="en-US" sz="3200" dirty="0"/>
              <a:t>Spring 2020</a:t>
            </a:r>
          </a:p>
        </p:txBody>
      </p:sp>
      <p:sp>
        <p:nvSpPr>
          <p:cNvPr id="3" name="Subtitle 2"/>
          <p:cNvSpPr>
            <a:spLocks noGrp="1"/>
          </p:cNvSpPr>
          <p:nvPr>
            <p:ph type="subTitle" idx="1"/>
          </p:nvPr>
        </p:nvSpPr>
        <p:spPr/>
        <p:txBody>
          <a:bodyPr/>
          <a:lstStyle/>
          <a:p>
            <a:r>
              <a:rPr lang="en-US" dirty="0" err="1"/>
              <a:t>Archit</a:t>
            </a:r>
            <a:r>
              <a:rPr lang="en-US" dirty="0"/>
              <a:t> </a:t>
            </a:r>
            <a:r>
              <a:rPr lang="en-US" dirty="0" err="1"/>
              <a:t>Patke</a:t>
            </a:r>
            <a:r>
              <a:rPr lang="en-US" dirty="0"/>
              <a:t> (</a:t>
            </a:r>
            <a:r>
              <a:rPr lang="en-US" altLang="zh-CN" dirty="0" err="1"/>
              <a:t>apatke</a:t>
            </a:r>
            <a:r>
              <a:rPr lang="en-US" dirty="0"/>
              <a:t>), </a:t>
            </a:r>
            <a:r>
              <a:rPr lang="en-US" dirty="0" err="1"/>
              <a:t>Haoran</a:t>
            </a:r>
            <a:r>
              <a:rPr lang="en-US" dirty="0"/>
              <a:t> </a:t>
            </a:r>
            <a:r>
              <a:rPr lang="en-US" altLang="zh-CN" dirty="0" err="1"/>
              <a:t>Qiu</a:t>
            </a:r>
            <a:r>
              <a:rPr lang="en-US" dirty="0"/>
              <a:t>(</a:t>
            </a:r>
            <a:r>
              <a:rPr lang="en-US" altLang="zh-CN" dirty="0"/>
              <a:t>haoranq4</a:t>
            </a:r>
            <a:r>
              <a:rPr lang="en-US" dirty="0"/>
              <a:t>), </a:t>
            </a:r>
            <a:r>
              <a:rPr lang="en-US" dirty="0" err="1"/>
              <a:t>Haoming</a:t>
            </a:r>
            <a:r>
              <a:rPr lang="en-US" dirty="0"/>
              <a:t> Lu (</a:t>
            </a:r>
            <a:r>
              <a:rPr lang="en-US" altLang="zh-CN" dirty="0"/>
              <a:t>hl36</a:t>
            </a:r>
            <a:r>
              <a:rPr lang="en-US" dirty="0"/>
              <a:t>), </a:t>
            </a:r>
            <a:r>
              <a:rPr lang="en-US" dirty="0" err="1"/>
              <a:t>Zhonghao</a:t>
            </a:r>
            <a:r>
              <a:rPr lang="en-US" dirty="0"/>
              <a:t> Pan(</a:t>
            </a:r>
            <a:r>
              <a:rPr lang="en-US" altLang="zh-CN" dirty="0"/>
              <a:t>zp3</a:t>
            </a:r>
            <a:r>
              <a:rPr lang="en-US"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2 – Question 2 (continued)</a:t>
            </a:r>
          </a:p>
        </p:txBody>
      </p:sp>
      <p:sp>
        <p:nvSpPr>
          <p:cNvPr id="3" name="Content Placeholder 2"/>
          <p:cNvSpPr>
            <a:spLocks noGrp="1"/>
          </p:cNvSpPr>
          <p:nvPr>
            <p:ph idx="1"/>
          </p:nvPr>
        </p:nvSpPr>
        <p:spPr/>
        <p:txBody>
          <a:bodyPr>
            <a:normAutofit/>
          </a:bodyPr>
          <a:lstStyle/>
          <a:p>
            <a:r>
              <a:rPr lang="en-US" sz="1400" dirty="0"/>
              <a:t>d. Q-Q plot: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9869" y="2162175"/>
            <a:ext cx="6469731" cy="44699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2 – Question 2 (continued)</a:t>
            </a:r>
          </a:p>
        </p:txBody>
      </p:sp>
      <p:sp>
        <p:nvSpPr>
          <p:cNvPr id="3" name="Content Placeholder 2"/>
          <p:cNvSpPr>
            <a:spLocks noGrp="1"/>
          </p:cNvSpPr>
          <p:nvPr>
            <p:ph idx="1"/>
          </p:nvPr>
        </p:nvSpPr>
        <p:spPr/>
        <p:txBody>
          <a:bodyPr>
            <a:normAutofit/>
          </a:bodyPr>
          <a:lstStyle/>
          <a:p>
            <a:r>
              <a:rPr lang="en-US" sz="1400" dirty="0" err="1"/>
              <a:t>e.i.</a:t>
            </a:r>
            <a:r>
              <a:rPr lang="en-US" sz="1400" dirty="0"/>
              <a:t> How does taking the -log10() of the p-values help you visualize the p-value distribution?</a:t>
            </a:r>
          </a:p>
          <a:p>
            <a:r>
              <a:rPr lang="en-US" sz="1400" dirty="0"/>
              <a:t>Since p values are small, taking log helps make smaller number larger.</a:t>
            </a:r>
          </a:p>
          <a:p>
            <a:endParaRPr lang="en-US" sz="1400" dirty="0"/>
          </a:p>
          <a:p>
            <a:endParaRPr lang="en-US" sz="1400" dirty="0"/>
          </a:p>
          <a:p>
            <a:endParaRPr lang="en-US" sz="1400" dirty="0"/>
          </a:p>
          <a:p>
            <a:endParaRPr lang="en-US" sz="1400" dirty="0"/>
          </a:p>
          <a:p>
            <a:r>
              <a:rPr lang="en-US" sz="1400" dirty="0" err="1"/>
              <a:t>e.ii</a:t>
            </a:r>
            <a:r>
              <a:rPr lang="en-US" sz="1400" dirty="0"/>
              <a:t>. What can you conclude from the Q-Q plot?</a:t>
            </a:r>
          </a:p>
          <a:p>
            <a:r>
              <a:rPr lang="en-US" sz="1400" dirty="0"/>
              <a:t>Data relationship is not linear between expected and observed (it doesn't align with the x=y line), which means that expected and observed are not the same.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130"/>
            <a:ext cx="10515600" cy="1325563"/>
          </a:xfrm>
        </p:spPr>
        <p:txBody>
          <a:bodyPr/>
          <a:lstStyle/>
          <a:p>
            <a:r>
              <a:rPr lang="en-US" dirty="0"/>
              <a:t>Task 1 - Question 0</a:t>
            </a:r>
          </a:p>
        </p:txBody>
      </p:sp>
      <p:sp>
        <p:nvSpPr>
          <p:cNvPr id="3" name="Content Placeholder 2"/>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p:cNvSpPr txBox="1"/>
          <p:nvPr/>
        </p:nvSpPr>
        <p:spPr>
          <a:xfrm>
            <a:off x="1199114" y="1353639"/>
            <a:ext cx="9910419" cy="1477328"/>
          </a:xfrm>
          <a:prstGeom prst="rect">
            <a:avLst/>
          </a:prstGeom>
          <a:noFill/>
        </p:spPr>
        <p:txBody>
          <a:bodyPr wrap="square" rtlCol="0">
            <a:spAutoFit/>
          </a:bodyPr>
          <a:lstStyle/>
          <a:p>
            <a:pPr marL="342900" indent="-342900">
              <a:buAutoNum type="arabicPeriod"/>
            </a:pPr>
            <a:r>
              <a:rPr lang="en-US" dirty="0"/>
              <a:t>Why do biologists need multiple samples to identify microbes with significantly altered abundance? </a:t>
            </a:r>
          </a:p>
          <a:p>
            <a:endParaRPr lang="en-US" dirty="0"/>
          </a:p>
          <a:p>
            <a:r>
              <a:rPr lang="en-US" dirty="0"/>
              <a:t>In statistical analysis, sample size is an important consideration. Larger sample sizes provide more accurate mean values, identify outliers that could skew the data in a smaller sample and provide a smaller margin of error.</a:t>
            </a:r>
          </a:p>
        </p:txBody>
      </p:sp>
      <p:sp>
        <p:nvSpPr>
          <p:cNvPr id="8" name="TextBox 7"/>
          <p:cNvSpPr txBox="1"/>
          <p:nvPr/>
        </p:nvSpPr>
        <p:spPr>
          <a:xfrm>
            <a:off x="1199114" y="5011238"/>
            <a:ext cx="9793771" cy="892257"/>
          </a:xfrm>
          <a:prstGeom prst="rect">
            <a:avLst/>
          </a:prstGeom>
          <a:noFill/>
        </p:spPr>
        <p:txBody>
          <a:bodyPr wrap="none" rtlCol="0">
            <a:noAutofit/>
          </a:bodyPr>
          <a:lstStyle/>
          <a:p>
            <a:r>
              <a:rPr lang="en-US" dirty="0"/>
              <a:t>2. Number of samples analyzed: 764</a:t>
            </a:r>
          </a:p>
          <a:p>
            <a:r>
              <a:rPr lang="en-US" dirty="0"/>
              <a:t>3. Number of microbes identified: 149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 – Question 1</a:t>
            </a:r>
          </a:p>
        </p:txBody>
      </p:sp>
      <p:sp>
        <p:nvSpPr>
          <p:cNvPr id="3" name="Content Placeholder 2"/>
          <p:cNvSpPr>
            <a:spLocks noGrp="1"/>
          </p:cNvSpPr>
          <p:nvPr>
            <p:ph idx="1"/>
          </p:nvPr>
        </p:nvSpPr>
        <p:spPr/>
        <p:txBody>
          <a:bodyPr>
            <a:normAutofit/>
          </a:bodyPr>
          <a:lstStyle/>
          <a:p>
            <a:r>
              <a:rPr lang="en-US" sz="1400" dirty="0"/>
              <a:t>a. Factorization of joint probability distribution: </a:t>
            </a:r>
          </a:p>
          <a:p>
            <a:endParaRPr lang="en-US" sz="1400" dirty="0"/>
          </a:p>
          <a:p>
            <a:r>
              <a:rPr lang="en-US" sz="1400" dirty="0"/>
              <a:t>P(Q, LT, C, CM, ST) = P(Q|LT, C)  P(LT)  P(C|S, CM)  P(S)  P(CM)</a:t>
            </a:r>
          </a:p>
          <a:p>
            <a:endParaRPr lang="en-US" sz="1400" dirty="0"/>
          </a:p>
          <a:p>
            <a:r>
              <a:rPr lang="en-US" sz="1400" dirty="0"/>
              <a:t>b. Number of parameters needed to define conditional probability distribution: 11</a:t>
            </a:r>
          </a:p>
          <a:p>
            <a:r>
              <a:rPr lang="en-US" sz="1400" dirty="0"/>
              <a:t>c. Conditional probability tables: </a:t>
            </a:r>
          </a:p>
          <a:p>
            <a:endParaRPr lang="en-US" sz="1400" dirty="0"/>
          </a:p>
        </p:txBody>
      </p:sp>
      <p:graphicFrame>
        <p:nvGraphicFramePr>
          <p:cNvPr id="4" name="Table 4"/>
          <p:cNvGraphicFramePr>
            <a:graphicFrameLocks noGrp="1"/>
          </p:cNvGraphicFramePr>
          <p:nvPr/>
        </p:nvGraphicFramePr>
        <p:xfrm>
          <a:off x="7716253" y="30238"/>
          <a:ext cx="3994484" cy="3337560"/>
        </p:xfrm>
        <a:graphic>
          <a:graphicData uri="http://schemas.openxmlformats.org/drawingml/2006/table">
            <a:tbl>
              <a:tblPr firstRow="1" bandRow="1">
                <a:tableStyleId>{5C22544A-7EE6-4342-B048-85BDC9FD1C3A}</a:tableStyleId>
              </a:tblPr>
              <a:tblGrid>
                <a:gridCol w="998621">
                  <a:extLst>
                    <a:ext uri="{9D8B030D-6E8A-4147-A177-3AD203B41FA5}">
                      <a16:colId xmlns:a16="http://schemas.microsoft.com/office/drawing/2014/main" val="20000"/>
                    </a:ext>
                  </a:extLst>
                </a:gridCol>
                <a:gridCol w="998621">
                  <a:extLst>
                    <a:ext uri="{9D8B030D-6E8A-4147-A177-3AD203B41FA5}">
                      <a16:colId xmlns:a16="http://schemas.microsoft.com/office/drawing/2014/main" val="20001"/>
                    </a:ext>
                  </a:extLst>
                </a:gridCol>
                <a:gridCol w="998621">
                  <a:extLst>
                    <a:ext uri="{9D8B030D-6E8A-4147-A177-3AD203B41FA5}">
                      <a16:colId xmlns:a16="http://schemas.microsoft.com/office/drawing/2014/main" val="20002"/>
                    </a:ext>
                  </a:extLst>
                </a:gridCol>
                <a:gridCol w="998621">
                  <a:extLst>
                    <a:ext uri="{9D8B030D-6E8A-4147-A177-3AD203B41FA5}">
                      <a16:colId xmlns:a16="http://schemas.microsoft.com/office/drawing/2014/main" val="20003"/>
                    </a:ext>
                  </a:extLst>
                </a:gridCol>
              </a:tblGrid>
              <a:tr h="370840">
                <a:tc>
                  <a:txBody>
                    <a:bodyPr/>
                    <a:lstStyle/>
                    <a:p>
                      <a:r>
                        <a:rPr lang="en-US" altLang="zh-CN" dirty="0"/>
                        <a:t>Q</a:t>
                      </a:r>
                      <a:endParaRPr lang="zh-CN" altLang="en-US" dirty="0"/>
                    </a:p>
                  </a:txBody>
                  <a:tcPr/>
                </a:tc>
                <a:tc>
                  <a:txBody>
                    <a:bodyPr/>
                    <a:lstStyle/>
                    <a:p>
                      <a:r>
                        <a:rPr lang="en-US" altLang="zh-CN" dirty="0"/>
                        <a:t>C</a:t>
                      </a:r>
                      <a:endParaRPr lang="zh-CN" altLang="en-US" dirty="0"/>
                    </a:p>
                  </a:txBody>
                  <a:tcPr/>
                </a:tc>
                <a:tc>
                  <a:txBody>
                    <a:bodyPr/>
                    <a:lstStyle/>
                    <a:p>
                      <a:r>
                        <a:rPr lang="en-US" altLang="zh-CN" dirty="0"/>
                        <a:t>L</a:t>
                      </a:r>
                      <a:endParaRPr lang="zh-CN" altLang="en-US" dirty="0"/>
                    </a:p>
                  </a:txBody>
                  <a:tcPr/>
                </a:tc>
                <a:tc>
                  <a:txBody>
                    <a:bodyPr/>
                    <a:lstStyle/>
                    <a:p>
                      <a:r>
                        <a:rPr lang="en-US" altLang="zh-CN" dirty="0"/>
                        <a:t>P</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good</a:t>
                      </a:r>
                      <a:endParaRPr lang="zh-CN" altLang="en-US" dirty="0"/>
                    </a:p>
                  </a:txBody>
                  <a:tcPr/>
                </a:tc>
                <a:tc>
                  <a:txBody>
                    <a:bodyPr/>
                    <a:lstStyle/>
                    <a:p>
                      <a:r>
                        <a:rPr lang="en-US" altLang="zh-CN" dirty="0"/>
                        <a:t>Low</a:t>
                      </a:r>
                      <a:endParaRPr lang="zh-CN" altLang="en-US" dirty="0"/>
                    </a:p>
                  </a:txBody>
                  <a:tcPr/>
                </a:tc>
                <a:tc>
                  <a:txBody>
                    <a:bodyPr/>
                    <a:lstStyle/>
                    <a:p>
                      <a:r>
                        <a:rPr lang="en-US" altLang="zh-CN" dirty="0"/>
                        <a:t>Long</a:t>
                      </a:r>
                      <a:endParaRPr lang="zh-CN" altLang="en-US" dirty="0"/>
                    </a:p>
                  </a:txBody>
                  <a:tcPr/>
                </a:tc>
                <a:tc>
                  <a:txBody>
                    <a:bodyPr/>
                    <a:lstStyle/>
                    <a:p>
                      <a:r>
                        <a:rPr lang="en-US" altLang="zh-CN" dirty="0"/>
                        <a:t>0.919</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bad</a:t>
                      </a:r>
                      <a:endParaRPr lang="zh-CN" altLang="en-US" dirty="0"/>
                    </a:p>
                  </a:txBody>
                  <a:tcPr/>
                </a:tc>
                <a:tc>
                  <a:txBody>
                    <a:bodyPr/>
                    <a:lstStyle/>
                    <a:p>
                      <a:r>
                        <a:rPr lang="en-US" altLang="zh-CN" dirty="0"/>
                        <a:t>Low</a:t>
                      </a:r>
                      <a:endParaRPr lang="zh-CN" altLang="en-US" dirty="0"/>
                    </a:p>
                  </a:txBody>
                  <a:tcPr/>
                </a:tc>
                <a:tc>
                  <a:txBody>
                    <a:bodyPr/>
                    <a:lstStyle/>
                    <a:p>
                      <a:r>
                        <a:rPr lang="en-US" altLang="zh-CN" dirty="0"/>
                        <a:t>Long</a:t>
                      </a:r>
                      <a:endParaRPr lang="zh-CN" altLang="en-US" dirty="0"/>
                    </a:p>
                  </a:txBody>
                  <a:tcPr/>
                </a:tc>
                <a:tc>
                  <a:txBody>
                    <a:bodyPr/>
                    <a:lstStyle/>
                    <a:p>
                      <a:r>
                        <a:rPr lang="en-US" altLang="zh-CN" dirty="0"/>
                        <a:t>0.081</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good</a:t>
                      </a:r>
                      <a:endParaRPr lang="zh-CN" altLang="en-US" dirty="0"/>
                    </a:p>
                  </a:txBody>
                  <a:tcPr/>
                </a:tc>
                <a:tc>
                  <a:txBody>
                    <a:bodyPr/>
                    <a:lstStyle/>
                    <a:p>
                      <a:r>
                        <a:rPr lang="en-US" altLang="zh-CN" dirty="0"/>
                        <a:t>low</a:t>
                      </a:r>
                      <a:endParaRPr lang="zh-CN" altLang="en-US" dirty="0"/>
                    </a:p>
                  </a:txBody>
                  <a:tcPr/>
                </a:tc>
                <a:tc>
                  <a:txBody>
                    <a:bodyPr/>
                    <a:lstStyle/>
                    <a:p>
                      <a:r>
                        <a:rPr lang="en-US" altLang="zh-CN" dirty="0"/>
                        <a:t>Short</a:t>
                      </a:r>
                      <a:endParaRPr lang="zh-CN" altLang="en-US" dirty="0"/>
                    </a:p>
                  </a:txBody>
                  <a:tcPr/>
                </a:tc>
                <a:tc>
                  <a:txBody>
                    <a:bodyPr/>
                    <a:lstStyle/>
                    <a:p>
                      <a:r>
                        <a:rPr lang="en-US" altLang="zh-CN" dirty="0"/>
                        <a:t>0.957</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Bad</a:t>
                      </a:r>
                      <a:endParaRPr lang="zh-CN" altLang="en-US" dirty="0"/>
                    </a:p>
                  </a:txBody>
                  <a:tcPr/>
                </a:tc>
                <a:tc>
                  <a:txBody>
                    <a:bodyPr/>
                    <a:lstStyle/>
                    <a:p>
                      <a:r>
                        <a:rPr lang="en-US" altLang="zh-CN" dirty="0"/>
                        <a:t>Low</a:t>
                      </a:r>
                      <a:endParaRPr lang="zh-CN" altLang="en-US" dirty="0"/>
                    </a:p>
                  </a:txBody>
                  <a:tcPr/>
                </a:tc>
                <a:tc>
                  <a:txBody>
                    <a:bodyPr/>
                    <a:lstStyle/>
                    <a:p>
                      <a:r>
                        <a:rPr lang="en-US" altLang="zh-CN" dirty="0"/>
                        <a:t>Short</a:t>
                      </a:r>
                      <a:endParaRPr lang="zh-CN" altLang="en-US" dirty="0"/>
                    </a:p>
                  </a:txBody>
                  <a:tcPr/>
                </a:tc>
                <a:tc>
                  <a:txBody>
                    <a:bodyPr/>
                    <a:lstStyle/>
                    <a:p>
                      <a:r>
                        <a:rPr lang="en-US" altLang="zh-CN" dirty="0"/>
                        <a:t>0.043</a:t>
                      </a:r>
                      <a:endParaRPr lang="zh-CN" altLang="en-US" dirty="0"/>
                    </a:p>
                  </a:txBody>
                  <a:tcPr/>
                </a:tc>
                <a:extLst>
                  <a:ext uri="{0D108BD9-81ED-4DB2-BD59-A6C34878D82A}">
                    <a16:rowId xmlns:a16="http://schemas.microsoft.com/office/drawing/2014/main" val="10004"/>
                  </a:ext>
                </a:extLst>
              </a:tr>
              <a:tr h="370840">
                <a:tc>
                  <a:txBody>
                    <a:bodyPr/>
                    <a:lstStyle/>
                    <a:p>
                      <a:r>
                        <a:rPr lang="en-US" altLang="zh-CN" dirty="0"/>
                        <a:t>Good</a:t>
                      </a:r>
                      <a:endParaRPr lang="zh-CN" altLang="en-US" dirty="0"/>
                    </a:p>
                  </a:txBody>
                  <a:tcPr/>
                </a:tc>
                <a:tc>
                  <a:txBody>
                    <a:bodyPr/>
                    <a:lstStyle/>
                    <a:p>
                      <a:r>
                        <a:rPr lang="en-US" altLang="zh-CN" dirty="0"/>
                        <a:t>High</a:t>
                      </a:r>
                      <a:endParaRPr lang="zh-CN" altLang="en-US" dirty="0"/>
                    </a:p>
                  </a:txBody>
                  <a:tcPr/>
                </a:tc>
                <a:tc>
                  <a:txBody>
                    <a:bodyPr/>
                    <a:lstStyle/>
                    <a:p>
                      <a:r>
                        <a:rPr lang="en-US" altLang="zh-CN" dirty="0"/>
                        <a:t>Long</a:t>
                      </a:r>
                      <a:endParaRPr lang="zh-CN" altLang="en-US" dirty="0"/>
                    </a:p>
                  </a:txBody>
                  <a:tcPr/>
                </a:tc>
                <a:tc>
                  <a:txBody>
                    <a:bodyPr/>
                    <a:lstStyle/>
                    <a:p>
                      <a:r>
                        <a:rPr lang="en-US" altLang="zh-CN" dirty="0"/>
                        <a:t>0.034</a:t>
                      </a:r>
                      <a:endParaRPr lang="zh-CN" altLang="en-US" dirty="0"/>
                    </a:p>
                  </a:txBody>
                  <a:tcPr/>
                </a:tc>
                <a:extLst>
                  <a:ext uri="{0D108BD9-81ED-4DB2-BD59-A6C34878D82A}">
                    <a16:rowId xmlns:a16="http://schemas.microsoft.com/office/drawing/2014/main" val="10005"/>
                  </a:ext>
                </a:extLst>
              </a:tr>
              <a:tr h="370840">
                <a:tc>
                  <a:txBody>
                    <a:bodyPr/>
                    <a:lstStyle/>
                    <a:p>
                      <a:r>
                        <a:rPr lang="en-US" altLang="zh-CN" dirty="0"/>
                        <a:t>Bad</a:t>
                      </a:r>
                      <a:endParaRPr lang="zh-CN" altLang="en-US" dirty="0"/>
                    </a:p>
                  </a:txBody>
                  <a:tcPr/>
                </a:tc>
                <a:tc>
                  <a:txBody>
                    <a:bodyPr/>
                    <a:lstStyle/>
                    <a:p>
                      <a:r>
                        <a:rPr lang="en-US" altLang="zh-CN" dirty="0"/>
                        <a:t>High</a:t>
                      </a:r>
                      <a:endParaRPr lang="zh-CN" altLang="en-US" dirty="0"/>
                    </a:p>
                  </a:txBody>
                  <a:tcPr/>
                </a:tc>
                <a:tc>
                  <a:txBody>
                    <a:bodyPr/>
                    <a:lstStyle/>
                    <a:p>
                      <a:r>
                        <a:rPr lang="en-US" altLang="zh-CN" dirty="0"/>
                        <a:t>Long</a:t>
                      </a:r>
                      <a:endParaRPr lang="zh-CN" altLang="en-US" dirty="0"/>
                    </a:p>
                  </a:txBody>
                  <a:tcPr/>
                </a:tc>
                <a:tc>
                  <a:txBody>
                    <a:bodyPr/>
                    <a:lstStyle/>
                    <a:p>
                      <a:r>
                        <a:rPr lang="en-US" altLang="zh-CN" dirty="0"/>
                        <a:t>0.966</a:t>
                      </a:r>
                      <a:endParaRPr lang="zh-CN" altLang="en-US" dirty="0"/>
                    </a:p>
                  </a:txBody>
                  <a:tcPr/>
                </a:tc>
                <a:extLst>
                  <a:ext uri="{0D108BD9-81ED-4DB2-BD59-A6C34878D82A}">
                    <a16:rowId xmlns:a16="http://schemas.microsoft.com/office/drawing/2014/main" val="10006"/>
                  </a:ext>
                </a:extLst>
              </a:tr>
              <a:tr h="370840">
                <a:tc>
                  <a:txBody>
                    <a:bodyPr/>
                    <a:lstStyle/>
                    <a:p>
                      <a:r>
                        <a:rPr lang="en-US" altLang="zh-CN" dirty="0"/>
                        <a:t>Good</a:t>
                      </a:r>
                      <a:endParaRPr lang="zh-CN" altLang="en-US" dirty="0"/>
                    </a:p>
                  </a:txBody>
                  <a:tcPr/>
                </a:tc>
                <a:tc>
                  <a:txBody>
                    <a:bodyPr/>
                    <a:lstStyle/>
                    <a:p>
                      <a:r>
                        <a:rPr lang="en-US" altLang="zh-CN" dirty="0"/>
                        <a:t>High</a:t>
                      </a:r>
                      <a:endParaRPr lang="zh-CN" altLang="en-US" dirty="0"/>
                    </a:p>
                  </a:txBody>
                  <a:tcPr/>
                </a:tc>
                <a:tc>
                  <a:txBody>
                    <a:bodyPr/>
                    <a:lstStyle/>
                    <a:p>
                      <a:r>
                        <a:rPr lang="en-US" altLang="zh-CN" dirty="0"/>
                        <a:t>Short</a:t>
                      </a:r>
                      <a:endParaRPr lang="zh-CN" altLang="en-US" dirty="0"/>
                    </a:p>
                  </a:txBody>
                  <a:tcPr/>
                </a:tc>
                <a:tc>
                  <a:txBody>
                    <a:bodyPr/>
                    <a:lstStyle/>
                    <a:p>
                      <a:r>
                        <a:rPr lang="en-US" altLang="zh-CN" dirty="0"/>
                        <a:t>0.936</a:t>
                      </a:r>
                      <a:endParaRPr lang="zh-CN" altLang="en-US" dirty="0"/>
                    </a:p>
                  </a:txBody>
                  <a:tcPr/>
                </a:tc>
                <a:extLst>
                  <a:ext uri="{0D108BD9-81ED-4DB2-BD59-A6C34878D82A}">
                    <a16:rowId xmlns:a16="http://schemas.microsoft.com/office/drawing/2014/main" val="10007"/>
                  </a:ext>
                </a:extLst>
              </a:tr>
              <a:tr h="370840">
                <a:tc>
                  <a:txBody>
                    <a:bodyPr/>
                    <a:lstStyle/>
                    <a:p>
                      <a:r>
                        <a:rPr lang="en-US" altLang="zh-CN" dirty="0"/>
                        <a:t>Bad</a:t>
                      </a:r>
                      <a:endParaRPr lang="zh-CN" altLang="en-US" dirty="0"/>
                    </a:p>
                  </a:txBody>
                  <a:tcPr/>
                </a:tc>
                <a:tc>
                  <a:txBody>
                    <a:bodyPr/>
                    <a:lstStyle/>
                    <a:p>
                      <a:r>
                        <a:rPr lang="en-US" altLang="zh-CN" dirty="0"/>
                        <a:t>High</a:t>
                      </a:r>
                      <a:endParaRPr lang="zh-CN" altLang="en-US" dirty="0"/>
                    </a:p>
                  </a:txBody>
                  <a:tcPr/>
                </a:tc>
                <a:tc>
                  <a:txBody>
                    <a:bodyPr/>
                    <a:lstStyle/>
                    <a:p>
                      <a:r>
                        <a:rPr lang="en-US" altLang="zh-CN" dirty="0"/>
                        <a:t>Short</a:t>
                      </a:r>
                      <a:endParaRPr lang="zh-CN" altLang="en-US" dirty="0"/>
                    </a:p>
                  </a:txBody>
                  <a:tcPr/>
                </a:tc>
                <a:tc>
                  <a:txBody>
                    <a:bodyPr/>
                    <a:lstStyle/>
                    <a:p>
                      <a:r>
                        <a:rPr lang="en-US" altLang="zh-CN" dirty="0"/>
                        <a:t>0.064</a:t>
                      </a:r>
                      <a:endParaRPr lang="zh-CN" altLang="en-US" dirty="0"/>
                    </a:p>
                  </a:txBody>
                  <a:tcPr/>
                </a:tc>
                <a:extLst>
                  <a:ext uri="{0D108BD9-81ED-4DB2-BD59-A6C34878D82A}">
                    <a16:rowId xmlns:a16="http://schemas.microsoft.com/office/drawing/2014/main" val="10008"/>
                  </a:ext>
                </a:extLst>
              </a:tr>
            </a:tbl>
          </a:graphicData>
        </a:graphic>
      </p:graphicFrame>
      <p:graphicFrame>
        <p:nvGraphicFramePr>
          <p:cNvPr id="6" name="Table 4"/>
          <p:cNvGraphicFramePr>
            <a:graphicFrameLocks noGrp="1"/>
          </p:cNvGraphicFramePr>
          <p:nvPr/>
        </p:nvGraphicFramePr>
        <p:xfrm>
          <a:off x="7716253" y="3403726"/>
          <a:ext cx="3994484" cy="3332480"/>
        </p:xfrm>
        <a:graphic>
          <a:graphicData uri="http://schemas.openxmlformats.org/drawingml/2006/table">
            <a:tbl>
              <a:tblPr firstRow="1" bandRow="1">
                <a:tableStyleId>{5C22544A-7EE6-4342-B048-85BDC9FD1C3A}</a:tableStyleId>
              </a:tblPr>
              <a:tblGrid>
                <a:gridCol w="998621">
                  <a:extLst>
                    <a:ext uri="{9D8B030D-6E8A-4147-A177-3AD203B41FA5}">
                      <a16:colId xmlns:a16="http://schemas.microsoft.com/office/drawing/2014/main" val="20000"/>
                    </a:ext>
                  </a:extLst>
                </a:gridCol>
                <a:gridCol w="998621">
                  <a:extLst>
                    <a:ext uri="{9D8B030D-6E8A-4147-A177-3AD203B41FA5}">
                      <a16:colId xmlns:a16="http://schemas.microsoft.com/office/drawing/2014/main" val="20001"/>
                    </a:ext>
                  </a:extLst>
                </a:gridCol>
                <a:gridCol w="998621">
                  <a:extLst>
                    <a:ext uri="{9D8B030D-6E8A-4147-A177-3AD203B41FA5}">
                      <a16:colId xmlns:a16="http://schemas.microsoft.com/office/drawing/2014/main" val="20002"/>
                    </a:ext>
                  </a:extLst>
                </a:gridCol>
                <a:gridCol w="998621">
                  <a:extLst>
                    <a:ext uri="{9D8B030D-6E8A-4147-A177-3AD203B41FA5}">
                      <a16:colId xmlns:a16="http://schemas.microsoft.com/office/drawing/2014/main" val="20003"/>
                    </a:ext>
                  </a:extLst>
                </a:gridCol>
              </a:tblGrid>
              <a:tr h="370840">
                <a:tc>
                  <a:txBody>
                    <a:bodyPr/>
                    <a:lstStyle/>
                    <a:p>
                      <a:r>
                        <a:rPr lang="en-US" altLang="zh-CN" dirty="0"/>
                        <a:t>C</a:t>
                      </a:r>
                      <a:endParaRPr lang="zh-CN" altLang="en-US" dirty="0"/>
                    </a:p>
                  </a:txBody>
                  <a:tcPr/>
                </a:tc>
                <a:tc>
                  <a:txBody>
                    <a:bodyPr/>
                    <a:lstStyle/>
                    <a:p>
                      <a:r>
                        <a:rPr lang="en-US" altLang="zh-CN" dirty="0"/>
                        <a:t>ST</a:t>
                      </a:r>
                      <a:endParaRPr lang="zh-CN" altLang="en-US" dirty="0"/>
                    </a:p>
                  </a:txBody>
                  <a:tcPr/>
                </a:tc>
                <a:tc>
                  <a:txBody>
                    <a:bodyPr/>
                    <a:lstStyle/>
                    <a:p>
                      <a:r>
                        <a:rPr lang="en-US" altLang="zh-CN" dirty="0"/>
                        <a:t>CM</a:t>
                      </a:r>
                      <a:endParaRPr lang="zh-CN" altLang="en-US" dirty="0"/>
                    </a:p>
                  </a:txBody>
                  <a:tcPr/>
                </a:tc>
                <a:tc>
                  <a:txBody>
                    <a:bodyPr/>
                    <a:lstStyle/>
                    <a:p>
                      <a:r>
                        <a:rPr lang="en-US" altLang="zh-CN" dirty="0"/>
                        <a:t>P</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low</a:t>
                      </a:r>
                      <a:endParaRPr lang="zh-CN" altLang="en-US" dirty="0"/>
                    </a:p>
                  </a:txBody>
                  <a:tcPr/>
                </a:tc>
                <a:tc>
                  <a:txBody>
                    <a:bodyPr/>
                    <a:lstStyle/>
                    <a:p>
                      <a:r>
                        <a:rPr lang="en-US" altLang="zh-CN" dirty="0"/>
                        <a:t>cold</a:t>
                      </a:r>
                      <a:endParaRPr lang="zh-CN" altLang="en-US" dirty="0"/>
                    </a:p>
                  </a:txBody>
                  <a:tcPr/>
                </a:tc>
                <a:tc>
                  <a:txBody>
                    <a:bodyPr/>
                    <a:lstStyle/>
                    <a:p>
                      <a:r>
                        <a:rPr lang="en-US" altLang="zh-CN" dirty="0"/>
                        <a:t>Nurse</a:t>
                      </a:r>
                      <a:endParaRPr lang="zh-CN" altLang="en-US" dirty="0"/>
                    </a:p>
                  </a:txBody>
                  <a:tcPr/>
                </a:tc>
                <a:tc>
                  <a:txBody>
                    <a:bodyPr/>
                    <a:lstStyle/>
                    <a:p>
                      <a:r>
                        <a:rPr lang="en-US" altLang="zh-CN" dirty="0"/>
                        <a:t>0.956</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high</a:t>
                      </a:r>
                      <a:endParaRPr lang="zh-CN" altLang="en-US" dirty="0"/>
                    </a:p>
                  </a:txBody>
                  <a:tcPr/>
                </a:tc>
                <a:tc>
                  <a:txBody>
                    <a:bodyPr/>
                    <a:lstStyle/>
                    <a:p>
                      <a:r>
                        <a:rPr lang="en-US" altLang="zh-CN" dirty="0"/>
                        <a:t>cold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Nurse</a:t>
                      </a:r>
                      <a:endParaRPr lang="zh-CN" altLang="en-US" dirty="0"/>
                    </a:p>
                  </a:txBody>
                  <a:tcPr/>
                </a:tc>
                <a:tc>
                  <a:txBody>
                    <a:bodyPr/>
                    <a:lstStyle/>
                    <a:p>
                      <a:r>
                        <a:rPr lang="en-US" altLang="zh-CN" dirty="0"/>
                        <a:t>0.044</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low</a:t>
                      </a:r>
                      <a:endParaRPr lang="zh-CN" altLang="en-US" dirty="0"/>
                    </a:p>
                  </a:txBody>
                  <a:tcPr/>
                </a:tc>
                <a:tc>
                  <a:txBody>
                    <a:bodyPr/>
                    <a:lstStyle/>
                    <a:p>
                      <a:r>
                        <a:rPr lang="en-US" altLang="zh-CN" dirty="0"/>
                        <a:t>cold</a:t>
                      </a:r>
                      <a:endParaRPr lang="zh-CN" altLang="en-US" dirty="0"/>
                    </a:p>
                  </a:txBody>
                  <a:tcPr/>
                </a:tc>
                <a:tc>
                  <a:txBody>
                    <a:bodyPr/>
                    <a:lstStyle/>
                    <a:p>
                      <a:r>
                        <a:rPr lang="en-US" altLang="zh-CN" dirty="0"/>
                        <a:t>patient</a:t>
                      </a:r>
                      <a:endParaRPr lang="zh-CN" altLang="en-US" dirty="0"/>
                    </a:p>
                  </a:txBody>
                  <a:tcPr/>
                </a:tc>
                <a:tc>
                  <a:txBody>
                    <a:bodyPr/>
                    <a:lstStyle/>
                    <a:p>
                      <a:r>
                        <a:rPr lang="en-US" altLang="zh-CN" dirty="0"/>
                        <a:t>0.923</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high</a:t>
                      </a:r>
                      <a:endParaRPr lang="zh-CN" altLang="en-US" dirty="0"/>
                    </a:p>
                  </a:txBody>
                  <a:tcPr/>
                </a:tc>
                <a:tc>
                  <a:txBody>
                    <a:bodyPr/>
                    <a:lstStyle/>
                    <a:p>
                      <a:r>
                        <a:rPr lang="en-US" altLang="zh-CN" dirty="0"/>
                        <a:t>cold</a:t>
                      </a:r>
                      <a:endParaRPr lang="zh-CN" altLang="en-US" dirty="0"/>
                    </a:p>
                  </a:txBody>
                  <a:tcPr/>
                </a:tc>
                <a:tc>
                  <a:txBody>
                    <a:bodyPr/>
                    <a:lstStyle/>
                    <a:p>
                      <a:r>
                        <a:rPr lang="en-US" altLang="zh-CN" dirty="0"/>
                        <a:t>patient</a:t>
                      </a:r>
                      <a:endParaRPr lang="zh-CN" altLang="en-US" dirty="0"/>
                    </a:p>
                  </a:txBody>
                  <a:tcPr/>
                </a:tc>
                <a:tc>
                  <a:txBody>
                    <a:bodyPr/>
                    <a:lstStyle/>
                    <a:p>
                      <a:r>
                        <a:rPr lang="en-US" altLang="zh-CN" dirty="0"/>
                        <a:t>0.077</a:t>
                      </a:r>
                      <a:endParaRPr lang="zh-CN" altLang="en-US" dirty="0"/>
                    </a:p>
                  </a:txBody>
                  <a:tcPr/>
                </a:tc>
                <a:extLst>
                  <a:ext uri="{0D108BD9-81ED-4DB2-BD59-A6C34878D82A}">
                    <a16:rowId xmlns:a16="http://schemas.microsoft.com/office/drawing/2014/main" val="10004"/>
                  </a:ext>
                </a:extLst>
              </a:tr>
              <a:tr h="370840">
                <a:tc>
                  <a:txBody>
                    <a:bodyPr/>
                    <a:lstStyle/>
                    <a:p>
                      <a:r>
                        <a:rPr lang="en-US" altLang="zh-CN" dirty="0"/>
                        <a:t>low</a:t>
                      </a:r>
                      <a:endParaRPr lang="zh-CN" altLang="en-US" dirty="0"/>
                    </a:p>
                  </a:txBody>
                  <a:tcPr/>
                </a:tc>
                <a:tc>
                  <a:txBody>
                    <a:bodyPr/>
                    <a:lstStyle/>
                    <a:p>
                      <a:r>
                        <a:rPr lang="en-US" altLang="zh-CN" dirty="0"/>
                        <a:t>cool</a:t>
                      </a:r>
                      <a:endParaRPr lang="zh-CN" altLang="en-US" dirty="0"/>
                    </a:p>
                  </a:txBody>
                  <a:tcPr/>
                </a:tc>
                <a:tc>
                  <a:txBody>
                    <a:bodyPr/>
                    <a:lstStyle/>
                    <a:p>
                      <a:r>
                        <a:rPr lang="en-US" altLang="zh-CN" dirty="0"/>
                        <a:t>Nurse</a:t>
                      </a:r>
                      <a:endParaRPr lang="zh-CN" altLang="en-US" dirty="0"/>
                    </a:p>
                  </a:txBody>
                  <a:tcPr/>
                </a:tc>
                <a:tc>
                  <a:txBody>
                    <a:bodyPr/>
                    <a:lstStyle/>
                    <a:p>
                      <a:r>
                        <a:rPr lang="en-US" altLang="zh-CN" dirty="0"/>
                        <a:t>0.912</a:t>
                      </a:r>
                      <a:endParaRPr lang="zh-CN" altLang="en-US" dirty="0"/>
                    </a:p>
                  </a:txBody>
                  <a:tcPr/>
                </a:tc>
                <a:extLst>
                  <a:ext uri="{0D108BD9-81ED-4DB2-BD59-A6C34878D82A}">
                    <a16:rowId xmlns:a16="http://schemas.microsoft.com/office/drawing/2014/main" val="10005"/>
                  </a:ext>
                </a:extLst>
              </a:tr>
              <a:tr h="370840">
                <a:tc>
                  <a:txBody>
                    <a:bodyPr/>
                    <a:lstStyle/>
                    <a:p>
                      <a:r>
                        <a:rPr lang="en-US" altLang="zh-CN" dirty="0"/>
                        <a:t>high</a:t>
                      </a:r>
                      <a:endParaRPr lang="zh-CN" altLang="en-US" dirty="0"/>
                    </a:p>
                  </a:txBody>
                  <a:tcPr/>
                </a:tc>
                <a:tc>
                  <a:txBody>
                    <a:bodyPr/>
                    <a:lstStyle/>
                    <a:p>
                      <a:r>
                        <a:rPr lang="en-US" altLang="zh-CN" dirty="0"/>
                        <a:t>cool</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Nurse</a:t>
                      </a:r>
                      <a:endParaRPr lang="zh-CN" altLang="en-US" dirty="0"/>
                    </a:p>
                  </a:txBody>
                  <a:tcPr/>
                </a:tc>
                <a:tc>
                  <a:txBody>
                    <a:bodyPr/>
                    <a:lstStyle/>
                    <a:p>
                      <a:r>
                        <a:rPr lang="en-US" altLang="zh-CN" dirty="0"/>
                        <a:t>0.088</a:t>
                      </a:r>
                      <a:endParaRPr lang="zh-CN" altLang="en-US" dirty="0"/>
                    </a:p>
                  </a:txBody>
                  <a:tcPr/>
                </a:tc>
                <a:extLst>
                  <a:ext uri="{0D108BD9-81ED-4DB2-BD59-A6C34878D82A}">
                    <a16:rowId xmlns:a16="http://schemas.microsoft.com/office/drawing/2014/main" val="10006"/>
                  </a:ext>
                </a:extLst>
              </a:tr>
              <a:tr h="349058">
                <a:tc>
                  <a:txBody>
                    <a:bodyPr/>
                    <a:lstStyle/>
                    <a:p>
                      <a:r>
                        <a:rPr lang="en-US" altLang="zh-CN" dirty="0"/>
                        <a:t>low</a:t>
                      </a:r>
                      <a:endParaRPr lang="zh-CN" altLang="en-US" dirty="0"/>
                    </a:p>
                  </a:txBody>
                  <a:tcPr/>
                </a:tc>
                <a:tc>
                  <a:txBody>
                    <a:bodyPr/>
                    <a:lstStyle/>
                    <a:p>
                      <a:r>
                        <a:rPr lang="en-US" altLang="zh-CN" dirty="0"/>
                        <a:t>cool</a:t>
                      </a:r>
                      <a:endParaRPr lang="zh-CN" altLang="en-US" dirty="0"/>
                    </a:p>
                  </a:txBody>
                  <a:tcPr/>
                </a:tc>
                <a:tc>
                  <a:txBody>
                    <a:bodyPr/>
                    <a:lstStyle/>
                    <a:p>
                      <a:r>
                        <a:rPr lang="en-US" altLang="zh-CN" dirty="0"/>
                        <a:t>patient</a:t>
                      </a:r>
                      <a:endParaRPr lang="zh-CN" altLang="en-US" dirty="0"/>
                    </a:p>
                  </a:txBody>
                  <a:tcPr/>
                </a:tc>
                <a:tc>
                  <a:txBody>
                    <a:bodyPr/>
                    <a:lstStyle/>
                    <a:p>
                      <a:r>
                        <a:rPr lang="en-US" altLang="zh-CN" dirty="0"/>
                        <a:t>0.162</a:t>
                      </a:r>
                      <a:endParaRPr lang="zh-CN" altLang="en-US" dirty="0"/>
                    </a:p>
                  </a:txBody>
                  <a:tcPr/>
                </a:tc>
                <a:extLst>
                  <a:ext uri="{0D108BD9-81ED-4DB2-BD59-A6C34878D82A}">
                    <a16:rowId xmlns:a16="http://schemas.microsoft.com/office/drawing/2014/main" val="10007"/>
                  </a:ext>
                </a:extLst>
              </a:tr>
              <a:tr h="370840">
                <a:tc>
                  <a:txBody>
                    <a:bodyPr/>
                    <a:lstStyle/>
                    <a:p>
                      <a:r>
                        <a:rPr lang="en-US" altLang="zh-CN" dirty="0"/>
                        <a:t>high</a:t>
                      </a:r>
                      <a:endParaRPr lang="zh-CN" altLang="en-US" dirty="0"/>
                    </a:p>
                  </a:txBody>
                  <a:tcPr/>
                </a:tc>
                <a:tc>
                  <a:txBody>
                    <a:bodyPr/>
                    <a:lstStyle/>
                    <a:p>
                      <a:r>
                        <a:rPr lang="en-US" altLang="zh-CN" dirty="0"/>
                        <a:t>cool</a:t>
                      </a:r>
                      <a:endParaRPr lang="zh-CN" altLang="en-US" dirty="0"/>
                    </a:p>
                  </a:txBody>
                  <a:tcPr/>
                </a:tc>
                <a:tc>
                  <a:txBody>
                    <a:bodyPr/>
                    <a:lstStyle/>
                    <a:p>
                      <a:r>
                        <a:rPr lang="en-US" altLang="zh-CN" dirty="0"/>
                        <a:t>patient</a:t>
                      </a:r>
                      <a:endParaRPr lang="zh-CN" altLang="en-US" dirty="0"/>
                    </a:p>
                  </a:txBody>
                  <a:tcPr/>
                </a:tc>
                <a:tc>
                  <a:txBody>
                    <a:bodyPr/>
                    <a:lstStyle/>
                    <a:p>
                      <a:r>
                        <a:rPr lang="en-US" altLang="zh-CN" dirty="0"/>
                        <a:t>0.838</a:t>
                      </a:r>
                      <a:endParaRPr lang="zh-CN" altLang="en-US" dirty="0"/>
                    </a:p>
                  </a:txBody>
                  <a:tcPr/>
                </a:tc>
                <a:extLst>
                  <a:ext uri="{0D108BD9-81ED-4DB2-BD59-A6C34878D82A}">
                    <a16:rowId xmlns:a16="http://schemas.microsoft.com/office/drawing/2014/main" val="10008"/>
                  </a:ext>
                </a:extLst>
              </a:tr>
            </a:tbl>
          </a:graphicData>
        </a:graphic>
      </p:graphicFrame>
      <p:graphicFrame>
        <p:nvGraphicFramePr>
          <p:cNvPr id="7" name="Table 7"/>
          <p:cNvGraphicFramePr>
            <a:graphicFrameLocks noGrp="1"/>
          </p:cNvGraphicFramePr>
          <p:nvPr/>
        </p:nvGraphicFramePr>
        <p:xfrm>
          <a:off x="838200" y="4120592"/>
          <a:ext cx="2658980" cy="1112520"/>
        </p:xfrm>
        <a:graphic>
          <a:graphicData uri="http://schemas.openxmlformats.org/drawingml/2006/table">
            <a:tbl>
              <a:tblPr firstRow="1" bandRow="1">
                <a:tableStyleId>{5C22544A-7EE6-4342-B048-85BDC9FD1C3A}</a:tableStyleId>
              </a:tblPr>
              <a:tblGrid>
                <a:gridCol w="1329490">
                  <a:extLst>
                    <a:ext uri="{9D8B030D-6E8A-4147-A177-3AD203B41FA5}">
                      <a16:colId xmlns:a16="http://schemas.microsoft.com/office/drawing/2014/main" val="20000"/>
                    </a:ext>
                  </a:extLst>
                </a:gridCol>
                <a:gridCol w="1329490">
                  <a:extLst>
                    <a:ext uri="{9D8B030D-6E8A-4147-A177-3AD203B41FA5}">
                      <a16:colId xmlns:a16="http://schemas.microsoft.com/office/drawing/2014/main" val="20001"/>
                    </a:ext>
                  </a:extLst>
                </a:gridCol>
              </a:tblGrid>
              <a:tr h="370840">
                <a:tc>
                  <a:txBody>
                    <a:bodyPr/>
                    <a:lstStyle/>
                    <a:p>
                      <a:r>
                        <a:rPr lang="en-US" altLang="zh-CN" dirty="0"/>
                        <a:t>ST</a:t>
                      </a:r>
                      <a:endParaRPr lang="zh-CN" altLang="en-US" dirty="0"/>
                    </a:p>
                  </a:txBody>
                  <a:tcPr/>
                </a:tc>
                <a:tc>
                  <a:txBody>
                    <a:bodyPr/>
                    <a:lstStyle/>
                    <a:p>
                      <a:r>
                        <a:rPr lang="en-US" altLang="zh-CN" dirty="0"/>
                        <a:t>P</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Cold</a:t>
                      </a:r>
                      <a:endParaRPr lang="zh-CN" altLang="en-US" dirty="0"/>
                    </a:p>
                  </a:txBody>
                  <a:tcPr/>
                </a:tc>
                <a:tc>
                  <a:txBody>
                    <a:bodyPr/>
                    <a:lstStyle/>
                    <a:p>
                      <a:r>
                        <a:rPr lang="en-US" altLang="zh-CN" dirty="0"/>
                        <a:t>0.8982</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Cool</a:t>
                      </a:r>
                      <a:endParaRPr lang="zh-CN" altLang="en-US" dirty="0"/>
                    </a:p>
                  </a:txBody>
                  <a:tcPr/>
                </a:tc>
                <a:tc>
                  <a:txBody>
                    <a:bodyPr/>
                    <a:lstStyle/>
                    <a:p>
                      <a:r>
                        <a:rPr lang="en-US" altLang="zh-CN" dirty="0"/>
                        <a:t>0.1018</a:t>
                      </a:r>
                      <a:endParaRPr lang="zh-CN" altLang="en-US" dirty="0"/>
                    </a:p>
                  </a:txBody>
                  <a:tcPr/>
                </a:tc>
                <a:extLst>
                  <a:ext uri="{0D108BD9-81ED-4DB2-BD59-A6C34878D82A}">
                    <a16:rowId xmlns:a16="http://schemas.microsoft.com/office/drawing/2014/main" val="10002"/>
                  </a:ext>
                </a:extLst>
              </a:tr>
            </a:tbl>
          </a:graphicData>
        </a:graphic>
      </p:graphicFrame>
      <p:graphicFrame>
        <p:nvGraphicFramePr>
          <p:cNvPr id="9" name="Table 7"/>
          <p:cNvGraphicFramePr>
            <a:graphicFrameLocks noGrp="1"/>
          </p:cNvGraphicFramePr>
          <p:nvPr/>
        </p:nvGraphicFramePr>
        <p:xfrm>
          <a:off x="3846095" y="4120592"/>
          <a:ext cx="2658980" cy="1112520"/>
        </p:xfrm>
        <a:graphic>
          <a:graphicData uri="http://schemas.openxmlformats.org/drawingml/2006/table">
            <a:tbl>
              <a:tblPr firstRow="1" bandRow="1">
                <a:tableStyleId>{5C22544A-7EE6-4342-B048-85BDC9FD1C3A}</a:tableStyleId>
              </a:tblPr>
              <a:tblGrid>
                <a:gridCol w="1329490">
                  <a:extLst>
                    <a:ext uri="{9D8B030D-6E8A-4147-A177-3AD203B41FA5}">
                      <a16:colId xmlns:a16="http://schemas.microsoft.com/office/drawing/2014/main" val="20000"/>
                    </a:ext>
                  </a:extLst>
                </a:gridCol>
                <a:gridCol w="1329490">
                  <a:extLst>
                    <a:ext uri="{9D8B030D-6E8A-4147-A177-3AD203B41FA5}">
                      <a16:colId xmlns:a16="http://schemas.microsoft.com/office/drawing/2014/main" val="20001"/>
                    </a:ext>
                  </a:extLst>
                </a:gridCol>
              </a:tblGrid>
              <a:tr h="370840">
                <a:tc>
                  <a:txBody>
                    <a:bodyPr/>
                    <a:lstStyle/>
                    <a:p>
                      <a:r>
                        <a:rPr lang="en-US" altLang="zh-CN" dirty="0"/>
                        <a:t>CM</a:t>
                      </a:r>
                      <a:endParaRPr lang="zh-CN" altLang="en-US" dirty="0"/>
                    </a:p>
                  </a:txBody>
                  <a:tcPr/>
                </a:tc>
                <a:tc>
                  <a:txBody>
                    <a:bodyPr/>
                    <a:lstStyle/>
                    <a:p>
                      <a:r>
                        <a:rPr lang="en-US" altLang="zh-CN" dirty="0"/>
                        <a:t>P</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nurse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0.8976</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patient</a:t>
                      </a:r>
                      <a:endParaRPr lang="zh-CN" altLang="en-US" dirty="0"/>
                    </a:p>
                  </a:txBody>
                  <a:tcPr/>
                </a:tc>
                <a:tc>
                  <a:txBody>
                    <a:bodyPr/>
                    <a:lstStyle/>
                    <a:p>
                      <a:r>
                        <a:rPr lang="en-US" altLang="zh-CN" dirty="0"/>
                        <a:t>0.1024</a:t>
                      </a:r>
                      <a:endParaRPr lang="zh-CN" altLang="en-US" dirty="0"/>
                    </a:p>
                  </a:txBody>
                  <a:tcPr/>
                </a:tc>
                <a:extLst>
                  <a:ext uri="{0D108BD9-81ED-4DB2-BD59-A6C34878D82A}">
                    <a16:rowId xmlns:a16="http://schemas.microsoft.com/office/drawing/2014/main" val="10002"/>
                  </a:ext>
                </a:extLst>
              </a:tr>
            </a:tbl>
          </a:graphicData>
        </a:graphic>
      </p:graphicFrame>
      <p:graphicFrame>
        <p:nvGraphicFramePr>
          <p:cNvPr id="10" name="Table 7"/>
          <p:cNvGraphicFramePr>
            <a:graphicFrameLocks noGrp="1"/>
          </p:cNvGraphicFramePr>
          <p:nvPr/>
        </p:nvGraphicFramePr>
        <p:xfrm>
          <a:off x="2394284" y="5536369"/>
          <a:ext cx="2658980" cy="1112520"/>
        </p:xfrm>
        <a:graphic>
          <a:graphicData uri="http://schemas.openxmlformats.org/drawingml/2006/table">
            <a:tbl>
              <a:tblPr firstRow="1" bandRow="1">
                <a:tableStyleId>{5C22544A-7EE6-4342-B048-85BDC9FD1C3A}</a:tableStyleId>
              </a:tblPr>
              <a:tblGrid>
                <a:gridCol w="1329490">
                  <a:extLst>
                    <a:ext uri="{9D8B030D-6E8A-4147-A177-3AD203B41FA5}">
                      <a16:colId xmlns:a16="http://schemas.microsoft.com/office/drawing/2014/main" val="20000"/>
                    </a:ext>
                  </a:extLst>
                </a:gridCol>
                <a:gridCol w="1329490">
                  <a:extLst>
                    <a:ext uri="{9D8B030D-6E8A-4147-A177-3AD203B41FA5}">
                      <a16:colId xmlns:a16="http://schemas.microsoft.com/office/drawing/2014/main" val="20001"/>
                    </a:ext>
                  </a:extLst>
                </a:gridCol>
              </a:tblGrid>
              <a:tr h="370840">
                <a:tc>
                  <a:txBody>
                    <a:bodyPr/>
                    <a:lstStyle/>
                    <a:p>
                      <a:r>
                        <a:rPr lang="en-US" altLang="zh-CN" dirty="0"/>
                        <a:t>LT</a:t>
                      </a:r>
                      <a:endParaRPr lang="zh-CN" altLang="en-US" dirty="0"/>
                    </a:p>
                  </a:txBody>
                  <a:tcPr/>
                </a:tc>
                <a:tc>
                  <a:txBody>
                    <a:bodyPr/>
                    <a:lstStyle/>
                    <a:p>
                      <a:r>
                        <a:rPr lang="en-US" altLang="zh-CN" dirty="0"/>
                        <a:t>P</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Long</a:t>
                      </a:r>
                      <a:endParaRPr lang="zh-CN" altLang="en-US" dirty="0"/>
                    </a:p>
                  </a:txBody>
                  <a:tcPr/>
                </a:tc>
                <a:tc>
                  <a:txBody>
                    <a:bodyPr/>
                    <a:lstStyle/>
                    <a:p>
                      <a:r>
                        <a:rPr lang="en-US" altLang="zh-CN" dirty="0"/>
                        <a:t>0.2044</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short</a:t>
                      </a:r>
                      <a:endParaRPr lang="zh-CN" altLang="en-US" dirty="0"/>
                    </a:p>
                  </a:txBody>
                  <a:tcPr/>
                </a:tc>
                <a:tc>
                  <a:txBody>
                    <a:bodyPr/>
                    <a:lstStyle/>
                    <a:p>
                      <a:r>
                        <a:rPr lang="en-US" altLang="zh-CN" dirty="0"/>
                        <a:t>0.7956</a:t>
                      </a:r>
                      <a:endParaRPr lang="zh-CN" altLang="en-US" dirty="0"/>
                    </a:p>
                  </a:txBody>
                  <a:tcPr/>
                </a:tc>
                <a:extLst>
                  <a:ext uri="{0D108BD9-81ED-4DB2-BD59-A6C34878D82A}">
                    <a16:rowId xmlns:a16="http://schemas.microsoft.com/office/drawing/2014/main" val="10002"/>
                  </a:ext>
                </a:extLst>
              </a:tr>
            </a:tbl>
          </a:graphicData>
        </a:graphic>
      </p:graphicFrame>
      <p:sp>
        <p:nvSpPr>
          <p:cNvPr id="5" name="Text Box 4"/>
          <p:cNvSpPr txBox="1"/>
          <p:nvPr/>
        </p:nvSpPr>
        <p:spPr>
          <a:xfrm>
            <a:off x="6602136" y="1322705"/>
            <a:ext cx="1051519" cy="368300"/>
          </a:xfrm>
          <a:prstGeom prst="rect">
            <a:avLst/>
          </a:prstGeom>
          <a:noFill/>
        </p:spPr>
        <p:txBody>
          <a:bodyPr wrap="square" rtlCol="0">
            <a:spAutoFit/>
          </a:bodyPr>
          <a:lstStyle/>
          <a:p>
            <a:r>
              <a:rPr lang="en-US" dirty="0"/>
              <a:t>P(Q|C,L)</a:t>
            </a:r>
          </a:p>
        </p:txBody>
      </p:sp>
      <p:sp>
        <p:nvSpPr>
          <p:cNvPr id="8" name="Text Box 7"/>
          <p:cNvSpPr txBox="1"/>
          <p:nvPr/>
        </p:nvSpPr>
        <p:spPr>
          <a:xfrm>
            <a:off x="6504940" y="5908675"/>
            <a:ext cx="1260475" cy="368300"/>
          </a:xfrm>
          <a:prstGeom prst="rect">
            <a:avLst/>
          </a:prstGeom>
          <a:noFill/>
        </p:spPr>
        <p:txBody>
          <a:bodyPr wrap="square" rtlCol="0">
            <a:spAutoFit/>
          </a:bodyPr>
          <a:lstStyle/>
          <a:p>
            <a:r>
              <a:rPr lang="en-US"/>
              <a:t>P(C|ST,CM)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 – Question 1 (continued)</a:t>
            </a:r>
          </a:p>
        </p:txBody>
      </p:sp>
      <p:sp>
        <p:nvSpPr>
          <p:cNvPr id="3" name="Content Placeholder 2"/>
          <p:cNvSpPr>
            <a:spLocks noGrp="1"/>
          </p:cNvSpPr>
          <p:nvPr>
            <p:ph idx="1"/>
          </p:nvPr>
        </p:nvSpPr>
        <p:spPr>
          <a:xfrm>
            <a:off x="838200" y="1825625"/>
            <a:ext cx="5585460" cy="4351655"/>
          </a:xfrm>
        </p:spPr>
        <p:txBody>
          <a:bodyPr>
            <a:normAutofit/>
          </a:bodyPr>
          <a:lstStyle/>
          <a:p>
            <a:r>
              <a:rPr lang="en-US" sz="1400" dirty="0"/>
              <a:t>d. Table of P(</a:t>
            </a:r>
            <a:r>
              <a:rPr lang="en-US" sz="1400" dirty="0" err="1"/>
              <a:t>Quality|Storage</a:t>
            </a:r>
            <a:r>
              <a:rPr lang="en-US" sz="1400" dirty="0"/>
              <a:t> Temp, Collection Method, Lab Time):</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e. Total number of samples dropped:65 </a:t>
            </a:r>
          </a:p>
        </p:txBody>
      </p:sp>
      <p:graphicFrame>
        <p:nvGraphicFramePr>
          <p:cNvPr id="4" name="Table 4"/>
          <p:cNvGraphicFramePr>
            <a:graphicFrameLocks noGrp="1"/>
          </p:cNvGraphicFramePr>
          <p:nvPr/>
        </p:nvGraphicFramePr>
        <p:xfrm>
          <a:off x="6850380" y="320040"/>
          <a:ext cx="4978400" cy="6217920"/>
        </p:xfrm>
        <a:graphic>
          <a:graphicData uri="http://schemas.openxmlformats.org/drawingml/2006/table">
            <a:tbl>
              <a:tblPr firstRow="1" bandRow="1">
                <a:tableStyleId>{5C22544A-7EE6-4342-B048-85BDC9FD1C3A}</a:tableStyleId>
              </a:tblPr>
              <a:tblGrid>
                <a:gridCol w="995680">
                  <a:extLst>
                    <a:ext uri="{9D8B030D-6E8A-4147-A177-3AD203B41FA5}">
                      <a16:colId xmlns:a16="http://schemas.microsoft.com/office/drawing/2014/main" val="20000"/>
                    </a:ext>
                  </a:extLst>
                </a:gridCol>
                <a:gridCol w="995680">
                  <a:extLst>
                    <a:ext uri="{9D8B030D-6E8A-4147-A177-3AD203B41FA5}">
                      <a16:colId xmlns:a16="http://schemas.microsoft.com/office/drawing/2014/main" val="20001"/>
                    </a:ext>
                  </a:extLst>
                </a:gridCol>
                <a:gridCol w="995680">
                  <a:extLst>
                    <a:ext uri="{9D8B030D-6E8A-4147-A177-3AD203B41FA5}">
                      <a16:colId xmlns:a16="http://schemas.microsoft.com/office/drawing/2014/main" val="20002"/>
                    </a:ext>
                  </a:extLst>
                </a:gridCol>
                <a:gridCol w="995680">
                  <a:extLst>
                    <a:ext uri="{9D8B030D-6E8A-4147-A177-3AD203B41FA5}">
                      <a16:colId xmlns:a16="http://schemas.microsoft.com/office/drawing/2014/main" val="20003"/>
                    </a:ext>
                  </a:extLst>
                </a:gridCol>
                <a:gridCol w="995680">
                  <a:extLst>
                    <a:ext uri="{9D8B030D-6E8A-4147-A177-3AD203B41FA5}">
                      <a16:colId xmlns:a16="http://schemas.microsoft.com/office/drawing/2014/main" val="20004"/>
                    </a:ext>
                  </a:extLst>
                </a:gridCol>
              </a:tblGrid>
              <a:tr h="0">
                <a:tc>
                  <a:txBody>
                    <a:bodyPr/>
                    <a:lstStyle/>
                    <a:p>
                      <a:r>
                        <a:rPr lang="en-US" altLang="zh-CN" dirty="0"/>
                        <a:t>Q</a:t>
                      </a:r>
                      <a:endParaRPr lang="zh-CN" altLang="en-US" dirty="0"/>
                    </a:p>
                  </a:txBody>
                  <a:tcPr/>
                </a:tc>
                <a:tc>
                  <a:txBody>
                    <a:bodyPr/>
                    <a:lstStyle/>
                    <a:p>
                      <a:r>
                        <a:rPr lang="en-US" altLang="zh-CN" dirty="0"/>
                        <a:t>T</a:t>
                      </a:r>
                      <a:endParaRPr lang="zh-CN" altLang="en-US" dirty="0"/>
                    </a:p>
                  </a:txBody>
                  <a:tcPr/>
                </a:tc>
                <a:tc>
                  <a:txBody>
                    <a:bodyPr/>
                    <a:lstStyle/>
                    <a:p>
                      <a:r>
                        <a:rPr lang="en-US" altLang="zh-CN" dirty="0"/>
                        <a:t>CM</a:t>
                      </a:r>
                      <a:endParaRPr lang="zh-CN" altLang="en-US" dirty="0"/>
                    </a:p>
                  </a:txBody>
                  <a:tcPr/>
                </a:tc>
                <a:tc>
                  <a:txBody>
                    <a:bodyPr/>
                    <a:lstStyle/>
                    <a:p>
                      <a:r>
                        <a:rPr lang="en-US" altLang="zh-CN" dirty="0"/>
                        <a:t>LT</a:t>
                      </a:r>
                      <a:endParaRPr lang="zh-CN" altLang="en-US" dirty="0"/>
                    </a:p>
                  </a:txBody>
                  <a:tcPr/>
                </a:tc>
                <a:tc>
                  <a:txBody>
                    <a:bodyPr/>
                    <a:lstStyle/>
                    <a:p>
                      <a:r>
                        <a:rPr lang="en-US" altLang="zh-CN" dirty="0"/>
                        <a:t>P</a:t>
                      </a:r>
                      <a:endParaRPr lang="zh-CN" altLang="en-US" dirty="0"/>
                    </a:p>
                  </a:txBody>
                  <a:tcPr/>
                </a:tc>
                <a:extLst>
                  <a:ext uri="{0D108BD9-81ED-4DB2-BD59-A6C34878D82A}">
                    <a16:rowId xmlns:a16="http://schemas.microsoft.com/office/drawing/2014/main" val="10000"/>
                  </a:ext>
                </a:extLst>
              </a:tr>
              <a:tr h="365760">
                <a:tc>
                  <a:txBody>
                    <a:bodyPr/>
                    <a:lstStyle/>
                    <a:p>
                      <a:r>
                        <a:rPr lang="en-US" altLang="zh-CN" dirty="0"/>
                        <a:t>Good</a:t>
                      </a:r>
                      <a:endParaRPr lang="zh-CN" altLang="en-US" dirty="0"/>
                    </a:p>
                  </a:txBody>
                  <a:tcPr/>
                </a:tc>
                <a:tc>
                  <a:txBody>
                    <a:bodyPr/>
                    <a:lstStyle/>
                    <a:p>
                      <a:r>
                        <a:rPr lang="en-US" altLang="zh-CN" dirty="0"/>
                        <a:t>Cold</a:t>
                      </a:r>
                      <a:endParaRPr lang="zh-CN" altLang="en-US" dirty="0"/>
                    </a:p>
                  </a:txBody>
                  <a:tcPr/>
                </a:tc>
                <a:tc>
                  <a:txBody>
                    <a:bodyPr/>
                    <a:lstStyle/>
                    <a:p>
                      <a:r>
                        <a:rPr lang="en-US" altLang="zh-CN" dirty="0"/>
                        <a:t>Nurse</a:t>
                      </a:r>
                      <a:endParaRPr lang="zh-CN" altLang="en-US" dirty="0"/>
                    </a:p>
                  </a:txBody>
                  <a:tcPr/>
                </a:tc>
                <a:tc>
                  <a:txBody>
                    <a:bodyPr/>
                    <a:lstStyle/>
                    <a:p>
                      <a:r>
                        <a:rPr lang="en-US" altLang="zh-CN" dirty="0"/>
                        <a:t>long</a:t>
                      </a:r>
                      <a:endParaRPr lang="zh-CN" altLang="en-US" dirty="0"/>
                    </a:p>
                  </a:txBody>
                  <a:tcPr/>
                </a:tc>
                <a:tc>
                  <a:txBody>
                    <a:bodyPr/>
                    <a:lstStyle/>
                    <a:p>
                      <a:r>
                        <a:rPr lang="en-US" altLang="zh-CN" dirty="0"/>
                        <a:t>0.88</a:t>
                      </a:r>
                      <a:endParaRPr lang="zh-CN" altLang="en-US" dirty="0"/>
                    </a:p>
                  </a:txBody>
                  <a:tcPr/>
                </a:tc>
                <a:extLst>
                  <a:ext uri="{0D108BD9-81ED-4DB2-BD59-A6C34878D82A}">
                    <a16:rowId xmlns:a16="http://schemas.microsoft.com/office/drawing/2014/main" val="10001"/>
                  </a:ext>
                </a:extLst>
              </a:tr>
              <a:tr h="365760">
                <a:tc>
                  <a:txBody>
                    <a:bodyPr/>
                    <a:lstStyle/>
                    <a:p>
                      <a:r>
                        <a:rPr lang="en-US" altLang="zh-CN" dirty="0"/>
                        <a:t>bad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Cold</a:t>
                      </a:r>
                      <a:endParaRPr lang="zh-CN" altLang="en-US" dirty="0"/>
                    </a:p>
                  </a:txBody>
                  <a:tcPr/>
                </a:tc>
                <a:tc>
                  <a:txBody>
                    <a:bodyPr/>
                    <a:lstStyle/>
                    <a:p>
                      <a:r>
                        <a:rPr lang="en-US" altLang="zh-CN" dirty="0"/>
                        <a:t>Nurse</a:t>
                      </a:r>
                      <a:endParaRPr lang="zh-CN" altLang="en-US" dirty="0"/>
                    </a:p>
                  </a:txBody>
                  <a:tcPr/>
                </a:tc>
                <a:tc>
                  <a:txBody>
                    <a:bodyPr/>
                    <a:lstStyle/>
                    <a:p>
                      <a:r>
                        <a:rPr lang="en-US" altLang="zh-CN" dirty="0"/>
                        <a:t>long</a:t>
                      </a:r>
                      <a:endParaRPr lang="zh-CN" altLang="en-US" dirty="0"/>
                    </a:p>
                  </a:txBody>
                  <a:tcPr/>
                </a:tc>
                <a:tc>
                  <a:txBody>
                    <a:bodyPr/>
                    <a:lstStyle/>
                    <a:p>
                      <a:r>
                        <a:rPr lang="en-US" altLang="zh-CN" dirty="0"/>
                        <a:t>0.12</a:t>
                      </a:r>
                      <a:endParaRPr lang="zh-CN" altLang="en-US" dirty="0"/>
                    </a:p>
                  </a:txBody>
                  <a:tcPr/>
                </a:tc>
                <a:extLst>
                  <a:ext uri="{0D108BD9-81ED-4DB2-BD59-A6C34878D82A}">
                    <a16:rowId xmlns:a16="http://schemas.microsoft.com/office/drawing/2014/main" val="10002"/>
                  </a:ext>
                </a:extLst>
              </a:tr>
              <a:tr h="365760">
                <a:tc>
                  <a:txBody>
                    <a:bodyPr/>
                    <a:lstStyle/>
                    <a:p>
                      <a:r>
                        <a:rPr lang="en-US" altLang="zh-CN" dirty="0"/>
                        <a:t>Good</a:t>
                      </a:r>
                      <a:endParaRPr lang="zh-CN" altLang="en-US" dirty="0"/>
                    </a:p>
                  </a:txBody>
                  <a:tcPr/>
                </a:tc>
                <a:tc>
                  <a:txBody>
                    <a:bodyPr/>
                    <a:lstStyle/>
                    <a:p>
                      <a:r>
                        <a:rPr lang="en-US" altLang="zh-CN" dirty="0"/>
                        <a:t>Cold</a:t>
                      </a:r>
                      <a:endParaRPr lang="zh-CN" altLang="en-US" dirty="0"/>
                    </a:p>
                  </a:txBody>
                  <a:tcPr/>
                </a:tc>
                <a:tc>
                  <a:txBody>
                    <a:bodyPr/>
                    <a:lstStyle/>
                    <a:p>
                      <a:r>
                        <a:rPr lang="en-US" altLang="zh-CN" dirty="0"/>
                        <a:t>Nurse</a:t>
                      </a:r>
                      <a:endParaRPr lang="zh-CN" altLang="en-US" dirty="0"/>
                    </a:p>
                  </a:txBody>
                  <a:tcPr/>
                </a:tc>
                <a:tc>
                  <a:txBody>
                    <a:bodyPr/>
                    <a:lstStyle/>
                    <a:p>
                      <a:r>
                        <a:rPr lang="en-US" altLang="zh-CN" dirty="0"/>
                        <a:t>Short</a:t>
                      </a:r>
                      <a:endParaRPr lang="zh-CN" altLang="en-US" dirty="0"/>
                    </a:p>
                  </a:txBody>
                  <a:tcPr/>
                </a:tc>
                <a:tc>
                  <a:txBody>
                    <a:bodyPr/>
                    <a:lstStyle/>
                    <a:p>
                      <a:r>
                        <a:rPr lang="en-US" altLang="zh-CN" dirty="0"/>
                        <a:t>0.956</a:t>
                      </a:r>
                      <a:endParaRPr lang="zh-CN" altLang="en-US" dirty="0"/>
                    </a:p>
                  </a:txBody>
                  <a:tcPr/>
                </a:tc>
                <a:extLst>
                  <a:ext uri="{0D108BD9-81ED-4DB2-BD59-A6C34878D82A}">
                    <a16:rowId xmlns:a16="http://schemas.microsoft.com/office/drawing/2014/main" val="10003"/>
                  </a:ext>
                </a:extLst>
              </a:tr>
              <a:tr h="365760">
                <a:tc>
                  <a:txBody>
                    <a:bodyPr/>
                    <a:lstStyle/>
                    <a:p>
                      <a:r>
                        <a:rPr lang="en-US" altLang="zh-CN" dirty="0"/>
                        <a:t>bad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Cold</a:t>
                      </a:r>
                      <a:endParaRPr lang="zh-CN" altLang="en-US" dirty="0"/>
                    </a:p>
                  </a:txBody>
                  <a:tcPr/>
                </a:tc>
                <a:tc>
                  <a:txBody>
                    <a:bodyPr/>
                    <a:lstStyle/>
                    <a:p>
                      <a:r>
                        <a:rPr lang="en-US" altLang="zh-CN" dirty="0"/>
                        <a:t>Nurse</a:t>
                      </a:r>
                      <a:endParaRPr lang="zh-CN" altLang="en-US" dirty="0"/>
                    </a:p>
                  </a:txBody>
                  <a:tcPr/>
                </a:tc>
                <a:tc>
                  <a:txBody>
                    <a:bodyPr/>
                    <a:lstStyle/>
                    <a:p>
                      <a:r>
                        <a:rPr lang="en-US" altLang="zh-CN" dirty="0"/>
                        <a:t>Short</a:t>
                      </a:r>
                      <a:endParaRPr lang="zh-CN" altLang="en-US" dirty="0"/>
                    </a:p>
                  </a:txBody>
                  <a:tcPr/>
                </a:tc>
                <a:tc>
                  <a:txBody>
                    <a:bodyPr/>
                    <a:lstStyle/>
                    <a:p>
                      <a:r>
                        <a:rPr lang="en-US" altLang="zh-CN" dirty="0"/>
                        <a:t>0.044</a:t>
                      </a:r>
                      <a:endParaRPr lang="zh-CN" altLang="en-US" dirty="0"/>
                    </a:p>
                  </a:txBody>
                  <a:tcPr/>
                </a:tc>
                <a:extLst>
                  <a:ext uri="{0D108BD9-81ED-4DB2-BD59-A6C34878D82A}">
                    <a16:rowId xmlns:a16="http://schemas.microsoft.com/office/drawing/2014/main" val="10004"/>
                  </a:ext>
                </a:extLst>
              </a:tr>
              <a:tr h="365760">
                <a:tc>
                  <a:txBody>
                    <a:bodyPr/>
                    <a:lstStyle/>
                    <a:p>
                      <a:r>
                        <a:rPr lang="en-US" altLang="zh-CN" dirty="0"/>
                        <a:t>Good</a:t>
                      </a:r>
                      <a:endParaRPr lang="zh-CN" altLang="en-US" dirty="0"/>
                    </a:p>
                  </a:txBody>
                  <a:tcPr/>
                </a:tc>
                <a:tc>
                  <a:txBody>
                    <a:bodyPr/>
                    <a:lstStyle/>
                    <a:p>
                      <a:r>
                        <a:rPr lang="en-US" altLang="zh-CN" dirty="0"/>
                        <a:t>Cold</a:t>
                      </a:r>
                      <a:endParaRPr lang="zh-CN" altLang="en-US" dirty="0"/>
                    </a:p>
                  </a:txBody>
                  <a:tcPr/>
                </a:tc>
                <a:tc>
                  <a:txBody>
                    <a:bodyPr/>
                    <a:lstStyle/>
                    <a:p>
                      <a:r>
                        <a:rPr lang="en-US" altLang="zh-CN" dirty="0"/>
                        <a:t>Patient</a:t>
                      </a:r>
                      <a:endParaRPr lang="zh-CN" altLang="en-US" dirty="0"/>
                    </a:p>
                  </a:txBody>
                  <a:tcPr/>
                </a:tc>
                <a:tc>
                  <a:txBody>
                    <a:bodyPr/>
                    <a:lstStyle/>
                    <a:p>
                      <a:r>
                        <a:rPr lang="en-US" altLang="zh-CN" dirty="0"/>
                        <a:t>long</a:t>
                      </a:r>
                      <a:endParaRPr lang="zh-CN" altLang="en-US" dirty="0"/>
                    </a:p>
                  </a:txBody>
                  <a:tcPr/>
                </a:tc>
                <a:tc>
                  <a:txBody>
                    <a:bodyPr/>
                    <a:lstStyle/>
                    <a:p>
                      <a:r>
                        <a:rPr lang="en-US" altLang="zh-CN" dirty="0"/>
                        <a:t>0.851</a:t>
                      </a:r>
                      <a:endParaRPr lang="zh-CN" altLang="en-US" dirty="0"/>
                    </a:p>
                  </a:txBody>
                  <a:tcPr/>
                </a:tc>
                <a:extLst>
                  <a:ext uri="{0D108BD9-81ED-4DB2-BD59-A6C34878D82A}">
                    <a16:rowId xmlns:a16="http://schemas.microsoft.com/office/drawing/2014/main" val="10005"/>
                  </a:ext>
                </a:extLst>
              </a:tr>
              <a:tr h="365760">
                <a:tc>
                  <a:txBody>
                    <a:bodyPr/>
                    <a:lstStyle/>
                    <a:p>
                      <a:r>
                        <a:rPr lang="en-US" altLang="zh-CN" dirty="0"/>
                        <a:t>bad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Cold</a:t>
                      </a:r>
                      <a:endParaRPr lang="zh-CN" altLang="en-US" dirty="0"/>
                    </a:p>
                  </a:txBody>
                  <a:tcPr/>
                </a:tc>
                <a:tc>
                  <a:txBody>
                    <a:bodyPr/>
                    <a:lstStyle/>
                    <a:p>
                      <a:r>
                        <a:rPr lang="en-US" altLang="zh-CN" dirty="0"/>
                        <a:t>Patient</a:t>
                      </a:r>
                      <a:endParaRPr lang="zh-CN" altLang="en-US" dirty="0"/>
                    </a:p>
                  </a:txBody>
                  <a:tcPr/>
                </a:tc>
                <a:tc>
                  <a:txBody>
                    <a:bodyPr/>
                    <a:lstStyle/>
                    <a:p>
                      <a:r>
                        <a:rPr lang="en-US" altLang="zh-CN" dirty="0"/>
                        <a:t>long</a:t>
                      </a:r>
                      <a:endParaRPr lang="zh-CN" altLang="en-US" dirty="0"/>
                    </a:p>
                  </a:txBody>
                  <a:tcPr/>
                </a:tc>
                <a:tc>
                  <a:txBody>
                    <a:bodyPr/>
                    <a:lstStyle/>
                    <a:p>
                      <a:r>
                        <a:rPr lang="en-US" altLang="zh-CN" dirty="0"/>
                        <a:t>0.149</a:t>
                      </a:r>
                      <a:endParaRPr lang="zh-CN" altLang="en-US" dirty="0"/>
                    </a:p>
                  </a:txBody>
                  <a:tcPr/>
                </a:tc>
                <a:extLst>
                  <a:ext uri="{0D108BD9-81ED-4DB2-BD59-A6C34878D82A}">
                    <a16:rowId xmlns:a16="http://schemas.microsoft.com/office/drawing/2014/main" val="10006"/>
                  </a:ext>
                </a:extLst>
              </a:tr>
              <a:tr h="365760">
                <a:tc>
                  <a:txBody>
                    <a:bodyPr/>
                    <a:lstStyle/>
                    <a:p>
                      <a:r>
                        <a:rPr lang="en-US" altLang="zh-CN" dirty="0"/>
                        <a:t>Good</a:t>
                      </a:r>
                      <a:endParaRPr lang="zh-CN" altLang="en-US" dirty="0"/>
                    </a:p>
                  </a:txBody>
                  <a:tcPr/>
                </a:tc>
                <a:tc>
                  <a:txBody>
                    <a:bodyPr/>
                    <a:lstStyle/>
                    <a:p>
                      <a:r>
                        <a:rPr lang="en-US" altLang="zh-CN" dirty="0"/>
                        <a:t>Cold</a:t>
                      </a:r>
                      <a:endParaRPr lang="zh-CN" altLang="en-US" dirty="0"/>
                    </a:p>
                  </a:txBody>
                  <a:tcPr/>
                </a:tc>
                <a:tc>
                  <a:txBody>
                    <a:bodyPr/>
                    <a:lstStyle/>
                    <a:p>
                      <a:r>
                        <a:rPr lang="en-US" altLang="zh-CN" dirty="0"/>
                        <a:t>Patient</a:t>
                      </a:r>
                      <a:endParaRPr lang="zh-CN" altLang="en-US" dirty="0"/>
                    </a:p>
                  </a:txBody>
                  <a:tcPr/>
                </a:tc>
                <a:tc>
                  <a:txBody>
                    <a:bodyPr/>
                    <a:lstStyle/>
                    <a:p>
                      <a:r>
                        <a:rPr lang="en-US" altLang="zh-CN" dirty="0"/>
                        <a:t>Short</a:t>
                      </a:r>
                      <a:endParaRPr lang="zh-CN" altLang="en-US" dirty="0"/>
                    </a:p>
                  </a:txBody>
                  <a:tcPr/>
                </a:tc>
                <a:tc>
                  <a:txBody>
                    <a:bodyPr/>
                    <a:lstStyle/>
                    <a:p>
                      <a:r>
                        <a:rPr lang="en-US" altLang="zh-CN" dirty="0"/>
                        <a:t>0.956</a:t>
                      </a:r>
                      <a:endParaRPr lang="zh-CN" altLang="en-US" dirty="0"/>
                    </a:p>
                  </a:txBody>
                  <a:tcPr/>
                </a:tc>
                <a:extLst>
                  <a:ext uri="{0D108BD9-81ED-4DB2-BD59-A6C34878D82A}">
                    <a16:rowId xmlns:a16="http://schemas.microsoft.com/office/drawing/2014/main" val="10007"/>
                  </a:ext>
                </a:extLst>
              </a:tr>
              <a:tr h="365760">
                <a:tc>
                  <a:txBody>
                    <a:bodyPr/>
                    <a:lstStyle/>
                    <a:p>
                      <a:r>
                        <a:rPr lang="en-US" altLang="zh-CN" dirty="0"/>
                        <a:t>bad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Cold</a:t>
                      </a:r>
                      <a:endParaRPr lang="zh-CN" altLang="en-US" dirty="0"/>
                    </a:p>
                  </a:txBody>
                  <a:tcPr/>
                </a:tc>
                <a:tc>
                  <a:txBody>
                    <a:bodyPr/>
                    <a:lstStyle/>
                    <a:p>
                      <a:r>
                        <a:rPr lang="en-US" altLang="zh-CN" dirty="0"/>
                        <a:t>Patient</a:t>
                      </a:r>
                      <a:endParaRPr lang="zh-CN" altLang="en-US" dirty="0"/>
                    </a:p>
                  </a:txBody>
                  <a:tcPr/>
                </a:tc>
                <a:tc>
                  <a:txBody>
                    <a:bodyPr/>
                    <a:lstStyle/>
                    <a:p>
                      <a:r>
                        <a:rPr lang="en-US" altLang="zh-CN" dirty="0"/>
                        <a:t>Short</a:t>
                      </a:r>
                      <a:endParaRPr lang="zh-CN" altLang="en-US" dirty="0"/>
                    </a:p>
                  </a:txBody>
                  <a:tcPr/>
                </a:tc>
                <a:tc>
                  <a:txBody>
                    <a:bodyPr/>
                    <a:lstStyle/>
                    <a:p>
                      <a:r>
                        <a:rPr lang="en-US" altLang="zh-CN" dirty="0"/>
                        <a:t>0.044</a:t>
                      </a:r>
                      <a:endParaRPr lang="zh-CN" altLang="en-US" dirty="0"/>
                    </a:p>
                  </a:txBody>
                  <a:tcPr/>
                </a:tc>
                <a:extLst>
                  <a:ext uri="{0D108BD9-81ED-4DB2-BD59-A6C34878D82A}">
                    <a16:rowId xmlns:a16="http://schemas.microsoft.com/office/drawing/2014/main" val="10008"/>
                  </a:ext>
                </a:extLst>
              </a:tr>
              <a:tr h="365760">
                <a:tc>
                  <a:txBody>
                    <a:bodyPr/>
                    <a:lstStyle/>
                    <a:p>
                      <a:r>
                        <a:rPr lang="en-US" altLang="zh-CN" dirty="0"/>
                        <a:t>Good</a:t>
                      </a:r>
                      <a:endParaRPr lang="zh-CN" altLang="en-US" dirty="0"/>
                    </a:p>
                  </a:txBody>
                  <a:tcPr/>
                </a:tc>
                <a:tc>
                  <a:txBody>
                    <a:bodyPr/>
                    <a:lstStyle/>
                    <a:p>
                      <a:r>
                        <a:rPr lang="en-US" altLang="zh-CN" dirty="0"/>
                        <a:t>cool</a:t>
                      </a:r>
                      <a:endParaRPr lang="zh-CN" altLang="en-US" dirty="0"/>
                    </a:p>
                  </a:txBody>
                  <a:tcPr/>
                </a:tc>
                <a:tc>
                  <a:txBody>
                    <a:bodyPr/>
                    <a:lstStyle/>
                    <a:p>
                      <a:r>
                        <a:rPr lang="en-US" altLang="zh-CN" dirty="0"/>
                        <a:t>Nurse</a:t>
                      </a:r>
                      <a:endParaRPr lang="zh-CN" altLang="en-US" dirty="0"/>
                    </a:p>
                  </a:txBody>
                  <a:tcPr/>
                </a:tc>
                <a:tc>
                  <a:txBody>
                    <a:bodyPr/>
                    <a:lstStyle/>
                    <a:p>
                      <a:r>
                        <a:rPr lang="en-US" altLang="zh-CN" dirty="0"/>
                        <a:t>long</a:t>
                      </a:r>
                      <a:endParaRPr lang="zh-CN" altLang="en-US" dirty="0"/>
                    </a:p>
                  </a:txBody>
                  <a:tcPr/>
                </a:tc>
                <a:tc>
                  <a:txBody>
                    <a:bodyPr/>
                    <a:lstStyle/>
                    <a:p>
                      <a:r>
                        <a:rPr lang="en-US" altLang="zh-CN" dirty="0"/>
                        <a:t>0.841</a:t>
                      </a:r>
                      <a:endParaRPr lang="zh-CN" altLang="en-US" dirty="0"/>
                    </a:p>
                  </a:txBody>
                  <a:tcPr/>
                </a:tc>
                <a:extLst>
                  <a:ext uri="{0D108BD9-81ED-4DB2-BD59-A6C34878D82A}">
                    <a16:rowId xmlns:a16="http://schemas.microsoft.com/office/drawing/2014/main" val="10009"/>
                  </a:ext>
                </a:extLst>
              </a:tr>
              <a:tr h="365760">
                <a:tc>
                  <a:txBody>
                    <a:bodyPr/>
                    <a:lstStyle/>
                    <a:p>
                      <a:r>
                        <a:rPr lang="en-US" altLang="zh-CN" dirty="0"/>
                        <a:t>bad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cool</a:t>
                      </a:r>
                      <a:endParaRPr lang="zh-CN" altLang="en-US" dirty="0"/>
                    </a:p>
                  </a:txBody>
                  <a:tcPr/>
                </a:tc>
                <a:tc>
                  <a:txBody>
                    <a:bodyPr/>
                    <a:lstStyle/>
                    <a:p>
                      <a:r>
                        <a:rPr lang="en-US" altLang="zh-CN" dirty="0"/>
                        <a:t>Nurse</a:t>
                      </a:r>
                      <a:endParaRPr lang="zh-CN" altLang="en-US" dirty="0"/>
                    </a:p>
                  </a:txBody>
                  <a:tcPr/>
                </a:tc>
                <a:tc>
                  <a:txBody>
                    <a:bodyPr/>
                    <a:lstStyle/>
                    <a:p>
                      <a:r>
                        <a:rPr lang="en-US" altLang="zh-CN" dirty="0"/>
                        <a:t>long</a:t>
                      </a:r>
                      <a:endParaRPr lang="zh-CN" altLang="en-US" dirty="0"/>
                    </a:p>
                  </a:txBody>
                  <a:tcPr/>
                </a:tc>
                <a:tc>
                  <a:txBody>
                    <a:bodyPr/>
                    <a:lstStyle/>
                    <a:p>
                      <a:r>
                        <a:rPr lang="en-US" altLang="zh-CN" dirty="0"/>
                        <a:t>0.159</a:t>
                      </a:r>
                      <a:endParaRPr lang="zh-CN" altLang="en-US" dirty="0"/>
                    </a:p>
                  </a:txBody>
                  <a:tcPr/>
                </a:tc>
                <a:extLst>
                  <a:ext uri="{0D108BD9-81ED-4DB2-BD59-A6C34878D82A}">
                    <a16:rowId xmlns:a16="http://schemas.microsoft.com/office/drawing/2014/main" val="10010"/>
                  </a:ext>
                </a:extLst>
              </a:tr>
              <a:tr h="365760">
                <a:tc>
                  <a:txBody>
                    <a:bodyPr/>
                    <a:lstStyle/>
                    <a:p>
                      <a:r>
                        <a:rPr lang="en-US" altLang="zh-CN" dirty="0"/>
                        <a:t>Good</a:t>
                      </a:r>
                      <a:endParaRPr lang="zh-CN" altLang="en-US" dirty="0"/>
                    </a:p>
                  </a:txBody>
                  <a:tcPr/>
                </a:tc>
                <a:tc>
                  <a:txBody>
                    <a:bodyPr/>
                    <a:lstStyle/>
                    <a:p>
                      <a:r>
                        <a:rPr lang="en-US" altLang="zh-CN" dirty="0"/>
                        <a:t>cool</a:t>
                      </a:r>
                      <a:endParaRPr lang="zh-CN" altLang="en-US" dirty="0"/>
                    </a:p>
                  </a:txBody>
                  <a:tcPr/>
                </a:tc>
                <a:tc>
                  <a:txBody>
                    <a:bodyPr/>
                    <a:lstStyle/>
                    <a:p>
                      <a:r>
                        <a:rPr lang="en-US" altLang="zh-CN" dirty="0"/>
                        <a:t>Nurse</a:t>
                      </a:r>
                      <a:endParaRPr lang="zh-CN" altLang="en-US" dirty="0"/>
                    </a:p>
                  </a:txBody>
                  <a:tcPr/>
                </a:tc>
                <a:tc>
                  <a:txBody>
                    <a:bodyPr/>
                    <a:lstStyle/>
                    <a:p>
                      <a:r>
                        <a:rPr lang="en-US" altLang="zh-CN" dirty="0"/>
                        <a:t>Short</a:t>
                      </a:r>
                      <a:endParaRPr lang="zh-CN" altLang="en-US" dirty="0"/>
                    </a:p>
                  </a:txBody>
                  <a:tcPr/>
                </a:tc>
                <a:tc>
                  <a:txBody>
                    <a:bodyPr/>
                    <a:lstStyle/>
                    <a:p>
                      <a:r>
                        <a:rPr lang="en-US" altLang="zh-CN" dirty="0"/>
                        <a:t>0.955</a:t>
                      </a:r>
                      <a:endParaRPr lang="zh-CN" altLang="en-US" dirty="0"/>
                    </a:p>
                  </a:txBody>
                  <a:tcPr/>
                </a:tc>
                <a:extLst>
                  <a:ext uri="{0D108BD9-81ED-4DB2-BD59-A6C34878D82A}">
                    <a16:rowId xmlns:a16="http://schemas.microsoft.com/office/drawing/2014/main" val="10011"/>
                  </a:ext>
                </a:extLst>
              </a:tr>
              <a:tr h="365760">
                <a:tc>
                  <a:txBody>
                    <a:bodyPr/>
                    <a:lstStyle/>
                    <a:p>
                      <a:r>
                        <a:rPr lang="en-US" altLang="zh-CN" dirty="0"/>
                        <a:t>bad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cool</a:t>
                      </a:r>
                      <a:endParaRPr lang="zh-CN" altLang="en-US" dirty="0"/>
                    </a:p>
                  </a:txBody>
                  <a:tcPr/>
                </a:tc>
                <a:tc>
                  <a:txBody>
                    <a:bodyPr/>
                    <a:lstStyle/>
                    <a:p>
                      <a:r>
                        <a:rPr lang="en-US" altLang="zh-CN" dirty="0"/>
                        <a:t>Nurse</a:t>
                      </a:r>
                      <a:endParaRPr lang="zh-CN" altLang="en-US" dirty="0"/>
                    </a:p>
                  </a:txBody>
                  <a:tcPr/>
                </a:tc>
                <a:tc>
                  <a:txBody>
                    <a:bodyPr/>
                    <a:lstStyle/>
                    <a:p>
                      <a:r>
                        <a:rPr lang="en-US" altLang="zh-CN" dirty="0"/>
                        <a:t>Short</a:t>
                      </a:r>
                      <a:endParaRPr lang="zh-CN" altLang="en-US" dirty="0"/>
                    </a:p>
                  </a:txBody>
                  <a:tcPr/>
                </a:tc>
                <a:tc>
                  <a:txBody>
                    <a:bodyPr/>
                    <a:lstStyle/>
                    <a:p>
                      <a:r>
                        <a:rPr lang="en-US" altLang="zh-CN" dirty="0"/>
                        <a:t>0.045</a:t>
                      </a:r>
                      <a:endParaRPr lang="zh-CN" altLang="en-US" dirty="0"/>
                    </a:p>
                  </a:txBody>
                  <a:tcPr/>
                </a:tc>
                <a:extLst>
                  <a:ext uri="{0D108BD9-81ED-4DB2-BD59-A6C34878D82A}">
                    <a16:rowId xmlns:a16="http://schemas.microsoft.com/office/drawing/2014/main" val="10012"/>
                  </a:ext>
                </a:extLst>
              </a:tr>
              <a:tr h="365760">
                <a:tc>
                  <a:txBody>
                    <a:bodyPr/>
                    <a:lstStyle/>
                    <a:p>
                      <a:r>
                        <a:rPr lang="en-US" altLang="zh-CN" dirty="0"/>
                        <a:t>Good</a:t>
                      </a:r>
                      <a:endParaRPr lang="zh-CN" altLang="en-US" dirty="0"/>
                    </a:p>
                  </a:txBody>
                  <a:tcPr/>
                </a:tc>
                <a:tc>
                  <a:txBody>
                    <a:bodyPr/>
                    <a:lstStyle/>
                    <a:p>
                      <a:r>
                        <a:rPr lang="en-US" altLang="zh-CN" dirty="0"/>
                        <a:t>cool</a:t>
                      </a:r>
                      <a:endParaRPr lang="zh-CN" altLang="en-US" dirty="0"/>
                    </a:p>
                  </a:txBody>
                  <a:tcPr/>
                </a:tc>
                <a:tc>
                  <a:txBody>
                    <a:bodyPr/>
                    <a:lstStyle/>
                    <a:p>
                      <a:r>
                        <a:rPr lang="en-US" altLang="zh-CN" dirty="0"/>
                        <a:t>Patient</a:t>
                      </a:r>
                      <a:endParaRPr lang="zh-CN" altLang="en-US" dirty="0"/>
                    </a:p>
                  </a:txBody>
                  <a:tcPr/>
                </a:tc>
                <a:tc>
                  <a:txBody>
                    <a:bodyPr/>
                    <a:lstStyle/>
                    <a:p>
                      <a:r>
                        <a:rPr lang="en-US" altLang="zh-CN" dirty="0"/>
                        <a:t>long</a:t>
                      </a:r>
                      <a:endParaRPr lang="zh-CN" altLang="en-US" dirty="0"/>
                    </a:p>
                  </a:txBody>
                  <a:tcPr/>
                </a:tc>
                <a:tc>
                  <a:txBody>
                    <a:bodyPr/>
                    <a:lstStyle/>
                    <a:p>
                      <a:r>
                        <a:rPr lang="en-US" altLang="zh-CN" dirty="0"/>
                        <a:t>0.177</a:t>
                      </a:r>
                      <a:endParaRPr lang="zh-CN" altLang="en-US" dirty="0"/>
                    </a:p>
                  </a:txBody>
                  <a:tcPr/>
                </a:tc>
                <a:extLst>
                  <a:ext uri="{0D108BD9-81ED-4DB2-BD59-A6C34878D82A}">
                    <a16:rowId xmlns:a16="http://schemas.microsoft.com/office/drawing/2014/main" val="10013"/>
                  </a:ext>
                </a:extLst>
              </a:tr>
              <a:tr h="365760">
                <a:tc>
                  <a:txBody>
                    <a:bodyPr/>
                    <a:lstStyle/>
                    <a:p>
                      <a:r>
                        <a:rPr lang="en-US" altLang="zh-CN" dirty="0"/>
                        <a:t>bad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cool</a:t>
                      </a:r>
                      <a:endParaRPr lang="zh-CN" altLang="en-US" dirty="0"/>
                    </a:p>
                  </a:txBody>
                  <a:tcPr/>
                </a:tc>
                <a:tc>
                  <a:txBody>
                    <a:bodyPr/>
                    <a:lstStyle/>
                    <a:p>
                      <a:r>
                        <a:rPr lang="en-US" altLang="zh-CN" dirty="0"/>
                        <a:t>Patient</a:t>
                      </a:r>
                      <a:endParaRPr lang="zh-CN" altLang="en-US" dirty="0"/>
                    </a:p>
                  </a:txBody>
                  <a:tcPr/>
                </a:tc>
                <a:tc>
                  <a:txBody>
                    <a:bodyPr/>
                    <a:lstStyle/>
                    <a:p>
                      <a:r>
                        <a:rPr lang="en-US" altLang="zh-CN" dirty="0"/>
                        <a:t>long</a:t>
                      </a:r>
                      <a:endParaRPr lang="zh-CN" altLang="en-US" dirty="0"/>
                    </a:p>
                  </a:txBody>
                  <a:tcPr/>
                </a:tc>
                <a:tc>
                  <a:txBody>
                    <a:bodyPr/>
                    <a:lstStyle/>
                    <a:p>
                      <a:r>
                        <a:rPr lang="en-US" altLang="zh-CN" dirty="0"/>
                        <a:t>0.823</a:t>
                      </a:r>
                      <a:endParaRPr lang="zh-CN" altLang="en-US" dirty="0"/>
                    </a:p>
                  </a:txBody>
                  <a:tcPr/>
                </a:tc>
                <a:extLst>
                  <a:ext uri="{0D108BD9-81ED-4DB2-BD59-A6C34878D82A}">
                    <a16:rowId xmlns:a16="http://schemas.microsoft.com/office/drawing/2014/main" val="10014"/>
                  </a:ext>
                </a:extLst>
              </a:tr>
              <a:tr h="365760">
                <a:tc>
                  <a:txBody>
                    <a:bodyPr/>
                    <a:lstStyle/>
                    <a:p>
                      <a:r>
                        <a:rPr lang="en-US" altLang="zh-CN" dirty="0"/>
                        <a:t>Good</a:t>
                      </a:r>
                      <a:endParaRPr lang="zh-CN" altLang="en-US" dirty="0"/>
                    </a:p>
                  </a:txBody>
                  <a:tcPr/>
                </a:tc>
                <a:tc>
                  <a:txBody>
                    <a:bodyPr/>
                    <a:lstStyle/>
                    <a:p>
                      <a:r>
                        <a:rPr lang="en-US" altLang="zh-CN" dirty="0"/>
                        <a:t>cool</a:t>
                      </a:r>
                      <a:endParaRPr lang="zh-CN" altLang="en-US" dirty="0"/>
                    </a:p>
                  </a:txBody>
                  <a:tcPr/>
                </a:tc>
                <a:tc>
                  <a:txBody>
                    <a:bodyPr/>
                    <a:lstStyle/>
                    <a:p>
                      <a:r>
                        <a:rPr lang="en-US" altLang="zh-CN" dirty="0"/>
                        <a:t>Patient</a:t>
                      </a:r>
                      <a:endParaRPr lang="zh-CN" altLang="en-US" dirty="0"/>
                    </a:p>
                  </a:txBody>
                  <a:tcPr/>
                </a:tc>
                <a:tc>
                  <a:txBody>
                    <a:bodyPr/>
                    <a:lstStyle/>
                    <a:p>
                      <a:r>
                        <a:rPr lang="en-US" altLang="zh-CN" dirty="0"/>
                        <a:t>Short</a:t>
                      </a:r>
                      <a:endParaRPr lang="zh-CN" altLang="en-US" dirty="0"/>
                    </a:p>
                  </a:txBody>
                  <a:tcPr/>
                </a:tc>
                <a:tc>
                  <a:txBody>
                    <a:bodyPr/>
                    <a:lstStyle/>
                    <a:p>
                      <a:r>
                        <a:rPr lang="en-US" altLang="zh-CN" dirty="0"/>
                        <a:t>0.939</a:t>
                      </a:r>
                      <a:endParaRPr lang="zh-CN" altLang="en-US" dirty="0"/>
                    </a:p>
                  </a:txBody>
                  <a:tcPr/>
                </a:tc>
                <a:extLst>
                  <a:ext uri="{0D108BD9-81ED-4DB2-BD59-A6C34878D82A}">
                    <a16:rowId xmlns:a16="http://schemas.microsoft.com/office/drawing/2014/main" val="10015"/>
                  </a:ext>
                </a:extLst>
              </a:tr>
              <a:tr h="365760">
                <a:tc>
                  <a:txBody>
                    <a:bodyPr/>
                    <a:lstStyle/>
                    <a:p>
                      <a:r>
                        <a:rPr lang="en-US" altLang="zh-CN" dirty="0"/>
                        <a:t>bad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cool</a:t>
                      </a:r>
                      <a:endParaRPr lang="zh-CN" altLang="en-US" dirty="0"/>
                    </a:p>
                  </a:txBody>
                  <a:tcPr/>
                </a:tc>
                <a:tc>
                  <a:txBody>
                    <a:bodyPr/>
                    <a:lstStyle/>
                    <a:p>
                      <a:r>
                        <a:rPr lang="en-US" altLang="zh-CN" dirty="0"/>
                        <a:t>Patient</a:t>
                      </a:r>
                      <a:endParaRPr lang="zh-CN" altLang="en-US" dirty="0"/>
                    </a:p>
                  </a:txBody>
                  <a:tcPr/>
                </a:tc>
                <a:tc>
                  <a:txBody>
                    <a:bodyPr/>
                    <a:lstStyle/>
                    <a:p>
                      <a:r>
                        <a:rPr lang="en-US" altLang="zh-CN" dirty="0"/>
                        <a:t>Short</a:t>
                      </a:r>
                      <a:endParaRPr lang="zh-CN" altLang="en-US" dirty="0"/>
                    </a:p>
                  </a:txBody>
                  <a:tcPr/>
                </a:tc>
                <a:tc>
                  <a:txBody>
                    <a:bodyPr/>
                    <a:lstStyle/>
                    <a:p>
                      <a:r>
                        <a:rPr lang="en-US" altLang="zh-CN" dirty="0"/>
                        <a:t>0.061</a:t>
                      </a:r>
                      <a:endParaRPr lang="zh-CN" altLang="en-US" dirty="0"/>
                    </a:p>
                  </a:txBody>
                  <a:tcPr/>
                </a:tc>
                <a:extLst>
                  <a:ext uri="{0D108BD9-81ED-4DB2-BD59-A6C34878D82A}">
                    <a16:rowId xmlns:a16="http://schemas.microsoft.com/office/drawing/2014/main" val="1001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 – Question 2</a:t>
            </a:r>
          </a:p>
        </p:txBody>
      </p:sp>
      <p:sp>
        <p:nvSpPr>
          <p:cNvPr id="3" name="Content Placeholder 2"/>
          <p:cNvSpPr>
            <a:spLocks noGrp="1"/>
          </p:cNvSpPr>
          <p:nvPr>
            <p:ph idx="1"/>
          </p:nvPr>
        </p:nvSpPr>
        <p:spPr/>
        <p:txBody>
          <a:bodyPr>
            <a:normAutofit/>
          </a:bodyPr>
          <a:lstStyle/>
          <a:p>
            <a:r>
              <a:rPr lang="en-US" sz="1400" dirty="0"/>
              <a:t>1. Number of samples removed:</a:t>
            </a:r>
          </a:p>
          <a:p>
            <a:pPr lvl="1"/>
            <a:r>
              <a:rPr lang="en-US" sz="1200" dirty="0"/>
              <a:t>HE0: 585</a:t>
            </a:r>
          </a:p>
          <a:p>
            <a:pPr lvl="1"/>
            <a:r>
              <a:rPr lang="en-US" sz="1200" dirty="0"/>
              <a:t>HE1: 572</a:t>
            </a:r>
          </a:p>
          <a:p>
            <a:r>
              <a:rPr lang="en-US" sz="1400" dirty="0"/>
              <a:t>2. What are the benefits and drawbacks to using relative abundance data? Is there information that we lose when the normalization is performed?</a:t>
            </a:r>
          </a:p>
          <a:p>
            <a:pPr marL="457200" lvl="1" indent="0">
              <a:buNone/>
            </a:pPr>
            <a:r>
              <a:rPr lang="en-US" sz="1080" dirty="0"/>
              <a:t>Normalizing data allows input variables to have the same treatment in the model and the coefficients of a model are not scaled with respect to the scale of the inputs. Some machine learning algorithms require the input data to be normalized in order to converge to a good result. It also benefits seeking for relationship among two sets of </a:t>
            </a:r>
            <a:r>
              <a:rPr lang="en-US" sz="1080" dirty="0" err="1"/>
              <a:t>data.However</a:t>
            </a:r>
            <a:r>
              <a:rPr lang="en-US" sz="1080" dirty="0"/>
              <a:t>, the drawback is that we lost the original values (true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 – Question 3</a:t>
            </a:r>
          </a:p>
        </p:txBody>
      </p:sp>
      <p:sp>
        <p:nvSpPr>
          <p:cNvPr id="3" name="Content Placeholder 2"/>
          <p:cNvSpPr>
            <a:spLocks noGrp="1"/>
          </p:cNvSpPr>
          <p:nvPr>
            <p:ph idx="1"/>
          </p:nvPr>
        </p:nvSpPr>
        <p:spPr/>
        <p:txBody>
          <a:bodyPr>
            <a:normAutofit/>
          </a:bodyPr>
          <a:lstStyle/>
          <a:p>
            <a:r>
              <a:rPr lang="en-US" sz="1400" dirty="0"/>
              <a:t>Heatmaps (HE0 on left HE1 on right):</a:t>
            </a:r>
          </a:p>
          <a:p>
            <a:endParaRPr lang="en-US" sz="1400" dirty="0"/>
          </a:p>
          <a:p>
            <a:endParaRPr lang="en-US" sz="1400" dirty="0"/>
          </a:p>
          <a:p>
            <a:endParaRPr lang="en-US" sz="1400" dirty="0"/>
          </a:p>
          <a:p>
            <a:endParaRPr lang="en-US" sz="1400" dirty="0"/>
          </a:p>
          <a:p>
            <a:endParaRPr lang="en-US" sz="1400" dirty="0"/>
          </a:p>
          <a:p>
            <a:endParaRPr lang="en-US" sz="1400" dirty="0"/>
          </a:p>
          <a:p>
            <a:pPr marL="0" indent="0">
              <a:buNone/>
            </a:pPr>
            <a:endParaRPr lang="en-US" sz="1400" dirty="0"/>
          </a:p>
          <a:p>
            <a:pPr marL="0" indent="0">
              <a:buNone/>
            </a:pPr>
            <a:endParaRPr lang="en-US" sz="1400" dirty="0"/>
          </a:p>
          <a:p>
            <a:endParaRPr lang="en-US" sz="1400" dirty="0"/>
          </a:p>
          <a:p>
            <a:endParaRPr lang="en-US" sz="1400" dirty="0"/>
          </a:p>
          <a:p>
            <a:r>
              <a:rPr lang="en-US" sz="1400" dirty="0"/>
              <a:t>Summarize your observations</a:t>
            </a:r>
          </a:p>
          <a:p>
            <a:pPr marL="0" indent="0">
              <a:buNone/>
            </a:pPr>
            <a:r>
              <a:rPr lang="en-US" sz="1400" dirty="0"/>
              <a:t>Samples within HE0 and within HE1 have similar microbe distributions. Compared to HE0, samples in HE1 have similar distribution patterns but darker (denser) amount of microbes. A type of microbe have similar relative abundance in HE0 and HE1.</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756" y="2286251"/>
            <a:ext cx="3705225" cy="2638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3803" y="2286317"/>
            <a:ext cx="3705225" cy="2638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 – Question 3 (continued)</a:t>
            </a:r>
          </a:p>
        </p:txBody>
      </p:sp>
      <p:sp>
        <p:nvSpPr>
          <p:cNvPr id="3" name="Content Placeholder 2"/>
          <p:cNvSpPr>
            <a:spLocks noGrp="1"/>
          </p:cNvSpPr>
          <p:nvPr>
            <p:ph idx="1"/>
          </p:nvPr>
        </p:nvSpPr>
        <p:spPr>
          <a:xfrm>
            <a:off x="838200" y="1809583"/>
            <a:ext cx="10515600" cy="4351338"/>
          </a:xfrm>
        </p:spPr>
        <p:txBody>
          <a:bodyPr>
            <a:normAutofit/>
          </a:bodyPr>
          <a:lstStyle/>
          <a:p>
            <a:r>
              <a:rPr lang="en-US" sz="1400" dirty="0"/>
              <a:t>Which aspects of the data are the heatmaps good at highlighting? What types of things are heatmaps less suitable for?</a:t>
            </a:r>
          </a:p>
          <a:p>
            <a:pPr marL="0" indent="0">
              <a:buNone/>
            </a:pPr>
            <a:r>
              <a:rPr lang="en-US" altLang="zh-CN" sz="1400" dirty="0"/>
              <a:t>Heatmaps are graphical representations of data that utilize color-coded systems. The primary purpose of Heatmaps is to better visualize the volume of events within a dataset and assist in directing viewers towards areas on data visualizations that matter most. But they are not used for showing the real/true values. They are not used for showing the proportions of events (such as pie charts). They are not used for showing distribution of events.</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2 – Question 1</a:t>
            </a:r>
          </a:p>
        </p:txBody>
      </p:sp>
      <p:sp>
        <p:nvSpPr>
          <p:cNvPr id="3" name="Content Placeholder 2"/>
          <p:cNvSpPr>
            <a:spLocks noGrp="1"/>
          </p:cNvSpPr>
          <p:nvPr>
            <p:ph idx="1"/>
          </p:nvPr>
        </p:nvSpPr>
        <p:spPr/>
        <p:txBody>
          <a:bodyPr>
            <a:normAutofit/>
          </a:bodyPr>
          <a:lstStyle/>
          <a:p>
            <a:r>
              <a:rPr lang="en-US" sz="1400" dirty="0"/>
              <a:t>b. What is the null hypothesis of the KS test in our context? Use one microbe as an example to explain your answer.</a:t>
            </a:r>
          </a:p>
          <a:p>
            <a:pPr marL="0" indent="0">
              <a:buNone/>
            </a:pPr>
            <a:r>
              <a:rPr lang="en-US" sz="1400" dirty="0"/>
              <a:t>For 'Acidobacteria_Acidobacteria_Gp1_Telmatobacter_Telmatobacter': H0 is that the distribution of 'Acidobacteria_Acidobacteria_Gp1_Telmatobacter_Telmatobacter' in samples of </a:t>
            </a:r>
            <a:r>
              <a:rPr lang="en-US" sz="1400" dirty="0" err="1"/>
              <a:t>RelativeAbundance</a:t>
            </a:r>
            <a:r>
              <a:rPr lang="en-US" sz="1400" dirty="0"/>
              <a:t> HE0 is the same as that of in samples of </a:t>
            </a:r>
            <a:r>
              <a:rPr lang="en-US" sz="1400" dirty="0" err="1"/>
              <a:t>RelativeAbundance</a:t>
            </a:r>
            <a:r>
              <a:rPr lang="en-US" sz="1400" dirty="0"/>
              <a:t> HE1</a:t>
            </a:r>
          </a:p>
          <a:p>
            <a:endParaRPr lang="en-US" sz="1400" dirty="0"/>
          </a:p>
          <a:p>
            <a:endParaRPr lang="en-US" sz="1400" dirty="0"/>
          </a:p>
          <a:p>
            <a:endParaRPr lang="en-US" sz="1400" dirty="0"/>
          </a:p>
          <a:p>
            <a:r>
              <a:rPr lang="en-US" sz="1400" dirty="0"/>
              <a:t>c. Count the number of microbes with significantly altered expression at alpha=0.1, 0.05, 0.01, 0.005 and 0.001 level? Summarize your answers in a table below:</a:t>
            </a:r>
          </a:p>
          <a:p>
            <a:endParaRPr lang="en-US" sz="1400" dirty="0"/>
          </a:p>
        </p:txBody>
      </p:sp>
      <p:graphicFrame>
        <p:nvGraphicFramePr>
          <p:cNvPr id="4" name="Table 4"/>
          <p:cNvGraphicFramePr>
            <a:graphicFrameLocks noGrp="1"/>
          </p:cNvGraphicFramePr>
          <p:nvPr/>
        </p:nvGraphicFramePr>
        <p:xfrm>
          <a:off x="1374274" y="4322763"/>
          <a:ext cx="4721726" cy="2225040"/>
        </p:xfrm>
        <a:graphic>
          <a:graphicData uri="http://schemas.openxmlformats.org/drawingml/2006/table">
            <a:tbl>
              <a:tblPr firstRow="1" bandRow="1">
                <a:tableStyleId>{5C22544A-7EE6-4342-B048-85BDC9FD1C3A}</a:tableStyleId>
              </a:tblPr>
              <a:tblGrid>
                <a:gridCol w="2360863">
                  <a:extLst>
                    <a:ext uri="{9D8B030D-6E8A-4147-A177-3AD203B41FA5}">
                      <a16:colId xmlns:a16="http://schemas.microsoft.com/office/drawing/2014/main" val="20000"/>
                    </a:ext>
                  </a:extLst>
                </a:gridCol>
                <a:gridCol w="2360863">
                  <a:extLst>
                    <a:ext uri="{9D8B030D-6E8A-4147-A177-3AD203B41FA5}">
                      <a16:colId xmlns:a16="http://schemas.microsoft.com/office/drawing/2014/main" val="20001"/>
                    </a:ext>
                  </a:extLst>
                </a:gridCol>
              </a:tblGrid>
              <a:tr h="370840">
                <a:tc>
                  <a:txBody>
                    <a:bodyPr/>
                    <a:lstStyle/>
                    <a:p>
                      <a:r>
                        <a:rPr lang="en-US" altLang="zh-CN" dirty="0"/>
                        <a:t>Alpha</a:t>
                      </a:r>
                      <a:endParaRPr lang="zh-CN" altLang="en-US" dirty="0"/>
                    </a:p>
                  </a:txBody>
                  <a:tcPr/>
                </a:tc>
                <a:tc>
                  <a:txBody>
                    <a:bodyPr/>
                    <a:lstStyle/>
                    <a:p>
                      <a:r>
                        <a:rPr lang="en-US" altLang="zh-CN" dirty="0"/>
                        <a:t>Number</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0.1</a:t>
                      </a:r>
                      <a:endParaRPr lang="zh-CN" altLang="en-US" dirty="0"/>
                    </a:p>
                  </a:txBody>
                  <a:tcPr/>
                </a:tc>
                <a:tc>
                  <a:txBody>
                    <a:bodyPr/>
                    <a:lstStyle/>
                    <a:p>
                      <a:r>
                        <a:rPr lang="en-US" altLang="zh-CN" dirty="0"/>
                        <a:t>32</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0.05</a:t>
                      </a:r>
                      <a:endParaRPr lang="zh-CN" altLang="en-US" dirty="0"/>
                    </a:p>
                  </a:txBody>
                  <a:tcPr/>
                </a:tc>
                <a:tc>
                  <a:txBody>
                    <a:bodyPr/>
                    <a:lstStyle/>
                    <a:p>
                      <a:r>
                        <a:rPr lang="en-US" altLang="zh-CN" dirty="0"/>
                        <a:t>25</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0.01</a:t>
                      </a:r>
                      <a:endParaRPr lang="zh-CN" altLang="en-US" dirty="0"/>
                    </a:p>
                  </a:txBody>
                  <a:tcPr/>
                </a:tc>
                <a:tc>
                  <a:txBody>
                    <a:bodyPr/>
                    <a:lstStyle/>
                    <a:p>
                      <a:r>
                        <a:rPr lang="en-US" altLang="zh-CN" dirty="0"/>
                        <a:t>15</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0.005</a:t>
                      </a:r>
                      <a:endParaRPr lang="zh-CN" altLang="en-US" dirty="0"/>
                    </a:p>
                  </a:txBody>
                  <a:tcPr/>
                </a:tc>
                <a:tc>
                  <a:txBody>
                    <a:bodyPr/>
                    <a:lstStyle/>
                    <a:p>
                      <a:r>
                        <a:rPr lang="en-US" altLang="zh-CN" dirty="0"/>
                        <a:t>12</a:t>
                      </a:r>
                      <a:endParaRPr lang="zh-CN" altLang="en-US" dirty="0"/>
                    </a:p>
                  </a:txBody>
                  <a:tcPr/>
                </a:tc>
                <a:extLst>
                  <a:ext uri="{0D108BD9-81ED-4DB2-BD59-A6C34878D82A}">
                    <a16:rowId xmlns:a16="http://schemas.microsoft.com/office/drawing/2014/main" val="10004"/>
                  </a:ext>
                </a:extLst>
              </a:tr>
              <a:tr h="370840">
                <a:tc>
                  <a:txBody>
                    <a:bodyPr/>
                    <a:lstStyle/>
                    <a:p>
                      <a:r>
                        <a:rPr lang="en-US" altLang="zh-CN" dirty="0"/>
                        <a:t>0.001</a:t>
                      </a:r>
                      <a:endParaRPr lang="zh-CN" altLang="en-US" dirty="0"/>
                    </a:p>
                  </a:txBody>
                  <a:tcPr/>
                </a:tc>
                <a:tc>
                  <a:txBody>
                    <a:bodyPr/>
                    <a:lstStyle/>
                    <a:p>
                      <a:r>
                        <a:rPr lang="en-US" altLang="zh-CN" dirty="0"/>
                        <a:t>9</a:t>
                      </a:r>
                      <a:endParaRPr lang="zh-CN" alt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2 – Question 2</a:t>
            </a:r>
          </a:p>
        </p:txBody>
      </p:sp>
      <p:sp>
        <p:nvSpPr>
          <p:cNvPr id="3" name="Content Placeholder 2"/>
          <p:cNvSpPr>
            <a:spLocks noGrp="1"/>
          </p:cNvSpPr>
          <p:nvPr>
            <p:ph idx="1"/>
          </p:nvPr>
        </p:nvSpPr>
        <p:spPr/>
        <p:txBody>
          <a:bodyPr>
            <a:normAutofit/>
          </a:bodyPr>
          <a:lstStyle/>
          <a:p>
            <a:r>
              <a:rPr lang="en-US" sz="1400" dirty="0"/>
              <a:t>a. What does a p-value of 0.05 represent in our context?</a:t>
            </a:r>
          </a:p>
          <a:p>
            <a:pPr marL="0" indent="0">
              <a:buNone/>
            </a:pPr>
            <a:r>
              <a:rPr lang="en-US" sz="1400" dirty="0">
                <a:sym typeface="+mn-ea"/>
              </a:rPr>
              <a:t>P-value is the probability of obtaining results as extreme as the observed results of a statistical hypothesis test, assuming that the null hypothesis is correct.. Here, it means that t</a:t>
            </a:r>
            <a:r>
              <a:rPr lang="en-US" sz="1400" dirty="0"/>
              <a:t>he probability of the distribution of microbes in HE0 sample and that of HE1 sample are different at least as extreme as the results actually observed during the KS test, assuming that the two distribution are the same, is less than 0.05.</a:t>
            </a:r>
          </a:p>
          <a:p>
            <a:endParaRPr lang="en-US" sz="1400" dirty="0"/>
          </a:p>
          <a:p>
            <a:r>
              <a:rPr lang="en-US" sz="1400" dirty="0"/>
              <a:t>b. If the null hypothesis is true, what distribution will the p-values follow?</a:t>
            </a:r>
          </a:p>
          <a:p>
            <a:pPr marL="0" indent="0">
              <a:buNone/>
            </a:pPr>
            <a:r>
              <a:rPr lang="en-US" sz="1400" dirty="0"/>
              <a:t>Uniform</a:t>
            </a:r>
          </a:p>
          <a:p>
            <a:endParaRPr lang="en-US" sz="1400" dirty="0"/>
          </a:p>
          <a:p>
            <a:r>
              <a:rPr lang="en-US" sz="1400" dirty="0"/>
              <a:t>c. If no microbe’s abundance was altered, how many significant p-values does one expect to see at alpha=0.1, 0.05, 0.01, 0.005 and 0.001 level? Compare your answers with your results in Task 2.1.c. Show the comparison in a table below:</a:t>
            </a:r>
          </a:p>
          <a:p>
            <a:pPr marL="0" indent="0">
              <a:buNone/>
            </a:pPr>
            <a:r>
              <a:rPr lang="en-US" sz="1400" dirty="0"/>
              <a:t>If no microbe’s abundance was altered, the number would be </a:t>
            </a:r>
          </a:p>
          <a:p>
            <a:pPr marL="0" indent="0">
              <a:buNone/>
            </a:pPr>
            <a:r>
              <a:rPr lang="en-US" sz="1400" dirty="0"/>
              <a:t>Smaller than 2.1c)</a:t>
            </a:r>
          </a:p>
        </p:txBody>
      </p:sp>
      <p:graphicFrame>
        <p:nvGraphicFramePr>
          <p:cNvPr id="4" name="Table 4"/>
          <p:cNvGraphicFramePr>
            <a:graphicFrameLocks noGrp="1"/>
          </p:cNvGraphicFramePr>
          <p:nvPr/>
        </p:nvGraphicFramePr>
        <p:xfrm>
          <a:off x="6096000" y="4435058"/>
          <a:ext cx="5636127" cy="2225040"/>
        </p:xfrm>
        <a:graphic>
          <a:graphicData uri="http://schemas.openxmlformats.org/drawingml/2006/table">
            <a:tbl>
              <a:tblPr firstRow="1" bandRow="1">
                <a:tableStyleId>{5C22544A-7EE6-4342-B048-85BDC9FD1C3A}</a:tableStyleId>
              </a:tblPr>
              <a:tblGrid>
                <a:gridCol w="1878709">
                  <a:extLst>
                    <a:ext uri="{9D8B030D-6E8A-4147-A177-3AD203B41FA5}">
                      <a16:colId xmlns:a16="http://schemas.microsoft.com/office/drawing/2014/main" val="20000"/>
                    </a:ext>
                  </a:extLst>
                </a:gridCol>
                <a:gridCol w="1878709">
                  <a:extLst>
                    <a:ext uri="{9D8B030D-6E8A-4147-A177-3AD203B41FA5}">
                      <a16:colId xmlns:a16="http://schemas.microsoft.com/office/drawing/2014/main" val="20001"/>
                    </a:ext>
                  </a:extLst>
                </a:gridCol>
                <a:gridCol w="1878709">
                  <a:extLst>
                    <a:ext uri="{9D8B030D-6E8A-4147-A177-3AD203B41FA5}">
                      <a16:colId xmlns:a16="http://schemas.microsoft.com/office/drawing/2014/main" val="20002"/>
                    </a:ext>
                  </a:extLst>
                </a:gridCol>
              </a:tblGrid>
              <a:tr h="370840">
                <a:tc>
                  <a:txBody>
                    <a:bodyPr/>
                    <a:lstStyle/>
                    <a:p>
                      <a:r>
                        <a:rPr lang="en-US" altLang="zh-CN" dirty="0"/>
                        <a:t>Alpha</a:t>
                      </a:r>
                      <a:endParaRPr lang="zh-CN" altLang="en-US" dirty="0"/>
                    </a:p>
                  </a:txBody>
                  <a:tcPr/>
                </a:tc>
                <a:tc>
                  <a:txBody>
                    <a:bodyPr/>
                    <a:lstStyle/>
                    <a:p>
                      <a:r>
                        <a:rPr lang="en-US" altLang="zh-CN" dirty="0"/>
                        <a:t>Number</a:t>
                      </a:r>
                      <a:endParaRPr lang="zh-CN" altLang="en-US" dirty="0"/>
                    </a:p>
                  </a:txBody>
                  <a:tcPr/>
                </a:tc>
                <a:tc>
                  <a:txBody>
                    <a:bodyPr/>
                    <a:lstStyle/>
                    <a:p>
                      <a:r>
                        <a:rPr lang="en-US" altLang="zh-CN" dirty="0"/>
                        <a:t>2.1C)</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0.1</a:t>
                      </a:r>
                      <a:endParaRPr lang="zh-CN" altLang="en-US" dirty="0"/>
                    </a:p>
                  </a:txBody>
                  <a:tcPr/>
                </a:tc>
                <a:tc>
                  <a:txBody>
                    <a:bodyPr/>
                    <a:lstStyle/>
                    <a:p>
                      <a:r>
                        <a:rPr lang="en-US" altLang="zh-CN" dirty="0"/>
                        <a:t>11.5</a:t>
                      </a:r>
                      <a:endParaRPr lang="zh-CN" altLang="en-US" dirty="0"/>
                    </a:p>
                  </a:txBody>
                  <a:tcPr/>
                </a:tc>
                <a:tc>
                  <a:txBody>
                    <a:bodyPr/>
                    <a:lstStyle/>
                    <a:p>
                      <a:r>
                        <a:rPr lang="en-US" altLang="zh-CN" dirty="0"/>
                        <a:t>32</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0.05</a:t>
                      </a:r>
                      <a:endParaRPr lang="zh-CN" altLang="en-US" dirty="0"/>
                    </a:p>
                  </a:txBody>
                  <a:tcPr/>
                </a:tc>
                <a:tc>
                  <a:txBody>
                    <a:bodyPr/>
                    <a:lstStyle/>
                    <a:p>
                      <a:r>
                        <a:rPr lang="en-US" altLang="zh-CN" dirty="0"/>
                        <a:t>5.75</a:t>
                      </a:r>
                      <a:endParaRPr lang="zh-CN" altLang="en-US" dirty="0"/>
                    </a:p>
                  </a:txBody>
                  <a:tcPr/>
                </a:tc>
                <a:tc>
                  <a:txBody>
                    <a:bodyPr/>
                    <a:lstStyle/>
                    <a:p>
                      <a:r>
                        <a:rPr lang="en-US" altLang="zh-CN" dirty="0"/>
                        <a:t>25</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0.01</a:t>
                      </a:r>
                      <a:endParaRPr lang="zh-CN" altLang="en-US" dirty="0"/>
                    </a:p>
                  </a:txBody>
                  <a:tcPr/>
                </a:tc>
                <a:tc>
                  <a:txBody>
                    <a:bodyPr/>
                    <a:lstStyle/>
                    <a:p>
                      <a:r>
                        <a:rPr lang="en-US" altLang="zh-CN" dirty="0"/>
                        <a:t>1.15</a:t>
                      </a:r>
                      <a:endParaRPr lang="zh-CN" altLang="en-US" dirty="0"/>
                    </a:p>
                  </a:txBody>
                  <a:tcPr/>
                </a:tc>
                <a:tc>
                  <a:txBody>
                    <a:bodyPr/>
                    <a:lstStyle/>
                    <a:p>
                      <a:r>
                        <a:rPr lang="en-US" altLang="zh-CN" dirty="0"/>
                        <a:t>15</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0.005</a:t>
                      </a:r>
                      <a:endParaRPr lang="zh-CN" altLang="en-US" dirty="0"/>
                    </a:p>
                  </a:txBody>
                  <a:tcPr/>
                </a:tc>
                <a:tc>
                  <a:txBody>
                    <a:bodyPr/>
                    <a:lstStyle/>
                    <a:p>
                      <a:r>
                        <a:rPr lang="en-US" altLang="zh-CN" dirty="0"/>
                        <a:t>0.575</a:t>
                      </a:r>
                      <a:endParaRPr lang="zh-CN" altLang="en-US" dirty="0"/>
                    </a:p>
                  </a:txBody>
                  <a:tcPr/>
                </a:tc>
                <a:tc>
                  <a:txBody>
                    <a:bodyPr/>
                    <a:lstStyle/>
                    <a:p>
                      <a:r>
                        <a:rPr lang="en-US" altLang="zh-CN" dirty="0"/>
                        <a:t>12</a:t>
                      </a:r>
                      <a:endParaRPr lang="zh-CN" altLang="en-US" dirty="0"/>
                    </a:p>
                  </a:txBody>
                  <a:tcPr/>
                </a:tc>
                <a:extLst>
                  <a:ext uri="{0D108BD9-81ED-4DB2-BD59-A6C34878D82A}">
                    <a16:rowId xmlns:a16="http://schemas.microsoft.com/office/drawing/2014/main" val="10004"/>
                  </a:ext>
                </a:extLst>
              </a:tr>
              <a:tr h="370840">
                <a:tc>
                  <a:txBody>
                    <a:bodyPr/>
                    <a:lstStyle/>
                    <a:p>
                      <a:r>
                        <a:rPr lang="en-US" altLang="zh-CN" dirty="0"/>
                        <a:t>0.001</a:t>
                      </a:r>
                      <a:endParaRPr lang="zh-CN" altLang="en-US" dirty="0"/>
                    </a:p>
                  </a:txBody>
                  <a:tcPr/>
                </a:tc>
                <a:tc>
                  <a:txBody>
                    <a:bodyPr/>
                    <a:lstStyle/>
                    <a:p>
                      <a:r>
                        <a:rPr lang="en-US" altLang="zh-CN" dirty="0"/>
                        <a:t>0.115</a:t>
                      </a:r>
                      <a:endParaRPr lang="zh-CN" altLang="en-US" dirty="0"/>
                    </a:p>
                  </a:txBody>
                  <a:tcPr/>
                </a:tc>
                <a:tc>
                  <a:txBody>
                    <a:bodyPr/>
                    <a:lstStyle/>
                    <a:p>
                      <a:r>
                        <a:rPr lang="en-US" altLang="zh-CN" dirty="0"/>
                        <a:t>9</a:t>
                      </a:r>
                      <a:endParaRPr lang="zh-CN" alt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1114</Words>
  <Application>Microsoft Office PowerPoint</Application>
  <PresentationFormat>Widescreen</PresentationFormat>
  <Paragraphs>287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Mini-Project 2 Checkpoint 1 ECE/CS 498DS Spring 2020</vt:lpstr>
      <vt:lpstr>Task 1 - Question 0</vt:lpstr>
      <vt:lpstr>Task 1 – Question 1</vt:lpstr>
      <vt:lpstr>Task 1 – Question 1 (continued)</vt:lpstr>
      <vt:lpstr>Task 1 – Question 2</vt:lpstr>
      <vt:lpstr>Task 1 – Question 3</vt:lpstr>
      <vt:lpstr>Task 1 – Question 3 (continued)</vt:lpstr>
      <vt:lpstr>Task 2 – Question 1</vt:lpstr>
      <vt:lpstr>Task 2 – Question 2</vt:lpstr>
      <vt:lpstr>Task 2 – Question 2 (continued)</vt:lpstr>
      <vt:lpstr>Task 2 – Question 2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1 ECE/CS 498DS Spring 2020</dc:title>
  <dc:creator>James Cyriac</dc:creator>
  <cp:lastModifiedBy>Pan, Erik</cp:lastModifiedBy>
  <cp:revision>38</cp:revision>
  <dcterms:created xsi:type="dcterms:W3CDTF">2020-01-30T21:31:00Z</dcterms:created>
  <dcterms:modified xsi:type="dcterms:W3CDTF">2020-03-16T01:53:09Z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1033-11.2.0.9169</vt:lpwstr>
  </property>
</Properties>
</file>