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3"/>
  </p:notesMasterIdLst>
  <p:sldIdLst>
    <p:sldId id="265" r:id="rId5"/>
    <p:sldId id="266" r:id="rId6"/>
    <p:sldId id="286" r:id="rId7"/>
    <p:sldId id="287" r:id="rId8"/>
    <p:sldId id="290" r:id="rId9"/>
    <p:sldId id="304" r:id="rId10"/>
    <p:sldId id="310" r:id="rId11"/>
    <p:sldId id="291" r:id="rId12"/>
    <p:sldId id="311" r:id="rId13"/>
    <p:sldId id="309" r:id="rId14"/>
    <p:sldId id="312" r:id="rId15"/>
    <p:sldId id="307" r:id="rId16"/>
    <p:sldId id="313" r:id="rId17"/>
    <p:sldId id="297" r:id="rId18"/>
    <p:sldId id="298" r:id="rId19"/>
    <p:sldId id="314" r:id="rId20"/>
    <p:sldId id="299" r:id="rId21"/>
    <p:sldId id="292" r:id="rId22"/>
    <p:sldId id="300" r:id="rId23"/>
    <p:sldId id="305" r:id="rId24"/>
    <p:sldId id="301" r:id="rId25"/>
    <p:sldId id="302" r:id="rId26"/>
    <p:sldId id="303" r:id="rId27"/>
    <p:sldId id="306" r:id="rId28"/>
    <p:sldId id="272" r:id="rId29"/>
    <p:sldId id="273" r:id="rId30"/>
    <p:sldId id="315" r:id="rId31"/>
    <p:sldId id="275" r:id="rId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2077C-119F-B50B-E7CF-086AB5259911}" v="1" dt="2024-01-19T18:48:33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0" autoAdjust="0"/>
    <p:restoredTop sz="96247" autoAdjust="0"/>
  </p:normalViewPr>
  <p:slideViewPr>
    <p:cSldViewPr snapToGrid="0">
      <p:cViewPr varScale="1">
        <p:scale>
          <a:sx n="108" d="100"/>
          <a:sy n="108" d="100"/>
        </p:scale>
        <p:origin x="82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524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47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19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814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46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37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899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9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1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59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931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559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831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007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65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0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81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84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8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29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i900-speech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aka.ms/ai900-text-analysi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paths/explore-natural-language-processin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de IA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natural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3109880" y="4087715"/>
            <a:ext cx="2876908" cy="76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idioma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0C677-5BE2-F2A8-C76B-B6225A6E4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513" y="1896180"/>
            <a:ext cx="2192614" cy="23981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5E3852-29A6-0A7C-0CF5-F60343407668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82271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2518475" y="4087715"/>
            <a:ext cx="3440623" cy="76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Análise de Sentimentos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E3852-29A6-0A7C-0CF5-F60343407668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7D644-494C-14CE-364E-CC559DEC8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742" y="1904673"/>
            <a:ext cx="4789977" cy="23263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585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766805" y="3986360"/>
            <a:ext cx="482772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Respostas a perguntas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9A292-F712-949C-15E4-812BAACDA501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E01CF7-9CCA-B839-4A61-3399E2AED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498"/>
          <a:stretch/>
        </p:blipFill>
        <p:spPr>
          <a:xfrm>
            <a:off x="2958750" y="1931461"/>
            <a:ext cx="2443830" cy="24728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33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726776" y="4288186"/>
            <a:ext cx="984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n-lt"/>
              </a:rPr>
              <a:t>Fala</a:t>
            </a:r>
          </a:p>
        </p:txBody>
      </p:sp>
      <p:pic>
        <p:nvPicPr>
          <p:cNvPr id="2" name="Graphic 1" descr="Icon for AI speech">
            <a:extLst>
              <a:ext uri="{FF2B5EF4-FFF2-40B4-BE49-F238E27FC236}">
                <a16:creationId xmlns:a16="http://schemas.microsoft.com/office/drawing/2014/main" id="{E21CEE0E-60A6-313E-D258-527973CE4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8273" y="1892434"/>
            <a:ext cx="2301890" cy="23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539884" y="1981002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 para fala</a:t>
            </a: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99DF0A3E-FAA2-3C32-D119-26329F9BE7FD}"/>
              </a:ext>
            </a:extLst>
          </p:cNvPr>
          <p:cNvSpPr txBox="1"/>
          <p:nvPr/>
        </p:nvSpPr>
        <p:spPr>
          <a:xfrm>
            <a:off x="539883" y="2689716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Conversão da fala para texto</a:t>
            </a:r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A29358B-8298-E324-D740-F04943E5E720}"/>
              </a:ext>
            </a:extLst>
          </p:cNvPr>
          <p:cNvSpPr txBox="1"/>
          <p:nvPr/>
        </p:nvSpPr>
        <p:spPr>
          <a:xfrm>
            <a:off x="539884" y="3398430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de fala</a:t>
            </a:r>
          </a:p>
        </p:txBody>
      </p:sp>
    </p:spTree>
    <p:extLst>
      <p:ext uri="{BB962C8B-B14F-4D97-AF65-F5344CB8AC3E}">
        <p14:creationId xmlns:p14="http://schemas.microsoft.com/office/powerpoint/2010/main" val="104081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503712" y="4294351"/>
            <a:ext cx="1167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+mn-lt"/>
              </a:rPr>
              <a:t>Tradutor</a:t>
            </a:r>
          </a:p>
        </p:txBody>
      </p:sp>
      <p:pic>
        <p:nvPicPr>
          <p:cNvPr id="4" name="Graphic 3" descr="Icon for AI Translator">
            <a:extLst>
              <a:ext uri="{FF2B5EF4-FFF2-40B4-BE49-F238E27FC236}">
                <a16:creationId xmlns:a16="http://schemas.microsoft.com/office/drawing/2014/main" id="{2C13F192-0D99-587F-E8A3-E5B275AD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8351" y="1889550"/>
            <a:ext cx="2342808" cy="23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594128" y="1935148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do texto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D644DFEF-891A-C240-5CF5-FB8C027B5C8B}"/>
              </a:ext>
            </a:extLst>
          </p:cNvPr>
          <p:cNvSpPr txBox="1"/>
          <p:nvPr/>
        </p:nvSpPr>
        <p:spPr>
          <a:xfrm>
            <a:off x="594128" y="3474579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personalizada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79C5D179-4F68-A8DE-E429-6F856D1C1E26}"/>
              </a:ext>
            </a:extLst>
          </p:cNvPr>
          <p:cNvSpPr txBox="1"/>
          <p:nvPr/>
        </p:nvSpPr>
        <p:spPr>
          <a:xfrm>
            <a:off x="594128" y="2692500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de documentos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47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Capacidades de processamento de linguagem natural no Azure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texto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65525" y="1556978"/>
            <a:ext cx="3360410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0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“Passei férias maravilhosas na França.”</a:t>
            </a:r>
          </a:p>
        </p:txBody>
      </p:sp>
      <p:pic>
        <p:nvPicPr>
          <p:cNvPr id="4" name="Picture 2" descr="Screen picture of Azure AI Language Studio welcome page">
            <a:extLst>
              <a:ext uri="{FF2B5EF4-FFF2-40B4-BE49-F238E27FC236}">
                <a16:creationId xmlns:a16="http://schemas.microsoft.com/office/drawing/2014/main" id="{77E3E225-BA62-8261-21A0-2E1872D0D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13" y="1622647"/>
            <a:ext cx="3179413" cy="272251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1E31566A-6894-BAE2-72BE-AC489434B1D5}"/>
              </a:ext>
            </a:extLst>
          </p:cNvPr>
          <p:cNvSpPr txBox="1"/>
          <p:nvPr/>
        </p:nvSpPr>
        <p:spPr>
          <a:xfrm>
            <a:off x="565525" y="2317376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Idioma Predominante: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Português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7FEA4-1B63-195A-ACDD-C2E02B48CE4C}"/>
              </a:ext>
            </a:extLst>
          </p:cNvPr>
          <p:cNvSpPr txBox="1"/>
          <p:nvPr/>
        </p:nvSpPr>
        <p:spPr>
          <a:xfrm>
            <a:off x="6370447" y="441305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9C13623A-FF66-C186-D437-359E1404CC81}"/>
              </a:ext>
            </a:extLst>
          </p:cNvPr>
          <p:cNvSpPr txBox="1"/>
          <p:nvPr/>
        </p:nvSpPr>
        <p:spPr>
          <a:xfrm>
            <a:off x="565525" y="2876073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Sentimento: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0,88 (positivo)</a:t>
            </a:r>
          </a:p>
        </p:txBody>
      </p:sp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78A73E43-7BFA-54AF-C753-B7F7BB61D42B}"/>
              </a:ext>
            </a:extLst>
          </p:cNvPr>
          <p:cNvSpPr txBox="1"/>
          <p:nvPr/>
        </p:nvSpPr>
        <p:spPr>
          <a:xfrm>
            <a:off x="565525" y="3904309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Entidades: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França</a:t>
            </a:r>
          </a:p>
        </p:txBody>
      </p:sp>
      <p:sp>
        <p:nvSpPr>
          <p:cNvPr id="10" name="Google Shape;203;g109ffa863cd_0_328">
            <a:extLst>
              <a:ext uri="{FF2B5EF4-FFF2-40B4-BE49-F238E27FC236}">
                <a16:creationId xmlns:a16="http://schemas.microsoft.com/office/drawing/2014/main" id="{5151007A-81E3-521E-1306-3B2B251928D0}"/>
              </a:ext>
            </a:extLst>
          </p:cNvPr>
          <p:cNvSpPr txBox="1"/>
          <p:nvPr/>
        </p:nvSpPr>
        <p:spPr>
          <a:xfrm>
            <a:off x="565525" y="3384002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Frases-chave: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“férias maravilhosas”</a:t>
            </a:r>
          </a:p>
        </p:txBody>
      </p:sp>
    </p:spTree>
    <p:extLst>
      <p:ext uri="{BB962C8B-B14F-4D97-AF65-F5344CB8AC3E}">
        <p14:creationId xmlns:p14="http://schemas.microsoft.com/office/powerpoint/2010/main" val="3344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Resposta a perguntas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65525" y="2847259"/>
            <a:ext cx="6812980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Defina uma base de conhecimento de pares de perguntas e respostas: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inserir perguntas e respostas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um documento de perguntas frequentes existente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bate-papo integrado</a:t>
            </a:r>
          </a:p>
        </p:txBody>
      </p:sp>
    </p:spTree>
    <p:extLst>
      <p:ext uri="{BB962C8B-B14F-4D97-AF65-F5344CB8AC3E}">
        <p14:creationId xmlns:p14="http://schemas.microsoft.com/office/powerpoint/2010/main" val="287864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93212" y="1945284"/>
            <a:ext cx="6871225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de processamento de linguagem natural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Capacidades de processamento de linguagem natural no Azure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 de bot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39EB6D-8DCA-3E67-097E-643943A9C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06355" y="1832181"/>
            <a:ext cx="4497498" cy="2298113"/>
            <a:chOff x="3076326" y="1196928"/>
            <a:chExt cx="6663355" cy="340047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12C4913-6B47-55D1-73FF-7E04387D8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96764" y="2613903"/>
              <a:ext cx="1042917" cy="616024"/>
            </a:xfrm>
            <a:prstGeom prst="rect">
              <a:avLst/>
            </a:prstGeom>
          </p:spPr>
        </p:pic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8723E466-0878-5102-5ACC-9D6E0D0F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6326" y="2384573"/>
              <a:ext cx="1027226" cy="1027226"/>
            </a:xfrm>
            <a:prstGeom prst="rect">
              <a:avLst/>
            </a:prstGeom>
          </p:spPr>
        </p:pic>
        <p:pic>
          <p:nvPicPr>
            <p:cNvPr id="9" name="Graphic 8" descr="Email">
              <a:extLst>
                <a:ext uri="{FF2B5EF4-FFF2-40B4-BE49-F238E27FC236}">
                  <a16:creationId xmlns:a16="http://schemas.microsoft.com/office/drawing/2014/main" id="{0DBBA1A1-67C7-379A-4BCF-AB5BB773A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99048" y="2613903"/>
              <a:ext cx="637476" cy="637476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65256D8A-6476-5282-A931-EC1402BA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6326" y="1196928"/>
              <a:ext cx="1027226" cy="102722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6E77BB-B2BE-6547-6BE2-5115A888F308}"/>
                </a:ext>
              </a:extLst>
            </p:cNvPr>
            <p:cNvGrpSpPr/>
            <p:nvPr/>
          </p:nvGrpSpPr>
          <p:grpSpPr>
            <a:xfrm>
              <a:off x="3999048" y="1196928"/>
              <a:ext cx="1027226" cy="1027226"/>
              <a:chOff x="3283601" y="1391764"/>
              <a:chExt cx="914400" cy="914400"/>
            </a:xfrm>
          </p:grpSpPr>
          <p:pic>
            <p:nvPicPr>
              <p:cNvPr id="26" name="Graphic 25" descr="Browser window">
                <a:extLst>
                  <a:ext uri="{FF2B5EF4-FFF2-40B4-BE49-F238E27FC236}">
                    <a16:creationId xmlns:a16="http://schemas.microsoft.com/office/drawing/2014/main" id="{BF9B26F7-2646-8C53-4222-6B2712934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283601" y="139176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Chat">
                <a:extLst>
                  <a:ext uri="{FF2B5EF4-FFF2-40B4-BE49-F238E27FC236}">
                    <a16:creationId xmlns:a16="http://schemas.microsoft.com/office/drawing/2014/main" id="{E6C4692A-5AB2-7337-A1BD-B2B89522A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493797" y="1649905"/>
                <a:ext cx="494543" cy="494543"/>
              </a:xfrm>
              <a:prstGeom prst="rect">
                <a:avLst/>
              </a:prstGeom>
            </p:spPr>
          </p:pic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2F33A4C1-7178-427C-1437-8249398E1FAB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10" y="1710541"/>
              <a:ext cx="13703" cy="2404002"/>
            </a:xfrm>
            <a:prstGeom prst="bentConnector3">
              <a:avLst>
                <a:gd name="adj1" fmla="val 4634039"/>
              </a:avLst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A4EA91-A562-F04A-6A0F-0546389210F9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10" y="2932641"/>
              <a:ext cx="1381683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all center">
              <a:extLst>
                <a:ext uri="{FF2B5EF4-FFF2-40B4-BE49-F238E27FC236}">
                  <a16:creationId xmlns:a16="http://schemas.microsoft.com/office/drawing/2014/main" id="{392B471F-E35A-54CC-C6E2-91338876E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76326" y="3570174"/>
              <a:ext cx="1027226" cy="1027226"/>
            </a:xfrm>
            <a:prstGeom prst="rect">
              <a:avLst/>
            </a:prstGeom>
          </p:spPr>
        </p:pic>
        <p:pic>
          <p:nvPicPr>
            <p:cNvPr id="22" name="Graphic 21" descr="Speech">
              <a:extLst>
                <a:ext uri="{FF2B5EF4-FFF2-40B4-BE49-F238E27FC236}">
                  <a16:creationId xmlns:a16="http://schemas.microsoft.com/office/drawing/2014/main" id="{33EA273B-0813-91D7-85C6-D8025D846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3999048" y="3731408"/>
              <a:ext cx="766271" cy="766271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5A539D8-0F7E-7B17-D8D9-7E79EF780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12513" y="2521379"/>
              <a:ext cx="822523" cy="82252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CC2CE4-3988-B5C4-6CC7-2C3A79E7B816}"/>
                </a:ext>
              </a:extLst>
            </p:cNvPr>
            <p:cNvSpPr txBox="1"/>
            <p:nvPr/>
          </p:nvSpPr>
          <p:spPr>
            <a:xfrm>
              <a:off x="6656869" y="2181991"/>
              <a:ext cx="333809" cy="2563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800">
                  <a:latin typeface="+mj-lt"/>
                </a:rPr>
                <a:t>Bot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8ABA299-24C5-232A-8C8B-45277C7DA00F}"/>
                </a:ext>
              </a:extLst>
            </p:cNvPr>
            <p:cNvCxnSpPr>
              <a:cxnSpLocks/>
            </p:cNvCxnSpPr>
            <p:nvPr/>
          </p:nvCxnSpPr>
          <p:spPr>
            <a:xfrm>
              <a:off x="7267730" y="2932641"/>
              <a:ext cx="1381683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E25EE23-23EA-4A55-7540-E9B3275A1961}"/>
              </a:ext>
            </a:extLst>
          </p:cNvPr>
          <p:cNvSpPr/>
          <p:nvPr/>
        </p:nvSpPr>
        <p:spPr>
          <a:xfrm>
            <a:off x="1427871" y="1696584"/>
            <a:ext cx="5190979" cy="2623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25DEA-75AF-5679-C4B0-BAD6C03DC4D4}"/>
              </a:ext>
            </a:extLst>
          </p:cNvPr>
          <p:cNvSpPr txBox="1"/>
          <p:nvPr/>
        </p:nvSpPr>
        <p:spPr>
          <a:xfrm>
            <a:off x="5742027" y="4318872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426121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 de bot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02221" y="2317376"/>
            <a:ext cx="7340518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Plataforma baseada em nuvem para desenvolvimento e gerenciamento de bots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AI Language e outros serviços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Conectividade através de vários canais</a:t>
            </a:r>
          </a:p>
        </p:txBody>
      </p:sp>
    </p:spTree>
    <p:extLst>
      <p:ext uri="{BB962C8B-B14F-4D97-AF65-F5344CB8AC3E}">
        <p14:creationId xmlns:p14="http://schemas.microsoft.com/office/powerpoint/2010/main" val="30352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Compreensão da linguagem coloquial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EB244-C33D-DA6B-2799-8392FBEC23D8}"/>
              </a:ext>
            </a:extLst>
          </p:cNvPr>
          <p:cNvSpPr txBox="1"/>
          <p:nvPr/>
        </p:nvSpPr>
        <p:spPr>
          <a:xfrm>
            <a:off x="6250872" y="4748704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B01DD-941C-BA7D-22A8-90EE93930CA2}"/>
              </a:ext>
            </a:extLst>
          </p:cNvPr>
          <p:cNvSpPr/>
          <p:nvPr/>
        </p:nvSpPr>
        <p:spPr>
          <a:xfrm>
            <a:off x="1125414" y="1867174"/>
            <a:ext cx="6049109" cy="28815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D6790-C5F7-B905-50D8-73A386F7FE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9" t="13854" r="1308"/>
          <a:stretch/>
        </p:blipFill>
        <p:spPr>
          <a:xfrm>
            <a:off x="1187406" y="1971105"/>
            <a:ext cx="5815515" cy="25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8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Reconhecimento e síntese de fala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2" name="Group 1" descr="Image of a chat bot illustrating speech to text capabilities">
            <a:extLst>
              <a:ext uri="{FF2B5EF4-FFF2-40B4-BE49-F238E27FC236}">
                <a16:creationId xmlns:a16="http://schemas.microsoft.com/office/drawing/2014/main" id="{F23EF2F6-CB84-FD6A-8C5E-6AECFE44FDB5}"/>
              </a:ext>
            </a:extLst>
          </p:cNvPr>
          <p:cNvGrpSpPr/>
          <p:nvPr/>
        </p:nvGrpSpPr>
        <p:grpSpPr>
          <a:xfrm>
            <a:off x="474444" y="2255529"/>
            <a:ext cx="6770417" cy="2049431"/>
            <a:chOff x="20809" y="1753464"/>
            <a:chExt cx="10420154" cy="3431391"/>
          </a:xfrm>
        </p:grpSpPr>
        <p:pic>
          <p:nvPicPr>
            <p:cNvPr id="4" name="Graphic 3" descr="Subtitles">
              <a:extLst>
                <a:ext uri="{FF2B5EF4-FFF2-40B4-BE49-F238E27FC236}">
                  <a16:creationId xmlns:a16="http://schemas.microsoft.com/office/drawing/2014/main" id="{EC272213-DFEB-7073-98FF-8969BF5AC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09" y="1753464"/>
              <a:ext cx="2314461" cy="2314461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39D690B-84DF-4537-7853-9193A2018883}"/>
                </a:ext>
              </a:extLst>
            </p:cNvPr>
            <p:cNvSpPr/>
            <p:nvPr/>
          </p:nvSpPr>
          <p:spPr bwMode="auto">
            <a:xfrm>
              <a:off x="2235746" y="2556752"/>
              <a:ext cx="903180" cy="70788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F2FC23-5120-20EA-7326-E8BC3628BBCD}"/>
                </a:ext>
              </a:extLst>
            </p:cNvPr>
            <p:cNvSpPr txBox="1"/>
            <p:nvPr/>
          </p:nvSpPr>
          <p:spPr>
            <a:xfrm>
              <a:off x="3276214" y="2556751"/>
              <a:ext cx="7164749" cy="2628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tx1"/>
                  </a:solidFill>
                </a:rPr>
                <a:t>Use os recursos de fala para texto do serviço </a:t>
              </a:r>
              <a:r>
                <a:rPr lang="pt-BR" sz="2400" b="1" i="1" dirty="0">
                  <a:solidFill>
                    <a:schemeClr val="tx1"/>
                  </a:solidFill>
                </a:rPr>
                <a:t>Fala</a:t>
              </a:r>
              <a:r>
                <a:rPr lang="pt-BR" sz="2400" dirty="0">
                  <a:solidFill>
                    <a:schemeClr val="tx1"/>
                  </a:solidFill>
                </a:rPr>
                <a:t> para transcrever fala audível em texto.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8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Reconhecimento e síntese de fala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9" name="Group 8" descr="Image of a chat bot illustrating text to speech capabilities">
            <a:extLst>
              <a:ext uri="{FF2B5EF4-FFF2-40B4-BE49-F238E27FC236}">
                <a16:creationId xmlns:a16="http://schemas.microsoft.com/office/drawing/2014/main" id="{3E5C1584-CC7A-940C-7725-54E7F5F8AF22}"/>
              </a:ext>
            </a:extLst>
          </p:cNvPr>
          <p:cNvGrpSpPr/>
          <p:nvPr/>
        </p:nvGrpSpPr>
        <p:grpSpPr>
          <a:xfrm>
            <a:off x="563550" y="1842537"/>
            <a:ext cx="6989625" cy="2104190"/>
            <a:chOff x="1861642" y="3767729"/>
            <a:chExt cx="10216513" cy="32933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4C7087-6833-D9F9-E0D7-2D5D4AAE3B10}"/>
                </a:ext>
              </a:extLst>
            </p:cNvPr>
            <p:cNvSpPr txBox="1"/>
            <p:nvPr/>
          </p:nvSpPr>
          <p:spPr>
            <a:xfrm>
              <a:off x="1861642" y="4604349"/>
              <a:ext cx="7041356" cy="2456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tx1"/>
                  </a:solidFill>
                </a:rPr>
                <a:t>Use os recursos de conversão de texto em fala do </a:t>
              </a:r>
              <a:r>
                <a:rPr lang="pt-BR" sz="2400" b="1" i="1" dirty="0">
                  <a:solidFill>
                    <a:schemeClr val="tx1"/>
                  </a:solidFill>
                </a:rPr>
                <a:t>Serviço de Fala </a:t>
              </a:r>
              <a:r>
                <a:rPr lang="pt-BR" sz="2400" dirty="0">
                  <a:solidFill>
                    <a:schemeClr val="tx1"/>
                  </a:solidFill>
                </a:rPr>
                <a:t>para gerar fala audível a partir de texto.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2430BAC-F4E5-DE3A-4A13-176665012F4A}"/>
                </a:ext>
              </a:extLst>
            </p:cNvPr>
            <p:cNvSpPr/>
            <p:nvPr/>
          </p:nvSpPr>
          <p:spPr bwMode="auto">
            <a:xfrm>
              <a:off x="9010534" y="4665531"/>
              <a:ext cx="903180" cy="70788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Graphic 11" descr="Subtitles">
              <a:extLst>
                <a:ext uri="{FF2B5EF4-FFF2-40B4-BE49-F238E27FC236}">
                  <a16:creationId xmlns:a16="http://schemas.microsoft.com/office/drawing/2014/main" id="{CA7D2F2F-0DF9-C6E1-D0C6-B42BA6696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3694" y="3767729"/>
              <a:ext cx="2314461" cy="2314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92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</a:t>
            </a:r>
            <a:r>
              <a:rPr lang="en-US" sz="5400" b="1" i="1" u="none" strike="noStrike" cap="none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5400" b="1" i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endParaRPr lang="en-US" sz="5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br>
              <a:rPr lang="en-US" sz="3200" b="1" i="1" u="none" strike="noStrike" cap="none">
                <a:latin typeface="Century Gothic"/>
                <a:ea typeface="Century Gothic"/>
                <a:cs typeface="Century Gothic"/>
              </a:rPr>
            </a:br>
            <a:r>
              <a:rPr lang="en-US" sz="3200" i="1">
                <a:solidFill>
                  <a:schemeClr val="bg1"/>
                </a:solidFill>
                <a:latin typeface="Century Gothic"/>
                <a:ea typeface="Century Gothic"/>
              </a:rPr>
              <a:t>Linus Torvalds </a:t>
            </a:r>
            <a:endParaRPr lang="en-US" sz="3200" b="1" i="1" strike="noStrike" cap="none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https://aka.ms/ai900-speech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https://aka.ms/ai900-text-analysis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Oficial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085417"/>
            <a:ext cx="7790684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Reconheça quando o processamento de linguagem natural e a IA conversacional podem ser usados.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Identifique os serviços de IA do Azure que incluem processamento de linguagem natural.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a análise de texto para você mesmo.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de processamento de linguagem natural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processamento de linguagem natural?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9836D-4E30-846A-0FBD-9E660BC30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0" y="1715609"/>
            <a:ext cx="6661052" cy="3185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47A1D-CEBE-5905-D96B-4175DA5906C7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6368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7" name="Graphic 6" descr="Icon for AI language">
            <a:extLst>
              <a:ext uri="{FF2B5EF4-FFF2-40B4-BE49-F238E27FC236}">
                <a16:creationId xmlns:a16="http://schemas.microsoft.com/office/drawing/2014/main" id="{869ACEAF-8B78-B95C-8C8D-FF2410838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367" y="1893379"/>
            <a:ext cx="2147933" cy="2147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474367" y="4164257"/>
            <a:ext cx="2147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n-lt"/>
              </a:rPr>
              <a:t>Linguagem</a:t>
            </a:r>
          </a:p>
        </p:txBody>
      </p:sp>
    </p:spTree>
    <p:extLst>
      <p:ext uri="{BB962C8B-B14F-4D97-AF65-F5344CB8AC3E}">
        <p14:creationId xmlns:p14="http://schemas.microsoft.com/office/powerpoint/2010/main" val="173522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307C3-28A0-DB14-BBBF-02CA2AE50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140" y="1819422"/>
            <a:ext cx="3907677" cy="30494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D827E-175B-4E32-B485-9F451AD818B9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20938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139125" y="3916618"/>
            <a:ext cx="625356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NER (Reconhecimento de Entidade Nomeada)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1E2CB-6B19-C3D3-0549-ED981509F9AC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FEBE6-8CCA-9389-3E4B-75B329D17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70" y="2094642"/>
            <a:ext cx="6404676" cy="21464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738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139125" y="3916618"/>
            <a:ext cx="625356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PII e PHI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1E2CB-6B19-C3D3-0549-ED981509F9AC}"/>
              </a:ext>
            </a:extLst>
          </p:cNvPr>
          <p:cNvSpPr txBox="1"/>
          <p:nvPr/>
        </p:nvSpPr>
        <p:spPr>
          <a:xfrm>
            <a:off x="675250" y="453440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5CDE3-7949-C21D-02C5-1777A7FE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0" y="2010580"/>
            <a:ext cx="6717442" cy="22068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2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CB18AD7-72FF-4A22-9609-A70FD3CF7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639</Words>
  <Application>Microsoft Office PowerPoint</Application>
  <PresentationFormat>Apresentação na tela (16:9)</PresentationFormat>
  <Paragraphs>117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63</cp:revision>
  <dcterms:modified xsi:type="dcterms:W3CDTF">2024-02-23T17:08:12Z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