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3653D-8D6D-4A1A-837C-0D2D9587ACE1}">
  <a:tblStyle styleId="{2783653D-8D6D-4A1A-837C-0D2D9587A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e668001ee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de668001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f28434e8c_6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df28434e8c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e3b07926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de3b0792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e3b07926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de3b0792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6a5d63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de6a5d6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296e371c7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6296e371c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29fce43c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29fce43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28434e8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df28434e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1C71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1C71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sc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1C7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0" y="2168400"/>
            <a:ext cx="91440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/>
              <a:t>TeaWizard - Projeto integrador 3 </a:t>
            </a:r>
            <a:endParaRPr sz="6400"/>
          </a:p>
        </p:txBody>
      </p:sp>
      <p:sp>
        <p:nvSpPr>
          <p:cNvPr id="57" name="Google Shape;57;p12"/>
          <p:cNvSpPr txBox="1"/>
          <p:nvPr>
            <p:ph idx="4294967295" type="subTitle"/>
          </p:nvPr>
        </p:nvSpPr>
        <p:spPr>
          <a:xfrm>
            <a:off x="474750" y="3773350"/>
            <a:ext cx="81945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pt-BR" sz="1400"/>
              <a:t>Aluno: Eric Monteiro dos Reis</a:t>
            </a:r>
            <a:r>
              <a:rPr b="0" i="0" lang="pt-BR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pt-BR" sz="1400"/>
              <a:t>Disciplina: Projeto integrador III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           					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Obrigado!</a:t>
            </a:r>
            <a:endParaRPr sz="3600"/>
          </a:p>
        </p:txBody>
      </p:sp>
      <p:sp>
        <p:nvSpPr>
          <p:cNvPr id="146" name="Google Shape;146;p21"/>
          <p:cNvSpPr txBox="1"/>
          <p:nvPr/>
        </p:nvSpPr>
        <p:spPr>
          <a:xfrm>
            <a:off x="3599225" y="1925500"/>
            <a:ext cx="53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https://github.com/ericreis27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075" y="2754664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075" y="19288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599225" y="2751375"/>
            <a:ext cx="53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ericreis027@gmail.com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 onde veio a ideia do projeto?</a:t>
            </a:r>
            <a:endParaRPr sz="3600"/>
          </a:p>
        </p:txBody>
      </p:sp>
      <p:sp>
        <p:nvSpPr>
          <p:cNvPr id="67" name="Google Shape;67;p13"/>
          <p:cNvSpPr txBox="1"/>
          <p:nvPr/>
        </p:nvSpPr>
        <p:spPr>
          <a:xfrm>
            <a:off x="185175" y="1557950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365625" y="1663475"/>
            <a:ext cx="35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725" y="1557950"/>
            <a:ext cx="2880550" cy="2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Existem diversos tipos de chá</a:t>
            </a:r>
            <a:endParaRPr sz="3600"/>
          </a:p>
        </p:txBody>
      </p:sp>
      <p:sp>
        <p:nvSpPr>
          <p:cNvPr id="77" name="Google Shape;77;p14"/>
          <p:cNvSpPr txBox="1"/>
          <p:nvPr/>
        </p:nvSpPr>
        <p:spPr>
          <a:xfrm>
            <a:off x="433850" y="1552875"/>
            <a:ext cx="84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Chá preto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: é o chá mais comum e popular no mundo, feito a partir das folhas da planta Camellia sinensis. Possui sabor forte e rico em cafeína.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Chá verde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: feito a partir das folhas da Camellia sinensis, mas com um processo de produção diferente do chá preto. Possui sabor mais leve e é rico em antioxidantes.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Chá Oolong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: também conhecido como chá azul, é um chá semi-oxidado, com um sabor intermediário entre o chá preto e o chá verde.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Chá de ervas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: feito a partir de uma variedade de plantas, como camomila, hortelã, gengibre, entre outras. Possui sabor suave e pode ter propriedades medicinais.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Chá branco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: feito a partir das folhas jovens da Camellia sinensis, possui sabor delicado e é rico em antioxidantes.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importantes para um chá perfeito</a:t>
            </a:r>
            <a:endParaRPr sz="3600"/>
          </a:p>
        </p:txBody>
      </p:sp>
      <p:sp>
        <p:nvSpPr>
          <p:cNvPr id="85" name="Google Shape;85;p15"/>
          <p:cNvSpPr txBox="1"/>
          <p:nvPr/>
        </p:nvSpPr>
        <p:spPr>
          <a:xfrm>
            <a:off x="433850" y="1552875"/>
            <a:ext cx="842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preparado com água muito quente pode queimar folhas de chás mais delicados, resultando em uma bebida amarga.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preparado com água muito fria pode resultar em um chá com menos sabor e mais fraco em termos de substâncias benéficas liberadas.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infusionado por tempo demais pode também resultar em uma bebida amarga.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infusionado por pouco tempo pode também resultar em um chá fraco e com sabor mais fraco.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 uso de uma quantidade exacerbada de chá pode acabar sendo um desperdício.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Tabela para um chá perfeito </a:t>
            </a:r>
            <a:endParaRPr sz="3600"/>
          </a:p>
        </p:txBody>
      </p:sp>
      <p:sp>
        <p:nvSpPr>
          <p:cNvPr id="93" name="Google Shape;93;p16"/>
          <p:cNvSpPr txBox="1"/>
          <p:nvPr/>
        </p:nvSpPr>
        <p:spPr>
          <a:xfrm>
            <a:off x="185175" y="1557950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365625" y="1663475"/>
            <a:ext cx="35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1162650" y="14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{2783653D-8D6D-4A1A-837C-0D2D9587ACE1}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 de chá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Temperatura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infusão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branco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°C </a:t>
                      </a:r>
                      <a:r>
                        <a:rPr lang="pt-BR"/>
                        <a:t> - 75°C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verde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75°C - 80°C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preto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95°C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 a 5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oolong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85°C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de rooibos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95°C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 a 10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de ervas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97°C - 100°C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 a 10 minutos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pu’er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95°C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 minutos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chave</a:t>
            </a:r>
            <a:endParaRPr sz="3600"/>
          </a:p>
        </p:txBody>
      </p:sp>
      <p:sp>
        <p:nvSpPr>
          <p:cNvPr id="103" name="Google Shape;103;p17"/>
          <p:cNvSpPr txBox="1"/>
          <p:nvPr/>
        </p:nvSpPr>
        <p:spPr>
          <a:xfrm>
            <a:off x="359550" y="1810650"/>
            <a:ext cx="842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Controle da temperatura da água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Controle do volume de líquido e também de chá inserido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Temporização precisa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Comunicação com o usuário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Automatização de todo esse processo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85175" y="1557950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00" y="124788"/>
            <a:ext cx="5019100" cy="48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Tecnologias utilizadas</a:t>
            </a:r>
            <a:endParaRPr sz="3600"/>
          </a:p>
        </p:txBody>
      </p:sp>
      <p:sp>
        <p:nvSpPr>
          <p:cNvPr id="119" name="Google Shape;119;p19"/>
          <p:cNvSpPr txBox="1"/>
          <p:nvPr/>
        </p:nvSpPr>
        <p:spPr>
          <a:xfrm>
            <a:off x="600900" y="1491325"/>
            <a:ext cx="836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625" y="2994500"/>
            <a:ext cx="1957194" cy="9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125" y="1491325"/>
            <a:ext cx="856900" cy="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900" y="1491325"/>
            <a:ext cx="856900" cy="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6650" y="1491325"/>
            <a:ext cx="856900" cy="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1601" y="1491325"/>
            <a:ext cx="856900" cy="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74075" y="1464823"/>
            <a:ext cx="856900" cy="90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875" y="2864675"/>
            <a:ext cx="1516950" cy="116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2960" y="2561650"/>
            <a:ext cx="1384200" cy="1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79201" y="2749625"/>
            <a:ext cx="1384200" cy="119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84600" y="4034226"/>
            <a:ext cx="820900" cy="76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23400" y="3802550"/>
            <a:ext cx="143300" cy="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 bibliográficas</a:t>
            </a:r>
            <a:endParaRPr sz="3600"/>
          </a:p>
        </p:txBody>
      </p:sp>
      <p:sp>
        <p:nvSpPr>
          <p:cNvPr id="138" name="Google Shape;138;p20"/>
          <p:cNvSpPr txBox="1"/>
          <p:nvPr/>
        </p:nvSpPr>
        <p:spPr>
          <a:xfrm>
            <a:off x="600900" y="1491325"/>
            <a:ext cx="8362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Temperature and Time of Steeping Affect the Antioxidant Properties of White, Green, and Black Tea Infusions. Disponível em: https://ift.onlinelibrary.wiley.com/doi/full/10.1111/1750-3841.13149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Effect of brewing time and temperature on antioxidant capacity and phenols of white tea: Relationship with sensory properties. Disponível em: https://www.sciencedirect.com/science/article/abs/pii/S0308814617320228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How brewing parameters affect the healthy profile of tea. Disponível em: https://www.sciencedirect.com/science/article/abs/pii/S2214799316301795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