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83" r:id="rId5"/>
    <p:sldId id="256" r:id="rId6"/>
    <p:sldId id="284" r:id="rId7"/>
    <p:sldId id="285" r:id="rId8"/>
    <p:sldId id="277" r:id="rId9"/>
    <p:sldId id="290" r:id="rId10"/>
    <p:sldId id="288" r:id="rId11"/>
    <p:sldId id="291" r:id="rId12"/>
    <p:sldId id="286" r:id="rId13"/>
    <p:sldId id="280" r:id="rId14"/>
    <p:sldId id="287" r:id="rId15"/>
    <p:sldId id="289" r:id="rId16"/>
    <p:sldId id="28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C0FF7-3D12-58C2-9126-885155052E33}" v="5" dt="2022-11-06T23:52:14.667"/>
    <p1510:client id="{51535F66-9B9A-EE2B-3F50-90F5ECB90765}" v="264" dt="2022-11-06T19:35:58.602"/>
    <p1510:client id="{67F936D2-C8B7-D02A-FD7C-161E46AAB955}" v="58" dt="2022-11-01T14:43:56.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lin, Grant" userId="S::grantdfranklin@tamu.edu::5abe4091-dd5f-473a-9aa3-6bf6dd197779" providerId="AD" clId="Web-{17EC0FF7-3D12-58C2-9126-885155052E33}"/>
    <pc:docChg chg="modSld">
      <pc:chgData name="Franklin, Grant" userId="S::grantdfranklin@tamu.edu::5abe4091-dd5f-473a-9aa3-6bf6dd197779" providerId="AD" clId="Web-{17EC0FF7-3D12-58C2-9126-885155052E33}" dt="2022-11-06T23:52:12.307" v="3" actId="20577"/>
      <pc:docMkLst>
        <pc:docMk/>
      </pc:docMkLst>
      <pc:sldChg chg="modSp">
        <pc:chgData name="Franklin, Grant" userId="S::grantdfranklin@tamu.edu::5abe4091-dd5f-473a-9aa3-6bf6dd197779" providerId="AD" clId="Web-{17EC0FF7-3D12-58C2-9126-885155052E33}" dt="2022-11-06T23:52:07.104" v="2" actId="20577"/>
        <pc:sldMkLst>
          <pc:docMk/>
          <pc:sldMk cId="4028750370" sldId="277"/>
        </pc:sldMkLst>
        <pc:spChg chg="mod">
          <ac:chgData name="Franklin, Grant" userId="S::grantdfranklin@tamu.edu::5abe4091-dd5f-473a-9aa3-6bf6dd197779" providerId="AD" clId="Web-{17EC0FF7-3D12-58C2-9126-885155052E33}" dt="2022-11-06T23:52:07.104" v="2" actId="20577"/>
          <ac:spMkLst>
            <pc:docMk/>
            <pc:sldMk cId="4028750370" sldId="277"/>
            <ac:spMk id="2" creationId="{00000000-0000-0000-0000-000000000000}"/>
          </ac:spMkLst>
        </pc:spChg>
      </pc:sldChg>
      <pc:sldChg chg="modSp">
        <pc:chgData name="Franklin, Grant" userId="S::grantdfranklin@tamu.edu::5abe4091-dd5f-473a-9aa3-6bf6dd197779" providerId="AD" clId="Web-{17EC0FF7-3D12-58C2-9126-885155052E33}" dt="2022-11-06T23:52:12.307" v="3" actId="20577"/>
        <pc:sldMkLst>
          <pc:docMk/>
          <pc:sldMk cId="191870565" sldId="288"/>
        </pc:sldMkLst>
        <pc:spChg chg="mod">
          <ac:chgData name="Franklin, Grant" userId="S::grantdfranklin@tamu.edu::5abe4091-dd5f-473a-9aa3-6bf6dd197779" providerId="AD" clId="Web-{17EC0FF7-3D12-58C2-9126-885155052E33}" dt="2022-11-06T23:52:12.307" v="3" actId="20577"/>
          <ac:spMkLst>
            <pc:docMk/>
            <pc:sldMk cId="191870565" sldId="288"/>
            <ac:spMk id="2" creationId="{00000000-0000-0000-0000-000000000000}"/>
          </ac:spMkLst>
        </pc:spChg>
      </pc:sldChg>
      <pc:sldChg chg="delSp">
        <pc:chgData name="Franklin, Grant" userId="S::grantdfranklin@tamu.edu::5abe4091-dd5f-473a-9aa3-6bf6dd197779" providerId="AD" clId="Web-{17EC0FF7-3D12-58C2-9126-885155052E33}" dt="2022-11-06T23:31:51.995" v="0"/>
        <pc:sldMkLst>
          <pc:docMk/>
          <pc:sldMk cId="1853032333" sldId="291"/>
        </pc:sldMkLst>
        <pc:spChg chg="del">
          <ac:chgData name="Franklin, Grant" userId="S::grantdfranklin@tamu.edu::5abe4091-dd5f-473a-9aa3-6bf6dd197779" providerId="AD" clId="Web-{17EC0FF7-3D12-58C2-9126-885155052E33}" dt="2022-11-06T23:31:51.995" v="0"/>
          <ac:spMkLst>
            <pc:docMk/>
            <pc:sldMk cId="1853032333" sldId="291"/>
            <ac:spMk id="4" creationId="{00000000-0000-0000-0000-000000000000}"/>
          </ac:spMkLst>
        </pc:spChg>
      </pc:sldChg>
    </pc:docChg>
  </pc:docChgLst>
  <pc:docChgLst>
    <pc:chgData name="Franklin, Grant" userId="S::grantdfranklin@tamu.edu::5abe4091-dd5f-473a-9aa3-6bf6dd197779" providerId="AD" clId="Web-{51535F66-9B9A-EE2B-3F50-90F5ECB90765}"/>
    <pc:docChg chg="addSld modSld">
      <pc:chgData name="Franklin, Grant" userId="S::grantdfranklin@tamu.edu::5abe4091-dd5f-473a-9aa3-6bf6dd197779" providerId="AD" clId="Web-{51535F66-9B9A-EE2B-3F50-90F5ECB90765}" dt="2022-11-06T19:35:58.602" v="263"/>
      <pc:docMkLst>
        <pc:docMk/>
      </pc:docMkLst>
      <pc:sldChg chg="addSp delSp modSp">
        <pc:chgData name="Franklin, Grant" userId="S::grantdfranklin@tamu.edu::5abe4091-dd5f-473a-9aa3-6bf6dd197779" providerId="AD" clId="Web-{51535F66-9B9A-EE2B-3F50-90F5ECB90765}" dt="2022-11-06T19:19:42.729" v="3"/>
        <pc:sldMkLst>
          <pc:docMk/>
          <pc:sldMk cId="4028750370" sldId="277"/>
        </pc:sldMkLst>
        <pc:spChg chg="mod">
          <ac:chgData name="Franklin, Grant" userId="S::grantdfranklin@tamu.edu::5abe4091-dd5f-473a-9aa3-6bf6dd197779" providerId="AD" clId="Web-{51535F66-9B9A-EE2B-3F50-90F5ECB90765}" dt="2022-11-06T19:19:37.931" v="1" actId="1076"/>
          <ac:spMkLst>
            <pc:docMk/>
            <pc:sldMk cId="4028750370" sldId="277"/>
            <ac:spMk id="3" creationId="{00000000-0000-0000-0000-000000000000}"/>
          </ac:spMkLst>
        </pc:spChg>
        <pc:spChg chg="add del">
          <ac:chgData name="Franklin, Grant" userId="S::grantdfranklin@tamu.edu::5abe4091-dd5f-473a-9aa3-6bf6dd197779" providerId="AD" clId="Web-{51535F66-9B9A-EE2B-3F50-90F5ECB90765}" dt="2022-11-06T19:19:42.729" v="3"/>
          <ac:spMkLst>
            <pc:docMk/>
            <pc:sldMk cId="4028750370" sldId="277"/>
            <ac:spMk id="6" creationId="{19697E57-3CA5-E058-36AD-B1D62869C06A}"/>
          </ac:spMkLst>
        </pc:spChg>
      </pc:sldChg>
      <pc:sldChg chg="delSp">
        <pc:chgData name="Franklin, Grant" userId="S::grantdfranklin@tamu.edu::5abe4091-dd5f-473a-9aa3-6bf6dd197779" providerId="AD" clId="Web-{51535F66-9B9A-EE2B-3F50-90F5ECB90765}" dt="2022-11-06T19:35:58.602" v="263"/>
        <pc:sldMkLst>
          <pc:docMk/>
          <pc:sldMk cId="191870565" sldId="288"/>
        </pc:sldMkLst>
        <pc:spChg chg="del">
          <ac:chgData name="Franklin, Grant" userId="S::grantdfranklin@tamu.edu::5abe4091-dd5f-473a-9aa3-6bf6dd197779" providerId="AD" clId="Web-{51535F66-9B9A-EE2B-3F50-90F5ECB90765}" dt="2022-11-06T19:35:58.602" v="263"/>
          <ac:spMkLst>
            <pc:docMk/>
            <pc:sldMk cId="191870565" sldId="288"/>
            <ac:spMk id="4" creationId="{00000000-0000-0000-0000-000000000000}"/>
          </ac:spMkLst>
        </pc:spChg>
      </pc:sldChg>
      <pc:sldChg chg="delSp modSp add replId">
        <pc:chgData name="Franklin, Grant" userId="S::grantdfranklin@tamu.edu::5abe4091-dd5f-473a-9aa3-6bf6dd197779" providerId="AD" clId="Web-{51535F66-9B9A-EE2B-3F50-90F5ECB90765}" dt="2022-11-06T19:33:53.629" v="225" actId="20577"/>
        <pc:sldMkLst>
          <pc:docMk/>
          <pc:sldMk cId="1274453004" sldId="290"/>
        </pc:sldMkLst>
        <pc:spChg chg="mod">
          <ac:chgData name="Franklin, Grant" userId="S::grantdfranklin@tamu.edu::5abe4091-dd5f-473a-9aa3-6bf6dd197779" providerId="AD" clId="Web-{51535F66-9B9A-EE2B-3F50-90F5ECB90765}" dt="2022-11-06T19:33:53.629" v="225" actId="20577"/>
          <ac:spMkLst>
            <pc:docMk/>
            <pc:sldMk cId="1274453004" sldId="290"/>
            <ac:spMk id="3" creationId="{00000000-0000-0000-0000-000000000000}"/>
          </ac:spMkLst>
        </pc:spChg>
        <pc:spChg chg="del">
          <ac:chgData name="Franklin, Grant" userId="S::grantdfranklin@tamu.edu::5abe4091-dd5f-473a-9aa3-6bf6dd197779" providerId="AD" clId="Web-{51535F66-9B9A-EE2B-3F50-90F5ECB90765}" dt="2022-11-06T19:22:09.639" v="16"/>
          <ac:spMkLst>
            <pc:docMk/>
            <pc:sldMk cId="1274453004" sldId="290"/>
            <ac:spMk id="4" creationId="{00000000-0000-0000-0000-000000000000}"/>
          </ac:spMkLst>
        </pc:spChg>
      </pc:sldChg>
      <pc:sldChg chg="modSp add replId">
        <pc:chgData name="Franklin, Grant" userId="S::grantdfranklin@tamu.edu::5abe4091-dd5f-473a-9aa3-6bf6dd197779" providerId="AD" clId="Web-{51535F66-9B9A-EE2B-3F50-90F5ECB90765}" dt="2022-11-06T19:35:16.054" v="262" actId="20577"/>
        <pc:sldMkLst>
          <pc:docMk/>
          <pc:sldMk cId="1853032333" sldId="291"/>
        </pc:sldMkLst>
        <pc:spChg chg="mod">
          <ac:chgData name="Franklin, Grant" userId="S::grantdfranklin@tamu.edu::5abe4091-dd5f-473a-9aa3-6bf6dd197779" providerId="AD" clId="Web-{51535F66-9B9A-EE2B-3F50-90F5ECB90765}" dt="2022-11-06T19:35:16.054" v="262" actId="20577"/>
          <ac:spMkLst>
            <pc:docMk/>
            <pc:sldMk cId="1853032333" sldId="291"/>
            <ac:spMk id="3" creationId="{00000000-0000-0000-0000-000000000000}"/>
          </ac:spMkLst>
        </pc:spChg>
      </pc:sldChg>
    </pc:docChg>
  </pc:docChgLst>
  <pc:docChgLst>
    <pc:chgData name="Franklin, Grant" userId="S::grantdfranklin@tamu.edu::5abe4091-dd5f-473a-9aa3-6bf6dd197779" providerId="AD" clId="Web-{67F936D2-C8B7-D02A-FD7C-161E46AAB955}"/>
    <pc:docChg chg="addSld delSld modSld sldOrd">
      <pc:chgData name="Franklin, Grant" userId="S::grantdfranklin@tamu.edu::5abe4091-dd5f-473a-9aa3-6bf6dd197779" providerId="AD" clId="Web-{67F936D2-C8B7-D02A-FD7C-161E46AAB955}" dt="2022-11-01T14:43:52.136" v="58" actId="20577"/>
      <pc:docMkLst>
        <pc:docMk/>
      </pc:docMkLst>
      <pc:sldChg chg="delSp modSp">
        <pc:chgData name="Franklin, Grant" userId="S::grantdfranklin@tamu.edu::5abe4091-dd5f-473a-9aa3-6bf6dd197779" providerId="AD" clId="Web-{67F936D2-C8B7-D02A-FD7C-161E46AAB955}" dt="2022-11-01T14:30:40.151" v="16"/>
        <pc:sldMkLst>
          <pc:docMk/>
          <pc:sldMk cId="1628571770" sldId="256"/>
        </pc:sldMkLst>
        <pc:spChg chg="mod">
          <ac:chgData name="Franklin, Grant" userId="S::grantdfranklin@tamu.edu::5abe4091-dd5f-473a-9aa3-6bf6dd197779" providerId="AD" clId="Web-{67F936D2-C8B7-D02A-FD7C-161E46AAB955}" dt="2022-11-01T14:30:36.698" v="15" actId="20577"/>
          <ac:spMkLst>
            <pc:docMk/>
            <pc:sldMk cId="1628571770" sldId="256"/>
            <ac:spMk id="2" creationId="{00000000-0000-0000-0000-000000000000}"/>
          </ac:spMkLst>
        </pc:spChg>
        <pc:spChg chg="del">
          <ac:chgData name="Franklin, Grant" userId="S::grantdfranklin@tamu.edu::5abe4091-dd5f-473a-9aa3-6bf6dd197779" providerId="AD" clId="Web-{67F936D2-C8B7-D02A-FD7C-161E46AAB955}" dt="2022-11-01T14:30:40.151" v="16"/>
          <ac:spMkLst>
            <pc:docMk/>
            <pc:sldMk cId="1628571770" sldId="256"/>
            <ac:spMk id="3" creationId="{00000000-0000-0000-0000-000000000000}"/>
          </ac:spMkLst>
        </pc:spChg>
      </pc:sldChg>
      <pc:sldChg chg="del">
        <pc:chgData name="Franklin, Grant" userId="S::grantdfranklin@tamu.edu::5abe4091-dd5f-473a-9aa3-6bf6dd197779" providerId="AD" clId="Web-{67F936D2-C8B7-D02A-FD7C-161E46AAB955}" dt="2022-11-01T14:29:53.415" v="2"/>
        <pc:sldMkLst>
          <pc:docMk/>
          <pc:sldMk cId="1810629760" sldId="276"/>
        </pc:sldMkLst>
      </pc:sldChg>
      <pc:sldChg chg="modSp">
        <pc:chgData name="Franklin, Grant" userId="S::grantdfranklin@tamu.edu::5abe4091-dd5f-473a-9aa3-6bf6dd197779" providerId="AD" clId="Web-{67F936D2-C8B7-D02A-FD7C-161E46AAB955}" dt="2022-11-01T14:43:26.635" v="32" actId="20577"/>
        <pc:sldMkLst>
          <pc:docMk/>
          <pc:sldMk cId="4028750370" sldId="277"/>
        </pc:sldMkLst>
        <pc:spChg chg="mod">
          <ac:chgData name="Franklin, Grant" userId="S::grantdfranklin@tamu.edu::5abe4091-dd5f-473a-9aa3-6bf6dd197779" providerId="AD" clId="Web-{67F936D2-C8B7-D02A-FD7C-161E46AAB955}" dt="2022-11-01T14:43:26.635" v="32" actId="20577"/>
          <ac:spMkLst>
            <pc:docMk/>
            <pc:sldMk cId="4028750370" sldId="277"/>
            <ac:spMk id="2" creationId="{00000000-0000-0000-0000-000000000000}"/>
          </ac:spMkLst>
        </pc:spChg>
      </pc:sldChg>
      <pc:sldChg chg="modSp">
        <pc:chgData name="Franklin, Grant" userId="S::grantdfranklin@tamu.edu::5abe4091-dd5f-473a-9aa3-6bf6dd197779" providerId="AD" clId="Web-{67F936D2-C8B7-D02A-FD7C-161E46AAB955}" dt="2022-11-01T14:43:42.776" v="48" actId="20577"/>
        <pc:sldMkLst>
          <pc:docMk/>
          <pc:sldMk cId="1671867253" sldId="280"/>
        </pc:sldMkLst>
        <pc:spChg chg="mod">
          <ac:chgData name="Franklin, Grant" userId="S::grantdfranklin@tamu.edu::5abe4091-dd5f-473a-9aa3-6bf6dd197779" providerId="AD" clId="Web-{67F936D2-C8B7-D02A-FD7C-161E46AAB955}" dt="2022-11-01T14:43:42.776" v="48" actId="20577"/>
          <ac:spMkLst>
            <pc:docMk/>
            <pc:sldMk cId="1671867253" sldId="280"/>
            <ac:spMk id="2" creationId="{00000000-0000-0000-0000-000000000000}"/>
          </ac:spMkLst>
        </pc:spChg>
      </pc:sldChg>
      <pc:sldChg chg="del">
        <pc:chgData name="Franklin, Grant" userId="S::grantdfranklin@tamu.edu::5abe4091-dd5f-473a-9aa3-6bf6dd197779" providerId="AD" clId="Web-{67F936D2-C8B7-D02A-FD7C-161E46AAB955}" dt="2022-11-01T14:43:01.087" v="21"/>
        <pc:sldMkLst>
          <pc:docMk/>
          <pc:sldMk cId="4292850638" sldId="282"/>
        </pc:sldMkLst>
      </pc:sldChg>
      <pc:sldChg chg="add">
        <pc:chgData name="Franklin, Grant" userId="S::grantdfranklin@tamu.edu::5abe4091-dd5f-473a-9aa3-6bf6dd197779" providerId="AD" clId="Web-{67F936D2-C8B7-D02A-FD7C-161E46AAB955}" dt="2022-11-01T14:29:49.696" v="0"/>
        <pc:sldMkLst>
          <pc:docMk/>
          <pc:sldMk cId="2369346094" sldId="284"/>
        </pc:sldMkLst>
      </pc:sldChg>
      <pc:sldChg chg="add">
        <pc:chgData name="Franklin, Grant" userId="S::grantdfranklin@tamu.edu::5abe4091-dd5f-473a-9aa3-6bf6dd197779" providerId="AD" clId="Web-{67F936D2-C8B7-D02A-FD7C-161E46AAB955}" dt="2022-11-01T14:29:52.103" v="1"/>
        <pc:sldMkLst>
          <pc:docMk/>
          <pc:sldMk cId="1625175411" sldId="285"/>
        </pc:sldMkLst>
      </pc:sldChg>
      <pc:sldChg chg="modSp add replId">
        <pc:chgData name="Franklin, Grant" userId="S::grantdfranklin@tamu.edu::5abe4091-dd5f-473a-9aa3-6bf6dd197779" providerId="AD" clId="Web-{67F936D2-C8B7-D02A-FD7C-161E46AAB955}" dt="2022-11-01T14:43:40.557" v="46" actId="20577"/>
        <pc:sldMkLst>
          <pc:docMk/>
          <pc:sldMk cId="2351329326" sldId="286"/>
        </pc:sldMkLst>
        <pc:spChg chg="mod">
          <ac:chgData name="Franklin, Grant" userId="S::grantdfranklin@tamu.edu::5abe4091-dd5f-473a-9aa3-6bf6dd197779" providerId="AD" clId="Web-{67F936D2-C8B7-D02A-FD7C-161E46AAB955}" dt="2022-11-01T14:43:40.557" v="46" actId="20577"/>
          <ac:spMkLst>
            <pc:docMk/>
            <pc:sldMk cId="2351329326" sldId="286"/>
            <ac:spMk id="2" creationId="{00000000-0000-0000-0000-000000000000}"/>
          </ac:spMkLst>
        </pc:spChg>
      </pc:sldChg>
      <pc:sldChg chg="add del replId">
        <pc:chgData name="Franklin, Grant" userId="S::grantdfranklin@tamu.edu::5abe4091-dd5f-473a-9aa3-6bf6dd197779" providerId="AD" clId="Web-{67F936D2-C8B7-D02A-FD7C-161E46AAB955}" dt="2022-11-01T14:43:00.150" v="20"/>
        <pc:sldMkLst>
          <pc:docMk/>
          <pc:sldMk cId="2446529735" sldId="286"/>
        </pc:sldMkLst>
      </pc:sldChg>
      <pc:sldChg chg="modSp add ord replId">
        <pc:chgData name="Franklin, Grant" userId="S::grantdfranklin@tamu.edu::5abe4091-dd5f-473a-9aa3-6bf6dd197779" providerId="AD" clId="Web-{67F936D2-C8B7-D02A-FD7C-161E46AAB955}" dt="2022-11-01T14:43:49.886" v="56" actId="20577"/>
        <pc:sldMkLst>
          <pc:docMk/>
          <pc:sldMk cId="1240245141" sldId="287"/>
        </pc:sldMkLst>
        <pc:spChg chg="mod">
          <ac:chgData name="Franklin, Grant" userId="S::grantdfranklin@tamu.edu::5abe4091-dd5f-473a-9aa3-6bf6dd197779" providerId="AD" clId="Web-{67F936D2-C8B7-D02A-FD7C-161E46AAB955}" dt="2022-11-01T14:43:49.886" v="56" actId="20577"/>
          <ac:spMkLst>
            <pc:docMk/>
            <pc:sldMk cId="1240245141" sldId="287"/>
            <ac:spMk id="2" creationId="{00000000-0000-0000-0000-000000000000}"/>
          </ac:spMkLst>
        </pc:spChg>
      </pc:sldChg>
      <pc:sldChg chg="add del replId">
        <pc:chgData name="Franklin, Grant" userId="S::grantdfranklin@tamu.edu::5abe4091-dd5f-473a-9aa3-6bf6dd197779" providerId="AD" clId="Web-{67F936D2-C8B7-D02A-FD7C-161E46AAB955}" dt="2022-11-01T14:43:00.025" v="19"/>
        <pc:sldMkLst>
          <pc:docMk/>
          <pc:sldMk cId="2875625277" sldId="287"/>
        </pc:sldMkLst>
      </pc:sldChg>
      <pc:sldChg chg="modSp add ord replId">
        <pc:chgData name="Franklin, Grant" userId="S::grantdfranklin@tamu.edu::5abe4091-dd5f-473a-9aa3-6bf6dd197779" providerId="AD" clId="Web-{67F936D2-C8B7-D02A-FD7C-161E46AAB955}" dt="2022-11-01T14:43:28.932" v="34" actId="20577"/>
        <pc:sldMkLst>
          <pc:docMk/>
          <pc:sldMk cId="191870565" sldId="288"/>
        </pc:sldMkLst>
        <pc:spChg chg="mod">
          <ac:chgData name="Franklin, Grant" userId="S::grantdfranklin@tamu.edu::5abe4091-dd5f-473a-9aa3-6bf6dd197779" providerId="AD" clId="Web-{67F936D2-C8B7-D02A-FD7C-161E46AAB955}" dt="2022-11-01T14:43:28.932" v="34" actId="20577"/>
          <ac:spMkLst>
            <pc:docMk/>
            <pc:sldMk cId="191870565" sldId="288"/>
            <ac:spMk id="2" creationId="{00000000-0000-0000-0000-000000000000}"/>
          </ac:spMkLst>
        </pc:spChg>
      </pc:sldChg>
      <pc:sldChg chg="modSp add ord replId">
        <pc:chgData name="Franklin, Grant" userId="S::grantdfranklin@tamu.edu::5abe4091-dd5f-473a-9aa3-6bf6dd197779" providerId="AD" clId="Web-{67F936D2-C8B7-D02A-FD7C-161E46AAB955}" dt="2022-11-01T14:43:52.136" v="58" actId="20577"/>
        <pc:sldMkLst>
          <pc:docMk/>
          <pc:sldMk cId="3021185063" sldId="289"/>
        </pc:sldMkLst>
        <pc:spChg chg="mod">
          <ac:chgData name="Franklin, Grant" userId="S::grantdfranklin@tamu.edu::5abe4091-dd5f-473a-9aa3-6bf6dd197779" providerId="AD" clId="Web-{67F936D2-C8B7-D02A-FD7C-161E46AAB955}" dt="2022-11-01T14:43:52.136" v="58" actId="20577"/>
          <ac:spMkLst>
            <pc:docMk/>
            <pc:sldMk cId="3021185063" sldId="28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B4D8-AFB8-46A0-9AE2-8FDD26A2647C}" type="datetimeFigureOut">
              <a:rPr lang="en-US" smtClean="0"/>
              <a:t>11/6/2022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F0D01-9E14-4357-A08D-39E2B2A13F9F}" type="slidenum">
              <a:rPr lang="en-US" smtClean="0"/>
              <a:t>‹#›</a:t>
            </a:fld>
            <a:endParaRPr lang="en-US"/>
          </a:p>
        </p:txBody>
      </p:sp>
    </p:spTree>
    <p:extLst>
      <p:ext uri="{BB962C8B-B14F-4D97-AF65-F5344CB8AC3E}">
        <p14:creationId xmlns:p14="http://schemas.microsoft.com/office/powerpoint/2010/main" val="3172224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793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stop at the store just to run in for a second, and leave your pet in the car with the windows “cracked.” You’re just going to grab a couple of things, so it should all be fine. However, the lines in the store are long, you found a few extra things you needed Your pet should still be okay, though… he’s only been out there for about 20-30 minutes. Right?</a:t>
            </a:r>
          </a:p>
          <a:p>
            <a:r>
              <a:rPr lang="en-US"/>
              <a:t>Wrong.</a:t>
            </a:r>
            <a:endParaRPr lang="en-US">
              <a:cs typeface="+mn-lt"/>
            </a:endParaRPr>
          </a:p>
          <a:p>
            <a:r>
              <a:rPr lang="en-US"/>
              <a:t>***A car parked outside on a sunny, 95-degree Fahrenheit day can reach temperatures of up to 117 degrees Fahrenheit in just 30 minutes. </a:t>
            </a:r>
            <a:endParaRPr lang="en-US">
              <a:cs typeface="Calibri"/>
            </a:endParaRPr>
          </a:p>
          <a:p>
            <a:r>
              <a:rPr lang="en-US"/>
              <a:t>Your quick trip to the grocery store could be the determining factor between your pets life or death. </a:t>
            </a:r>
            <a:endParaRPr lang="en-US">
              <a:cs typeface="Calibri"/>
            </a:endParaRPr>
          </a:p>
          <a:p>
            <a:r>
              <a:rPr lang="en-US"/>
              <a:t>**</a:t>
            </a:r>
            <a:r>
              <a:rPr lang="en-US" err="1"/>
              <a:t>approximatley</a:t>
            </a:r>
            <a:r>
              <a:rPr lang="en-US"/>
              <a:t> 100 dogs die from heat exhaustion a year according to the American Veterinary Medical Association.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3</a:t>
            </a:fld>
            <a:endParaRPr lang="en-US"/>
          </a:p>
        </p:txBody>
      </p:sp>
    </p:spTree>
    <p:extLst>
      <p:ext uri="{BB962C8B-B14F-4D97-AF65-F5344CB8AC3E}">
        <p14:creationId xmlns:p14="http://schemas.microsoft.com/office/powerpoint/2010/main" val="229184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the chilly dogs, have created a device to keep your cabin cool while you are away and assure the safety of your pet.</a:t>
            </a:r>
          </a:p>
          <a:p>
            <a:r>
              <a:rPr lang="en-US"/>
              <a:t>***The chilly dog is a battery powered car A/C system. that can cool the inside of your vehicle without relying on the motor of your car or its battery.</a:t>
            </a:r>
            <a:endParaRPr lang="en-US">
              <a:cs typeface="Calibri"/>
            </a:endParaRPr>
          </a:p>
          <a:p>
            <a:r>
              <a:rPr lang="en-US"/>
              <a:t>***Chilly Dog users will be able to receive real time temperature reading of the ambient and cabin temperature, adjust the desired output temperature using the chilly dog phone application, and even receive alerts when the device has low battery or conditions in the cabin become unfit for the pet.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1BF0103-B3C6-432F-8770-4E36A8160A52}" type="slidenum">
              <a:rPr lang="en-US" smtClean="0"/>
              <a:t>4</a:t>
            </a:fld>
            <a:endParaRPr lang="en-US"/>
          </a:p>
        </p:txBody>
      </p:sp>
    </p:spTree>
    <p:extLst>
      <p:ext uri="{BB962C8B-B14F-4D97-AF65-F5344CB8AC3E}">
        <p14:creationId xmlns:p14="http://schemas.microsoft.com/office/powerpoint/2010/main" val="2801283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647299"/>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Guidance on preparing final presentation </a:t>
            </a:r>
            <a:endParaRPr/>
          </a:p>
        </p:txBody>
      </p:sp>
      <p:sp>
        <p:nvSpPr>
          <p:cNvPr id="2" name="TextBox 1"/>
          <p:cNvSpPr txBox="1"/>
          <p:nvPr/>
        </p:nvSpPr>
        <p:spPr>
          <a:xfrm>
            <a:off x="1" y="1380067"/>
            <a:ext cx="8652932" cy="5509200"/>
          </a:xfrm>
          <a:prstGeom prst="rect">
            <a:avLst/>
          </a:prstGeom>
          <a:noFill/>
        </p:spPr>
        <p:txBody>
          <a:bodyPr wrap="square" rtlCol="0">
            <a:spAutoFit/>
          </a:bodyPr>
          <a:lstStyle/>
          <a:p>
            <a:pPr marL="285750" indent="-285750">
              <a:buFont typeface="Arial" panose="020B0604020202020204" pitchFamily="34" charset="0"/>
              <a:buChar char="•"/>
            </a:pPr>
            <a:r>
              <a:rPr lang="en-US" sz="1600"/>
              <a:t>This is not a project update – DO NOT use old templates, do not do the accomplishments/on-going table thing, do not show execution/validation plans.</a:t>
            </a:r>
          </a:p>
          <a:p>
            <a:pPr marL="285750" indent="-285750">
              <a:buFont typeface="Arial" panose="020B0604020202020204" pitchFamily="34" charset="0"/>
              <a:buChar char="•"/>
            </a:pPr>
            <a:r>
              <a:rPr lang="en-US" sz="1600"/>
              <a:t>Each team will have 10 minutes to do the final presentation.  You will be stopped if you go over so practice to make sure you stay within 10 minutes</a:t>
            </a:r>
          </a:p>
          <a:p>
            <a:pPr marL="285750" indent="-285750">
              <a:buFont typeface="Arial" panose="020B0604020202020204" pitchFamily="34" charset="0"/>
              <a:buChar char="•"/>
            </a:pPr>
            <a:r>
              <a:rPr lang="en-US" sz="1600"/>
              <a:t>You will cover design and validation accomplishments for your project.  Each team member should speak on end-to-end use scenarios that relied on their engineering contributions – you will be assessed on the difficulty/complexity of your design work, what you delivered, what engineering skills &amp; reasoning you applied (3pts); progress and completeness of design, test, and validation (2pts); and quality of slides and presentation skill (2pts). </a:t>
            </a:r>
          </a:p>
          <a:p>
            <a:pPr marL="285750" indent="-285750">
              <a:buFont typeface="Arial" panose="020B0604020202020204" pitchFamily="34" charset="0"/>
              <a:buChar char="•"/>
            </a:pPr>
            <a:r>
              <a:rPr lang="en-US" sz="1600"/>
              <a:t>Results – tables, figures, pictures that reinforce your design/test/validation are encouraged.  BUT do not use your very short time to show videos of flights, bench test procedures, walk through code, or talk thru details of a figure.  Save Demo content for the demo!</a:t>
            </a:r>
          </a:p>
          <a:p>
            <a:pPr marL="285750" indent="-285750">
              <a:buFont typeface="Arial" panose="020B0604020202020204" pitchFamily="34" charset="0"/>
              <a:buChar char="•"/>
            </a:pPr>
            <a:r>
              <a:rPr lang="en-US" sz="1600"/>
              <a:t>This presentation will be the culmination of your improved presentation skills.  Think of this as a formal presentation to a VP, a VC, or a Client.  Avoid informal and slang language; avoid informal, familiar delivery; avoid jokes or humor. Be clear, concise, and don’t try to bluff through what is not complete or is problematic. </a:t>
            </a:r>
          </a:p>
          <a:p>
            <a:pPr marL="285750" indent="-285750">
              <a:buFont typeface="Arial" panose="020B0604020202020204" pitchFamily="34" charset="0"/>
              <a:buChar char="•"/>
            </a:pPr>
            <a:r>
              <a:rPr lang="en-US" sz="1600"/>
              <a:t>Dress should be business casual or business formal.</a:t>
            </a:r>
          </a:p>
          <a:p>
            <a:pPr marL="285750" indent="-285750">
              <a:buFont typeface="Arial" panose="020B0604020202020204" pitchFamily="34" charset="0"/>
              <a:buChar char="•"/>
            </a:pPr>
            <a:r>
              <a:rPr lang="en-US" sz="1600"/>
              <a:t>Be on time for presentations – with a flash drive. We do not have time for 2 minute transfers between presentations or arrive before class and copy your presentation to the PC desktop (we will delete these at the end of the day)</a:t>
            </a:r>
          </a:p>
          <a:p>
            <a:pPr marL="285750" indent="-285750">
              <a:buFont typeface="Arial" panose="020B0604020202020204" pitchFamily="34" charset="0"/>
              <a:buChar char="•"/>
            </a:pPr>
            <a:r>
              <a:rPr lang="en-US" sz="1600"/>
              <a:t>Q&amp;A will be limited to 1 minute – and will just be to clarify things from the presentation.  Feedback will be given on canvas as part of grading.</a:t>
            </a:r>
          </a:p>
        </p:txBody>
      </p:sp>
    </p:spTree>
    <p:extLst>
      <p:ext uri="{BB962C8B-B14F-4D97-AF65-F5344CB8AC3E}">
        <p14:creationId xmlns:p14="http://schemas.microsoft.com/office/powerpoint/2010/main" val="102874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err="1">
                <a:ea typeface="+mj-lt"/>
                <a:cs typeface="+mj-lt"/>
              </a:rPr>
              <a:t>Yarentzy's</a:t>
            </a:r>
            <a:r>
              <a:rPr lang="en-US">
                <a:ea typeface="+mj-lt"/>
                <a:cs typeface="+mj-lt"/>
              </a:rPr>
              <a:t> </a:t>
            </a:r>
            <a:r>
              <a:rPr lang="en-US"/>
              <a:t>Integrated System Results</a:t>
            </a:r>
          </a:p>
        </p:txBody>
      </p:sp>
      <p:sp>
        <p:nvSpPr>
          <p:cNvPr id="3" name="Content Placeholder 2"/>
          <p:cNvSpPr>
            <a:spLocks noGrp="1"/>
          </p:cNvSpPr>
          <p:nvPr>
            <p:ph idx="1"/>
          </p:nvPr>
        </p:nvSpPr>
        <p:spPr>
          <a:xfrm>
            <a:off x="457200" y="2049270"/>
            <a:ext cx="8229600" cy="4637280"/>
          </a:xfrm>
        </p:spPr>
        <p:txBody>
          <a:bodyPr>
            <a:normAutofit/>
          </a:bodyPr>
          <a:lstStyle/>
          <a:p>
            <a:r>
              <a:rPr lang="en-US" sz="2800"/>
              <a:t>This section shows end-to-end system operation</a:t>
            </a:r>
          </a:p>
          <a:p>
            <a:r>
              <a:rPr lang="en-US" sz="2800"/>
              <a:t>Show and provide details on a few important end-to-end use scenarios that you developed and validated. Giving results (be quantitative here – results for key performance indicators … time to complete task, overall accuracy of task, success/fail measures)</a:t>
            </a:r>
          </a:p>
        </p:txBody>
      </p:sp>
      <p:sp>
        <p:nvSpPr>
          <p:cNvPr id="4" name="TextBox 3"/>
          <p:cNvSpPr txBox="1"/>
          <p:nvPr/>
        </p:nvSpPr>
        <p:spPr>
          <a:xfrm>
            <a:off x="855135" y="6352511"/>
            <a:ext cx="4106332" cy="369332"/>
          </a:xfrm>
          <a:prstGeom prst="rect">
            <a:avLst/>
          </a:prstGeom>
          <a:noFill/>
        </p:spPr>
        <p:txBody>
          <a:bodyPr wrap="square" rtlCol="0">
            <a:spAutoFit/>
          </a:bodyPr>
          <a:lstStyle/>
          <a:p>
            <a:r>
              <a:rPr lang="en-US"/>
              <a:t>About 2 minutes total</a:t>
            </a:r>
          </a:p>
        </p:txBody>
      </p:sp>
    </p:spTree>
    <p:extLst>
      <p:ext uri="{BB962C8B-B14F-4D97-AF65-F5344CB8AC3E}">
        <p14:creationId xmlns:p14="http://schemas.microsoft.com/office/powerpoint/2010/main" val="1671867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Martin's Engineering Design Accomplishments</a:t>
            </a:r>
          </a:p>
        </p:txBody>
      </p:sp>
      <p:sp>
        <p:nvSpPr>
          <p:cNvPr id="3" name="Content Placeholder 2"/>
          <p:cNvSpPr>
            <a:spLocks noGrp="1"/>
          </p:cNvSpPr>
          <p:nvPr>
            <p:ph idx="1"/>
          </p:nvPr>
        </p:nvSpPr>
        <p:spPr>
          <a:xfrm>
            <a:off x="381000" y="1899897"/>
            <a:ext cx="8229600" cy="4637280"/>
          </a:xfrm>
        </p:spPr>
        <p:txBody>
          <a:bodyPr>
            <a:normAutofit fontScale="85000" lnSpcReduction="10000"/>
          </a:bodyPr>
          <a:lstStyle/>
          <a:p>
            <a:r>
              <a:rPr lang="en-US"/>
              <a:t>Each team member should in 2 – 3 slides show what they designed, tested, and validated. </a:t>
            </a:r>
          </a:p>
          <a:p>
            <a:r>
              <a:rPr lang="en-US"/>
              <a:t>List challenges / solutions where appropriate. </a:t>
            </a:r>
          </a:p>
          <a:p>
            <a:r>
              <a:rPr lang="en-US"/>
              <a:t>Present data (table?) with requirement description (</a:t>
            </a:r>
            <a:r>
              <a:rPr lang="en-US" sz="2400" err="1"/>
              <a:t>eg</a:t>
            </a:r>
            <a:r>
              <a:rPr lang="en-US" sz="2400"/>
              <a:t> rover drill placement accuracy</a:t>
            </a:r>
            <a:r>
              <a:rPr lang="en-US"/>
              <a:t>); what spec(s) for that requirement (</a:t>
            </a:r>
            <a:r>
              <a:rPr lang="en-US" sz="2000" err="1"/>
              <a:t>eg</a:t>
            </a:r>
            <a:r>
              <a:rPr lang="en-US" sz="2000"/>
              <a:t> mean error in positioning</a:t>
            </a:r>
            <a:r>
              <a:rPr lang="en-US"/>
              <a:t>), measured range of results (</a:t>
            </a:r>
            <a:r>
              <a:rPr lang="en-US" sz="2000"/>
              <a:t>min 1.2cm, mean 4 cm, max 11cm</a:t>
            </a:r>
            <a:r>
              <a:rPr lang="en-US"/>
              <a:t>);</a:t>
            </a:r>
          </a:p>
          <a:p>
            <a:r>
              <a:rPr lang="en-US"/>
              <a:t>Accomplishments should be backed up with quantitative test results and requirements validation</a:t>
            </a:r>
          </a:p>
        </p:txBody>
      </p:sp>
      <p:sp>
        <p:nvSpPr>
          <p:cNvPr id="4" name="TextBox 3"/>
          <p:cNvSpPr txBox="1"/>
          <p:nvPr/>
        </p:nvSpPr>
        <p:spPr>
          <a:xfrm>
            <a:off x="855135" y="6352511"/>
            <a:ext cx="4106332" cy="369332"/>
          </a:xfrm>
          <a:prstGeom prst="rect">
            <a:avLst/>
          </a:prstGeom>
          <a:noFill/>
        </p:spPr>
        <p:txBody>
          <a:bodyPr wrap="square" rtlCol="0">
            <a:spAutoFit/>
          </a:bodyPr>
          <a:lstStyle/>
          <a:p>
            <a:r>
              <a:rPr lang="en-US"/>
              <a:t>About 60-90 seconds / team member</a:t>
            </a:r>
          </a:p>
        </p:txBody>
      </p:sp>
    </p:spTree>
    <p:extLst>
      <p:ext uri="{BB962C8B-B14F-4D97-AF65-F5344CB8AC3E}">
        <p14:creationId xmlns:p14="http://schemas.microsoft.com/office/powerpoint/2010/main" val="124024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a typeface="+mj-lt"/>
                <a:cs typeface="+mj-lt"/>
              </a:rPr>
              <a:t>Martin's </a:t>
            </a:r>
            <a:r>
              <a:rPr lang="en-US"/>
              <a:t>Integrated System Results</a:t>
            </a:r>
          </a:p>
        </p:txBody>
      </p:sp>
      <p:sp>
        <p:nvSpPr>
          <p:cNvPr id="3" name="Content Placeholder 2"/>
          <p:cNvSpPr>
            <a:spLocks noGrp="1"/>
          </p:cNvSpPr>
          <p:nvPr>
            <p:ph idx="1"/>
          </p:nvPr>
        </p:nvSpPr>
        <p:spPr>
          <a:xfrm>
            <a:off x="457200" y="2049270"/>
            <a:ext cx="8229600" cy="4637280"/>
          </a:xfrm>
        </p:spPr>
        <p:txBody>
          <a:bodyPr>
            <a:normAutofit/>
          </a:bodyPr>
          <a:lstStyle/>
          <a:p>
            <a:r>
              <a:rPr lang="en-US" sz="2800"/>
              <a:t>This section shows end-to-end system operation</a:t>
            </a:r>
          </a:p>
          <a:p>
            <a:r>
              <a:rPr lang="en-US" sz="2800"/>
              <a:t>Show and provide details on a few important end-to-end use scenarios that you developed and validated. Giving results (be quantitative here – results for key performance indicators … time to complete task, overall accuracy of task, success/fail measures)</a:t>
            </a:r>
          </a:p>
        </p:txBody>
      </p:sp>
      <p:sp>
        <p:nvSpPr>
          <p:cNvPr id="4" name="TextBox 3"/>
          <p:cNvSpPr txBox="1"/>
          <p:nvPr/>
        </p:nvSpPr>
        <p:spPr>
          <a:xfrm>
            <a:off x="855135" y="6352511"/>
            <a:ext cx="4106332" cy="369332"/>
          </a:xfrm>
          <a:prstGeom prst="rect">
            <a:avLst/>
          </a:prstGeom>
          <a:noFill/>
        </p:spPr>
        <p:txBody>
          <a:bodyPr wrap="square" rtlCol="0">
            <a:spAutoFit/>
          </a:bodyPr>
          <a:lstStyle/>
          <a:p>
            <a:r>
              <a:rPr lang="en-US"/>
              <a:t>About 2 minutes total</a:t>
            </a:r>
          </a:p>
        </p:txBody>
      </p:sp>
    </p:spTree>
    <p:extLst>
      <p:ext uri="{BB962C8B-B14F-4D97-AF65-F5344CB8AC3E}">
        <p14:creationId xmlns:p14="http://schemas.microsoft.com/office/powerpoint/2010/main" val="3021185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Conclusions</a:t>
            </a:r>
          </a:p>
        </p:txBody>
      </p:sp>
      <p:sp>
        <p:nvSpPr>
          <p:cNvPr id="3" name="Content Placeholder 2"/>
          <p:cNvSpPr>
            <a:spLocks noGrp="1"/>
          </p:cNvSpPr>
          <p:nvPr>
            <p:ph idx="1"/>
          </p:nvPr>
        </p:nvSpPr>
        <p:spPr>
          <a:xfrm>
            <a:off x="457200" y="2049270"/>
            <a:ext cx="8229600" cy="4637280"/>
          </a:xfrm>
        </p:spPr>
        <p:txBody>
          <a:bodyPr>
            <a:normAutofit/>
          </a:bodyPr>
          <a:lstStyle/>
          <a:p>
            <a:r>
              <a:rPr lang="en-US"/>
              <a:t>List issues encountered that required changes from system described in </a:t>
            </a:r>
            <a:r>
              <a:rPr lang="en-US" err="1"/>
              <a:t>Conops</a:t>
            </a:r>
            <a:r>
              <a:rPr lang="en-US"/>
              <a:t>, FSR/ICD and resulting system design changes</a:t>
            </a:r>
          </a:p>
          <a:p>
            <a:r>
              <a:rPr lang="en-US"/>
              <a:t>Current status (</a:t>
            </a:r>
            <a:r>
              <a:rPr lang="en-US" sz="2800" err="1"/>
              <a:t>eg</a:t>
            </a:r>
            <a:r>
              <a:rPr lang="en-US" sz="2800"/>
              <a:t>. integration/test/validation complete; Integration complete, but BT </a:t>
            </a:r>
            <a:r>
              <a:rPr lang="en-US" sz="2800" err="1"/>
              <a:t>comm</a:t>
            </a:r>
            <a:r>
              <a:rPr lang="en-US" sz="2800"/>
              <a:t> not fully validated; Repeating testing for replacement PCB, integration/validation to be completed in 1 week</a:t>
            </a:r>
            <a:r>
              <a:rPr lang="en-US"/>
              <a:t>)</a:t>
            </a:r>
          </a:p>
          <a:p>
            <a:endParaRPr lang="en-US"/>
          </a:p>
        </p:txBody>
      </p:sp>
      <p:sp>
        <p:nvSpPr>
          <p:cNvPr id="4" name="TextBox 3"/>
          <p:cNvSpPr txBox="1"/>
          <p:nvPr/>
        </p:nvSpPr>
        <p:spPr>
          <a:xfrm>
            <a:off x="855135" y="6352511"/>
            <a:ext cx="4106332" cy="369332"/>
          </a:xfrm>
          <a:prstGeom prst="rect">
            <a:avLst/>
          </a:prstGeom>
          <a:noFill/>
        </p:spPr>
        <p:txBody>
          <a:bodyPr wrap="square" rtlCol="0">
            <a:spAutoFit/>
          </a:bodyPr>
          <a:lstStyle/>
          <a:p>
            <a:r>
              <a:rPr lang="en-US"/>
              <a:t>About 1 minute total</a:t>
            </a:r>
          </a:p>
        </p:txBody>
      </p:sp>
    </p:spTree>
    <p:extLst>
      <p:ext uri="{BB962C8B-B14F-4D97-AF65-F5344CB8AC3E}">
        <p14:creationId xmlns:p14="http://schemas.microsoft.com/office/powerpoint/2010/main" val="374392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0" y="4244975"/>
            <a:ext cx="7302500" cy="1603375"/>
          </a:xfrm>
        </p:spPr>
        <p:txBody>
          <a:bodyPr>
            <a:normAutofit fontScale="90000"/>
          </a:bodyPr>
          <a:lstStyle/>
          <a:p>
            <a:r>
              <a:rPr lang="en-US"/>
              <a:t>ECEN 404 Final Presentation</a:t>
            </a:r>
            <a:br>
              <a:rPr lang="en-US"/>
            </a:br>
            <a:r>
              <a:rPr lang="en-US"/>
              <a:t>Team 31: Chilly Dog</a:t>
            </a:r>
            <a:br>
              <a:rPr lang="en-US"/>
            </a:br>
            <a:r>
              <a:rPr lang="en-US">
                <a:ea typeface="+mj-lt"/>
                <a:cs typeface="+mj-lt"/>
              </a:rPr>
              <a:t>Martin Rennaker</a:t>
            </a:r>
            <a:br>
              <a:rPr lang="en-US">
                <a:ea typeface="+mj-lt"/>
                <a:cs typeface="+mj-lt"/>
              </a:rPr>
            </a:br>
            <a:r>
              <a:rPr lang="en-US">
                <a:ea typeface="+mj-lt"/>
                <a:cs typeface="+mj-lt"/>
              </a:rPr>
              <a:t>Grant Franklin</a:t>
            </a:r>
            <a:br>
              <a:rPr lang="en-US">
                <a:ea typeface="+mj-lt"/>
                <a:cs typeface="+mj-lt"/>
              </a:rPr>
            </a:br>
            <a:r>
              <a:rPr lang="en-US" err="1">
                <a:ea typeface="+mj-lt"/>
                <a:cs typeface="+mj-lt"/>
              </a:rPr>
              <a:t>Yarentzy</a:t>
            </a:r>
            <a:r>
              <a:rPr lang="en-US">
                <a:ea typeface="+mj-lt"/>
                <a:cs typeface="+mj-lt"/>
              </a:rPr>
              <a:t> Magallanes</a:t>
            </a:r>
            <a:br>
              <a:rPr lang="en-US">
                <a:ea typeface="+mj-lt"/>
                <a:cs typeface="+mj-lt"/>
              </a:rPr>
            </a:br>
            <a:r>
              <a:rPr lang="en-US">
                <a:ea typeface="+mj-lt"/>
                <a:cs typeface="+mj-lt"/>
              </a:rPr>
              <a:t>Sponsor: Rohith Kumar</a:t>
            </a:r>
            <a:br>
              <a:rPr lang="en-US">
                <a:ea typeface="+mj-lt"/>
                <a:cs typeface="+mj-lt"/>
              </a:rPr>
            </a:br>
            <a:r>
              <a:rPr lang="en-US">
                <a:ea typeface="+mj-lt"/>
                <a:cs typeface="+mj-lt"/>
              </a:rPr>
              <a:t>TA: Rohith Kumar</a:t>
            </a:r>
            <a:endParaRPr lang="en-US"/>
          </a:p>
        </p:txBody>
      </p:sp>
      <p:sp>
        <p:nvSpPr>
          <p:cNvPr id="4" name="Diagonal Stripe 3"/>
          <p:cNvSpPr/>
          <p:nvPr/>
        </p:nvSpPr>
        <p:spPr>
          <a:xfrm>
            <a:off x="0" y="0"/>
            <a:ext cx="6111425" cy="6111425"/>
          </a:xfrm>
          <a:prstGeom prst="diagStripe">
            <a:avLst>
              <a:gd name="adj" fmla="val 28990"/>
            </a:avLst>
          </a:prstGeom>
          <a:blipFill rotWithShape="1">
            <a:blip r:embed="rId2" cstate="print">
              <a:extLst>
                <a:ext uri="{28A0092B-C50C-407E-A947-70E740481C1C}">
                  <a14:useLocalDpi xmlns:a14="http://schemas.microsoft.com/office/drawing/2010/main"/>
                </a:ext>
              </a:extLst>
            </a:blip>
            <a:srcRect/>
            <a:stretch>
              <a:fillRect/>
            </a:stretch>
          </a:blipFill>
          <a:ln>
            <a:noFill/>
          </a:ln>
          <a:effectLst>
            <a:outerShdw blurRad="193675" dist="230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6" name="Picture 5" descr="DLCOE_logo_HWH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44000" y="1105318"/>
            <a:ext cx="3114199" cy="525774"/>
          </a:xfrm>
          <a:prstGeom prst="rect">
            <a:avLst/>
          </a:prstGeom>
        </p:spPr>
      </p:pic>
    </p:spTree>
    <p:extLst>
      <p:ext uri="{BB962C8B-B14F-4D97-AF65-F5344CB8AC3E}">
        <p14:creationId xmlns:p14="http://schemas.microsoft.com/office/powerpoint/2010/main" val="162857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Project Overview</a:t>
            </a:r>
            <a:endParaRPr lang="en-US">
              <a:cs typeface="Arial"/>
            </a:endParaRP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b="1">
                <a:cs typeface="Arial"/>
              </a:rPr>
              <a:t>Problem statement</a:t>
            </a:r>
            <a:endParaRPr lang="en-US" b="1">
              <a:ea typeface="+mn-lt"/>
              <a:cs typeface="+mn-lt"/>
            </a:endParaRPr>
          </a:p>
          <a:p>
            <a:r>
              <a:rPr lang="en-US">
                <a:cs typeface="Arial"/>
              </a:rPr>
              <a:t>A car parked outside on a sunny, 95-degree day can reach temperatures of up to 117 degrees Fahrenheit in just 30 minutes.</a:t>
            </a:r>
          </a:p>
          <a:p>
            <a:r>
              <a:rPr lang="en-US">
                <a:cs typeface="Arial"/>
              </a:rPr>
              <a:t>Approximately 100 dogs die in vehicles from heat exhaustion per year according to the AVMA.</a:t>
            </a:r>
          </a:p>
          <a:p>
            <a:pPr marL="0" indent="0">
              <a:buNone/>
            </a:pPr>
            <a:endParaRPr lang="en-US">
              <a:cs typeface="Arial"/>
            </a:endParaRPr>
          </a:p>
        </p:txBody>
      </p:sp>
    </p:spTree>
    <p:extLst>
      <p:ext uri="{BB962C8B-B14F-4D97-AF65-F5344CB8AC3E}">
        <p14:creationId xmlns:p14="http://schemas.microsoft.com/office/powerpoint/2010/main" val="236934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455-0BCB-D9B8-10CB-77A0F090C1C7}"/>
              </a:ext>
            </a:extLst>
          </p:cNvPr>
          <p:cNvSpPr>
            <a:spLocks noGrp="1"/>
          </p:cNvSpPr>
          <p:nvPr>
            <p:ph type="title"/>
          </p:nvPr>
        </p:nvSpPr>
        <p:spPr/>
        <p:txBody>
          <a:bodyPr/>
          <a:lstStyle/>
          <a:p>
            <a:r>
              <a:rPr lang="en-US">
                <a:cs typeface="Arial"/>
              </a:rPr>
              <a:t>Solution</a:t>
            </a:r>
            <a:endParaRPr lang="en-US"/>
          </a:p>
        </p:txBody>
      </p:sp>
      <p:sp>
        <p:nvSpPr>
          <p:cNvPr id="3" name="Content Placeholder 2">
            <a:extLst>
              <a:ext uri="{FF2B5EF4-FFF2-40B4-BE49-F238E27FC236}">
                <a16:creationId xmlns:a16="http://schemas.microsoft.com/office/drawing/2014/main" id="{4919F0D9-9E12-102F-302E-D8B776AC3336}"/>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a:ea typeface="+mn-lt"/>
                <a:cs typeface="+mn-lt"/>
              </a:rPr>
              <a:t>Provide ideal cabin conditions to allow your pet to safely stay unattended in a vehicle.</a:t>
            </a:r>
          </a:p>
          <a:p>
            <a:pPr marL="0" indent="0">
              <a:buNone/>
            </a:pPr>
            <a:endParaRPr lang="en-US">
              <a:cs typeface="Arial"/>
            </a:endParaRPr>
          </a:p>
          <a:p>
            <a:pPr marL="0" indent="0">
              <a:buNone/>
            </a:pPr>
            <a:r>
              <a:rPr lang="en-US" b="1">
                <a:cs typeface="Arial"/>
              </a:rPr>
              <a:t>Features: </a:t>
            </a:r>
          </a:p>
          <a:p>
            <a:pPr marL="457200" indent="-457200"/>
            <a:r>
              <a:rPr lang="en-US">
                <a:cs typeface="Arial"/>
              </a:rPr>
              <a:t>Does not rely on the battery or motor of your vehicle</a:t>
            </a:r>
          </a:p>
          <a:p>
            <a:pPr marL="457200" indent="-457200"/>
            <a:r>
              <a:rPr lang="en-US">
                <a:cs typeface="Arial"/>
              </a:rPr>
              <a:t>Receive real time ambient and cabin temperature readings</a:t>
            </a:r>
          </a:p>
          <a:p>
            <a:pPr marL="457200" indent="-457200"/>
            <a:r>
              <a:rPr lang="en-US">
                <a:cs typeface="Arial"/>
              </a:rPr>
              <a:t>Set a desired cabin temperature through the Chilly dog phone application</a:t>
            </a:r>
          </a:p>
          <a:p>
            <a:pPr marL="457200" indent="-457200"/>
            <a:r>
              <a:rPr lang="en-US">
                <a:cs typeface="Arial"/>
              </a:rPr>
              <a:t>Receive alerts for low battery and extreme temperature conditions</a:t>
            </a:r>
          </a:p>
        </p:txBody>
      </p:sp>
    </p:spTree>
    <p:extLst>
      <p:ext uri="{BB962C8B-B14F-4D97-AF65-F5344CB8AC3E}">
        <p14:creationId xmlns:p14="http://schemas.microsoft.com/office/powerpoint/2010/main" val="1625175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Engineering Design Accomplishments</a:t>
            </a:r>
          </a:p>
        </p:txBody>
      </p:sp>
      <p:sp>
        <p:nvSpPr>
          <p:cNvPr id="3" name="Content Placeholder 2"/>
          <p:cNvSpPr>
            <a:spLocks noGrp="1"/>
          </p:cNvSpPr>
          <p:nvPr>
            <p:ph idx="1"/>
          </p:nvPr>
        </p:nvSpPr>
        <p:spPr>
          <a:xfrm>
            <a:off x="381000" y="1899897"/>
            <a:ext cx="8229600" cy="4637280"/>
          </a:xfrm>
        </p:spPr>
        <p:txBody>
          <a:bodyPr>
            <a:normAutofit fontScale="85000" lnSpcReduction="10000"/>
          </a:bodyPr>
          <a:lstStyle/>
          <a:p>
            <a:r>
              <a:rPr lang="en-US"/>
              <a:t>Each team member should in 2 – 3 slides show what they designed, tested, and validated. </a:t>
            </a:r>
          </a:p>
          <a:p>
            <a:r>
              <a:rPr lang="en-US"/>
              <a:t>List challenges / solutions where appropriate. </a:t>
            </a:r>
          </a:p>
          <a:p>
            <a:r>
              <a:rPr lang="en-US"/>
              <a:t>Present data (table?) with requirement description (</a:t>
            </a:r>
            <a:r>
              <a:rPr lang="en-US" sz="2400" err="1"/>
              <a:t>eg</a:t>
            </a:r>
            <a:r>
              <a:rPr lang="en-US" sz="2400"/>
              <a:t> rover drill placement accuracy</a:t>
            </a:r>
            <a:r>
              <a:rPr lang="en-US"/>
              <a:t>); what spec(s) for that requirement (</a:t>
            </a:r>
            <a:r>
              <a:rPr lang="en-US" sz="2000" err="1"/>
              <a:t>eg</a:t>
            </a:r>
            <a:r>
              <a:rPr lang="en-US" sz="2000"/>
              <a:t> mean error in positioning</a:t>
            </a:r>
            <a:r>
              <a:rPr lang="en-US"/>
              <a:t>), measured range of results (</a:t>
            </a:r>
            <a:r>
              <a:rPr lang="en-US" sz="2000"/>
              <a:t>min 1.2cm, mean 4 cm, max 11cm</a:t>
            </a:r>
            <a:r>
              <a:rPr lang="en-US"/>
              <a:t>);</a:t>
            </a:r>
          </a:p>
          <a:p>
            <a:r>
              <a:rPr lang="en-US"/>
              <a:t>Accomplishments should be backed up with quantitative test results and requirements validation</a:t>
            </a:r>
          </a:p>
        </p:txBody>
      </p:sp>
      <p:sp>
        <p:nvSpPr>
          <p:cNvPr id="4" name="TextBox 3"/>
          <p:cNvSpPr txBox="1"/>
          <p:nvPr/>
        </p:nvSpPr>
        <p:spPr>
          <a:xfrm>
            <a:off x="855135" y="6352511"/>
            <a:ext cx="4106332" cy="369332"/>
          </a:xfrm>
          <a:prstGeom prst="rect">
            <a:avLst/>
          </a:prstGeom>
          <a:noFill/>
        </p:spPr>
        <p:txBody>
          <a:bodyPr wrap="square" rtlCol="0">
            <a:spAutoFit/>
          </a:bodyPr>
          <a:lstStyle/>
          <a:p>
            <a:r>
              <a:rPr lang="en-US"/>
              <a:t>About 60-90 seconds / team member</a:t>
            </a:r>
          </a:p>
        </p:txBody>
      </p:sp>
    </p:spTree>
    <p:extLst>
      <p:ext uri="{BB962C8B-B14F-4D97-AF65-F5344CB8AC3E}">
        <p14:creationId xmlns:p14="http://schemas.microsoft.com/office/powerpoint/2010/main" val="4028750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Grant's Engineering Design Accomplishments</a:t>
            </a:r>
          </a:p>
        </p:txBody>
      </p:sp>
      <p:sp>
        <p:nvSpPr>
          <p:cNvPr id="3" name="Content Placeholder 2"/>
          <p:cNvSpPr>
            <a:spLocks noGrp="1"/>
          </p:cNvSpPr>
          <p:nvPr>
            <p:ph idx="1"/>
          </p:nvPr>
        </p:nvSpPr>
        <p:spPr>
          <a:xfrm>
            <a:off x="381000" y="1899897"/>
            <a:ext cx="8229600" cy="4637280"/>
          </a:xfrm>
        </p:spPr>
        <p:txBody>
          <a:bodyPr vert="horz" lIns="91440" tIns="45720" rIns="91440" bIns="45720" rtlCol="0" anchor="t">
            <a:normAutofit/>
          </a:bodyPr>
          <a:lstStyle/>
          <a:p>
            <a:r>
              <a:rPr lang="en-US"/>
              <a:t>Designed: PCB with battery voltage divider and 2 bucks</a:t>
            </a:r>
            <a:endParaRPr lang="en-US">
              <a:cs typeface="Arial"/>
            </a:endParaRPr>
          </a:p>
          <a:p>
            <a:r>
              <a:rPr lang="en-US">
                <a:cs typeface="Arial"/>
              </a:rPr>
              <a:t>Tested/Validated: PCB line/load tests, battery charging/discharging, servomotor power, battery life voltage divider output,  </a:t>
            </a:r>
          </a:p>
          <a:p>
            <a:r>
              <a:rPr lang="en-US">
                <a:cs typeface="Arial"/>
              </a:rPr>
              <a:t>Challenges: </a:t>
            </a:r>
            <a:r>
              <a:rPr lang="en-US" sz="2000">
                <a:ea typeface="+mn-lt"/>
                <a:cs typeface="+mn-lt"/>
              </a:rPr>
              <a:t>Difficult to test circuits with SMD parts on </a:t>
            </a:r>
            <a:r>
              <a:rPr lang="en-US" sz="2000" err="1">
                <a:ea typeface="+mn-lt"/>
                <a:cs typeface="+mn-lt"/>
              </a:rPr>
              <a:t>perfboard</a:t>
            </a:r>
            <a:r>
              <a:rPr lang="en-US" sz="2000">
                <a:ea typeface="+mn-lt"/>
                <a:cs typeface="+mn-lt"/>
              </a:rPr>
              <a:t>/breadboard, connection to MCU is 5V-9V because of USB-A, battery charging issue with dead batteries</a:t>
            </a:r>
          </a:p>
          <a:p>
            <a:pPr lvl="1"/>
            <a:r>
              <a:rPr lang="en-US">
                <a:cs typeface="Arial"/>
              </a:rPr>
              <a:t>Solutions:</a:t>
            </a:r>
          </a:p>
        </p:txBody>
      </p:sp>
    </p:spTree>
    <p:extLst>
      <p:ext uri="{BB962C8B-B14F-4D97-AF65-F5344CB8AC3E}">
        <p14:creationId xmlns:p14="http://schemas.microsoft.com/office/powerpoint/2010/main" val="127445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Integrated System Results</a:t>
            </a:r>
          </a:p>
        </p:txBody>
      </p:sp>
      <p:sp>
        <p:nvSpPr>
          <p:cNvPr id="3" name="Content Placeholder 2"/>
          <p:cNvSpPr>
            <a:spLocks noGrp="1"/>
          </p:cNvSpPr>
          <p:nvPr>
            <p:ph idx="1"/>
          </p:nvPr>
        </p:nvSpPr>
        <p:spPr>
          <a:xfrm>
            <a:off x="457200" y="2049270"/>
            <a:ext cx="8229600" cy="4637280"/>
          </a:xfrm>
        </p:spPr>
        <p:txBody>
          <a:bodyPr>
            <a:normAutofit/>
          </a:bodyPr>
          <a:lstStyle/>
          <a:p>
            <a:r>
              <a:rPr lang="en-US" sz="2800"/>
              <a:t>This section shows end-to-end system operation</a:t>
            </a:r>
          </a:p>
          <a:p>
            <a:r>
              <a:rPr lang="en-US" sz="2800"/>
              <a:t>Show and provide details on a few important end-to-end use scenarios that you developed and validated. Giving results (be quantitative here – results for key performance indicators … time to complete task, overall accuracy of task, success/fail measures)</a:t>
            </a:r>
          </a:p>
        </p:txBody>
      </p:sp>
    </p:spTree>
    <p:extLst>
      <p:ext uri="{BB962C8B-B14F-4D97-AF65-F5344CB8AC3E}">
        <p14:creationId xmlns:p14="http://schemas.microsoft.com/office/powerpoint/2010/main" val="19187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ea typeface="+mj-lt"/>
                <a:cs typeface="+mj-lt"/>
              </a:rPr>
              <a:t>Grant's </a:t>
            </a:r>
            <a:r>
              <a:rPr lang="en-US"/>
              <a:t>Integrated System Results</a:t>
            </a: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r>
              <a:rPr lang="en-US" sz="2800"/>
              <a:t>Battery life for system with VAC on/off and with charging on/off</a:t>
            </a:r>
            <a:endParaRPr lang="en-US" sz="2800">
              <a:cs typeface="Arial"/>
            </a:endParaRPr>
          </a:p>
          <a:p>
            <a:endParaRPr lang="en-US" sz="2800">
              <a:cs typeface="Arial"/>
            </a:endParaRPr>
          </a:p>
        </p:txBody>
      </p:sp>
    </p:spTree>
    <p:extLst>
      <p:ext uri="{BB962C8B-B14F-4D97-AF65-F5344CB8AC3E}">
        <p14:creationId xmlns:p14="http://schemas.microsoft.com/office/powerpoint/2010/main" val="185303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err="1"/>
              <a:t>Yarentzy's</a:t>
            </a:r>
            <a:r>
              <a:rPr lang="en-US"/>
              <a:t> Engineering Design Accomplishments</a:t>
            </a:r>
          </a:p>
        </p:txBody>
      </p:sp>
      <p:sp>
        <p:nvSpPr>
          <p:cNvPr id="3" name="Content Placeholder 2"/>
          <p:cNvSpPr>
            <a:spLocks noGrp="1"/>
          </p:cNvSpPr>
          <p:nvPr>
            <p:ph idx="1"/>
          </p:nvPr>
        </p:nvSpPr>
        <p:spPr>
          <a:xfrm>
            <a:off x="381000" y="1899897"/>
            <a:ext cx="8229600" cy="4637280"/>
          </a:xfrm>
        </p:spPr>
        <p:txBody>
          <a:bodyPr>
            <a:normAutofit fontScale="85000" lnSpcReduction="10000"/>
          </a:bodyPr>
          <a:lstStyle/>
          <a:p>
            <a:r>
              <a:rPr lang="en-US"/>
              <a:t>Each team member should in 2 – 3 slides show what they designed, tested, and validated. </a:t>
            </a:r>
          </a:p>
          <a:p>
            <a:r>
              <a:rPr lang="en-US"/>
              <a:t>List challenges / solutions where appropriate. </a:t>
            </a:r>
          </a:p>
          <a:p>
            <a:r>
              <a:rPr lang="en-US"/>
              <a:t>Present data (table?) with requirement description (</a:t>
            </a:r>
            <a:r>
              <a:rPr lang="en-US" sz="2400" err="1"/>
              <a:t>eg</a:t>
            </a:r>
            <a:r>
              <a:rPr lang="en-US" sz="2400"/>
              <a:t> rover drill placement accuracy</a:t>
            </a:r>
            <a:r>
              <a:rPr lang="en-US"/>
              <a:t>); what spec(s) for that requirement (</a:t>
            </a:r>
            <a:r>
              <a:rPr lang="en-US" sz="2000" err="1"/>
              <a:t>eg</a:t>
            </a:r>
            <a:r>
              <a:rPr lang="en-US" sz="2000"/>
              <a:t> mean error in positioning</a:t>
            </a:r>
            <a:r>
              <a:rPr lang="en-US"/>
              <a:t>), measured range of results (</a:t>
            </a:r>
            <a:r>
              <a:rPr lang="en-US" sz="2000"/>
              <a:t>min 1.2cm, mean 4 cm, max 11cm</a:t>
            </a:r>
            <a:r>
              <a:rPr lang="en-US"/>
              <a:t>);</a:t>
            </a:r>
          </a:p>
          <a:p>
            <a:r>
              <a:rPr lang="en-US"/>
              <a:t>Accomplishments should be backed up with quantitative test results and requirements validation</a:t>
            </a:r>
          </a:p>
        </p:txBody>
      </p:sp>
      <p:sp>
        <p:nvSpPr>
          <p:cNvPr id="4" name="TextBox 3"/>
          <p:cNvSpPr txBox="1"/>
          <p:nvPr/>
        </p:nvSpPr>
        <p:spPr>
          <a:xfrm>
            <a:off x="855135" y="6352511"/>
            <a:ext cx="4106332" cy="369332"/>
          </a:xfrm>
          <a:prstGeom prst="rect">
            <a:avLst/>
          </a:prstGeom>
          <a:noFill/>
        </p:spPr>
        <p:txBody>
          <a:bodyPr wrap="square" rtlCol="0">
            <a:spAutoFit/>
          </a:bodyPr>
          <a:lstStyle/>
          <a:p>
            <a:r>
              <a:rPr lang="en-US"/>
              <a:t>About 60-90 seconds / team member</a:t>
            </a:r>
          </a:p>
        </p:txBody>
      </p:sp>
    </p:spTree>
    <p:extLst>
      <p:ext uri="{BB962C8B-B14F-4D97-AF65-F5344CB8AC3E}">
        <p14:creationId xmlns:p14="http://schemas.microsoft.com/office/powerpoint/2010/main" val="2351329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C7BCDF56222A47BE07F4E079CE7EB0" ma:contentTypeVersion="13" ma:contentTypeDescription="Create a new document." ma:contentTypeScope="" ma:versionID="be0cf19d6808ca5673754fe479325aab">
  <xsd:schema xmlns:xsd="http://www.w3.org/2001/XMLSchema" xmlns:xs="http://www.w3.org/2001/XMLSchema" xmlns:p="http://schemas.microsoft.com/office/2006/metadata/properties" xmlns:ns2="839ca9a9-ca33-4343-9dbd-05d07bcc6d4d" xmlns:ns3="45a329ca-748f-47a6-a917-d8560393942b" targetNamespace="http://schemas.microsoft.com/office/2006/metadata/properties" ma:root="true" ma:fieldsID="ddf85cfe17e798d72b1d41a20a5bf57d" ns2:_="" ns3:_="">
    <xsd:import namespace="839ca9a9-ca33-4343-9dbd-05d07bcc6d4d"/>
    <xsd:import namespace="45a329ca-748f-47a6-a917-d856039394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ca9a9-ca33-4343-9dbd-05d07bcc6d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a329ca-748f-47a6-a917-d856039394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DD745E-A48F-4996-9205-55A023A4B540}"/>
</file>

<file path=customXml/itemProps2.xml><?xml version="1.0" encoding="utf-8"?>
<ds:datastoreItem xmlns:ds="http://schemas.openxmlformats.org/officeDocument/2006/customXml" ds:itemID="{9271B73C-5E99-4736-983C-E372D2F7F8A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2F494B5-AF23-4F31-8C0A-964643375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Guidance on preparing final presentation </vt:lpstr>
      <vt:lpstr>ECEN 404 Final Presentation Team 31: Chilly Dog Martin Rennaker Grant Franklin Yarentzy Magallanes Sponsor: Rohith Kumar TA: Rohith Kumar</vt:lpstr>
      <vt:lpstr>Project Overview</vt:lpstr>
      <vt:lpstr>Solution</vt:lpstr>
      <vt:lpstr>Engineering Design Accomplishments</vt:lpstr>
      <vt:lpstr>Grant's Engineering Design Accomplishments</vt:lpstr>
      <vt:lpstr>Integrated System Results</vt:lpstr>
      <vt:lpstr>Grant's Integrated System Results</vt:lpstr>
      <vt:lpstr>Yarentzy's Engineering Design Accomplishments</vt:lpstr>
      <vt:lpstr>Yarentzy's Integrated System Results</vt:lpstr>
      <vt:lpstr>Martin's Engineering Design Accomplishments</vt:lpstr>
      <vt:lpstr>Martin's Integrated System Results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Gardner</dc:creator>
  <cp:revision>1</cp:revision>
  <dcterms:created xsi:type="dcterms:W3CDTF">2013-06-18T16:37:55Z</dcterms:created>
  <dcterms:modified xsi:type="dcterms:W3CDTF">2022-11-06T23:52:32Z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0x01010003C7BCDF56222A47BE07F4E079CE7EB0</vt:lpwstr>
  </property>
</Properties>
</file>