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4" r:id="rId8"/>
    <p:sldId id="265" r:id="rId9"/>
    <p:sldId id="266" r:id="rId10"/>
    <p:sldId id="262"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8" r:id="rId31"/>
    <p:sldId id="28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p:scale>
          <a:sx n="66" d="100"/>
          <a:sy n="66" d="100"/>
        </p:scale>
        <p:origin x="38" y="13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11/5/2017</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aws.amazon.com/ec2/" TargetMode="External"/><Relationship Id="rId7" Type="http://schemas.openxmlformats.org/officeDocument/2006/relationships/hyperlink" Target="http://i.stanford.edu/~julian/pdfs/www13.pdf" TargetMode="External"/><Relationship Id="rId2" Type="http://schemas.openxmlformats.org/officeDocument/2006/relationships/hyperlink" Target="https://textblob.readthedocs.io/en/dev/" TargetMode="External"/><Relationship Id="rId1" Type="http://schemas.openxmlformats.org/officeDocument/2006/relationships/slideLayout" Target="../slideLayouts/slideLayout2.xml"/><Relationship Id="rId6" Type="http://schemas.openxmlformats.org/officeDocument/2006/relationships/hyperlink" Target="http://scitation.aip.org/content/aip/journal/cise/13/2/10.1109/MCSE.2011.37" TargetMode="External"/><Relationship Id="rId5" Type="http://schemas.openxmlformats.org/officeDocument/2006/relationships/hyperlink" Target="http://dx.doi.org/10.1109/MCSE.2011.37" TargetMode="External"/><Relationship Id="rId4" Type="http://schemas.openxmlformats.org/officeDocument/2006/relationships/hyperlink" Target="http://conference.scipy.org/proceedings/scipy2010/mckinney.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ws.amazon.com/ec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8D8C6-7D40-4735-9ECF-4666599ABCA9}"/>
              </a:ext>
            </a:extLst>
          </p:cNvPr>
          <p:cNvSpPr>
            <a:spLocks noGrp="1"/>
          </p:cNvSpPr>
          <p:nvPr>
            <p:ph type="ctrTitle"/>
          </p:nvPr>
        </p:nvSpPr>
        <p:spPr/>
        <p:txBody>
          <a:bodyPr>
            <a:normAutofit/>
          </a:bodyPr>
          <a:lstStyle/>
          <a:p>
            <a:r>
              <a:rPr lang="en-US" dirty="0"/>
              <a:t>Eric Rogler </a:t>
            </a:r>
            <a:br>
              <a:rPr lang="en-US" dirty="0"/>
            </a:br>
            <a:r>
              <a:rPr lang="en-US" dirty="0"/>
              <a:t>Master’s Defense Presentation</a:t>
            </a:r>
          </a:p>
        </p:txBody>
      </p:sp>
      <p:sp>
        <p:nvSpPr>
          <p:cNvPr id="3" name="Subtitle 2">
            <a:extLst>
              <a:ext uri="{FF2B5EF4-FFF2-40B4-BE49-F238E27FC236}">
                <a16:creationId xmlns:a16="http://schemas.microsoft.com/office/drawing/2014/main" id="{B05E4223-4368-4BAC-84A0-DCF352484955}"/>
              </a:ext>
            </a:extLst>
          </p:cNvPr>
          <p:cNvSpPr>
            <a:spLocks noGrp="1"/>
          </p:cNvSpPr>
          <p:nvPr>
            <p:ph type="subTitle" idx="1"/>
          </p:nvPr>
        </p:nvSpPr>
        <p:spPr/>
        <p:txBody>
          <a:bodyPr/>
          <a:lstStyle/>
          <a:p>
            <a:r>
              <a:rPr lang="en-US" dirty="0"/>
              <a:t>Using Big Data Sets for Multi-Criteria Decision Making and Production.</a:t>
            </a:r>
          </a:p>
          <a:p>
            <a:endParaRPr lang="en-US" dirty="0"/>
          </a:p>
        </p:txBody>
      </p:sp>
    </p:spTree>
    <p:extLst>
      <p:ext uri="{BB962C8B-B14F-4D97-AF65-F5344CB8AC3E}">
        <p14:creationId xmlns:p14="http://schemas.microsoft.com/office/powerpoint/2010/main" val="2959883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4A4DB-8DCF-424C-947D-97978E99578F}"/>
              </a:ext>
            </a:extLst>
          </p:cNvPr>
          <p:cNvSpPr>
            <a:spLocks noGrp="1"/>
          </p:cNvSpPr>
          <p:nvPr>
            <p:ph type="title"/>
          </p:nvPr>
        </p:nvSpPr>
        <p:spPr/>
        <p:txBody>
          <a:bodyPr/>
          <a:lstStyle/>
          <a:p>
            <a:r>
              <a:rPr lang="en-US" dirty="0"/>
              <a:t>Dataset Structure</a:t>
            </a:r>
          </a:p>
        </p:txBody>
      </p:sp>
      <p:sp>
        <p:nvSpPr>
          <p:cNvPr id="3" name="Content Placeholder 2">
            <a:extLst>
              <a:ext uri="{FF2B5EF4-FFF2-40B4-BE49-F238E27FC236}">
                <a16:creationId xmlns:a16="http://schemas.microsoft.com/office/drawing/2014/main" id="{DAE26548-5A85-445D-8855-08E7E4B8C8E4}"/>
              </a:ext>
            </a:extLst>
          </p:cNvPr>
          <p:cNvSpPr>
            <a:spLocks noGrp="1"/>
          </p:cNvSpPr>
          <p:nvPr>
            <p:ph sz="half" idx="1"/>
          </p:nvPr>
        </p:nvSpPr>
        <p:spPr/>
        <p:txBody>
          <a:bodyPr>
            <a:normAutofit fontScale="70000" lnSpcReduction="20000"/>
          </a:bodyPr>
          <a:lstStyle/>
          <a:p>
            <a:r>
              <a:rPr lang="en-US" dirty="0"/>
              <a:t>Data columns (total 10 columns):</a:t>
            </a:r>
          </a:p>
          <a:p>
            <a:r>
              <a:rPr lang="en-US" dirty="0"/>
              <a:t>Id                        		non-null int64</a:t>
            </a:r>
          </a:p>
          <a:p>
            <a:r>
              <a:rPr lang="en-US" dirty="0" err="1"/>
              <a:t>ProductId</a:t>
            </a:r>
            <a:r>
              <a:rPr lang="en-US" dirty="0"/>
              <a:t>                 		non-null object</a:t>
            </a:r>
          </a:p>
          <a:p>
            <a:r>
              <a:rPr lang="en-US" dirty="0" err="1"/>
              <a:t>UserId</a:t>
            </a:r>
            <a:r>
              <a:rPr lang="en-US" dirty="0"/>
              <a:t>                    		non-null object</a:t>
            </a:r>
          </a:p>
          <a:p>
            <a:r>
              <a:rPr lang="en-US" dirty="0" err="1"/>
              <a:t>ProfileName</a:t>
            </a:r>
            <a:r>
              <a:rPr lang="en-US" dirty="0"/>
              <a:t>               		non-null object</a:t>
            </a:r>
          </a:p>
          <a:p>
            <a:r>
              <a:rPr lang="en-US" dirty="0" err="1"/>
              <a:t>HelpfulnessNumerator</a:t>
            </a:r>
            <a:r>
              <a:rPr lang="en-US" dirty="0"/>
              <a:t>      	non-null int64</a:t>
            </a:r>
          </a:p>
          <a:p>
            <a:r>
              <a:rPr lang="en-US" dirty="0" err="1"/>
              <a:t>HelpfulnessDenominator</a:t>
            </a:r>
            <a:r>
              <a:rPr lang="en-US" dirty="0"/>
              <a:t>    	non-null int64</a:t>
            </a:r>
          </a:p>
          <a:p>
            <a:r>
              <a:rPr lang="en-US" dirty="0"/>
              <a:t>Score                     		non-null int64</a:t>
            </a:r>
          </a:p>
          <a:p>
            <a:r>
              <a:rPr lang="en-US" dirty="0"/>
              <a:t>Time                      		non-null int64</a:t>
            </a:r>
          </a:p>
          <a:p>
            <a:r>
              <a:rPr lang="en-US" dirty="0"/>
              <a:t>Summary                   		non-null object</a:t>
            </a:r>
          </a:p>
          <a:p>
            <a:r>
              <a:rPr lang="en-US" dirty="0"/>
              <a:t>Text                      		non-null object</a:t>
            </a:r>
          </a:p>
          <a:p>
            <a:r>
              <a:rPr lang="en-US" dirty="0" err="1"/>
              <a:t>dtypes</a:t>
            </a:r>
            <a:r>
              <a:rPr lang="en-US" dirty="0"/>
              <a:t>: int64(5), object(5)</a:t>
            </a:r>
          </a:p>
        </p:txBody>
      </p:sp>
      <p:sp>
        <p:nvSpPr>
          <p:cNvPr id="4" name="Content Placeholder 3">
            <a:extLst>
              <a:ext uri="{FF2B5EF4-FFF2-40B4-BE49-F238E27FC236}">
                <a16:creationId xmlns:a16="http://schemas.microsoft.com/office/drawing/2014/main" id="{08C0C6F3-2D29-4D09-A14F-8ABEC1460799}"/>
              </a:ext>
            </a:extLst>
          </p:cNvPr>
          <p:cNvSpPr>
            <a:spLocks noGrp="1"/>
          </p:cNvSpPr>
          <p:nvPr>
            <p:ph sz="half" idx="2"/>
          </p:nvPr>
        </p:nvSpPr>
        <p:spPr/>
        <p:txBody>
          <a:bodyPr>
            <a:noAutofit/>
          </a:bodyPr>
          <a:lstStyle/>
          <a:p>
            <a:r>
              <a:rPr lang="en-US" sz="2000" dirty="0"/>
              <a:t>On the left are all of the columns involved in the dataset.</a:t>
            </a:r>
          </a:p>
          <a:p>
            <a:r>
              <a:rPr lang="en-US" sz="2000" dirty="0"/>
              <a:t>Objects are structured arrays where the rows and columns are identified with labels rather than integer indices. These columns can contain string values or mixed integer and string values.</a:t>
            </a:r>
          </a:p>
          <a:p>
            <a:r>
              <a:rPr lang="en-US" sz="2000" dirty="0"/>
              <a:t>Int64 is an integer value which allows for longer numbers up to 64 bits in size. These columns may either stay as int64 or change to float64, depending on if calculations make the column values decimals.</a:t>
            </a:r>
          </a:p>
        </p:txBody>
      </p:sp>
    </p:spTree>
    <p:extLst>
      <p:ext uri="{BB962C8B-B14F-4D97-AF65-F5344CB8AC3E}">
        <p14:creationId xmlns:p14="http://schemas.microsoft.com/office/powerpoint/2010/main" val="1509988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AFDE1-22DC-4D86-BF64-FCA5DE029113}"/>
              </a:ext>
            </a:extLst>
          </p:cNvPr>
          <p:cNvSpPr>
            <a:spLocks noGrp="1"/>
          </p:cNvSpPr>
          <p:nvPr>
            <p:ph type="title"/>
          </p:nvPr>
        </p:nvSpPr>
        <p:spPr/>
        <p:txBody>
          <a:bodyPr/>
          <a:lstStyle/>
          <a:p>
            <a:r>
              <a:rPr lang="en-US" dirty="0"/>
              <a:t>Processing 1: IMPORTING/PREPROCESS</a:t>
            </a:r>
          </a:p>
        </p:txBody>
      </p:sp>
      <p:sp>
        <p:nvSpPr>
          <p:cNvPr id="3" name="Content Placeholder 2">
            <a:extLst>
              <a:ext uri="{FF2B5EF4-FFF2-40B4-BE49-F238E27FC236}">
                <a16:creationId xmlns:a16="http://schemas.microsoft.com/office/drawing/2014/main" id="{53A7EDC1-7E1E-4A2B-B7ED-04FE5F0F80E4}"/>
              </a:ext>
            </a:extLst>
          </p:cNvPr>
          <p:cNvSpPr>
            <a:spLocks noGrp="1"/>
          </p:cNvSpPr>
          <p:nvPr>
            <p:ph idx="1"/>
          </p:nvPr>
        </p:nvSpPr>
        <p:spPr/>
        <p:txBody>
          <a:bodyPr/>
          <a:lstStyle/>
          <a:p>
            <a:pPr marL="0" indent="0">
              <a:buNone/>
            </a:pPr>
            <a:r>
              <a:rPr lang="en-US" dirty="0"/>
              <a:t>The first thing I did was import pandas, as it allows dataset creation in Python.</a:t>
            </a:r>
          </a:p>
          <a:p>
            <a:pPr marL="0" indent="0">
              <a:buNone/>
            </a:pPr>
            <a:r>
              <a:rPr lang="en-US" dirty="0"/>
              <a:t>Next, I created a smaller sample of the dataset, reading in only the first 250 rows then converting it to a </a:t>
            </a:r>
            <a:r>
              <a:rPr lang="en-US" dirty="0" err="1"/>
              <a:t>dataframe</a:t>
            </a:r>
            <a:r>
              <a:rPr lang="en-US" dirty="0"/>
              <a:t>.</a:t>
            </a:r>
          </a:p>
          <a:p>
            <a:pPr lvl="1"/>
            <a:r>
              <a:rPr lang="en-US" dirty="0"/>
              <a:t>When code was finished, I then ran the entire dataset through it.</a:t>
            </a:r>
          </a:p>
          <a:p>
            <a:pPr marL="0" indent="0">
              <a:buNone/>
            </a:pPr>
            <a:r>
              <a:rPr lang="en-US" dirty="0"/>
              <a:t>Once in </a:t>
            </a:r>
            <a:r>
              <a:rPr lang="en-US" dirty="0" err="1"/>
              <a:t>dataframe</a:t>
            </a:r>
            <a:r>
              <a:rPr lang="en-US" dirty="0"/>
              <a:t>, I created a smaller </a:t>
            </a:r>
            <a:r>
              <a:rPr lang="en-US" dirty="0" err="1"/>
              <a:t>dataframe</a:t>
            </a:r>
            <a:r>
              <a:rPr lang="en-US" dirty="0"/>
              <a:t> counting the occurrence of each Product ID. This will be called upon later.</a:t>
            </a:r>
          </a:p>
          <a:p>
            <a:pPr marL="0" indent="0">
              <a:buNone/>
            </a:pPr>
            <a:r>
              <a:rPr lang="en-US" dirty="0"/>
              <a:t>The original </a:t>
            </a:r>
            <a:r>
              <a:rPr lang="en-US" dirty="0" err="1"/>
              <a:t>dataframe’s</a:t>
            </a:r>
            <a:r>
              <a:rPr lang="en-US" dirty="0"/>
              <a:t> “Text” column was preprocessed, getting rid of non-English characters as well as useless numbers and alphanumerical words.</a:t>
            </a:r>
          </a:p>
        </p:txBody>
      </p:sp>
    </p:spTree>
    <p:extLst>
      <p:ext uri="{BB962C8B-B14F-4D97-AF65-F5344CB8AC3E}">
        <p14:creationId xmlns:p14="http://schemas.microsoft.com/office/powerpoint/2010/main" val="2499175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66680-CE0B-4678-85C9-65CDAFC4FD6A}"/>
              </a:ext>
            </a:extLst>
          </p:cNvPr>
          <p:cNvSpPr>
            <a:spLocks noGrp="1"/>
          </p:cNvSpPr>
          <p:nvPr>
            <p:ph type="title"/>
          </p:nvPr>
        </p:nvSpPr>
        <p:spPr/>
        <p:txBody>
          <a:bodyPr/>
          <a:lstStyle/>
          <a:p>
            <a:r>
              <a:rPr lang="en-US" dirty="0"/>
              <a:t>Processing 2: Sentiment Analysis (1)</a:t>
            </a:r>
          </a:p>
        </p:txBody>
      </p:sp>
      <p:sp>
        <p:nvSpPr>
          <p:cNvPr id="3" name="Content Placeholder 2">
            <a:extLst>
              <a:ext uri="{FF2B5EF4-FFF2-40B4-BE49-F238E27FC236}">
                <a16:creationId xmlns:a16="http://schemas.microsoft.com/office/drawing/2014/main" id="{331059F0-BE78-4ECF-AB2B-0DD4E85CB799}"/>
              </a:ext>
            </a:extLst>
          </p:cNvPr>
          <p:cNvSpPr>
            <a:spLocks noGrp="1"/>
          </p:cNvSpPr>
          <p:nvPr>
            <p:ph sz="half" idx="1"/>
          </p:nvPr>
        </p:nvSpPr>
        <p:spPr/>
        <p:txBody>
          <a:bodyPr>
            <a:normAutofit fontScale="92500" lnSpcReduction="10000"/>
          </a:bodyPr>
          <a:lstStyle/>
          <a:p>
            <a:r>
              <a:rPr lang="en-US" dirty="0"/>
              <a:t>I used the </a:t>
            </a:r>
            <a:r>
              <a:rPr lang="en-US" dirty="0" err="1"/>
              <a:t>TextBlob</a:t>
            </a:r>
            <a:r>
              <a:rPr lang="en-US" dirty="0"/>
              <a:t> API for natural language processing tasks—in this case, sentiment analysis.</a:t>
            </a:r>
          </a:p>
          <a:p>
            <a:r>
              <a:rPr lang="en-US" dirty="0" err="1"/>
              <a:t>TextBlob</a:t>
            </a:r>
            <a:r>
              <a:rPr lang="en-US" dirty="0"/>
              <a:t> is a Python 2/3 library designed for processing textual data. To install it and modules, I used pip install within the SSH prompt </a:t>
            </a:r>
            <a:r>
              <a:rPr lang="en-US" dirty="0" err="1"/>
              <a:t>PuTTY</a:t>
            </a:r>
            <a:r>
              <a:rPr lang="en-US" dirty="0"/>
              <a:t> generates.</a:t>
            </a:r>
          </a:p>
          <a:p>
            <a:r>
              <a:rPr lang="en-US" dirty="0" err="1"/>
              <a:t>TextBlob</a:t>
            </a:r>
            <a:r>
              <a:rPr lang="en-US" dirty="0"/>
              <a:t> is handy for </a:t>
            </a:r>
            <a:r>
              <a:rPr lang="en-US" dirty="0" err="1"/>
              <a:t>dataframe</a:t>
            </a:r>
            <a:r>
              <a:rPr lang="en-US" dirty="0"/>
              <a:t> specific sentiment analysis, as it can analyze an entire sentence at once within a single function for every row in the column(s)</a:t>
            </a:r>
          </a:p>
        </p:txBody>
      </p:sp>
      <p:sp>
        <p:nvSpPr>
          <p:cNvPr id="4" name="Content Placeholder 3">
            <a:extLst>
              <a:ext uri="{FF2B5EF4-FFF2-40B4-BE49-F238E27FC236}">
                <a16:creationId xmlns:a16="http://schemas.microsoft.com/office/drawing/2014/main" id="{287AC315-1B7A-485D-938D-557C9BC822BD}"/>
              </a:ext>
            </a:extLst>
          </p:cNvPr>
          <p:cNvSpPr>
            <a:spLocks noGrp="1"/>
          </p:cNvSpPr>
          <p:nvPr>
            <p:ph sz="half" idx="2"/>
          </p:nvPr>
        </p:nvSpPr>
        <p:spPr/>
        <p:txBody>
          <a:bodyPr>
            <a:normAutofit fontScale="92500" lnSpcReduction="10000"/>
          </a:bodyPr>
          <a:lstStyle/>
          <a:p>
            <a:r>
              <a:rPr lang="en-US" sz="1600" i="1" dirty="0">
                <a:solidFill>
                  <a:schemeClr val="accent2">
                    <a:lumMod val="75000"/>
                  </a:schemeClr>
                </a:solidFill>
              </a:rPr>
              <a:t>#</a:t>
            </a:r>
            <a:r>
              <a:rPr lang="en-US" sz="1600" i="1" dirty="0" err="1">
                <a:solidFill>
                  <a:schemeClr val="accent2">
                    <a:lumMod val="75000"/>
                  </a:schemeClr>
                </a:solidFill>
              </a:rPr>
              <a:t>TextBlob</a:t>
            </a:r>
            <a:r>
              <a:rPr lang="en-US" sz="1600" i="1" dirty="0">
                <a:solidFill>
                  <a:schemeClr val="accent2">
                    <a:lumMod val="75000"/>
                  </a:schemeClr>
                </a:solidFill>
              </a:rPr>
              <a:t> Function in Code | Python 2.7</a:t>
            </a:r>
          </a:p>
          <a:p>
            <a:r>
              <a:rPr lang="en-US" sz="1600" b="1" dirty="0">
                <a:solidFill>
                  <a:srgbClr val="92D050"/>
                </a:solidFill>
              </a:rPr>
              <a:t>from</a:t>
            </a:r>
            <a:r>
              <a:rPr lang="en-US" sz="1600" dirty="0"/>
              <a:t> </a:t>
            </a:r>
            <a:r>
              <a:rPr lang="en-US" sz="1600" dirty="0" err="1"/>
              <a:t>textblob</a:t>
            </a:r>
            <a:r>
              <a:rPr lang="en-US" sz="1600" dirty="0"/>
              <a:t> </a:t>
            </a:r>
            <a:r>
              <a:rPr lang="en-US" sz="1600" b="1" dirty="0">
                <a:solidFill>
                  <a:srgbClr val="92D050"/>
                </a:solidFill>
              </a:rPr>
              <a:t>import</a:t>
            </a:r>
            <a:r>
              <a:rPr lang="en-US" sz="1600" dirty="0"/>
              <a:t> </a:t>
            </a:r>
            <a:r>
              <a:rPr lang="en-US" sz="1600" dirty="0" err="1"/>
              <a:t>TextBlob</a:t>
            </a:r>
            <a:endParaRPr lang="en-US" sz="1600" dirty="0"/>
          </a:p>
          <a:p>
            <a:r>
              <a:rPr lang="en-US" sz="1600" b="1" dirty="0">
                <a:solidFill>
                  <a:srgbClr val="92D050"/>
                </a:solidFill>
              </a:rPr>
              <a:t>def</a:t>
            </a:r>
            <a:r>
              <a:rPr lang="en-US" sz="1600" dirty="0"/>
              <a:t> </a:t>
            </a:r>
            <a:r>
              <a:rPr lang="en-US" sz="1600" dirty="0" err="1">
                <a:solidFill>
                  <a:srgbClr val="00B0F0"/>
                </a:solidFill>
              </a:rPr>
              <a:t>sentiment_calc</a:t>
            </a:r>
            <a:r>
              <a:rPr lang="en-US" sz="1600" dirty="0"/>
              <a:t>(Text):</a:t>
            </a:r>
          </a:p>
          <a:p>
            <a:r>
              <a:rPr lang="en-US" sz="1600" dirty="0"/>
              <a:t>    </a:t>
            </a:r>
            <a:r>
              <a:rPr lang="en-US" sz="1600" b="1" dirty="0">
                <a:solidFill>
                  <a:srgbClr val="92D050"/>
                </a:solidFill>
              </a:rPr>
              <a:t>try</a:t>
            </a:r>
            <a:r>
              <a:rPr lang="en-US" sz="1600" dirty="0"/>
              <a:t>:</a:t>
            </a:r>
          </a:p>
          <a:p>
            <a:r>
              <a:rPr lang="en-US" sz="1600" dirty="0"/>
              <a:t>        </a:t>
            </a:r>
            <a:r>
              <a:rPr lang="en-US" sz="1600" b="1" dirty="0">
                <a:solidFill>
                  <a:srgbClr val="92D050"/>
                </a:solidFill>
              </a:rPr>
              <a:t>return</a:t>
            </a:r>
            <a:r>
              <a:rPr lang="en-US" sz="1600" dirty="0"/>
              <a:t> </a:t>
            </a:r>
            <a:r>
              <a:rPr lang="en-US" sz="1600" dirty="0" err="1"/>
              <a:t>TextBlob</a:t>
            </a:r>
            <a:r>
              <a:rPr lang="en-US" sz="1600" dirty="0"/>
              <a:t>(Text).sentiment</a:t>
            </a:r>
          </a:p>
          <a:p>
            <a:r>
              <a:rPr lang="en-US" sz="1600" dirty="0"/>
              <a:t>    </a:t>
            </a:r>
            <a:r>
              <a:rPr lang="en-US" sz="1600" b="1" dirty="0">
                <a:solidFill>
                  <a:srgbClr val="92D050"/>
                </a:solidFill>
              </a:rPr>
              <a:t>except</a:t>
            </a:r>
            <a:r>
              <a:rPr lang="en-US" sz="1600" dirty="0"/>
              <a:t>:</a:t>
            </a:r>
          </a:p>
          <a:p>
            <a:r>
              <a:rPr lang="en-US" sz="1600" dirty="0"/>
              <a:t>        </a:t>
            </a:r>
            <a:r>
              <a:rPr lang="en-US" sz="1600" b="1" dirty="0">
                <a:solidFill>
                  <a:srgbClr val="92D050"/>
                </a:solidFill>
              </a:rPr>
              <a:t>return</a:t>
            </a:r>
            <a:r>
              <a:rPr lang="en-US" sz="1600" dirty="0">
                <a:solidFill>
                  <a:srgbClr val="92D050"/>
                </a:solidFill>
              </a:rPr>
              <a:t> </a:t>
            </a:r>
            <a:r>
              <a:rPr lang="en-US" sz="1600" dirty="0">
                <a:solidFill>
                  <a:srgbClr val="00B050"/>
                </a:solidFill>
              </a:rPr>
              <a:t>None</a:t>
            </a:r>
          </a:p>
          <a:p>
            <a:r>
              <a:rPr lang="en-US" sz="1600" dirty="0" err="1"/>
              <a:t>test_df</a:t>
            </a:r>
            <a:r>
              <a:rPr lang="en-US" sz="1600" dirty="0"/>
              <a:t>[</a:t>
            </a:r>
            <a:r>
              <a:rPr lang="en-US" sz="1600" dirty="0">
                <a:solidFill>
                  <a:srgbClr val="FF5050"/>
                </a:solidFill>
              </a:rPr>
              <a:t>'sentiment'</a:t>
            </a:r>
            <a:r>
              <a:rPr lang="en-US" sz="1600" dirty="0"/>
              <a:t>] = </a:t>
            </a:r>
            <a:r>
              <a:rPr lang="en-US" sz="1600" dirty="0" err="1"/>
              <a:t>test_df</a:t>
            </a:r>
            <a:r>
              <a:rPr lang="en-US" sz="1600" dirty="0"/>
              <a:t>[</a:t>
            </a:r>
            <a:r>
              <a:rPr lang="en-US" sz="1600" dirty="0">
                <a:solidFill>
                  <a:srgbClr val="FF5050"/>
                </a:solidFill>
              </a:rPr>
              <a:t>'Text'</a:t>
            </a:r>
            <a:r>
              <a:rPr lang="en-US" sz="1600" dirty="0"/>
              <a:t>].apply(</a:t>
            </a:r>
            <a:r>
              <a:rPr lang="en-US" sz="1600" dirty="0" err="1"/>
              <a:t>sentiment_calc</a:t>
            </a:r>
            <a:r>
              <a:rPr lang="en-US" sz="1600" dirty="0"/>
              <a:t>)</a:t>
            </a:r>
          </a:p>
          <a:p>
            <a:r>
              <a:rPr lang="en-US" sz="1600" dirty="0" err="1"/>
              <a:t>test_df</a:t>
            </a:r>
            <a:endParaRPr lang="en-US" sz="1600" dirty="0"/>
          </a:p>
          <a:p>
            <a:endParaRPr lang="en-US" sz="1600" dirty="0"/>
          </a:p>
          <a:p>
            <a:pPr algn="ctr"/>
            <a:r>
              <a:rPr lang="en-US" sz="1600" dirty="0"/>
              <a:t>Figure 1: </a:t>
            </a:r>
            <a:r>
              <a:rPr lang="en-US" sz="1600" dirty="0" err="1"/>
              <a:t>TextBlob</a:t>
            </a:r>
            <a:r>
              <a:rPr lang="en-US" sz="1600" dirty="0"/>
              <a:t> Code Example</a:t>
            </a:r>
          </a:p>
        </p:txBody>
      </p:sp>
    </p:spTree>
    <p:extLst>
      <p:ext uri="{BB962C8B-B14F-4D97-AF65-F5344CB8AC3E}">
        <p14:creationId xmlns:p14="http://schemas.microsoft.com/office/powerpoint/2010/main" val="535824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2B424-2110-4C65-BA0D-DEC3D4E6FAEB}"/>
              </a:ext>
            </a:extLst>
          </p:cNvPr>
          <p:cNvSpPr>
            <a:spLocks noGrp="1"/>
          </p:cNvSpPr>
          <p:nvPr>
            <p:ph type="title"/>
          </p:nvPr>
        </p:nvSpPr>
        <p:spPr/>
        <p:txBody>
          <a:bodyPr/>
          <a:lstStyle/>
          <a:p>
            <a:r>
              <a:rPr lang="en-US" dirty="0"/>
              <a:t>Processing 2: Sentiment Analysis (2)</a:t>
            </a:r>
          </a:p>
        </p:txBody>
      </p:sp>
      <p:sp>
        <p:nvSpPr>
          <p:cNvPr id="3" name="Content Placeholder 2">
            <a:extLst>
              <a:ext uri="{FF2B5EF4-FFF2-40B4-BE49-F238E27FC236}">
                <a16:creationId xmlns:a16="http://schemas.microsoft.com/office/drawing/2014/main" id="{C0EC19BB-1951-42C6-87F0-65A36812F953}"/>
              </a:ext>
            </a:extLst>
          </p:cNvPr>
          <p:cNvSpPr>
            <a:spLocks noGrp="1"/>
          </p:cNvSpPr>
          <p:nvPr>
            <p:ph idx="1"/>
          </p:nvPr>
        </p:nvSpPr>
        <p:spPr/>
        <p:txBody>
          <a:bodyPr/>
          <a:lstStyle/>
          <a:p>
            <a:r>
              <a:rPr lang="en-US" dirty="0" err="1"/>
              <a:t>TextBlob</a:t>
            </a:r>
            <a:r>
              <a:rPr lang="en-US" dirty="0"/>
              <a:t> prints out a score of a sentence based on two values in this format:</a:t>
            </a:r>
          </a:p>
          <a:p>
            <a:r>
              <a:rPr lang="en-US" b="1" dirty="0"/>
              <a:t>(Polarity, Sentiment)</a:t>
            </a:r>
          </a:p>
          <a:p>
            <a:r>
              <a:rPr lang="en-US" dirty="0"/>
              <a:t>1. Polarity – How “positive” the sentence is. Ranges from -1 to 1.</a:t>
            </a:r>
          </a:p>
          <a:p>
            <a:pPr lvl="1"/>
            <a:r>
              <a:rPr lang="en-US" dirty="0"/>
              <a:t>Good, amazing </a:t>
            </a:r>
            <a:r>
              <a:rPr lang="en-US" dirty="0">
                <a:sym typeface="Wingdings" panose="05000000000000000000" pitchFamily="2" charset="2"/>
              </a:rPr>
              <a:t> positive score</a:t>
            </a:r>
          </a:p>
          <a:p>
            <a:pPr lvl="1"/>
            <a:r>
              <a:rPr lang="en-US" dirty="0">
                <a:sym typeface="Wingdings" panose="05000000000000000000" pitchFamily="2" charset="2"/>
              </a:rPr>
              <a:t>Bad, terrible  negative score</a:t>
            </a:r>
            <a:endParaRPr lang="en-US" dirty="0"/>
          </a:p>
          <a:p>
            <a:r>
              <a:rPr lang="en-US" dirty="0"/>
              <a:t>2. Subjectivity – How objective a particular sentence is; whether or not it’s an objective fact or simply an opinion. Ranges from 0 to 1.</a:t>
            </a:r>
          </a:p>
          <a:p>
            <a:r>
              <a:rPr lang="en-US" dirty="0"/>
              <a:t>These values are split into two separate </a:t>
            </a:r>
            <a:r>
              <a:rPr lang="en-US" dirty="0" err="1"/>
              <a:t>dataframe</a:t>
            </a:r>
            <a:r>
              <a:rPr lang="en-US" dirty="0"/>
              <a:t> columns afterwards, then converted into numeric float64 values because the format they were in was an object.</a:t>
            </a:r>
          </a:p>
        </p:txBody>
      </p:sp>
    </p:spTree>
    <p:extLst>
      <p:ext uri="{BB962C8B-B14F-4D97-AF65-F5344CB8AC3E}">
        <p14:creationId xmlns:p14="http://schemas.microsoft.com/office/powerpoint/2010/main" val="2250632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EA721-DA06-47A1-A0C8-92F04F97F1A4}"/>
              </a:ext>
            </a:extLst>
          </p:cNvPr>
          <p:cNvSpPr>
            <a:spLocks noGrp="1"/>
          </p:cNvSpPr>
          <p:nvPr>
            <p:ph type="title"/>
          </p:nvPr>
        </p:nvSpPr>
        <p:spPr/>
        <p:txBody>
          <a:bodyPr/>
          <a:lstStyle/>
          <a:p>
            <a:r>
              <a:rPr lang="en-US" dirty="0"/>
              <a:t>Processing 3: Accuracy</a:t>
            </a:r>
          </a:p>
        </p:txBody>
      </p:sp>
      <p:sp>
        <p:nvSpPr>
          <p:cNvPr id="3" name="Content Placeholder 2">
            <a:extLst>
              <a:ext uri="{FF2B5EF4-FFF2-40B4-BE49-F238E27FC236}">
                <a16:creationId xmlns:a16="http://schemas.microsoft.com/office/drawing/2014/main" id="{5CDD84EE-EDB0-47E4-B1DC-ACE1B8A1577C}"/>
              </a:ext>
            </a:extLst>
          </p:cNvPr>
          <p:cNvSpPr>
            <a:spLocks noGrp="1"/>
          </p:cNvSpPr>
          <p:nvPr>
            <p:ph idx="1"/>
          </p:nvPr>
        </p:nvSpPr>
        <p:spPr/>
        <p:txBody>
          <a:bodyPr/>
          <a:lstStyle/>
          <a:p>
            <a:r>
              <a:rPr lang="en-US" dirty="0"/>
              <a:t>There are two values I’m going to use for accuracy of a statement.</a:t>
            </a:r>
          </a:p>
          <a:p>
            <a:r>
              <a:rPr lang="en-US" b="1" dirty="0"/>
              <a:t>Review Count: </a:t>
            </a:r>
          </a:p>
          <a:p>
            <a:r>
              <a:rPr lang="en-US" dirty="0"/>
              <a:t>This is like the “n” value of the dataset; the amount of reviews present. An extremely low value can yield extremes, whereas a much larger normalizes the out the true score. E.g. 100 iterations of simulation &gt; 1 iteration of simulation.</a:t>
            </a:r>
          </a:p>
          <a:p>
            <a:r>
              <a:rPr lang="en-US" b="1" dirty="0"/>
              <a:t>Helpfulness: </a:t>
            </a:r>
          </a:p>
          <a:p>
            <a:r>
              <a:rPr lang="en-US" dirty="0"/>
              <a:t>This is a measure of how well a peer thought the review was useful to their purchase. We can make a criterion/measure by dividing the people who thought the review helpful by the total people who designated a status of the review.</a:t>
            </a:r>
          </a:p>
        </p:txBody>
      </p:sp>
    </p:spTree>
    <p:extLst>
      <p:ext uri="{BB962C8B-B14F-4D97-AF65-F5344CB8AC3E}">
        <p14:creationId xmlns:p14="http://schemas.microsoft.com/office/powerpoint/2010/main" val="2634134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6FDC5-CB69-4525-B250-0B85F9160A13}"/>
              </a:ext>
            </a:extLst>
          </p:cNvPr>
          <p:cNvSpPr>
            <a:spLocks noGrp="1"/>
          </p:cNvSpPr>
          <p:nvPr>
            <p:ph type="title"/>
          </p:nvPr>
        </p:nvSpPr>
        <p:spPr/>
        <p:txBody>
          <a:bodyPr/>
          <a:lstStyle/>
          <a:p>
            <a:r>
              <a:rPr lang="en-US" dirty="0"/>
              <a:t>Processing 4: Table Creation</a:t>
            </a:r>
          </a:p>
        </p:txBody>
      </p:sp>
      <p:sp>
        <p:nvSpPr>
          <p:cNvPr id="3" name="Content Placeholder 2">
            <a:extLst>
              <a:ext uri="{FF2B5EF4-FFF2-40B4-BE49-F238E27FC236}">
                <a16:creationId xmlns:a16="http://schemas.microsoft.com/office/drawing/2014/main" id="{AC8D3AED-CEBD-4692-85A4-6CBA9C99FE34}"/>
              </a:ext>
            </a:extLst>
          </p:cNvPr>
          <p:cNvSpPr>
            <a:spLocks noGrp="1"/>
          </p:cNvSpPr>
          <p:nvPr>
            <p:ph idx="1"/>
          </p:nvPr>
        </p:nvSpPr>
        <p:spPr/>
        <p:txBody>
          <a:bodyPr/>
          <a:lstStyle/>
          <a:p>
            <a:pPr marL="0" indent="0">
              <a:buNone/>
            </a:pPr>
            <a:r>
              <a:rPr lang="en-US" dirty="0"/>
              <a:t>At this stage, I want to create a new table of calculated values apart from the </a:t>
            </a:r>
            <a:r>
              <a:rPr lang="en-US" dirty="0" err="1"/>
              <a:t>dataframe</a:t>
            </a:r>
            <a:r>
              <a:rPr lang="en-US" dirty="0"/>
              <a:t>. This was done for the following metrics: Polarity, Subjectivity, Helpfulness, and Score/Rating.</a:t>
            </a:r>
          </a:p>
          <a:p>
            <a:pPr marL="0" indent="0">
              <a:buNone/>
            </a:pPr>
            <a:r>
              <a:rPr lang="en-US" dirty="0"/>
              <a:t>The key I used for each table was the </a:t>
            </a:r>
            <a:r>
              <a:rPr lang="en-US" dirty="0" err="1"/>
              <a:t>ProductId</a:t>
            </a:r>
            <a:r>
              <a:rPr lang="en-US" dirty="0"/>
              <a:t>, with one of the metrics as its value. I then collected the means of polarity scores, grouped by their respective id. Example code below:</a:t>
            </a:r>
          </a:p>
          <a:p>
            <a:pPr marL="0" indent="0">
              <a:buNone/>
            </a:pPr>
            <a:r>
              <a:rPr lang="en-US" i="1" dirty="0">
                <a:solidFill>
                  <a:schemeClr val="accent2">
                    <a:lumMod val="75000"/>
                  </a:schemeClr>
                </a:solidFill>
              </a:rPr>
              <a:t>#Take Average polarity of items based on value in column.</a:t>
            </a:r>
          </a:p>
          <a:p>
            <a:pPr marL="0" indent="0">
              <a:buNone/>
            </a:pPr>
            <a:r>
              <a:rPr lang="en-US" dirty="0" err="1"/>
              <a:t>polar_avg</a:t>
            </a:r>
            <a:r>
              <a:rPr lang="en-US" dirty="0"/>
              <a:t> = </a:t>
            </a:r>
            <a:r>
              <a:rPr lang="en-US" dirty="0" err="1"/>
              <a:t>polar.groupby</a:t>
            </a:r>
            <a:r>
              <a:rPr lang="en-US" dirty="0"/>
              <a:t>(</a:t>
            </a:r>
            <a:r>
              <a:rPr lang="en-US" dirty="0">
                <a:solidFill>
                  <a:srgbClr val="FF5050"/>
                </a:solidFill>
              </a:rPr>
              <a:t>'</a:t>
            </a:r>
            <a:r>
              <a:rPr lang="en-US" dirty="0" err="1">
                <a:solidFill>
                  <a:srgbClr val="FF5050"/>
                </a:solidFill>
              </a:rPr>
              <a:t>ProductId</a:t>
            </a:r>
            <a:r>
              <a:rPr lang="en-US" dirty="0">
                <a:solidFill>
                  <a:srgbClr val="FF5050"/>
                </a:solidFill>
              </a:rPr>
              <a:t>'</a:t>
            </a:r>
            <a:r>
              <a:rPr lang="en-US" dirty="0"/>
              <a:t>, </a:t>
            </a:r>
            <a:r>
              <a:rPr lang="en-US" dirty="0" err="1"/>
              <a:t>as_index</a:t>
            </a:r>
            <a:r>
              <a:rPr lang="en-US" dirty="0"/>
              <a:t>=</a:t>
            </a:r>
            <a:r>
              <a:rPr lang="en-US" dirty="0">
                <a:solidFill>
                  <a:srgbClr val="00B050"/>
                </a:solidFill>
              </a:rPr>
              <a:t>False</a:t>
            </a:r>
            <a:r>
              <a:rPr lang="en-US" dirty="0"/>
              <a:t>)[</a:t>
            </a:r>
            <a:r>
              <a:rPr lang="en-US" dirty="0">
                <a:solidFill>
                  <a:srgbClr val="FF5050"/>
                </a:solidFill>
              </a:rPr>
              <a:t>'Polarity'</a:t>
            </a:r>
            <a:r>
              <a:rPr lang="en-US" dirty="0"/>
              <a:t>].mean()</a:t>
            </a:r>
          </a:p>
          <a:p>
            <a:pPr marL="0" indent="0">
              <a:buNone/>
            </a:pPr>
            <a:endParaRPr lang="en-US" dirty="0"/>
          </a:p>
        </p:txBody>
      </p:sp>
    </p:spTree>
    <p:extLst>
      <p:ext uri="{BB962C8B-B14F-4D97-AF65-F5344CB8AC3E}">
        <p14:creationId xmlns:p14="http://schemas.microsoft.com/office/powerpoint/2010/main" val="3219763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5171-4B57-42C7-84EC-4ECA3BD38C80}"/>
              </a:ext>
            </a:extLst>
          </p:cNvPr>
          <p:cNvSpPr>
            <a:spLocks noGrp="1"/>
          </p:cNvSpPr>
          <p:nvPr>
            <p:ph type="title"/>
          </p:nvPr>
        </p:nvSpPr>
        <p:spPr/>
        <p:txBody>
          <a:bodyPr/>
          <a:lstStyle/>
          <a:p>
            <a:r>
              <a:rPr lang="en-US" dirty="0"/>
              <a:t>Processing 5: Table Joins</a:t>
            </a:r>
          </a:p>
        </p:txBody>
      </p:sp>
      <p:sp>
        <p:nvSpPr>
          <p:cNvPr id="3" name="Content Placeholder 2">
            <a:extLst>
              <a:ext uri="{FF2B5EF4-FFF2-40B4-BE49-F238E27FC236}">
                <a16:creationId xmlns:a16="http://schemas.microsoft.com/office/drawing/2014/main" id="{29E9080D-D0EA-430A-9027-63C58FA6EA8B}"/>
              </a:ext>
            </a:extLst>
          </p:cNvPr>
          <p:cNvSpPr>
            <a:spLocks noGrp="1"/>
          </p:cNvSpPr>
          <p:nvPr>
            <p:ph sz="half" idx="1"/>
          </p:nvPr>
        </p:nvSpPr>
        <p:spPr>
          <a:xfrm>
            <a:off x="1024127" y="2286000"/>
            <a:ext cx="4754880" cy="4023360"/>
          </a:xfrm>
        </p:spPr>
        <p:txBody>
          <a:bodyPr>
            <a:normAutofit lnSpcReduction="10000"/>
          </a:bodyPr>
          <a:lstStyle/>
          <a:p>
            <a:r>
              <a:rPr lang="en-US" sz="1800" i="1" dirty="0">
                <a:solidFill>
                  <a:schemeClr val="accent2">
                    <a:lumMod val="75000"/>
                  </a:schemeClr>
                </a:solidFill>
              </a:rPr>
              <a:t>#</a:t>
            </a:r>
            <a:r>
              <a:rPr lang="en-US" sz="1800" i="1" dirty="0" err="1">
                <a:solidFill>
                  <a:schemeClr val="accent2">
                    <a:lumMod val="75000"/>
                  </a:schemeClr>
                </a:solidFill>
              </a:rPr>
              <a:t>sub_avg</a:t>
            </a:r>
            <a:r>
              <a:rPr lang="en-US" sz="1800" i="1" dirty="0">
                <a:solidFill>
                  <a:schemeClr val="accent2">
                    <a:lumMod val="75000"/>
                  </a:schemeClr>
                </a:solidFill>
              </a:rPr>
              <a:t> is the right table.</a:t>
            </a:r>
          </a:p>
          <a:p>
            <a:r>
              <a:rPr lang="en-US" sz="1800" i="1" dirty="0">
                <a:solidFill>
                  <a:schemeClr val="accent2">
                    <a:lumMod val="75000"/>
                  </a:schemeClr>
                </a:solidFill>
              </a:rPr>
              <a:t>#Table 1 is the left table.</a:t>
            </a:r>
          </a:p>
          <a:p>
            <a:r>
              <a:rPr lang="en-US" sz="1800" dirty="0"/>
              <a:t>table_2 = table_1.merge(</a:t>
            </a:r>
            <a:r>
              <a:rPr lang="en-US" sz="1800" dirty="0" err="1"/>
              <a:t>sub_avg,how</a:t>
            </a:r>
            <a:r>
              <a:rPr lang="en-US" sz="1800" dirty="0"/>
              <a:t>=</a:t>
            </a:r>
            <a:r>
              <a:rPr lang="en-US" sz="1800" dirty="0">
                <a:solidFill>
                  <a:srgbClr val="FF5050"/>
                </a:solidFill>
              </a:rPr>
              <a:t>'left'</a:t>
            </a:r>
            <a:r>
              <a:rPr lang="en-US" sz="1800" dirty="0"/>
              <a:t>, </a:t>
            </a:r>
            <a:r>
              <a:rPr lang="en-US" sz="1800" dirty="0" err="1"/>
              <a:t>left_on</a:t>
            </a:r>
            <a:r>
              <a:rPr lang="en-US" sz="1800" dirty="0"/>
              <a:t>=</a:t>
            </a:r>
            <a:r>
              <a:rPr lang="en-US" sz="1800" dirty="0">
                <a:solidFill>
                  <a:srgbClr val="FF5050"/>
                </a:solidFill>
              </a:rPr>
              <a:t>'</a:t>
            </a:r>
            <a:r>
              <a:rPr lang="en-US" sz="1800" dirty="0" err="1">
                <a:solidFill>
                  <a:srgbClr val="FF5050"/>
                </a:solidFill>
              </a:rPr>
              <a:t>ProductId</a:t>
            </a:r>
            <a:r>
              <a:rPr lang="en-US" sz="1800" dirty="0">
                <a:solidFill>
                  <a:srgbClr val="FF5050"/>
                </a:solidFill>
              </a:rPr>
              <a:t>'</a:t>
            </a:r>
            <a:r>
              <a:rPr lang="en-US" sz="1800" dirty="0"/>
              <a:t>, </a:t>
            </a:r>
            <a:r>
              <a:rPr lang="en-US" sz="1800" dirty="0" err="1"/>
              <a:t>right_on</a:t>
            </a:r>
            <a:r>
              <a:rPr lang="en-US" sz="1800" dirty="0"/>
              <a:t>=</a:t>
            </a:r>
            <a:r>
              <a:rPr lang="en-US" sz="1800" dirty="0">
                <a:solidFill>
                  <a:srgbClr val="FF5050"/>
                </a:solidFill>
              </a:rPr>
              <a:t>'</a:t>
            </a:r>
            <a:r>
              <a:rPr lang="en-US" sz="1800" dirty="0" err="1">
                <a:solidFill>
                  <a:srgbClr val="FF5050"/>
                </a:solidFill>
              </a:rPr>
              <a:t>ProductId</a:t>
            </a:r>
            <a:r>
              <a:rPr lang="en-US" sz="1800" dirty="0">
                <a:solidFill>
                  <a:srgbClr val="FF5050"/>
                </a:solidFill>
              </a:rPr>
              <a:t>'</a:t>
            </a:r>
            <a:r>
              <a:rPr lang="en-US" sz="1800" dirty="0"/>
              <a:t>)</a:t>
            </a:r>
          </a:p>
          <a:p>
            <a:r>
              <a:rPr lang="en-US" sz="1800" dirty="0"/>
              <a:t>table_2[</a:t>
            </a:r>
            <a:r>
              <a:rPr lang="en-US" sz="1800" dirty="0">
                <a:solidFill>
                  <a:srgbClr val="FF5050"/>
                </a:solidFill>
              </a:rPr>
              <a:t>'Subjectivity'</a:t>
            </a:r>
            <a:r>
              <a:rPr lang="en-US" sz="1800" dirty="0"/>
              <a:t>]=table_2[</a:t>
            </a:r>
            <a:r>
              <a:rPr lang="en-US" sz="1800" dirty="0">
                <a:solidFill>
                  <a:srgbClr val="FF5050"/>
                </a:solidFill>
              </a:rPr>
              <a:t>'Subjectivity'</a:t>
            </a:r>
            <a:r>
              <a:rPr lang="en-US" sz="1800" dirty="0"/>
              <a:t>].</a:t>
            </a:r>
            <a:r>
              <a:rPr lang="en-US" sz="1800" dirty="0" err="1"/>
              <a:t>fillna</a:t>
            </a:r>
            <a:r>
              <a:rPr lang="en-US" sz="1800" dirty="0"/>
              <a:t>(</a:t>
            </a:r>
            <a:r>
              <a:rPr lang="en-US" sz="1800" dirty="0">
                <a:solidFill>
                  <a:srgbClr val="00B050"/>
                </a:solidFill>
              </a:rPr>
              <a:t>0</a:t>
            </a:r>
            <a:r>
              <a:rPr lang="en-US" sz="1800" dirty="0"/>
              <a:t>)</a:t>
            </a:r>
          </a:p>
          <a:p>
            <a:endParaRPr lang="en-US" sz="1800" dirty="0"/>
          </a:p>
          <a:p>
            <a:endParaRPr lang="en-US" sz="1800" dirty="0"/>
          </a:p>
          <a:p>
            <a:endParaRPr lang="en-US" sz="1800" dirty="0"/>
          </a:p>
          <a:p>
            <a:endParaRPr lang="en-US" sz="1800" dirty="0"/>
          </a:p>
          <a:p>
            <a:pPr algn="ctr"/>
            <a:r>
              <a:rPr lang="en-US" sz="1800" dirty="0"/>
              <a:t>Figure 2: SQL-</a:t>
            </a:r>
            <a:r>
              <a:rPr lang="en-US" sz="1800" dirty="0" err="1"/>
              <a:t>esque</a:t>
            </a:r>
            <a:r>
              <a:rPr lang="en-US" sz="1800" dirty="0"/>
              <a:t> Code Example</a:t>
            </a:r>
          </a:p>
        </p:txBody>
      </p:sp>
      <p:pic>
        <p:nvPicPr>
          <p:cNvPr id="6" name="Content Placeholder 5">
            <a:extLst>
              <a:ext uri="{FF2B5EF4-FFF2-40B4-BE49-F238E27FC236}">
                <a16:creationId xmlns:a16="http://schemas.microsoft.com/office/drawing/2014/main" id="{B421D975-E050-4F1D-91FD-4E9519BE6B3C}"/>
              </a:ext>
            </a:extLst>
          </p:cNvPr>
          <p:cNvPicPr>
            <a:picLocks noGrp="1" noChangeAspect="1"/>
          </p:cNvPicPr>
          <p:nvPr>
            <p:ph sz="half" idx="2"/>
          </p:nvPr>
        </p:nvPicPr>
        <p:blipFill>
          <a:blip r:embed="rId2"/>
          <a:stretch>
            <a:fillRect/>
          </a:stretch>
        </p:blipFill>
        <p:spPr>
          <a:xfrm>
            <a:off x="5989638" y="2084832"/>
            <a:ext cx="4754562" cy="3694646"/>
          </a:xfrm>
        </p:spPr>
      </p:pic>
      <p:sp>
        <p:nvSpPr>
          <p:cNvPr id="7" name="TextBox 6">
            <a:extLst>
              <a:ext uri="{FF2B5EF4-FFF2-40B4-BE49-F238E27FC236}">
                <a16:creationId xmlns:a16="http://schemas.microsoft.com/office/drawing/2014/main" id="{2BABCD1C-B25E-4E31-B3DC-A0F759A2596C}"/>
              </a:ext>
            </a:extLst>
          </p:cNvPr>
          <p:cNvSpPr txBox="1"/>
          <p:nvPr/>
        </p:nvSpPr>
        <p:spPr>
          <a:xfrm>
            <a:off x="5989638" y="5779478"/>
            <a:ext cx="4754563" cy="369332"/>
          </a:xfrm>
          <a:prstGeom prst="rect">
            <a:avLst/>
          </a:prstGeom>
          <a:noFill/>
        </p:spPr>
        <p:txBody>
          <a:bodyPr wrap="square" rtlCol="0">
            <a:spAutoFit/>
          </a:bodyPr>
          <a:lstStyle/>
          <a:p>
            <a:pPr algn="ctr"/>
            <a:r>
              <a:rPr lang="en-US" dirty="0"/>
              <a:t>Figure 3: SQL Joins</a:t>
            </a:r>
          </a:p>
        </p:txBody>
      </p:sp>
    </p:spTree>
    <p:extLst>
      <p:ext uri="{BB962C8B-B14F-4D97-AF65-F5344CB8AC3E}">
        <p14:creationId xmlns:p14="http://schemas.microsoft.com/office/powerpoint/2010/main" val="1112341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1A980-EB03-48C7-A679-6AF7E1208389}"/>
              </a:ext>
            </a:extLst>
          </p:cNvPr>
          <p:cNvSpPr>
            <a:spLocks noGrp="1"/>
          </p:cNvSpPr>
          <p:nvPr>
            <p:ph type="title"/>
          </p:nvPr>
        </p:nvSpPr>
        <p:spPr/>
        <p:txBody>
          <a:bodyPr/>
          <a:lstStyle/>
          <a:p>
            <a:r>
              <a:rPr lang="en-US" dirty="0"/>
              <a:t>Processing 6: Sort and filter</a:t>
            </a:r>
          </a:p>
        </p:txBody>
      </p:sp>
      <p:sp>
        <p:nvSpPr>
          <p:cNvPr id="3" name="Content Placeholder 2">
            <a:extLst>
              <a:ext uri="{FF2B5EF4-FFF2-40B4-BE49-F238E27FC236}">
                <a16:creationId xmlns:a16="http://schemas.microsoft.com/office/drawing/2014/main" id="{5A2AC44D-1DD1-4400-91E2-B3F74142E146}"/>
              </a:ext>
            </a:extLst>
          </p:cNvPr>
          <p:cNvSpPr>
            <a:spLocks noGrp="1"/>
          </p:cNvSpPr>
          <p:nvPr>
            <p:ph sz="half" idx="1"/>
          </p:nvPr>
        </p:nvSpPr>
        <p:spPr/>
        <p:txBody>
          <a:bodyPr/>
          <a:lstStyle/>
          <a:p>
            <a:pPr marL="0" indent="0">
              <a:buNone/>
            </a:pPr>
            <a:r>
              <a:rPr lang="en-US" dirty="0"/>
              <a:t>After combining all tables together, I sorted the values by the number of reviews they had, then helpfulness.</a:t>
            </a:r>
          </a:p>
          <a:p>
            <a:pPr marL="0" indent="0">
              <a:buNone/>
            </a:pPr>
            <a:r>
              <a:rPr lang="en-US" dirty="0"/>
              <a:t>To remove “bad” reviews, I only accepted review counts &gt;= 150 and helpfulness &gt;= 0.5 (50%)</a:t>
            </a:r>
          </a:p>
          <a:p>
            <a:pPr marL="0" indent="0">
              <a:buNone/>
            </a:pPr>
            <a:r>
              <a:rPr lang="en-US" dirty="0"/>
              <a:t>Once sorted, I selected the top 8 values and exported them to an Excel sheet.</a:t>
            </a:r>
          </a:p>
          <a:p>
            <a:pPr marL="0" indent="0">
              <a:buNone/>
            </a:pPr>
            <a:r>
              <a:rPr lang="en-US" dirty="0"/>
              <a:t>FileZilla file explorer is refreshed, and we download the alternatives onto a local computer.</a:t>
            </a:r>
          </a:p>
          <a:p>
            <a:pPr marL="0" indent="0">
              <a:buNone/>
            </a:pPr>
            <a:endParaRPr lang="en-US" dirty="0"/>
          </a:p>
        </p:txBody>
      </p:sp>
      <p:graphicFrame>
        <p:nvGraphicFramePr>
          <p:cNvPr id="6" name="Content Placeholder 5">
            <a:extLst>
              <a:ext uri="{FF2B5EF4-FFF2-40B4-BE49-F238E27FC236}">
                <a16:creationId xmlns:a16="http://schemas.microsoft.com/office/drawing/2014/main" id="{7667CFAD-F01A-4B94-B371-FB0D394DCF85}"/>
              </a:ext>
            </a:extLst>
          </p:cNvPr>
          <p:cNvGraphicFramePr>
            <a:graphicFrameLocks noGrp="1"/>
          </p:cNvGraphicFramePr>
          <p:nvPr>
            <p:ph sz="half" idx="2"/>
            <p:extLst>
              <p:ext uri="{D42A27DB-BD31-4B8C-83A1-F6EECF244321}">
                <p14:modId xmlns:p14="http://schemas.microsoft.com/office/powerpoint/2010/main" val="3166036919"/>
              </p:ext>
            </p:extLst>
          </p:nvPr>
        </p:nvGraphicFramePr>
        <p:xfrm>
          <a:off x="5989638" y="2602522"/>
          <a:ext cx="4754561" cy="3627120"/>
        </p:xfrm>
        <a:graphic>
          <a:graphicData uri="http://schemas.openxmlformats.org/drawingml/2006/table">
            <a:tbl>
              <a:tblPr firstRow="1" bandRow="1">
                <a:tableStyleId>{5C22544A-7EE6-4342-B048-85BDC9FD1C3A}</a:tableStyleId>
              </a:tblPr>
              <a:tblGrid>
                <a:gridCol w="679223">
                  <a:extLst>
                    <a:ext uri="{9D8B030D-6E8A-4147-A177-3AD203B41FA5}">
                      <a16:colId xmlns:a16="http://schemas.microsoft.com/office/drawing/2014/main" val="29339170"/>
                    </a:ext>
                  </a:extLst>
                </a:gridCol>
                <a:gridCol w="679223">
                  <a:extLst>
                    <a:ext uri="{9D8B030D-6E8A-4147-A177-3AD203B41FA5}">
                      <a16:colId xmlns:a16="http://schemas.microsoft.com/office/drawing/2014/main" val="2264059560"/>
                    </a:ext>
                  </a:extLst>
                </a:gridCol>
                <a:gridCol w="679223">
                  <a:extLst>
                    <a:ext uri="{9D8B030D-6E8A-4147-A177-3AD203B41FA5}">
                      <a16:colId xmlns:a16="http://schemas.microsoft.com/office/drawing/2014/main" val="2762754225"/>
                    </a:ext>
                  </a:extLst>
                </a:gridCol>
                <a:gridCol w="679223">
                  <a:extLst>
                    <a:ext uri="{9D8B030D-6E8A-4147-A177-3AD203B41FA5}">
                      <a16:colId xmlns:a16="http://schemas.microsoft.com/office/drawing/2014/main" val="986479807"/>
                    </a:ext>
                  </a:extLst>
                </a:gridCol>
                <a:gridCol w="679223">
                  <a:extLst>
                    <a:ext uri="{9D8B030D-6E8A-4147-A177-3AD203B41FA5}">
                      <a16:colId xmlns:a16="http://schemas.microsoft.com/office/drawing/2014/main" val="3748545905"/>
                    </a:ext>
                  </a:extLst>
                </a:gridCol>
                <a:gridCol w="679223">
                  <a:extLst>
                    <a:ext uri="{9D8B030D-6E8A-4147-A177-3AD203B41FA5}">
                      <a16:colId xmlns:a16="http://schemas.microsoft.com/office/drawing/2014/main" val="1664618580"/>
                    </a:ext>
                  </a:extLst>
                </a:gridCol>
                <a:gridCol w="679223">
                  <a:extLst>
                    <a:ext uri="{9D8B030D-6E8A-4147-A177-3AD203B41FA5}">
                      <a16:colId xmlns:a16="http://schemas.microsoft.com/office/drawing/2014/main" val="117051818"/>
                    </a:ext>
                  </a:extLst>
                </a:gridCol>
              </a:tblGrid>
              <a:tr h="315185">
                <a:tc>
                  <a:txBody>
                    <a:bodyPr/>
                    <a:lstStyle/>
                    <a:p>
                      <a:endParaRPr lang="en-US" sz="1600" dirty="0"/>
                    </a:p>
                  </a:txBody>
                  <a:tcPr/>
                </a:tc>
                <a:tc>
                  <a:txBody>
                    <a:bodyPr/>
                    <a:lstStyle/>
                    <a:p>
                      <a:r>
                        <a:rPr lang="en-US" sz="1600" dirty="0"/>
                        <a:t>ID</a:t>
                      </a:r>
                    </a:p>
                  </a:txBody>
                  <a:tcPr/>
                </a:tc>
                <a:tc>
                  <a:txBody>
                    <a:bodyPr/>
                    <a:lstStyle/>
                    <a:p>
                      <a:r>
                        <a:rPr lang="en-US" sz="1600" dirty="0"/>
                        <a:t>Rev.</a:t>
                      </a:r>
                    </a:p>
                  </a:txBody>
                  <a:tcPr/>
                </a:tc>
                <a:tc>
                  <a:txBody>
                    <a:bodyPr/>
                    <a:lstStyle/>
                    <a:p>
                      <a:r>
                        <a:rPr lang="en-US" sz="1600" dirty="0"/>
                        <a:t>Help</a:t>
                      </a:r>
                    </a:p>
                  </a:txBody>
                  <a:tcPr/>
                </a:tc>
                <a:tc>
                  <a:txBody>
                    <a:bodyPr/>
                    <a:lstStyle/>
                    <a:p>
                      <a:r>
                        <a:rPr lang="en-US" sz="1600" dirty="0"/>
                        <a:t>Polar.</a:t>
                      </a:r>
                    </a:p>
                  </a:txBody>
                  <a:tcPr/>
                </a:tc>
                <a:tc>
                  <a:txBody>
                    <a:bodyPr/>
                    <a:lstStyle/>
                    <a:p>
                      <a:r>
                        <a:rPr lang="en-US" sz="1600" dirty="0"/>
                        <a:t>Sub.</a:t>
                      </a:r>
                    </a:p>
                  </a:txBody>
                  <a:tcPr/>
                </a:tc>
                <a:tc>
                  <a:txBody>
                    <a:bodyPr/>
                    <a:lstStyle/>
                    <a:p>
                      <a:r>
                        <a:rPr lang="en-US" sz="1600" dirty="0"/>
                        <a:t>Score</a:t>
                      </a:r>
                    </a:p>
                  </a:txBody>
                  <a:tcPr/>
                </a:tc>
                <a:extLst>
                  <a:ext uri="{0D108BD9-81ED-4DB2-BD59-A6C34878D82A}">
                    <a16:rowId xmlns:a16="http://schemas.microsoft.com/office/drawing/2014/main" val="517979657"/>
                  </a:ext>
                </a:extLst>
              </a:tr>
              <a:tr h="386818">
                <a:tc>
                  <a:txBody>
                    <a:bodyPr/>
                    <a:lstStyle/>
                    <a:p>
                      <a:r>
                        <a:rPr lang="en-US" sz="1050" dirty="0"/>
                        <a:t>46205</a:t>
                      </a:r>
                    </a:p>
                  </a:txBody>
                  <a:tcPr anchor="ctr"/>
                </a:tc>
                <a:tc>
                  <a:txBody>
                    <a:bodyPr/>
                    <a:lstStyle/>
                    <a:p>
                      <a:r>
                        <a:rPr lang="en-US" sz="1050" dirty="0"/>
                        <a:t>B003B3OOPA</a:t>
                      </a:r>
                    </a:p>
                  </a:txBody>
                  <a:tcPr anchor="ctr"/>
                </a:tc>
                <a:tc>
                  <a:txBody>
                    <a:bodyPr/>
                    <a:lstStyle/>
                    <a:p>
                      <a:r>
                        <a:rPr lang="en-US" sz="1050"/>
                        <a:t>623</a:t>
                      </a:r>
                    </a:p>
                  </a:txBody>
                  <a:tcPr anchor="ctr"/>
                </a:tc>
                <a:tc>
                  <a:txBody>
                    <a:bodyPr/>
                    <a:lstStyle/>
                    <a:p>
                      <a:r>
                        <a:rPr lang="en-US" sz="1050"/>
                        <a:t>0.635797</a:t>
                      </a:r>
                    </a:p>
                  </a:txBody>
                  <a:tcPr anchor="ctr"/>
                </a:tc>
                <a:tc>
                  <a:txBody>
                    <a:bodyPr/>
                    <a:lstStyle/>
                    <a:p>
                      <a:r>
                        <a:rPr lang="en-US" sz="1050"/>
                        <a:t>0.300882</a:t>
                      </a:r>
                    </a:p>
                  </a:txBody>
                  <a:tcPr anchor="ctr"/>
                </a:tc>
                <a:tc>
                  <a:txBody>
                    <a:bodyPr/>
                    <a:lstStyle/>
                    <a:p>
                      <a:r>
                        <a:rPr lang="en-US" sz="1050"/>
                        <a:t>0.552275</a:t>
                      </a:r>
                    </a:p>
                  </a:txBody>
                  <a:tcPr anchor="ctr"/>
                </a:tc>
                <a:tc>
                  <a:txBody>
                    <a:bodyPr/>
                    <a:lstStyle/>
                    <a:p>
                      <a:r>
                        <a:rPr lang="en-US" sz="1050"/>
                        <a:t>4.739968</a:t>
                      </a:r>
                    </a:p>
                  </a:txBody>
                  <a:tcPr anchor="ctr"/>
                </a:tc>
                <a:extLst>
                  <a:ext uri="{0D108BD9-81ED-4DB2-BD59-A6C34878D82A}">
                    <a16:rowId xmlns:a16="http://schemas.microsoft.com/office/drawing/2014/main" val="3384990762"/>
                  </a:ext>
                </a:extLst>
              </a:tr>
              <a:tr h="386818">
                <a:tc>
                  <a:txBody>
                    <a:bodyPr/>
                    <a:lstStyle/>
                    <a:p>
                      <a:r>
                        <a:rPr lang="en-US" sz="1050"/>
                        <a:t>28624</a:t>
                      </a:r>
                    </a:p>
                  </a:txBody>
                  <a:tcPr anchor="ctr"/>
                </a:tc>
                <a:tc>
                  <a:txBody>
                    <a:bodyPr/>
                    <a:lstStyle/>
                    <a:p>
                      <a:r>
                        <a:rPr lang="en-US" sz="1050"/>
                        <a:t>B001EO5Q64</a:t>
                      </a:r>
                    </a:p>
                  </a:txBody>
                  <a:tcPr anchor="ctr"/>
                </a:tc>
                <a:tc>
                  <a:txBody>
                    <a:bodyPr/>
                    <a:lstStyle/>
                    <a:p>
                      <a:r>
                        <a:rPr lang="en-US" sz="1050"/>
                        <a:t>567</a:t>
                      </a:r>
                    </a:p>
                  </a:txBody>
                  <a:tcPr anchor="ctr"/>
                </a:tc>
                <a:tc>
                  <a:txBody>
                    <a:bodyPr/>
                    <a:lstStyle/>
                    <a:p>
                      <a:r>
                        <a:rPr lang="en-US" sz="1050"/>
                        <a:t>0.538625</a:t>
                      </a:r>
                    </a:p>
                  </a:txBody>
                  <a:tcPr anchor="ctr"/>
                </a:tc>
                <a:tc>
                  <a:txBody>
                    <a:bodyPr/>
                    <a:lstStyle/>
                    <a:p>
                      <a:r>
                        <a:rPr lang="en-US" sz="1050"/>
                        <a:t>0.304923</a:t>
                      </a:r>
                    </a:p>
                  </a:txBody>
                  <a:tcPr anchor="ctr"/>
                </a:tc>
                <a:tc>
                  <a:txBody>
                    <a:bodyPr/>
                    <a:lstStyle/>
                    <a:p>
                      <a:r>
                        <a:rPr lang="en-US" sz="1050"/>
                        <a:t>0.558606</a:t>
                      </a:r>
                    </a:p>
                  </a:txBody>
                  <a:tcPr anchor="ctr"/>
                </a:tc>
                <a:tc>
                  <a:txBody>
                    <a:bodyPr/>
                    <a:lstStyle/>
                    <a:p>
                      <a:r>
                        <a:rPr lang="en-US" sz="1050"/>
                        <a:t>4.746032</a:t>
                      </a:r>
                    </a:p>
                  </a:txBody>
                  <a:tcPr anchor="ctr"/>
                </a:tc>
                <a:extLst>
                  <a:ext uri="{0D108BD9-81ED-4DB2-BD59-A6C34878D82A}">
                    <a16:rowId xmlns:a16="http://schemas.microsoft.com/office/drawing/2014/main" val="2886741511"/>
                  </a:ext>
                </a:extLst>
              </a:tr>
              <a:tr h="386818">
                <a:tc>
                  <a:txBody>
                    <a:bodyPr/>
                    <a:lstStyle/>
                    <a:p>
                      <a:r>
                        <a:rPr lang="en-US" sz="1050" dirty="0"/>
                        <a:t>14398</a:t>
                      </a:r>
                    </a:p>
                  </a:txBody>
                  <a:tcPr anchor="ctr"/>
                </a:tc>
                <a:tc>
                  <a:txBody>
                    <a:bodyPr/>
                    <a:lstStyle/>
                    <a:p>
                      <a:r>
                        <a:rPr lang="en-US" sz="1050"/>
                        <a:t>B000KV61FC</a:t>
                      </a:r>
                    </a:p>
                  </a:txBody>
                  <a:tcPr anchor="ctr"/>
                </a:tc>
                <a:tc>
                  <a:txBody>
                    <a:bodyPr/>
                    <a:lstStyle/>
                    <a:p>
                      <a:r>
                        <a:rPr lang="en-US" sz="1050"/>
                        <a:t>556</a:t>
                      </a:r>
                    </a:p>
                  </a:txBody>
                  <a:tcPr anchor="ctr"/>
                </a:tc>
                <a:tc>
                  <a:txBody>
                    <a:bodyPr/>
                    <a:lstStyle/>
                    <a:p>
                      <a:r>
                        <a:rPr lang="en-US" sz="1050"/>
                        <a:t>0.510748</a:t>
                      </a:r>
                    </a:p>
                  </a:txBody>
                  <a:tcPr anchor="ctr"/>
                </a:tc>
                <a:tc>
                  <a:txBody>
                    <a:bodyPr/>
                    <a:lstStyle/>
                    <a:p>
                      <a:r>
                        <a:rPr lang="en-US" sz="1050"/>
                        <a:t>0.117900</a:t>
                      </a:r>
                    </a:p>
                  </a:txBody>
                  <a:tcPr anchor="ctr"/>
                </a:tc>
                <a:tc>
                  <a:txBody>
                    <a:bodyPr/>
                    <a:lstStyle/>
                    <a:p>
                      <a:r>
                        <a:rPr lang="en-US" sz="1050"/>
                        <a:t>0.493387</a:t>
                      </a:r>
                    </a:p>
                  </a:txBody>
                  <a:tcPr anchor="ctr"/>
                </a:tc>
                <a:tc>
                  <a:txBody>
                    <a:bodyPr/>
                    <a:lstStyle/>
                    <a:p>
                      <a:r>
                        <a:rPr lang="en-US" sz="1050"/>
                        <a:t>3.411871</a:t>
                      </a:r>
                    </a:p>
                  </a:txBody>
                  <a:tcPr anchor="ctr"/>
                </a:tc>
                <a:extLst>
                  <a:ext uri="{0D108BD9-81ED-4DB2-BD59-A6C34878D82A}">
                    <a16:rowId xmlns:a16="http://schemas.microsoft.com/office/drawing/2014/main" val="2763973892"/>
                  </a:ext>
                </a:extLst>
              </a:tr>
              <a:tr h="386818">
                <a:tc>
                  <a:txBody>
                    <a:bodyPr/>
                    <a:lstStyle/>
                    <a:p>
                      <a:r>
                        <a:rPr lang="en-US" sz="1050"/>
                        <a:t>14399</a:t>
                      </a:r>
                    </a:p>
                  </a:txBody>
                  <a:tcPr anchor="ctr"/>
                </a:tc>
                <a:tc>
                  <a:txBody>
                    <a:bodyPr/>
                    <a:lstStyle/>
                    <a:p>
                      <a:r>
                        <a:rPr lang="en-US" sz="1050"/>
                        <a:t>B000KV7ZGQ</a:t>
                      </a:r>
                    </a:p>
                  </a:txBody>
                  <a:tcPr anchor="ctr"/>
                </a:tc>
                <a:tc>
                  <a:txBody>
                    <a:bodyPr/>
                    <a:lstStyle/>
                    <a:p>
                      <a:r>
                        <a:rPr lang="en-US" sz="1050"/>
                        <a:t>556</a:t>
                      </a:r>
                    </a:p>
                  </a:txBody>
                  <a:tcPr anchor="ctr"/>
                </a:tc>
                <a:tc>
                  <a:txBody>
                    <a:bodyPr/>
                    <a:lstStyle/>
                    <a:p>
                      <a:r>
                        <a:rPr lang="en-US" sz="1050"/>
                        <a:t>0.510748</a:t>
                      </a:r>
                    </a:p>
                  </a:txBody>
                  <a:tcPr anchor="ctr"/>
                </a:tc>
                <a:tc>
                  <a:txBody>
                    <a:bodyPr/>
                    <a:lstStyle/>
                    <a:p>
                      <a:r>
                        <a:rPr lang="en-US" sz="1050"/>
                        <a:t>0.117900</a:t>
                      </a:r>
                    </a:p>
                  </a:txBody>
                  <a:tcPr anchor="ctr"/>
                </a:tc>
                <a:tc>
                  <a:txBody>
                    <a:bodyPr/>
                    <a:lstStyle/>
                    <a:p>
                      <a:r>
                        <a:rPr lang="en-US" sz="1050"/>
                        <a:t>0.493387</a:t>
                      </a:r>
                    </a:p>
                  </a:txBody>
                  <a:tcPr anchor="ctr"/>
                </a:tc>
                <a:tc>
                  <a:txBody>
                    <a:bodyPr/>
                    <a:lstStyle/>
                    <a:p>
                      <a:r>
                        <a:rPr lang="en-US" sz="1050"/>
                        <a:t>3.411871</a:t>
                      </a:r>
                    </a:p>
                  </a:txBody>
                  <a:tcPr anchor="ctr"/>
                </a:tc>
                <a:extLst>
                  <a:ext uri="{0D108BD9-81ED-4DB2-BD59-A6C34878D82A}">
                    <a16:rowId xmlns:a16="http://schemas.microsoft.com/office/drawing/2014/main" val="3050896812"/>
                  </a:ext>
                </a:extLst>
              </a:tr>
              <a:tr h="386818">
                <a:tc>
                  <a:txBody>
                    <a:bodyPr/>
                    <a:lstStyle/>
                    <a:p>
                      <a:r>
                        <a:rPr lang="en-US" sz="1050"/>
                        <a:t>28745</a:t>
                      </a:r>
                    </a:p>
                  </a:txBody>
                  <a:tcPr anchor="ctr"/>
                </a:tc>
                <a:tc>
                  <a:txBody>
                    <a:bodyPr/>
                    <a:lstStyle/>
                    <a:p>
                      <a:r>
                        <a:rPr lang="en-US" sz="1050"/>
                        <a:t>B001EO5U3I</a:t>
                      </a:r>
                    </a:p>
                  </a:txBody>
                  <a:tcPr anchor="ctr"/>
                </a:tc>
                <a:tc>
                  <a:txBody>
                    <a:bodyPr/>
                    <a:lstStyle/>
                    <a:p>
                      <a:r>
                        <a:rPr lang="en-US" sz="1050"/>
                        <a:t>356</a:t>
                      </a:r>
                    </a:p>
                  </a:txBody>
                  <a:tcPr anchor="ctr"/>
                </a:tc>
                <a:tc>
                  <a:txBody>
                    <a:bodyPr/>
                    <a:lstStyle/>
                    <a:p>
                      <a:r>
                        <a:rPr lang="en-US" sz="1050"/>
                        <a:t>0.573635</a:t>
                      </a:r>
                    </a:p>
                  </a:txBody>
                  <a:tcPr anchor="ctr"/>
                </a:tc>
                <a:tc>
                  <a:txBody>
                    <a:bodyPr/>
                    <a:lstStyle/>
                    <a:p>
                      <a:r>
                        <a:rPr lang="en-US" sz="1050"/>
                        <a:t>0.252257</a:t>
                      </a:r>
                    </a:p>
                  </a:txBody>
                  <a:tcPr anchor="ctr"/>
                </a:tc>
                <a:tc>
                  <a:txBody>
                    <a:bodyPr/>
                    <a:lstStyle/>
                    <a:p>
                      <a:r>
                        <a:rPr lang="en-US" sz="1050"/>
                        <a:t>0.504434</a:t>
                      </a:r>
                    </a:p>
                  </a:txBody>
                  <a:tcPr anchor="ctr"/>
                </a:tc>
                <a:tc>
                  <a:txBody>
                    <a:bodyPr/>
                    <a:lstStyle/>
                    <a:p>
                      <a:r>
                        <a:rPr lang="en-US" sz="1050"/>
                        <a:t>4.682584</a:t>
                      </a:r>
                    </a:p>
                  </a:txBody>
                  <a:tcPr anchor="ctr"/>
                </a:tc>
                <a:extLst>
                  <a:ext uri="{0D108BD9-81ED-4DB2-BD59-A6C34878D82A}">
                    <a16:rowId xmlns:a16="http://schemas.microsoft.com/office/drawing/2014/main" val="1913041224"/>
                  </a:ext>
                </a:extLst>
              </a:tr>
              <a:tr h="386818">
                <a:tc>
                  <a:txBody>
                    <a:bodyPr/>
                    <a:lstStyle/>
                    <a:p>
                      <a:r>
                        <a:rPr lang="en-US" sz="1050"/>
                        <a:t>73390</a:t>
                      </a:r>
                    </a:p>
                  </a:txBody>
                  <a:tcPr anchor="ctr"/>
                </a:tc>
                <a:tc>
                  <a:txBody>
                    <a:bodyPr/>
                    <a:lstStyle/>
                    <a:p>
                      <a:r>
                        <a:rPr lang="en-US" sz="1050"/>
                        <a:t>B008J1HO4C</a:t>
                      </a:r>
                    </a:p>
                  </a:txBody>
                  <a:tcPr anchor="ctr"/>
                </a:tc>
                <a:tc>
                  <a:txBody>
                    <a:bodyPr/>
                    <a:lstStyle/>
                    <a:p>
                      <a:r>
                        <a:rPr lang="en-US" sz="1050"/>
                        <a:t>356</a:t>
                      </a:r>
                    </a:p>
                  </a:txBody>
                  <a:tcPr anchor="ctr"/>
                </a:tc>
                <a:tc>
                  <a:txBody>
                    <a:bodyPr/>
                    <a:lstStyle/>
                    <a:p>
                      <a:r>
                        <a:rPr lang="en-US" sz="1050"/>
                        <a:t>0.573635</a:t>
                      </a:r>
                    </a:p>
                  </a:txBody>
                  <a:tcPr anchor="ctr"/>
                </a:tc>
                <a:tc>
                  <a:txBody>
                    <a:bodyPr/>
                    <a:lstStyle/>
                    <a:p>
                      <a:r>
                        <a:rPr lang="en-US" sz="1050"/>
                        <a:t>0.252257</a:t>
                      </a:r>
                    </a:p>
                  </a:txBody>
                  <a:tcPr anchor="ctr"/>
                </a:tc>
                <a:tc>
                  <a:txBody>
                    <a:bodyPr/>
                    <a:lstStyle/>
                    <a:p>
                      <a:r>
                        <a:rPr lang="en-US" sz="1050"/>
                        <a:t>0.504434</a:t>
                      </a:r>
                    </a:p>
                  </a:txBody>
                  <a:tcPr anchor="ctr"/>
                </a:tc>
                <a:tc>
                  <a:txBody>
                    <a:bodyPr/>
                    <a:lstStyle/>
                    <a:p>
                      <a:r>
                        <a:rPr lang="en-US" sz="1050"/>
                        <a:t>4.682584</a:t>
                      </a:r>
                    </a:p>
                  </a:txBody>
                  <a:tcPr anchor="ctr"/>
                </a:tc>
                <a:extLst>
                  <a:ext uri="{0D108BD9-81ED-4DB2-BD59-A6C34878D82A}">
                    <a16:rowId xmlns:a16="http://schemas.microsoft.com/office/drawing/2014/main" val="451267579"/>
                  </a:ext>
                </a:extLst>
              </a:tr>
              <a:tr h="386818">
                <a:tc>
                  <a:txBody>
                    <a:bodyPr/>
                    <a:lstStyle/>
                    <a:p>
                      <a:r>
                        <a:rPr lang="en-US" sz="1050"/>
                        <a:t>56129</a:t>
                      </a:r>
                    </a:p>
                  </a:txBody>
                  <a:tcPr anchor="ctr"/>
                </a:tc>
                <a:tc>
                  <a:txBody>
                    <a:bodyPr/>
                    <a:lstStyle/>
                    <a:p>
                      <a:r>
                        <a:rPr lang="en-US" sz="1050"/>
                        <a:t>B004CLCEDE</a:t>
                      </a:r>
                    </a:p>
                  </a:txBody>
                  <a:tcPr anchor="ctr"/>
                </a:tc>
                <a:tc>
                  <a:txBody>
                    <a:bodyPr/>
                    <a:lstStyle/>
                    <a:p>
                      <a:r>
                        <a:rPr lang="en-US" sz="1050" dirty="0"/>
                        <a:t>324</a:t>
                      </a:r>
                    </a:p>
                  </a:txBody>
                  <a:tcPr anchor="ctr"/>
                </a:tc>
                <a:tc>
                  <a:txBody>
                    <a:bodyPr/>
                    <a:lstStyle/>
                    <a:p>
                      <a:r>
                        <a:rPr lang="en-US" sz="1050"/>
                        <a:t>0.625327</a:t>
                      </a:r>
                    </a:p>
                  </a:txBody>
                  <a:tcPr anchor="ctr"/>
                </a:tc>
                <a:tc>
                  <a:txBody>
                    <a:bodyPr/>
                    <a:lstStyle/>
                    <a:p>
                      <a:r>
                        <a:rPr lang="en-US" sz="1050"/>
                        <a:t>0.116930</a:t>
                      </a:r>
                    </a:p>
                  </a:txBody>
                  <a:tcPr anchor="ctr"/>
                </a:tc>
                <a:tc>
                  <a:txBody>
                    <a:bodyPr/>
                    <a:lstStyle/>
                    <a:p>
                      <a:r>
                        <a:rPr lang="en-US" sz="1050"/>
                        <a:t>0.545916</a:t>
                      </a:r>
                    </a:p>
                  </a:txBody>
                  <a:tcPr anchor="ctr"/>
                </a:tc>
                <a:tc>
                  <a:txBody>
                    <a:bodyPr/>
                    <a:lstStyle/>
                    <a:p>
                      <a:r>
                        <a:rPr lang="en-US" sz="1050"/>
                        <a:t>3.509259</a:t>
                      </a:r>
                    </a:p>
                  </a:txBody>
                  <a:tcPr anchor="ctr"/>
                </a:tc>
                <a:extLst>
                  <a:ext uri="{0D108BD9-81ED-4DB2-BD59-A6C34878D82A}">
                    <a16:rowId xmlns:a16="http://schemas.microsoft.com/office/drawing/2014/main" val="222140374"/>
                  </a:ext>
                </a:extLst>
              </a:tr>
              <a:tr h="386818">
                <a:tc>
                  <a:txBody>
                    <a:bodyPr/>
                    <a:lstStyle/>
                    <a:p>
                      <a:r>
                        <a:rPr lang="en-US" sz="1050"/>
                        <a:t>40282</a:t>
                      </a:r>
                    </a:p>
                  </a:txBody>
                  <a:tcPr anchor="ctr"/>
                </a:tc>
                <a:tc>
                  <a:txBody>
                    <a:bodyPr/>
                    <a:lstStyle/>
                    <a:p>
                      <a:r>
                        <a:rPr lang="en-US" sz="1050" dirty="0"/>
                        <a:t>B002GJ9JWS</a:t>
                      </a:r>
                    </a:p>
                  </a:txBody>
                  <a:tcPr anchor="ctr"/>
                </a:tc>
                <a:tc>
                  <a:txBody>
                    <a:bodyPr/>
                    <a:lstStyle/>
                    <a:p>
                      <a:r>
                        <a:rPr lang="en-US" sz="1050" dirty="0"/>
                        <a:t>310</a:t>
                      </a:r>
                    </a:p>
                  </a:txBody>
                  <a:tcPr anchor="ctr"/>
                </a:tc>
                <a:tc>
                  <a:txBody>
                    <a:bodyPr/>
                    <a:lstStyle/>
                    <a:p>
                      <a:r>
                        <a:rPr lang="en-US" sz="1050"/>
                        <a:t>0.583167</a:t>
                      </a:r>
                    </a:p>
                  </a:txBody>
                  <a:tcPr anchor="ctr"/>
                </a:tc>
                <a:tc>
                  <a:txBody>
                    <a:bodyPr/>
                    <a:lstStyle/>
                    <a:p>
                      <a:r>
                        <a:rPr lang="en-US" sz="1050"/>
                        <a:t>0.271978</a:t>
                      </a:r>
                    </a:p>
                  </a:txBody>
                  <a:tcPr anchor="ctr"/>
                </a:tc>
                <a:tc>
                  <a:txBody>
                    <a:bodyPr/>
                    <a:lstStyle/>
                    <a:p>
                      <a:r>
                        <a:rPr lang="en-US" sz="1050"/>
                        <a:t>0.549819</a:t>
                      </a:r>
                    </a:p>
                  </a:txBody>
                  <a:tcPr anchor="ctr"/>
                </a:tc>
                <a:tc>
                  <a:txBody>
                    <a:bodyPr/>
                    <a:lstStyle/>
                    <a:p>
                      <a:r>
                        <a:rPr lang="en-US" sz="1050" dirty="0"/>
                        <a:t>4.467742</a:t>
                      </a:r>
                    </a:p>
                  </a:txBody>
                  <a:tcPr anchor="ctr"/>
                </a:tc>
                <a:extLst>
                  <a:ext uri="{0D108BD9-81ED-4DB2-BD59-A6C34878D82A}">
                    <a16:rowId xmlns:a16="http://schemas.microsoft.com/office/drawing/2014/main" val="2974864845"/>
                  </a:ext>
                </a:extLst>
              </a:tr>
            </a:tbl>
          </a:graphicData>
        </a:graphic>
      </p:graphicFrame>
      <p:sp>
        <p:nvSpPr>
          <p:cNvPr id="7" name="TextBox 6">
            <a:extLst>
              <a:ext uri="{FF2B5EF4-FFF2-40B4-BE49-F238E27FC236}">
                <a16:creationId xmlns:a16="http://schemas.microsoft.com/office/drawing/2014/main" id="{D7DF1062-61EE-4C04-8BA7-580BC220BEDF}"/>
              </a:ext>
            </a:extLst>
          </p:cNvPr>
          <p:cNvSpPr txBox="1"/>
          <p:nvPr/>
        </p:nvSpPr>
        <p:spPr>
          <a:xfrm>
            <a:off x="5989638" y="2286000"/>
            <a:ext cx="4754561" cy="369332"/>
          </a:xfrm>
          <a:prstGeom prst="rect">
            <a:avLst/>
          </a:prstGeom>
          <a:noFill/>
        </p:spPr>
        <p:txBody>
          <a:bodyPr wrap="square" rtlCol="0">
            <a:spAutoFit/>
          </a:bodyPr>
          <a:lstStyle/>
          <a:p>
            <a:r>
              <a:rPr lang="en-US" dirty="0"/>
              <a:t>Table 1: Processed Table for Excel Importing</a:t>
            </a:r>
          </a:p>
        </p:txBody>
      </p:sp>
    </p:spTree>
    <p:extLst>
      <p:ext uri="{BB962C8B-B14F-4D97-AF65-F5344CB8AC3E}">
        <p14:creationId xmlns:p14="http://schemas.microsoft.com/office/powerpoint/2010/main" val="4293823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7E9BC-D84F-4565-B29D-1750B96CCB9C}"/>
              </a:ext>
            </a:extLst>
          </p:cNvPr>
          <p:cNvSpPr>
            <a:spLocks noGrp="1"/>
          </p:cNvSpPr>
          <p:nvPr>
            <p:ph type="title"/>
          </p:nvPr>
        </p:nvSpPr>
        <p:spPr/>
        <p:txBody>
          <a:bodyPr/>
          <a:lstStyle/>
          <a:p>
            <a:r>
              <a:rPr lang="en-US" dirty="0"/>
              <a:t>Processing 7: Manual Searching</a:t>
            </a:r>
          </a:p>
        </p:txBody>
      </p:sp>
      <p:sp>
        <p:nvSpPr>
          <p:cNvPr id="3" name="Content Placeholder 2">
            <a:extLst>
              <a:ext uri="{FF2B5EF4-FFF2-40B4-BE49-F238E27FC236}">
                <a16:creationId xmlns:a16="http://schemas.microsoft.com/office/drawing/2014/main" id="{D6554187-C8C3-4141-BB6D-893846A33ABF}"/>
              </a:ext>
            </a:extLst>
          </p:cNvPr>
          <p:cNvSpPr>
            <a:spLocks noGrp="1"/>
          </p:cNvSpPr>
          <p:nvPr>
            <p:ph sz="half" idx="1"/>
          </p:nvPr>
        </p:nvSpPr>
        <p:spPr>
          <a:xfrm>
            <a:off x="1024126" y="2286000"/>
            <a:ext cx="9720073" cy="4023360"/>
          </a:xfrm>
        </p:spPr>
        <p:txBody>
          <a:bodyPr/>
          <a:lstStyle/>
          <a:p>
            <a:r>
              <a:rPr lang="en-US" dirty="0"/>
              <a:t>The </a:t>
            </a:r>
            <a:r>
              <a:rPr lang="en-US" dirty="0" err="1"/>
              <a:t>ProductId</a:t>
            </a:r>
            <a:r>
              <a:rPr lang="en-US" dirty="0"/>
              <a:t> in the columns is the ASIN (Amazon Standard Identification Number). Within the Excel file, we add two new columns: Product Name and Cost.</a:t>
            </a:r>
          </a:p>
          <a:p>
            <a:r>
              <a:rPr lang="en-US" dirty="0"/>
              <a:t>ASIN is such a unique value, the first result using it in a Google Search gives the following link format.</a:t>
            </a:r>
          </a:p>
          <a:p>
            <a:r>
              <a:rPr lang="en-US" i="1" dirty="0"/>
              <a:t>https://www.amazon.com/</a:t>
            </a:r>
            <a:r>
              <a:rPr lang="en-US" i="1" dirty="0">
                <a:highlight>
                  <a:srgbClr val="008080"/>
                </a:highlight>
              </a:rPr>
              <a:t>Name-Name2</a:t>
            </a:r>
            <a:r>
              <a:rPr lang="en-US" i="1" dirty="0"/>
              <a:t>/dp/</a:t>
            </a:r>
            <a:r>
              <a:rPr lang="en-US" i="1" dirty="0">
                <a:highlight>
                  <a:srgbClr val="008080"/>
                </a:highlight>
              </a:rPr>
              <a:t>ASIN</a:t>
            </a:r>
            <a:r>
              <a:rPr lang="en-US" i="1" dirty="0"/>
              <a:t> </a:t>
            </a:r>
            <a:endParaRPr lang="en-US" dirty="0"/>
          </a:p>
          <a:p>
            <a:r>
              <a:rPr lang="en-US" dirty="0"/>
              <a:t>The highlighted parts are the Name of the product—spaces replaced with hyphens—and the </a:t>
            </a:r>
            <a:r>
              <a:rPr lang="en-US" dirty="0" err="1"/>
              <a:t>ProductID</a:t>
            </a:r>
            <a:r>
              <a:rPr lang="en-US" dirty="0"/>
              <a:t> we used to search online.</a:t>
            </a:r>
          </a:p>
          <a:p>
            <a:r>
              <a:rPr lang="en-US" dirty="0"/>
              <a:t>Since I narrowed down our alternatives to only 8 options, this step does not require big data </a:t>
            </a:r>
            <a:r>
              <a:rPr lang="en-US" dirty="0" err="1"/>
              <a:t>techinques</a:t>
            </a:r>
            <a:r>
              <a:rPr lang="en-US" dirty="0"/>
              <a:t> to acquire the information.</a:t>
            </a:r>
          </a:p>
        </p:txBody>
      </p:sp>
    </p:spTree>
    <p:extLst>
      <p:ext uri="{BB962C8B-B14F-4D97-AF65-F5344CB8AC3E}">
        <p14:creationId xmlns:p14="http://schemas.microsoft.com/office/powerpoint/2010/main" val="2379972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10127-60FD-4450-B7C9-E6AAC8A31467}"/>
              </a:ext>
            </a:extLst>
          </p:cNvPr>
          <p:cNvSpPr>
            <a:spLocks noGrp="1"/>
          </p:cNvSpPr>
          <p:nvPr>
            <p:ph type="title"/>
          </p:nvPr>
        </p:nvSpPr>
        <p:spPr/>
        <p:txBody>
          <a:bodyPr/>
          <a:lstStyle/>
          <a:p>
            <a:r>
              <a:rPr lang="en-US" dirty="0"/>
              <a:t>MCDM 1: Explaining the method – TOPSIS (1)</a:t>
            </a:r>
          </a:p>
        </p:txBody>
      </p:sp>
      <p:sp>
        <p:nvSpPr>
          <p:cNvPr id="3" name="Content Placeholder 2">
            <a:extLst>
              <a:ext uri="{FF2B5EF4-FFF2-40B4-BE49-F238E27FC236}">
                <a16:creationId xmlns:a16="http://schemas.microsoft.com/office/drawing/2014/main" id="{0C26C3DB-695D-466D-9621-D0335522AF03}"/>
              </a:ext>
            </a:extLst>
          </p:cNvPr>
          <p:cNvSpPr>
            <a:spLocks noGrp="1"/>
          </p:cNvSpPr>
          <p:nvPr>
            <p:ph sz="half" idx="1"/>
          </p:nvPr>
        </p:nvSpPr>
        <p:spPr>
          <a:xfrm>
            <a:off x="1024126" y="2286000"/>
            <a:ext cx="9720073" cy="4023360"/>
          </a:xfrm>
        </p:spPr>
        <p:txBody>
          <a:bodyPr/>
          <a:lstStyle/>
          <a:p>
            <a:r>
              <a:rPr lang="en-US" b="1" dirty="0"/>
              <a:t>TOPSIS – Technique of Order Preference by Similarity to Ideal Solution</a:t>
            </a:r>
            <a:endParaRPr lang="en-US" dirty="0"/>
          </a:p>
          <a:p>
            <a:r>
              <a:rPr lang="en-US" dirty="0"/>
              <a:t>This is a versatile method, allowing both qualitative and quantitative data in original form.</a:t>
            </a:r>
          </a:p>
          <a:p>
            <a:r>
              <a:rPr lang="en-US" dirty="0"/>
              <a:t>Their setup is easy to use and easy to understand—for both the modeler and the reader—and is well known.</a:t>
            </a:r>
          </a:p>
          <a:p>
            <a:r>
              <a:rPr lang="en-US" dirty="0"/>
              <a:t>Managers and “lay” persons accept this model for decision making.</a:t>
            </a:r>
          </a:p>
        </p:txBody>
      </p:sp>
    </p:spTree>
    <p:extLst>
      <p:ext uri="{BB962C8B-B14F-4D97-AF65-F5344CB8AC3E}">
        <p14:creationId xmlns:p14="http://schemas.microsoft.com/office/powerpoint/2010/main" val="3658274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AADD-103C-4116-8947-1B38D9B9C55F}"/>
              </a:ext>
            </a:extLst>
          </p:cNvPr>
          <p:cNvSpPr>
            <a:spLocks noGrp="1"/>
          </p:cNvSpPr>
          <p:nvPr>
            <p:ph type="title"/>
          </p:nvPr>
        </p:nvSpPr>
        <p:spPr/>
        <p:txBody>
          <a:bodyPr/>
          <a:lstStyle/>
          <a:p>
            <a:r>
              <a:rPr lang="en-US" dirty="0"/>
              <a:t>Classes Involved	</a:t>
            </a:r>
          </a:p>
        </p:txBody>
      </p:sp>
      <p:sp>
        <p:nvSpPr>
          <p:cNvPr id="3" name="Content Placeholder 2">
            <a:extLst>
              <a:ext uri="{FF2B5EF4-FFF2-40B4-BE49-F238E27FC236}">
                <a16:creationId xmlns:a16="http://schemas.microsoft.com/office/drawing/2014/main" id="{87E88E72-55A2-4ACB-BCBE-058FC5EFFCFA}"/>
              </a:ext>
            </a:extLst>
          </p:cNvPr>
          <p:cNvSpPr>
            <a:spLocks noGrp="1"/>
          </p:cNvSpPr>
          <p:nvPr>
            <p:ph idx="1"/>
          </p:nvPr>
        </p:nvSpPr>
        <p:spPr/>
        <p:txBody>
          <a:bodyPr/>
          <a:lstStyle/>
          <a:p>
            <a:pPr marL="0" indent="0">
              <a:buNone/>
            </a:pPr>
            <a:r>
              <a:rPr lang="en-US" dirty="0"/>
              <a:t>IMSE 785 – Big Data Analytics</a:t>
            </a:r>
          </a:p>
          <a:p>
            <a:pPr marL="0" indent="0">
              <a:buNone/>
            </a:pPr>
            <a:r>
              <a:rPr lang="en-US" dirty="0"/>
              <a:t>MIS 670 – Social Media Analytics and Web Mining</a:t>
            </a:r>
          </a:p>
          <a:p>
            <a:pPr marL="0" indent="0">
              <a:buNone/>
            </a:pPr>
            <a:r>
              <a:rPr lang="en-US" dirty="0"/>
              <a:t>IMSE 991 – Multi-Criteria Decision Making</a:t>
            </a:r>
          </a:p>
          <a:p>
            <a:pPr marL="0" indent="0">
              <a:buNone/>
            </a:pPr>
            <a:r>
              <a:rPr lang="en-US" dirty="0"/>
              <a:t>IMSE 811 – Advanced Production and Inventory Control</a:t>
            </a:r>
          </a:p>
          <a:p>
            <a:pPr marL="0" indent="0">
              <a:buNone/>
            </a:pPr>
            <a:endParaRPr lang="en-US" dirty="0"/>
          </a:p>
          <a:p>
            <a:pPr marL="0" indent="0">
              <a:buNone/>
            </a:pPr>
            <a:endParaRPr lang="en-US" dirty="0"/>
          </a:p>
          <a:p>
            <a:pPr marL="0" indent="0">
              <a:buNone/>
            </a:pPr>
            <a:r>
              <a:rPr lang="en-US" i="1" dirty="0"/>
              <a:t>Note: IMSE 785 and MIS 670 are used jointly together.</a:t>
            </a:r>
          </a:p>
        </p:txBody>
      </p:sp>
    </p:spTree>
    <p:extLst>
      <p:ext uri="{BB962C8B-B14F-4D97-AF65-F5344CB8AC3E}">
        <p14:creationId xmlns:p14="http://schemas.microsoft.com/office/powerpoint/2010/main" val="2585923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E4DCC-66EA-4CEF-8F64-7FD56FD66021}"/>
              </a:ext>
            </a:extLst>
          </p:cNvPr>
          <p:cNvSpPr>
            <a:spLocks noGrp="1"/>
          </p:cNvSpPr>
          <p:nvPr>
            <p:ph type="title"/>
          </p:nvPr>
        </p:nvSpPr>
        <p:spPr/>
        <p:txBody>
          <a:bodyPr/>
          <a:lstStyle/>
          <a:p>
            <a:r>
              <a:rPr lang="en-US" dirty="0"/>
              <a:t>MCDM 2: Modeling Solution (1)</a:t>
            </a:r>
          </a:p>
        </p:txBody>
      </p:sp>
      <p:sp>
        <p:nvSpPr>
          <p:cNvPr id="3" name="Content Placeholder 2">
            <a:extLst>
              <a:ext uri="{FF2B5EF4-FFF2-40B4-BE49-F238E27FC236}">
                <a16:creationId xmlns:a16="http://schemas.microsoft.com/office/drawing/2014/main" id="{F54722FD-F14D-4DC2-B594-0394DD67C212}"/>
              </a:ext>
            </a:extLst>
          </p:cNvPr>
          <p:cNvSpPr>
            <a:spLocks noGrp="1"/>
          </p:cNvSpPr>
          <p:nvPr>
            <p:ph sz="half" idx="1"/>
          </p:nvPr>
        </p:nvSpPr>
        <p:spPr>
          <a:xfrm>
            <a:off x="1024127" y="2286000"/>
            <a:ext cx="3430642" cy="4023360"/>
          </a:xfrm>
        </p:spPr>
        <p:txBody>
          <a:bodyPr/>
          <a:lstStyle/>
          <a:p>
            <a:r>
              <a:rPr lang="en-US" dirty="0"/>
              <a:t>Attributes are identified as Benefits and Costs, then weighted by importance.</a:t>
            </a:r>
          </a:p>
          <a:p>
            <a:r>
              <a:rPr lang="en-US" dirty="0"/>
              <a:t>This method selects alternatives based on what is closest to the “ideal solution” </a:t>
            </a:r>
          </a:p>
          <a:p>
            <a:r>
              <a:rPr lang="en-US" dirty="0"/>
              <a:t>The table on the right contains the weights and benefits/costs as defined by the manager in the problem.</a:t>
            </a:r>
          </a:p>
        </p:txBody>
      </p:sp>
      <p:graphicFrame>
        <p:nvGraphicFramePr>
          <p:cNvPr id="6" name="Content Placeholder 5">
            <a:extLst>
              <a:ext uri="{FF2B5EF4-FFF2-40B4-BE49-F238E27FC236}">
                <a16:creationId xmlns:a16="http://schemas.microsoft.com/office/drawing/2014/main" id="{95924864-F8FB-443C-A6D9-65AAF69383A2}"/>
              </a:ext>
            </a:extLst>
          </p:cNvPr>
          <p:cNvGraphicFramePr>
            <a:graphicFrameLocks noGrp="1"/>
          </p:cNvGraphicFramePr>
          <p:nvPr>
            <p:ph sz="half" idx="2"/>
            <p:extLst>
              <p:ext uri="{D42A27DB-BD31-4B8C-83A1-F6EECF244321}">
                <p14:modId xmlns:p14="http://schemas.microsoft.com/office/powerpoint/2010/main" val="519315527"/>
              </p:ext>
            </p:extLst>
          </p:nvPr>
        </p:nvGraphicFramePr>
        <p:xfrm>
          <a:off x="4454525" y="2766645"/>
          <a:ext cx="6289675" cy="3341076"/>
        </p:xfrm>
        <a:graphic>
          <a:graphicData uri="http://schemas.openxmlformats.org/drawingml/2006/table">
            <a:tbl>
              <a:tblPr firstRow="1" bandRow="1">
                <a:tableStyleId>{5C22544A-7EE6-4342-B048-85BDC9FD1C3A}</a:tableStyleId>
              </a:tblPr>
              <a:tblGrid>
                <a:gridCol w="1257935">
                  <a:extLst>
                    <a:ext uri="{9D8B030D-6E8A-4147-A177-3AD203B41FA5}">
                      <a16:colId xmlns:a16="http://schemas.microsoft.com/office/drawing/2014/main" val="3097196313"/>
                    </a:ext>
                  </a:extLst>
                </a:gridCol>
                <a:gridCol w="1257935">
                  <a:extLst>
                    <a:ext uri="{9D8B030D-6E8A-4147-A177-3AD203B41FA5}">
                      <a16:colId xmlns:a16="http://schemas.microsoft.com/office/drawing/2014/main" val="3818174094"/>
                    </a:ext>
                  </a:extLst>
                </a:gridCol>
                <a:gridCol w="1257935">
                  <a:extLst>
                    <a:ext uri="{9D8B030D-6E8A-4147-A177-3AD203B41FA5}">
                      <a16:colId xmlns:a16="http://schemas.microsoft.com/office/drawing/2014/main" val="3743105090"/>
                    </a:ext>
                  </a:extLst>
                </a:gridCol>
                <a:gridCol w="1257935">
                  <a:extLst>
                    <a:ext uri="{9D8B030D-6E8A-4147-A177-3AD203B41FA5}">
                      <a16:colId xmlns:a16="http://schemas.microsoft.com/office/drawing/2014/main" val="2036931586"/>
                    </a:ext>
                  </a:extLst>
                </a:gridCol>
                <a:gridCol w="1257935">
                  <a:extLst>
                    <a:ext uri="{9D8B030D-6E8A-4147-A177-3AD203B41FA5}">
                      <a16:colId xmlns:a16="http://schemas.microsoft.com/office/drawing/2014/main" val="527350441"/>
                    </a:ext>
                  </a:extLst>
                </a:gridCol>
              </a:tblGrid>
              <a:tr h="556846">
                <a:tc>
                  <a:txBody>
                    <a:bodyPr/>
                    <a:lstStyle/>
                    <a:p>
                      <a:pPr algn="ctr" fontAlgn="b"/>
                      <a:r>
                        <a:rPr lang="en-US" sz="1800" b="1" i="0" u="none" strike="noStrike" dirty="0">
                          <a:solidFill>
                            <a:srgbClr val="000000"/>
                          </a:solidFill>
                          <a:effectLst/>
                          <a:latin typeface="Calibri" panose="020F0502020204030204" pitchFamily="34" charset="0"/>
                        </a:rPr>
                        <a:t>Goal</a:t>
                      </a:r>
                    </a:p>
                  </a:txBody>
                  <a:tcPr marL="7620" marR="7620" marT="7620" marB="0" anchor="b"/>
                </a:tc>
                <a:tc>
                  <a:txBody>
                    <a:bodyPr/>
                    <a:lstStyle/>
                    <a:p>
                      <a:pPr algn="ctr" fontAlgn="b"/>
                      <a:r>
                        <a:rPr lang="en-US" sz="1800" b="1" i="0" u="none" strike="noStrike">
                          <a:solidFill>
                            <a:srgbClr val="000000"/>
                          </a:solidFill>
                          <a:effectLst/>
                          <a:latin typeface="Calibri" panose="020F0502020204030204" pitchFamily="34" charset="0"/>
                        </a:rPr>
                        <a:t>Goal Weight</a:t>
                      </a:r>
                    </a:p>
                  </a:txBody>
                  <a:tcPr marL="7620" marR="7620" marT="7620" marB="0" anchor="b"/>
                </a:tc>
                <a:tc>
                  <a:txBody>
                    <a:bodyPr/>
                    <a:lstStyle/>
                    <a:p>
                      <a:pPr algn="ctr" fontAlgn="b"/>
                      <a:r>
                        <a:rPr lang="en-US" sz="1800" b="1" i="0" u="none" strike="noStrike">
                          <a:solidFill>
                            <a:srgbClr val="000000"/>
                          </a:solidFill>
                          <a:effectLst/>
                          <a:latin typeface="Calibri" panose="020F0502020204030204" pitchFamily="34" charset="0"/>
                        </a:rPr>
                        <a:t>Criterion</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Criterion Weight %</a:t>
                      </a:r>
                    </a:p>
                  </a:txBody>
                  <a:tcPr marL="7620" marR="7620" marT="7620" marB="0" anchor="b"/>
                </a:tc>
                <a:tc>
                  <a:txBody>
                    <a:bodyPr/>
                    <a:lstStyle/>
                    <a:p>
                      <a:pPr algn="ctr" fontAlgn="b"/>
                      <a:r>
                        <a:rPr lang="en-US" sz="1800" b="1" i="0" u="none" strike="noStrike">
                          <a:solidFill>
                            <a:srgbClr val="000000"/>
                          </a:solidFill>
                          <a:effectLst/>
                          <a:latin typeface="Calibri" panose="020F0502020204030204" pitchFamily="34" charset="0"/>
                        </a:rPr>
                        <a:t>B/C</a:t>
                      </a:r>
                    </a:p>
                  </a:txBody>
                  <a:tcPr marL="7620" marR="7620" marT="7620" marB="0" anchor="b"/>
                </a:tc>
                <a:extLst>
                  <a:ext uri="{0D108BD9-81ED-4DB2-BD59-A6C34878D82A}">
                    <a16:rowId xmlns:a16="http://schemas.microsoft.com/office/drawing/2014/main" val="2852720302"/>
                  </a:ext>
                </a:extLst>
              </a:tr>
              <a:tr h="556846">
                <a:tc>
                  <a:txBody>
                    <a:bodyPr/>
                    <a:lstStyle/>
                    <a:p>
                      <a:pPr algn="ctr" fontAlgn="b"/>
                      <a:r>
                        <a:rPr lang="en-US" sz="1800" b="0" i="0" u="none" strike="noStrike">
                          <a:solidFill>
                            <a:srgbClr val="000000"/>
                          </a:solidFill>
                          <a:effectLst/>
                          <a:latin typeface="Calibri" panose="020F0502020204030204" pitchFamily="34" charset="0"/>
                        </a:rPr>
                        <a:t>Marketing</a:t>
                      </a:r>
                    </a:p>
                  </a:txBody>
                  <a:tcPr marL="7620" marR="7620" marT="7620" marB="0" anchor="b"/>
                </a:tc>
                <a:tc>
                  <a:txBody>
                    <a:bodyPr/>
                    <a:lstStyle/>
                    <a:p>
                      <a:pPr algn="ctr" fontAlgn="b"/>
                      <a:r>
                        <a:rPr lang="en-US" sz="1800" b="0" i="0" u="none" strike="noStrike">
                          <a:solidFill>
                            <a:srgbClr val="000000"/>
                          </a:solidFill>
                          <a:effectLst/>
                          <a:latin typeface="Calibri" panose="020F0502020204030204" pitchFamily="34" charset="0"/>
                        </a:rPr>
                        <a:t>30%</a:t>
                      </a:r>
                    </a:p>
                  </a:txBody>
                  <a:tcPr marL="7620" marR="7620" marT="7620" marB="0" anchor="b"/>
                </a:tc>
                <a:tc>
                  <a:txBody>
                    <a:bodyPr/>
                    <a:lstStyle/>
                    <a:p>
                      <a:pPr algn="ctr" fontAlgn="b"/>
                      <a:r>
                        <a:rPr lang="en-US" sz="1800" b="0" i="0" u="none" strike="noStrike">
                          <a:solidFill>
                            <a:srgbClr val="000000"/>
                          </a:solidFill>
                          <a:effectLst/>
                          <a:latin typeface="Calibri" panose="020F0502020204030204" pitchFamily="34" charset="0"/>
                        </a:rPr>
                        <a:t>Helpfulness</a:t>
                      </a:r>
                    </a:p>
                  </a:txBody>
                  <a:tcPr marL="7620" marR="7620" marT="7620" marB="0" anchor="b"/>
                </a:tc>
                <a:tc>
                  <a:txBody>
                    <a:bodyPr/>
                    <a:lstStyle/>
                    <a:p>
                      <a:pPr algn="ctr" fontAlgn="b"/>
                      <a:r>
                        <a:rPr lang="en-US" sz="1800" b="0" i="0" u="none" strike="noStrike">
                          <a:solidFill>
                            <a:srgbClr val="000000"/>
                          </a:solidFill>
                          <a:effectLst/>
                          <a:latin typeface="Calibri" panose="020F0502020204030204" pitchFamily="34" charset="0"/>
                        </a:rPr>
                        <a:t>70%</a:t>
                      </a:r>
                    </a:p>
                  </a:txBody>
                  <a:tcPr marL="7620" marR="7620" marT="7620" marB="0" anchor="b"/>
                </a:tc>
                <a:tc>
                  <a:txBody>
                    <a:bodyPr/>
                    <a:lstStyle/>
                    <a:p>
                      <a:pPr algn="ctr" fontAlgn="b"/>
                      <a:r>
                        <a:rPr lang="en-US" sz="1800" b="0" i="0" u="none" strike="noStrike">
                          <a:solidFill>
                            <a:srgbClr val="000000"/>
                          </a:solidFill>
                          <a:effectLst/>
                          <a:latin typeface="Calibri" panose="020F0502020204030204" pitchFamily="34" charset="0"/>
                        </a:rPr>
                        <a:t>BENEFIT</a:t>
                      </a:r>
                    </a:p>
                  </a:txBody>
                  <a:tcPr marL="7620" marR="7620" marT="7620" marB="0" anchor="b"/>
                </a:tc>
                <a:extLst>
                  <a:ext uri="{0D108BD9-81ED-4DB2-BD59-A6C34878D82A}">
                    <a16:rowId xmlns:a16="http://schemas.microsoft.com/office/drawing/2014/main" val="785017468"/>
                  </a:ext>
                </a:extLst>
              </a:tr>
              <a:tr h="556846">
                <a:tc>
                  <a:txBody>
                    <a:bodyPr/>
                    <a:lstStyle/>
                    <a:p>
                      <a:pPr algn="ctr" fontAlgn="b"/>
                      <a:r>
                        <a:rPr lang="en-US" sz="1800" b="0" i="0" u="none" strike="noStrike">
                          <a:solidFill>
                            <a:srgbClr val="000000"/>
                          </a:solidFill>
                          <a:effectLst/>
                          <a:latin typeface="Calibri" panose="020F0502020204030204" pitchFamily="34" charset="0"/>
                        </a:rPr>
                        <a:t> </a:t>
                      </a:r>
                    </a:p>
                  </a:txBody>
                  <a:tcPr marL="7620" marR="7620" marT="7620" marB="0" anchor="b"/>
                </a:tc>
                <a:tc>
                  <a:txBody>
                    <a:bodyPr/>
                    <a:lstStyle/>
                    <a:p>
                      <a:pPr algn="ctr" fontAlgn="b"/>
                      <a:r>
                        <a:rPr lang="en-US" sz="1800" b="0" i="0" u="none" strike="noStrike">
                          <a:solidFill>
                            <a:srgbClr val="000000"/>
                          </a:solidFill>
                          <a:effectLst/>
                          <a:latin typeface="Calibri" panose="020F0502020204030204" pitchFamily="34" charset="0"/>
                        </a:rPr>
                        <a:t> </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Subjectivity</a:t>
                      </a:r>
                    </a:p>
                  </a:txBody>
                  <a:tcPr marL="7620" marR="7620" marT="7620" marB="0" anchor="b"/>
                </a:tc>
                <a:tc>
                  <a:txBody>
                    <a:bodyPr/>
                    <a:lstStyle/>
                    <a:p>
                      <a:pPr algn="ctr" fontAlgn="b"/>
                      <a:r>
                        <a:rPr lang="en-US" sz="1800" b="0" i="0" u="none" strike="noStrike">
                          <a:solidFill>
                            <a:srgbClr val="000000"/>
                          </a:solidFill>
                          <a:effectLst/>
                          <a:latin typeface="Calibri" panose="020F0502020204030204" pitchFamily="34" charset="0"/>
                        </a:rPr>
                        <a:t>30%</a:t>
                      </a:r>
                    </a:p>
                  </a:txBody>
                  <a:tcPr marL="7620" marR="7620" marT="7620" marB="0" anchor="b"/>
                </a:tc>
                <a:tc>
                  <a:txBody>
                    <a:bodyPr/>
                    <a:lstStyle/>
                    <a:p>
                      <a:pPr algn="ctr" fontAlgn="b"/>
                      <a:r>
                        <a:rPr lang="en-US" sz="1800" b="0" i="0" u="none" strike="noStrike">
                          <a:solidFill>
                            <a:srgbClr val="000000"/>
                          </a:solidFill>
                          <a:effectLst/>
                          <a:latin typeface="Calibri" panose="020F0502020204030204" pitchFamily="34" charset="0"/>
                        </a:rPr>
                        <a:t>COST</a:t>
                      </a:r>
                    </a:p>
                  </a:txBody>
                  <a:tcPr marL="7620" marR="7620" marT="7620" marB="0" anchor="b"/>
                </a:tc>
                <a:extLst>
                  <a:ext uri="{0D108BD9-81ED-4DB2-BD59-A6C34878D82A}">
                    <a16:rowId xmlns:a16="http://schemas.microsoft.com/office/drawing/2014/main" val="421905549"/>
                  </a:ext>
                </a:extLst>
              </a:tr>
              <a:tr h="556846">
                <a:tc>
                  <a:txBody>
                    <a:bodyPr/>
                    <a:lstStyle/>
                    <a:p>
                      <a:pPr algn="ctr" fontAlgn="b"/>
                      <a:r>
                        <a:rPr lang="en-US" sz="1800" b="0" i="0" u="none" strike="noStrike">
                          <a:solidFill>
                            <a:srgbClr val="000000"/>
                          </a:solidFill>
                          <a:effectLst/>
                          <a:latin typeface="Calibri" panose="020F0502020204030204" pitchFamily="34" charset="0"/>
                        </a:rPr>
                        <a:t>Effectiveness</a:t>
                      </a:r>
                    </a:p>
                  </a:txBody>
                  <a:tcPr marL="7620" marR="7620" marT="7620" marB="0" anchor="b"/>
                </a:tc>
                <a:tc>
                  <a:txBody>
                    <a:bodyPr/>
                    <a:lstStyle/>
                    <a:p>
                      <a:pPr algn="ctr" fontAlgn="b"/>
                      <a:r>
                        <a:rPr lang="en-US" sz="1800" b="0" i="0" u="none" strike="noStrike">
                          <a:solidFill>
                            <a:srgbClr val="000000"/>
                          </a:solidFill>
                          <a:effectLst/>
                          <a:latin typeface="Calibri" panose="020F0502020204030204" pitchFamily="34" charset="0"/>
                        </a:rPr>
                        <a:t>40%</a:t>
                      </a:r>
                    </a:p>
                  </a:txBody>
                  <a:tcPr marL="7620" marR="7620" marT="7620" marB="0" anchor="b"/>
                </a:tc>
                <a:tc>
                  <a:txBody>
                    <a:bodyPr/>
                    <a:lstStyle/>
                    <a:p>
                      <a:pPr algn="ctr" fontAlgn="b"/>
                      <a:r>
                        <a:rPr lang="en-US" sz="1800" b="0" i="0" u="none" strike="noStrike">
                          <a:solidFill>
                            <a:srgbClr val="000000"/>
                          </a:solidFill>
                          <a:effectLst/>
                          <a:latin typeface="Calibri" panose="020F0502020204030204" pitchFamily="34" charset="0"/>
                        </a:rPr>
                        <a:t>Polarity</a:t>
                      </a:r>
                    </a:p>
                  </a:txBody>
                  <a:tcPr marL="7620" marR="7620" marT="7620" marB="0" anchor="b"/>
                </a:tc>
                <a:tc>
                  <a:txBody>
                    <a:bodyPr/>
                    <a:lstStyle/>
                    <a:p>
                      <a:pPr algn="ctr" fontAlgn="b"/>
                      <a:r>
                        <a:rPr lang="en-US" sz="1800" b="0" i="0" u="none" strike="noStrike">
                          <a:solidFill>
                            <a:srgbClr val="000000"/>
                          </a:solidFill>
                          <a:effectLst/>
                          <a:latin typeface="Calibri" panose="020F0502020204030204" pitchFamily="34" charset="0"/>
                        </a:rPr>
                        <a:t>40%</a:t>
                      </a:r>
                    </a:p>
                  </a:txBody>
                  <a:tcPr marL="7620" marR="7620" marT="7620" marB="0" anchor="b"/>
                </a:tc>
                <a:tc>
                  <a:txBody>
                    <a:bodyPr/>
                    <a:lstStyle/>
                    <a:p>
                      <a:pPr algn="ctr" fontAlgn="b"/>
                      <a:r>
                        <a:rPr lang="en-US" sz="1800" b="0" i="0" u="none" strike="noStrike">
                          <a:solidFill>
                            <a:srgbClr val="000000"/>
                          </a:solidFill>
                          <a:effectLst/>
                          <a:latin typeface="Calibri" panose="020F0502020204030204" pitchFamily="34" charset="0"/>
                        </a:rPr>
                        <a:t>BENEFIT</a:t>
                      </a:r>
                    </a:p>
                  </a:txBody>
                  <a:tcPr marL="7620" marR="7620" marT="7620" marB="0" anchor="b"/>
                </a:tc>
                <a:extLst>
                  <a:ext uri="{0D108BD9-81ED-4DB2-BD59-A6C34878D82A}">
                    <a16:rowId xmlns:a16="http://schemas.microsoft.com/office/drawing/2014/main" val="2346011341"/>
                  </a:ext>
                </a:extLst>
              </a:tr>
              <a:tr h="556846">
                <a:tc>
                  <a:txBody>
                    <a:bodyPr/>
                    <a:lstStyle/>
                    <a:p>
                      <a:pPr algn="ctr" fontAlgn="b"/>
                      <a:r>
                        <a:rPr lang="en-US" sz="1800" b="0" i="0" u="none" strike="noStrike">
                          <a:solidFill>
                            <a:srgbClr val="000000"/>
                          </a:solidFill>
                          <a:effectLst/>
                          <a:latin typeface="Calibri" panose="020F0502020204030204" pitchFamily="34" charset="0"/>
                        </a:rPr>
                        <a:t> </a:t>
                      </a:r>
                    </a:p>
                  </a:txBody>
                  <a:tcPr marL="7620" marR="7620" marT="7620" marB="0" anchor="b"/>
                </a:tc>
                <a:tc>
                  <a:txBody>
                    <a:bodyPr/>
                    <a:lstStyle/>
                    <a:p>
                      <a:pPr algn="ctr" fontAlgn="b"/>
                      <a:r>
                        <a:rPr lang="en-US" sz="1800" b="0" i="0" u="none" strike="noStrike">
                          <a:solidFill>
                            <a:srgbClr val="000000"/>
                          </a:solidFill>
                          <a:effectLst/>
                          <a:latin typeface="Calibri" panose="020F0502020204030204" pitchFamily="34" charset="0"/>
                        </a:rPr>
                        <a:t> </a:t>
                      </a:r>
                    </a:p>
                  </a:txBody>
                  <a:tcPr marL="7620" marR="7620" marT="7620" marB="0" anchor="b"/>
                </a:tc>
                <a:tc>
                  <a:txBody>
                    <a:bodyPr/>
                    <a:lstStyle/>
                    <a:p>
                      <a:pPr algn="ctr" fontAlgn="b"/>
                      <a:r>
                        <a:rPr lang="en-US" sz="1800" b="0" i="0" u="none" strike="noStrike">
                          <a:solidFill>
                            <a:srgbClr val="000000"/>
                          </a:solidFill>
                          <a:effectLst/>
                          <a:latin typeface="Calibri" panose="020F0502020204030204" pitchFamily="34" charset="0"/>
                        </a:rPr>
                        <a:t>Score</a:t>
                      </a:r>
                    </a:p>
                  </a:txBody>
                  <a:tcPr marL="7620" marR="7620" marT="7620" marB="0" anchor="b"/>
                </a:tc>
                <a:tc>
                  <a:txBody>
                    <a:bodyPr/>
                    <a:lstStyle/>
                    <a:p>
                      <a:pPr algn="ctr" fontAlgn="b"/>
                      <a:r>
                        <a:rPr lang="en-US" sz="1800" b="0" i="0" u="none" strike="noStrike">
                          <a:solidFill>
                            <a:srgbClr val="000000"/>
                          </a:solidFill>
                          <a:effectLst/>
                          <a:latin typeface="Calibri" panose="020F0502020204030204" pitchFamily="34" charset="0"/>
                        </a:rPr>
                        <a:t>60%</a:t>
                      </a:r>
                    </a:p>
                  </a:txBody>
                  <a:tcPr marL="7620" marR="7620" marT="7620" marB="0" anchor="b"/>
                </a:tc>
                <a:tc>
                  <a:txBody>
                    <a:bodyPr/>
                    <a:lstStyle/>
                    <a:p>
                      <a:pPr algn="ctr" fontAlgn="b"/>
                      <a:r>
                        <a:rPr lang="en-US" sz="1800" b="0" i="0" u="none" strike="noStrike">
                          <a:solidFill>
                            <a:srgbClr val="000000"/>
                          </a:solidFill>
                          <a:effectLst/>
                          <a:latin typeface="Calibri" panose="020F0502020204030204" pitchFamily="34" charset="0"/>
                        </a:rPr>
                        <a:t>BENEFIT</a:t>
                      </a:r>
                    </a:p>
                  </a:txBody>
                  <a:tcPr marL="7620" marR="7620" marT="7620" marB="0" anchor="b"/>
                </a:tc>
                <a:extLst>
                  <a:ext uri="{0D108BD9-81ED-4DB2-BD59-A6C34878D82A}">
                    <a16:rowId xmlns:a16="http://schemas.microsoft.com/office/drawing/2014/main" val="1371205473"/>
                  </a:ext>
                </a:extLst>
              </a:tr>
              <a:tr h="556846">
                <a:tc>
                  <a:txBody>
                    <a:bodyPr/>
                    <a:lstStyle/>
                    <a:p>
                      <a:pPr algn="ctr" fontAlgn="b"/>
                      <a:r>
                        <a:rPr lang="en-US" sz="1800" b="0" i="0" u="none" strike="noStrike">
                          <a:solidFill>
                            <a:srgbClr val="000000"/>
                          </a:solidFill>
                          <a:effectLst/>
                          <a:latin typeface="Calibri" panose="020F0502020204030204" pitchFamily="34" charset="0"/>
                        </a:rPr>
                        <a:t>Financial</a:t>
                      </a:r>
                    </a:p>
                  </a:txBody>
                  <a:tcPr marL="7620" marR="7620" marT="7620" marB="0" anchor="b"/>
                </a:tc>
                <a:tc>
                  <a:txBody>
                    <a:bodyPr/>
                    <a:lstStyle/>
                    <a:p>
                      <a:pPr algn="ctr" fontAlgn="b"/>
                      <a:r>
                        <a:rPr lang="en-US" sz="1800" b="0" i="0" u="none" strike="noStrike">
                          <a:solidFill>
                            <a:srgbClr val="000000"/>
                          </a:solidFill>
                          <a:effectLst/>
                          <a:latin typeface="Calibri" panose="020F0502020204030204" pitchFamily="34" charset="0"/>
                        </a:rPr>
                        <a:t>30%</a:t>
                      </a:r>
                    </a:p>
                  </a:txBody>
                  <a:tcPr marL="7620" marR="7620" marT="7620" marB="0" anchor="b"/>
                </a:tc>
                <a:tc>
                  <a:txBody>
                    <a:bodyPr/>
                    <a:lstStyle/>
                    <a:p>
                      <a:pPr algn="ctr" fontAlgn="b"/>
                      <a:r>
                        <a:rPr lang="en-US" sz="1800" b="0" i="0" u="none" strike="noStrike">
                          <a:solidFill>
                            <a:srgbClr val="000000"/>
                          </a:solidFill>
                          <a:effectLst/>
                          <a:latin typeface="Calibri" panose="020F0502020204030204" pitchFamily="34" charset="0"/>
                        </a:rPr>
                        <a:t>Cost</a:t>
                      </a:r>
                    </a:p>
                  </a:txBody>
                  <a:tcPr marL="7620" marR="7620" marT="7620" marB="0" anchor="b"/>
                </a:tc>
                <a:tc>
                  <a:txBody>
                    <a:bodyPr/>
                    <a:lstStyle/>
                    <a:p>
                      <a:pPr algn="ctr" fontAlgn="b"/>
                      <a:r>
                        <a:rPr lang="en-US" sz="1800" b="0" i="0" u="none" strike="noStrike">
                          <a:solidFill>
                            <a:srgbClr val="000000"/>
                          </a:solidFill>
                          <a:effectLst/>
                          <a:latin typeface="Calibri" panose="020F0502020204030204" pitchFamily="34" charset="0"/>
                        </a:rPr>
                        <a:t>100%</a:t>
                      </a:r>
                    </a:p>
                  </a:txBody>
                  <a:tcPr marL="7620" marR="7620" marT="7620" marB="0" anchor="b"/>
                </a:tc>
                <a:tc>
                  <a:txBody>
                    <a:bodyPr/>
                    <a:lstStyle/>
                    <a:p>
                      <a:pPr algn="ctr" fontAlgn="b"/>
                      <a:r>
                        <a:rPr lang="en-US" sz="1800" b="0" i="0" u="none" strike="noStrike" dirty="0">
                          <a:solidFill>
                            <a:srgbClr val="000000"/>
                          </a:solidFill>
                          <a:effectLst/>
                          <a:latin typeface="Calibri" panose="020F0502020204030204" pitchFamily="34" charset="0"/>
                        </a:rPr>
                        <a:t>COST</a:t>
                      </a:r>
                    </a:p>
                  </a:txBody>
                  <a:tcPr marL="7620" marR="7620" marT="7620" marB="0" anchor="b"/>
                </a:tc>
                <a:extLst>
                  <a:ext uri="{0D108BD9-81ED-4DB2-BD59-A6C34878D82A}">
                    <a16:rowId xmlns:a16="http://schemas.microsoft.com/office/drawing/2014/main" val="1395331925"/>
                  </a:ext>
                </a:extLst>
              </a:tr>
            </a:tbl>
          </a:graphicData>
        </a:graphic>
      </p:graphicFrame>
      <p:sp>
        <p:nvSpPr>
          <p:cNvPr id="7" name="TextBox 6">
            <a:extLst>
              <a:ext uri="{FF2B5EF4-FFF2-40B4-BE49-F238E27FC236}">
                <a16:creationId xmlns:a16="http://schemas.microsoft.com/office/drawing/2014/main" id="{ABF136EA-3722-47C2-9272-303404A1D7A0}"/>
              </a:ext>
            </a:extLst>
          </p:cNvPr>
          <p:cNvSpPr txBox="1"/>
          <p:nvPr/>
        </p:nvSpPr>
        <p:spPr>
          <a:xfrm>
            <a:off x="4454525" y="2286000"/>
            <a:ext cx="6289675" cy="369332"/>
          </a:xfrm>
          <a:prstGeom prst="rect">
            <a:avLst/>
          </a:prstGeom>
          <a:noFill/>
        </p:spPr>
        <p:txBody>
          <a:bodyPr wrap="square" rtlCol="0">
            <a:spAutoFit/>
          </a:bodyPr>
          <a:lstStyle/>
          <a:p>
            <a:r>
              <a:rPr lang="en-US" dirty="0"/>
              <a:t>Table 2: Weights for Management Goals and Criteria</a:t>
            </a:r>
          </a:p>
        </p:txBody>
      </p:sp>
    </p:spTree>
    <p:extLst>
      <p:ext uri="{BB962C8B-B14F-4D97-AF65-F5344CB8AC3E}">
        <p14:creationId xmlns:p14="http://schemas.microsoft.com/office/powerpoint/2010/main" val="2867477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F0C7E-E5C7-48CE-88FC-D9E1E3EE3260}"/>
              </a:ext>
            </a:extLst>
          </p:cNvPr>
          <p:cNvSpPr>
            <a:spLocks noGrp="1"/>
          </p:cNvSpPr>
          <p:nvPr>
            <p:ph type="title"/>
          </p:nvPr>
        </p:nvSpPr>
        <p:spPr/>
        <p:txBody>
          <a:bodyPr/>
          <a:lstStyle/>
          <a:p>
            <a:r>
              <a:rPr lang="en-US" dirty="0"/>
              <a:t>MCDM 2: Modeling Solution (2)</a:t>
            </a:r>
          </a:p>
        </p:txBody>
      </p:sp>
      <p:sp>
        <p:nvSpPr>
          <p:cNvPr id="3" name="Content Placeholder 2">
            <a:extLst>
              <a:ext uri="{FF2B5EF4-FFF2-40B4-BE49-F238E27FC236}">
                <a16:creationId xmlns:a16="http://schemas.microsoft.com/office/drawing/2014/main" id="{63478455-0BE4-4B55-A2A1-7B9BA5FF1D17}"/>
              </a:ext>
            </a:extLst>
          </p:cNvPr>
          <p:cNvSpPr>
            <a:spLocks noGrp="1"/>
          </p:cNvSpPr>
          <p:nvPr>
            <p:ph sz="half" idx="1"/>
          </p:nvPr>
        </p:nvSpPr>
        <p:spPr>
          <a:xfrm>
            <a:off x="1024126" y="2286000"/>
            <a:ext cx="9720073" cy="4023360"/>
          </a:xfrm>
        </p:spPr>
        <p:txBody>
          <a:bodyPr>
            <a:normAutofit/>
          </a:bodyPr>
          <a:lstStyle/>
          <a:p>
            <a:r>
              <a:rPr lang="en-US" sz="2800" dirty="0"/>
              <a:t>Step 1: Construct normalized decision matrix</a:t>
            </a:r>
          </a:p>
          <a:p>
            <a:pPr lvl="1"/>
            <a:r>
              <a:rPr lang="en-US" sz="2400" dirty="0"/>
              <a:t>Converts values all to the same “scale”</a:t>
            </a:r>
          </a:p>
          <a:p>
            <a:r>
              <a:rPr lang="en-US" sz="2800" dirty="0"/>
              <a:t>Step 2: Construct weighted normalized decision matrix</a:t>
            </a:r>
          </a:p>
          <a:p>
            <a:r>
              <a:rPr lang="en-US" sz="2800" dirty="0"/>
              <a:t>Step 3: Determine ideal and negative ideal solutions</a:t>
            </a:r>
          </a:p>
          <a:p>
            <a:r>
              <a:rPr lang="en-US" sz="2800" dirty="0"/>
              <a:t>Step 4: Calculate separation values for alternatives</a:t>
            </a:r>
          </a:p>
          <a:p>
            <a:r>
              <a:rPr lang="en-US" sz="2800" dirty="0"/>
              <a:t>Step 5: Calculate solution to ideal solution</a:t>
            </a:r>
          </a:p>
          <a:p>
            <a:r>
              <a:rPr lang="en-US" sz="2800" dirty="0"/>
              <a:t>Step 6: Rank alternatives</a:t>
            </a:r>
          </a:p>
        </p:txBody>
      </p:sp>
    </p:spTree>
    <p:extLst>
      <p:ext uri="{BB962C8B-B14F-4D97-AF65-F5344CB8AC3E}">
        <p14:creationId xmlns:p14="http://schemas.microsoft.com/office/powerpoint/2010/main" val="343580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24B1-4C82-4DFF-A777-091E1B849323}"/>
              </a:ext>
            </a:extLst>
          </p:cNvPr>
          <p:cNvSpPr>
            <a:spLocks noGrp="1"/>
          </p:cNvSpPr>
          <p:nvPr>
            <p:ph type="title"/>
          </p:nvPr>
        </p:nvSpPr>
        <p:spPr/>
        <p:txBody>
          <a:bodyPr/>
          <a:lstStyle/>
          <a:p>
            <a:r>
              <a:rPr lang="en-US" dirty="0"/>
              <a:t>MCDM 2: Modeling Solution (3)</a:t>
            </a:r>
          </a:p>
        </p:txBody>
      </p:sp>
      <p:graphicFrame>
        <p:nvGraphicFramePr>
          <p:cNvPr id="6" name="Content Placeholder 5">
            <a:extLst>
              <a:ext uri="{FF2B5EF4-FFF2-40B4-BE49-F238E27FC236}">
                <a16:creationId xmlns:a16="http://schemas.microsoft.com/office/drawing/2014/main" id="{F1C8FE19-E90C-4AEA-A76E-D6F299BF3816}"/>
              </a:ext>
            </a:extLst>
          </p:cNvPr>
          <p:cNvGraphicFramePr>
            <a:graphicFrameLocks noGrp="1"/>
          </p:cNvGraphicFramePr>
          <p:nvPr>
            <p:ph sz="half" idx="1"/>
            <p:extLst>
              <p:ext uri="{D42A27DB-BD31-4B8C-83A1-F6EECF244321}">
                <p14:modId xmlns:p14="http://schemas.microsoft.com/office/powerpoint/2010/main" val="727087767"/>
              </p:ext>
            </p:extLst>
          </p:nvPr>
        </p:nvGraphicFramePr>
        <p:xfrm>
          <a:off x="1023938" y="2871788"/>
          <a:ext cx="4754562" cy="2349500"/>
        </p:xfrm>
        <a:graphic>
          <a:graphicData uri="http://schemas.openxmlformats.org/drawingml/2006/table">
            <a:tbl>
              <a:tblPr firstRow="1" bandRow="1">
                <a:tableStyleId>{5C22544A-7EE6-4342-B048-85BDC9FD1C3A}</a:tableStyleId>
              </a:tblPr>
              <a:tblGrid>
                <a:gridCol w="1584854">
                  <a:extLst>
                    <a:ext uri="{9D8B030D-6E8A-4147-A177-3AD203B41FA5}">
                      <a16:colId xmlns:a16="http://schemas.microsoft.com/office/drawing/2014/main" val="2218690223"/>
                    </a:ext>
                  </a:extLst>
                </a:gridCol>
                <a:gridCol w="1584854">
                  <a:extLst>
                    <a:ext uri="{9D8B030D-6E8A-4147-A177-3AD203B41FA5}">
                      <a16:colId xmlns:a16="http://schemas.microsoft.com/office/drawing/2014/main" val="2412455382"/>
                    </a:ext>
                  </a:extLst>
                </a:gridCol>
                <a:gridCol w="1584854">
                  <a:extLst>
                    <a:ext uri="{9D8B030D-6E8A-4147-A177-3AD203B41FA5}">
                      <a16:colId xmlns:a16="http://schemas.microsoft.com/office/drawing/2014/main" val="1663224571"/>
                    </a:ext>
                  </a:extLst>
                </a:gridCol>
              </a:tblGrid>
              <a:tr h="370840">
                <a:tc>
                  <a:txBody>
                    <a:bodyPr/>
                    <a:lstStyle/>
                    <a:p>
                      <a:pPr algn="ctr" fontAlgn="b"/>
                      <a:r>
                        <a:rPr lang="en-US" sz="1600" b="1" i="0" u="none" strike="noStrike" dirty="0">
                          <a:solidFill>
                            <a:srgbClr val="000000"/>
                          </a:solidFill>
                          <a:effectLst/>
                          <a:latin typeface="Calibri" panose="020F0502020204030204" pitchFamily="34" charset="0"/>
                        </a:rPr>
                        <a:t>Criterion</a:t>
                      </a:r>
                    </a:p>
                  </a:txBody>
                  <a:tcPr marL="7620" marR="7620" marT="7620" marB="0" anchor="b"/>
                </a:tc>
                <a:tc>
                  <a:txBody>
                    <a:bodyPr/>
                    <a:lstStyle/>
                    <a:p>
                      <a:pPr algn="ctr" fontAlgn="b"/>
                      <a:r>
                        <a:rPr lang="en-US" sz="1600" b="1" i="0" u="none" strike="noStrike">
                          <a:solidFill>
                            <a:srgbClr val="000000"/>
                          </a:solidFill>
                          <a:effectLst/>
                          <a:latin typeface="Calibri" panose="020F0502020204030204" pitchFamily="34" charset="0"/>
                        </a:rPr>
                        <a:t>Criterion Weight %</a:t>
                      </a:r>
                    </a:p>
                  </a:txBody>
                  <a:tcPr marL="7620" marR="7620" marT="7620" marB="0" anchor="b"/>
                </a:tc>
                <a:tc>
                  <a:txBody>
                    <a:bodyPr/>
                    <a:lstStyle/>
                    <a:p>
                      <a:pPr algn="ctr" fontAlgn="b"/>
                      <a:r>
                        <a:rPr lang="en-US" sz="1600" b="1" i="0" u="none" strike="noStrike" dirty="0">
                          <a:solidFill>
                            <a:srgbClr val="000000"/>
                          </a:solidFill>
                          <a:effectLst/>
                          <a:latin typeface="Calibri" panose="020F0502020204030204" pitchFamily="34" charset="0"/>
                        </a:rPr>
                        <a:t>B/C</a:t>
                      </a:r>
                    </a:p>
                  </a:txBody>
                  <a:tcPr marL="7620" marR="7620" marT="7620" marB="0" anchor="b"/>
                </a:tc>
                <a:extLst>
                  <a:ext uri="{0D108BD9-81ED-4DB2-BD59-A6C34878D82A}">
                    <a16:rowId xmlns:a16="http://schemas.microsoft.com/office/drawing/2014/main" val="414798306"/>
                  </a:ext>
                </a:extLst>
              </a:tr>
              <a:tr h="370840">
                <a:tc>
                  <a:txBody>
                    <a:bodyPr/>
                    <a:lstStyle/>
                    <a:p>
                      <a:pPr algn="ctr" fontAlgn="b"/>
                      <a:r>
                        <a:rPr lang="en-US" sz="1600" b="0" i="0" u="none" strike="noStrike">
                          <a:solidFill>
                            <a:srgbClr val="000000"/>
                          </a:solidFill>
                          <a:effectLst/>
                          <a:latin typeface="Calibri" panose="020F0502020204030204" pitchFamily="34" charset="0"/>
                        </a:rPr>
                        <a:t>Helpfulness</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21.00%</a:t>
                      </a:r>
                    </a:p>
                  </a:txBody>
                  <a:tcPr marL="7620" marR="7620" marT="7620" marB="0" anchor="b"/>
                </a:tc>
                <a:tc>
                  <a:txBody>
                    <a:bodyPr/>
                    <a:lstStyle/>
                    <a:p>
                      <a:pPr algn="ctr" fontAlgn="b"/>
                      <a:r>
                        <a:rPr lang="en-US" sz="1600" b="0" i="0" u="none" strike="noStrike" dirty="0">
                          <a:solidFill>
                            <a:srgbClr val="000000"/>
                          </a:solidFill>
                          <a:effectLst/>
                          <a:latin typeface="Calibri" panose="020F0502020204030204" pitchFamily="34" charset="0"/>
                        </a:rPr>
                        <a:t>BENEFIT</a:t>
                      </a:r>
                    </a:p>
                  </a:txBody>
                  <a:tcPr marL="7620" marR="7620" marT="7620" marB="0" anchor="b"/>
                </a:tc>
                <a:extLst>
                  <a:ext uri="{0D108BD9-81ED-4DB2-BD59-A6C34878D82A}">
                    <a16:rowId xmlns:a16="http://schemas.microsoft.com/office/drawing/2014/main" val="136505816"/>
                  </a:ext>
                </a:extLst>
              </a:tr>
              <a:tr h="370840">
                <a:tc>
                  <a:txBody>
                    <a:bodyPr/>
                    <a:lstStyle/>
                    <a:p>
                      <a:pPr algn="ctr" fontAlgn="b"/>
                      <a:r>
                        <a:rPr lang="en-US" sz="1600" b="0" i="0" u="none" strike="noStrike">
                          <a:solidFill>
                            <a:srgbClr val="000000"/>
                          </a:solidFill>
                          <a:effectLst/>
                          <a:latin typeface="Calibri" panose="020F0502020204030204" pitchFamily="34" charset="0"/>
                        </a:rPr>
                        <a:t>Subjectivity</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9.00%</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COST</a:t>
                      </a:r>
                    </a:p>
                  </a:txBody>
                  <a:tcPr marL="7620" marR="7620" marT="7620" marB="0" anchor="b"/>
                </a:tc>
                <a:extLst>
                  <a:ext uri="{0D108BD9-81ED-4DB2-BD59-A6C34878D82A}">
                    <a16:rowId xmlns:a16="http://schemas.microsoft.com/office/drawing/2014/main" val="1913030111"/>
                  </a:ext>
                </a:extLst>
              </a:tr>
              <a:tr h="370840">
                <a:tc>
                  <a:txBody>
                    <a:bodyPr/>
                    <a:lstStyle/>
                    <a:p>
                      <a:pPr algn="ctr" fontAlgn="b"/>
                      <a:r>
                        <a:rPr lang="en-US" sz="1600" b="0" i="0" u="none" strike="noStrike">
                          <a:solidFill>
                            <a:srgbClr val="000000"/>
                          </a:solidFill>
                          <a:effectLst/>
                          <a:latin typeface="Calibri" panose="020F0502020204030204" pitchFamily="34" charset="0"/>
                        </a:rPr>
                        <a:t>Polarity</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16.00%</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BENEFIT</a:t>
                      </a:r>
                    </a:p>
                  </a:txBody>
                  <a:tcPr marL="7620" marR="7620" marT="7620" marB="0" anchor="b"/>
                </a:tc>
                <a:extLst>
                  <a:ext uri="{0D108BD9-81ED-4DB2-BD59-A6C34878D82A}">
                    <a16:rowId xmlns:a16="http://schemas.microsoft.com/office/drawing/2014/main" val="2949607822"/>
                  </a:ext>
                </a:extLst>
              </a:tr>
              <a:tr h="370840">
                <a:tc>
                  <a:txBody>
                    <a:bodyPr/>
                    <a:lstStyle/>
                    <a:p>
                      <a:pPr algn="ctr" fontAlgn="b"/>
                      <a:r>
                        <a:rPr lang="en-US" sz="1600" b="0" i="0" u="none" strike="noStrike">
                          <a:solidFill>
                            <a:srgbClr val="000000"/>
                          </a:solidFill>
                          <a:effectLst/>
                          <a:latin typeface="Calibri" panose="020F0502020204030204" pitchFamily="34" charset="0"/>
                        </a:rPr>
                        <a:t>Score</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24.00%</a:t>
                      </a:r>
                    </a:p>
                  </a:txBody>
                  <a:tcPr marL="7620" marR="7620" marT="7620" marB="0" anchor="b"/>
                </a:tc>
                <a:tc>
                  <a:txBody>
                    <a:bodyPr/>
                    <a:lstStyle/>
                    <a:p>
                      <a:pPr algn="ctr" fontAlgn="b"/>
                      <a:r>
                        <a:rPr lang="en-US" sz="1600" b="0" i="0" u="none" strike="noStrike" dirty="0">
                          <a:solidFill>
                            <a:srgbClr val="000000"/>
                          </a:solidFill>
                          <a:effectLst/>
                          <a:latin typeface="Calibri" panose="020F0502020204030204" pitchFamily="34" charset="0"/>
                        </a:rPr>
                        <a:t>BENEFIT</a:t>
                      </a:r>
                    </a:p>
                  </a:txBody>
                  <a:tcPr marL="7620" marR="7620" marT="7620" marB="0" anchor="b"/>
                </a:tc>
                <a:extLst>
                  <a:ext uri="{0D108BD9-81ED-4DB2-BD59-A6C34878D82A}">
                    <a16:rowId xmlns:a16="http://schemas.microsoft.com/office/drawing/2014/main" val="2374630111"/>
                  </a:ext>
                </a:extLst>
              </a:tr>
              <a:tr h="370840">
                <a:tc>
                  <a:txBody>
                    <a:bodyPr/>
                    <a:lstStyle/>
                    <a:p>
                      <a:pPr algn="ctr" fontAlgn="b"/>
                      <a:r>
                        <a:rPr lang="en-US" sz="1600" b="0" i="0" u="none" strike="noStrike">
                          <a:solidFill>
                            <a:srgbClr val="000000"/>
                          </a:solidFill>
                          <a:effectLst/>
                          <a:latin typeface="Calibri" panose="020F0502020204030204" pitchFamily="34" charset="0"/>
                        </a:rPr>
                        <a:t>Cost</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30.0%</a:t>
                      </a:r>
                    </a:p>
                  </a:txBody>
                  <a:tcPr marL="7620" marR="7620" marT="7620" marB="0" anchor="b"/>
                </a:tc>
                <a:tc>
                  <a:txBody>
                    <a:bodyPr/>
                    <a:lstStyle/>
                    <a:p>
                      <a:pPr algn="ctr" fontAlgn="b"/>
                      <a:r>
                        <a:rPr lang="en-US" sz="1600" b="0" i="0" u="none" strike="noStrike" dirty="0">
                          <a:solidFill>
                            <a:srgbClr val="000000"/>
                          </a:solidFill>
                          <a:effectLst/>
                          <a:latin typeface="Calibri" panose="020F0502020204030204" pitchFamily="34" charset="0"/>
                        </a:rPr>
                        <a:t>COST</a:t>
                      </a:r>
                    </a:p>
                  </a:txBody>
                  <a:tcPr marL="7620" marR="7620" marT="7620" marB="0" anchor="b"/>
                </a:tc>
                <a:extLst>
                  <a:ext uri="{0D108BD9-81ED-4DB2-BD59-A6C34878D82A}">
                    <a16:rowId xmlns:a16="http://schemas.microsoft.com/office/drawing/2014/main" val="2244524494"/>
                  </a:ext>
                </a:extLst>
              </a:tr>
            </a:tbl>
          </a:graphicData>
        </a:graphic>
      </p:graphicFrame>
      <p:sp>
        <p:nvSpPr>
          <p:cNvPr id="5" name="TextBox 4">
            <a:extLst>
              <a:ext uri="{FF2B5EF4-FFF2-40B4-BE49-F238E27FC236}">
                <a16:creationId xmlns:a16="http://schemas.microsoft.com/office/drawing/2014/main" id="{3EC41EF8-7200-4437-AECC-94202858F16B}"/>
              </a:ext>
            </a:extLst>
          </p:cNvPr>
          <p:cNvSpPr txBox="1"/>
          <p:nvPr/>
        </p:nvSpPr>
        <p:spPr>
          <a:xfrm>
            <a:off x="1024128" y="2286000"/>
            <a:ext cx="4754880" cy="369332"/>
          </a:xfrm>
          <a:prstGeom prst="rect">
            <a:avLst/>
          </a:prstGeom>
          <a:noFill/>
        </p:spPr>
        <p:txBody>
          <a:bodyPr wrap="square" rtlCol="0">
            <a:spAutoFit/>
          </a:bodyPr>
          <a:lstStyle/>
          <a:p>
            <a:r>
              <a:rPr lang="en-US" dirty="0"/>
              <a:t>Table 3: New Weights (From Table on Slide 20)</a:t>
            </a:r>
          </a:p>
        </p:txBody>
      </p:sp>
      <p:sp>
        <p:nvSpPr>
          <p:cNvPr id="12" name="Content Placeholder 11">
            <a:extLst>
              <a:ext uri="{FF2B5EF4-FFF2-40B4-BE49-F238E27FC236}">
                <a16:creationId xmlns:a16="http://schemas.microsoft.com/office/drawing/2014/main" id="{BFA85A6C-42B2-462E-B13E-FC31D64AAD7E}"/>
              </a:ext>
            </a:extLst>
          </p:cNvPr>
          <p:cNvSpPr>
            <a:spLocks noGrp="1"/>
          </p:cNvSpPr>
          <p:nvPr>
            <p:ph sz="half" idx="2"/>
          </p:nvPr>
        </p:nvSpPr>
        <p:spPr/>
        <p:txBody>
          <a:bodyPr/>
          <a:lstStyle/>
          <a:p>
            <a:r>
              <a:rPr lang="en-US" altLang="en-US" b="1" dirty="0"/>
              <a:t>Normalizing Scores</a:t>
            </a:r>
          </a:p>
          <a:p>
            <a:r>
              <a:rPr lang="en-US" altLang="en-US" dirty="0"/>
              <a:t>Value in cell divided by square root sum of values in column times weight.</a:t>
            </a:r>
            <a:endParaRPr lang="en-US" altLang="en-US" dirty="0">
              <a:sym typeface="Symbol" panose="05050102010706020507" pitchFamily="18" charset="2"/>
            </a:endParaRPr>
          </a:p>
          <a:p>
            <a:r>
              <a:rPr lang="en-US" altLang="en-US" b="1" dirty="0">
                <a:sym typeface="Symbol" panose="05050102010706020507" pitchFamily="18" charset="2"/>
              </a:rPr>
              <a:t>Ideal Solution (PIS)</a:t>
            </a:r>
          </a:p>
          <a:p>
            <a:pPr lvl="1">
              <a:buNone/>
            </a:pPr>
            <a:r>
              <a:rPr lang="en-US" sz="2400" dirty="0">
                <a:cs typeface="Times New Roman" panose="02020603050405020304" pitchFamily="18" charset="0"/>
                <a:sym typeface="Symbol" panose="05050102010706020507" pitchFamily="18" charset="2"/>
              </a:rPr>
              <a:t>Find max solution in column if benefit, otherwise min solution.</a:t>
            </a:r>
          </a:p>
          <a:p>
            <a:pPr lvl="1">
              <a:buNone/>
            </a:pPr>
            <a:r>
              <a:rPr lang="en-US" sz="2400" b="1" dirty="0">
                <a:cs typeface="Times New Roman" panose="02020603050405020304" pitchFamily="18" charset="0"/>
                <a:sym typeface="Symbol" panose="05050102010706020507" pitchFamily="18" charset="2"/>
              </a:rPr>
              <a:t>Negative Solution (NIS)</a:t>
            </a:r>
            <a:endParaRPr lang="en-US" sz="2400" dirty="0">
              <a:cs typeface="Times New Roman" panose="02020603050405020304" pitchFamily="18" charset="0"/>
              <a:sym typeface="Symbol" panose="05050102010706020507" pitchFamily="18" charset="2"/>
            </a:endParaRPr>
          </a:p>
          <a:p>
            <a:pPr lvl="1">
              <a:buNone/>
            </a:pPr>
            <a:r>
              <a:rPr lang="en-US" sz="2400" dirty="0">
                <a:cs typeface="Times New Roman" panose="02020603050405020304" pitchFamily="18" charset="0"/>
                <a:sym typeface="Symbol" panose="05050102010706020507" pitchFamily="18" charset="2"/>
              </a:rPr>
              <a:t>Find min solution in column if benefit, otherwise max solution.</a:t>
            </a:r>
          </a:p>
          <a:p>
            <a:pPr lvl="1">
              <a:buNone/>
            </a:pPr>
            <a:endParaRPr lang="en-US" sz="2400" dirty="0">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2379147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C5DFC-864F-45AC-81A6-E4287B78EC7C}"/>
              </a:ext>
            </a:extLst>
          </p:cNvPr>
          <p:cNvSpPr>
            <a:spLocks noGrp="1"/>
          </p:cNvSpPr>
          <p:nvPr>
            <p:ph type="title"/>
          </p:nvPr>
        </p:nvSpPr>
        <p:spPr/>
        <p:txBody>
          <a:bodyPr/>
          <a:lstStyle/>
          <a:p>
            <a:r>
              <a:rPr lang="en-US" dirty="0"/>
              <a:t>MCDM 2: Modeling </a:t>
            </a:r>
            <a:r>
              <a:rPr lang="en-US" dirty="0" err="1"/>
              <a:t>SOlution</a:t>
            </a:r>
            <a:r>
              <a:rPr lang="en-US" dirty="0"/>
              <a:t> (4)</a:t>
            </a:r>
          </a:p>
        </p:txBody>
      </p:sp>
      <p:sp>
        <p:nvSpPr>
          <p:cNvPr id="6" name="TextBox 5">
            <a:extLst>
              <a:ext uri="{FF2B5EF4-FFF2-40B4-BE49-F238E27FC236}">
                <a16:creationId xmlns:a16="http://schemas.microsoft.com/office/drawing/2014/main" id="{A112FFA6-F73B-4318-AF46-5F5CE4E46C06}"/>
              </a:ext>
            </a:extLst>
          </p:cNvPr>
          <p:cNvSpPr txBox="1"/>
          <p:nvPr/>
        </p:nvSpPr>
        <p:spPr>
          <a:xfrm>
            <a:off x="6171838" y="2293644"/>
            <a:ext cx="4390162" cy="369332"/>
          </a:xfrm>
          <a:prstGeom prst="rect">
            <a:avLst/>
          </a:prstGeom>
          <a:noFill/>
        </p:spPr>
        <p:txBody>
          <a:bodyPr wrap="square" rtlCol="0">
            <a:spAutoFit/>
          </a:bodyPr>
          <a:lstStyle/>
          <a:p>
            <a:r>
              <a:rPr lang="en-US" dirty="0"/>
              <a:t>Table 5: Normalized TOPSIS Table</a:t>
            </a:r>
          </a:p>
        </p:txBody>
      </p:sp>
      <p:sp>
        <p:nvSpPr>
          <p:cNvPr id="8" name="TextBox 7">
            <a:extLst>
              <a:ext uri="{FF2B5EF4-FFF2-40B4-BE49-F238E27FC236}">
                <a16:creationId xmlns:a16="http://schemas.microsoft.com/office/drawing/2014/main" id="{D8AC8814-E39B-4242-8EEB-A0CA4940F4A3}"/>
              </a:ext>
            </a:extLst>
          </p:cNvPr>
          <p:cNvSpPr txBox="1"/>
          <p:nvPr/>
        </p:nvSpPr>
        <p:spPr>
          <a:xfrm>
            <a:off x="1131449" y="2278447"/>
            <a:ext cx="4390162" cy="369332"/>
          </a:xfrm>
          <a:prstGeom prst="rect">
            <a:avLst/>
          </a:prstGeom>
          <a:noFill/>
        </p:spPr>
        <p:txBody>
          <a:bodyPr wrap="square" rtlCol="0">
            <a:spAutoFit/>
          </a:bodyPr>
          <a:lstStyle/>
          <a:p>
            <a:r>
              <a:rPr lang="en-US" dirty="0"/>
              <a:t>Table 4: Pre-Normalization TOPSIS Table</a:t>
            </a:r>
          </a:p>
        </p:txBody>
      </p:sp>
      <p:graphicFrame>
        <p:nvGraphicFramePr>
          <p:cNvPr id="9" name="Table 8">
            <a:extLst>
              <a:ext uri="{FF2B5EF4-FFF2-40B4-BE49-F238E27FC236}">
                <a16:creationId xmlns:a16="http://schemas.microsoft.com/office/drawing/2014/main" id="{26E08A55-7D54-47D8-80BD-74EE1D05E78F}"/>
              </a:ext>
            </a:extLst>
          </p:cNvPr>
          <p:cNvGraphicFramePr>
            <a:graphicFrameLocks noGrp="1"/>
          </p:cNvGraphicFramePr>
          <p:nvPr>
            <p:extLst>
              <p:ext uri="{D42A27DB-BD31-4B8C-83A1-F6EECF244321}">
                <p14:modId xmlns:p14="http://schemas.microsoft.com/office/powerpoint/2010/main" val="3911065303"/>
              </p:ext>
            </p:extLst>
          </p:nvPr>
        </p:nvGraphicFramePr>
        <p:xfrm>
          <a:off x="1024128" y="2835277"/>
          <a:ext cx="4405843" cy="3715897"/>
        </p:xfrm>
        <a:graphic>
          <a:graphicData uri="http://schemas.openxmlformats.org/drawingml/2006/table">
            <a:tbl>
              <a:tblPr>
                <a:tableStyleId>{5C22544A-7EE6-4342-B048-85BDC9FD1C3A}</a:tableStyleId>
              </a:tblPr>
              <a:tblGrid>
                <a:gridCol w="1029626">
                  <a:extLst>
                    <a:ext uri="{9D8B030D-6E8A-4147-A177-3AD203B41FA5}">
                      <a16:colId xmlns:a16="http://schemas.microsoft.com/office/drawing/2014/main" val="4217007260"/>
                    </a:ext>
                  </a:extLst>
                </a:gridCol>
                <a:gridCol w="682427">
                  <a:extLst>
                    <a:ext uri="{9D8B030D-6E8A-4147-A177-3AD203B41FA5}">
                      <a16:colId xmlns:a16="http://schemas.microsoft.com/office/drawing/2014/main" val="556732993"/>
                    </a:ext>
                  </a:extLst>
                </a:gridCol>
                <a:gridCol w="694399">
                  <a:extLst>
                    <a:ext uri="{9D8B030D-6E8A-4147-A177-3AD203B41FA5}">
                      <a16:colId xmlns:a16="http://schemas.microsoft.com/office/drawing/2014/main" val="3336767269"/>
                    </a:ext>
                  </a:extLst>
                </a:gridCol>
                <a:gridCol w="622565">
                  <a:extLst>
                    <a:ext uri="{9D8B030D-6E8A-4147-A177-3AD203B41FA5}">
                      <a16:colId xmlns:a16="http://schemas.microsoft.com/office/drawing/2014/main" val="1852625410"/>
                    </a:ext>
                  </a:extLst>
                </a:gridCol>
                <a:gridCol w="778206">
                  <a:extLst>
                    <a:ext uri="{9D8B030D-6E8A-4147-A177-3AD203B41FA5}">
                      <a16:colId xmlns:a16="http://schemas.microsoft.com/office/drawing/2014/main" val="3780968370"/>
                    </a:ext>
                  </a:extLst>
                </a:gridCol>
                <a:gridCol w="598620">
                  <a:extLst>
                    <a:ext uri="{9D8B030D-6E8A-4147-A177-3AD203B41FA5}">
                      <a16:colId xmlns:a16="http://schemas.microsoft.com/office/drawing/2014/main" val="4038308473"/>
                    </a:ext>
                  </a:extLst>
                </a:gridCol>
              </a:tblGrid>
              <a:tr h="161371">
                <a:tc>
                  <a:txBody>
                    <a:bodyPr/>
                    <a:lstStyle/>
                    <a:p>
                      <a:pPr algn="l" fontAlgn="b"/>
                      <a:r>
                        <a:rPr lang="en-US" sz="1000" b="1" u="none" strike="noStrike" dirty="0">
                          <a:effectLst/>
                        </a:rPr>
                        <a:t>Input Weights</a:t>
                      </a:r>
                      <a:endParaRPr lang="en-US" sz="1000" b="1"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21.00</a:t>
                      </a:r>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9.00</a:t>
                      </a:r>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16.00</a:t>
                      </a:r>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24.00</a:t>
                      </a:r>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30.00</a:t>
                      </a:r>
                      <a:endParaRPr lang="en-US" sz="1000" b="0" i="0" u="none" strike="noStrike">
                        <a:solidFill>
                          <a:srgbClr val="000000"/>
                        </a:solidFill>
                        <a:effectLst/>
                        <a:latin typeface="Calibri" panose="020F0502020204030204" pitchFamily="34" charset="0"/>
                      </a:endParaRPr>
                    </a:p>
                  </a:txBody>
                  <a:tcPr marL="7183" marR="7183" marT="7183" marB="0" anchor="b"/>
                </a:tc>
                <a:extLst>
                  <a:ext uri="{0D108BD9-81ED-4DB2-BD59-A6C34878D82A}">
                    <a16:rowId xmlns:a16="http://schemas.microsoft.com/office/drawing/2014/main" val="2722678079"/>
                  </a:ext>
                </a:extLst>
              </a:tr>
              <a:tr h="161371">
                <a:tc>
                  <a:txBody>
                    <a:bodyPr/>
                    <a:lstStyle/>
                    <a:p>
                      <a:pPr algn="l" fontAlgn="b"/>
                      <a:r>
                        <a:rPr lang="en-US" sz="1000" b="1" u="none" strike="noStrike" dirty="0">
                          <a:effectLst/>
                        </a:rPr>
                        <a:t>Attribute Weights</a:t>
                      </a:r>
                      <a:endParaRPr lang="en-US" sz="1000" b="1"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dirty="0">
                          <a:effectLst/>
                        </a:rPr>
                        <a:t>21%</a:t>
                      </a:r>
                      <a:endParaRPr lang="en-US" sz="10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9%</a:t>
                      </a:r>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16%</a:t>
                      </a:r>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24%</a:t>
                      </a:r>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30%</a:t>
                      </a:r>
                      <a:endParaRPr lang="en-US" sz="1000" b="0" i="0" u="none" strike="noStrike">
                        <a:solidFill>
                          <a:srgbClr val="000000"/>
                        </a:solidFill>
                        <a:effectLst/>
                        <a:latin typeface="Calibri" panose="020F0502020204030204" pitchFamily="34" charset="0"/>
                      </a:endParaRPr>
                    </a:p>
                  </a:txBody>
                  <a:tcPr marL="7183" marR="7183" marT="7183" marB="0" anchor="b"/>
                </a:tc>
                <a:extLst>
                  <a:ext uri="{0D108BD9-81ED-4DB2-BD59-A6C34878D82A}">
                    <a16:rowId xmlns:a16="http://schemas.microsoft.com/office/drawing/2014/main" val="1442886480"/>
                  </a:ext>
                </a:extLst>
              </a:tr>
              <a:tr h="161371">
                <a:tc>
                  <a:txBody>
                    <a:bodyPr/>
                    <a:lstStyle/>
                    <a:p>
                      <a:pPr algn="l" fontAlgn="b"/>
                      <a:r>
                        <a:rPr lang="en-US" sz="1000" b="1" u="none" strike="noStrike" dirty="0">
                          <a:effectLst/>
                        </a:rPr>
                        <a:t> </a:t>
                      </a:r>
                      <a:endParaRPr lang="en-US" sz="1000" b="1" i="0" u="none" strike="noStrike" dirty="0">
                        <a:solidFill>
                          <a:srgbClr val="000000"/>
                        </a:solidFill>
                        <a:effectLst/>
                        <a:latin typeface="Calibri" panose="020F0502020204030204" pitchFamily="34" charset="0"/>
                      </a:endParaRPr>
                    </a:p>
                  </a:txBody>
                  <a:tcPr marL="7183" marR="7183" marT="7183" marB="0" anchor="b"/>
                </a:tc>
                <a:tc>
                  <a:txBody>
                    <a:bodyPr/>
                    <a:lstStyle/>
                    <a:p>
                      <a:pPr algn="l" fontAlgn="b"/>
                      <a:r>
                        <a:rPr lang="en-US" sz="1000" b="1" u="none" strike="noStrike" dirty="0">
                          <a:effectLst/>
                        </a:rPr>
                        <a:t>BENEFIT</a:t>
                      </a:r>
                      <a:endParaRPr lang="en-US" sz="1000" b="1" i="0" u="none" strike="noStrike" dirty="0">
                        <a:solidFill>
                          <a:srgbClr val="000000"/>
                        </a:solidFill>
                        <a:effectLst/>
                        <a:latin typeface="Calibri" panose="020F0502020204030204" pitchFamily="34" charset="0"/>
                      </a:endParaRPr>
                    </a:p>
                  </a:txBody>
                  <a:tcPr marL="7183" marR="7183" marT="7183" marB="0" anchor="b"/>
                </a:tc>
                <a:tc>
                  <a:txBody>
                    <a:bodyPr/>
                    <a:lstStyle/>
                    <a:p>
                      <a:pPr algn="l" fontAlgn="b"/>
                      <a:r>
                        <a:rPr lang="en-US" sz="1000" b="1" u="none" strike="noStrike">
                          <a:effectLst/>
                        </a:rPr>
                        <a:t>COST</a:t>
                      </a:r>
                      <a:endParaRPr lang="en-US" sz="1000" b="1" i="0" u="none" strike="noStrike">
                        <a:solidFill>
                          <a:srgbClr val="000000"/>
                        </a:solidFill>
                        <a:effectLst/>
                        <a:latin typeface="Calibri" panose="020F0502020204030204" pitchFamily="34" charset="0"/>
                      </a:endParaRPr>
                    </a:p>
                  </a:txBody>
                  <a:tcPr marL="7183" marR="7183" marT="7183" marB="0" anchor="b"/>
                </a:tc>
                <a:tc>
                  <a:txBody>
                    <a:bodyPr/>
                    <a:lstStyle/>
                    <a:p>
                      <a:pPr algn="l" fontAlgn="b"/>
                      <a:r>
                        <a:rPr lang="en-US" sz="1000" b="1" u="none" strike="noStrike">
                          <a:effectLst/>
                        </a:rPr>
                        <a:t>BENEFIT</a:t>
                      </a:r>
                      <a:endParaRPr lang="en-US" sz="1000" b="1" i="0" u="none" strike="noStrike">
                        <a:solidFill>
                          <a:srgbClr val="000000"/>
                        </a:solidFill>
                        <a:effectLst/>
                        <a:latin typeface="Calibri" panose="020F0502020204030204" pitchFamily="34" charset="0"/>
                      </a:endParaRPr>
                    </a:p>
                  </a:txBody>
                  <a:tcPr marL="7183" marR="7183" marT="7183" marB="0" anchor="b"/>
                </a:tc>
                <a:tc>
                  <a:txBody>
                    <a:bodyPr/>
                    <a:lstStyle/>
                    <a:p>
                      <a:pPr algn="l" fontAlgn="b"/>
                      <a:r>
                        <a:rPr lang="en-US" sz="1000" b="1" u="none" strike="noStrike">
                          <a:effectLst/>
                        </a:rPr>
                        <a:t>BENEFIT</a:t>
                      </a:r>
                      <a:endParaRPr lang="en-US" sz="1000" b="1" i="0" u="none" strike="noStrike">
                        <a:solidFill>
                          <a:srgbClr val="000000"/>
                        </a:solidFill>
                        <a:effectLst/>
                        <a:latin typeface="Calibri" panose="020F0502020204030204" pitchFamily="34" charset="0"/>
                      </a:endParaRPr>
                    </a:p>
                  </a:txBody>
                  <a:tcPr marL="7183" marR="7183" marT="7183" marB="0" anchor="b"/>
                </a:tc>
                <a:tc>
                  <a:txBody>
                    <a:bodyPr/>
                    <a:lstStyle/>
                    <a:p>
                      <a:pPr algn="l" fontAlgn="b"/>
                      <a:r>
                        <a:rPr lang="en-US" sz="1000" b="1" u="none" strike="noStrike" dirty="0">
                          <a:effectLst/>
                        </a:rPr>
                        <a:t>COST</a:t>
                      </a:r>
                      <a:endParaRPr lang="en-US" sz="1000" b="1" i="0" u="none" strike="noStrike" dirty="0">
                        <a:solidFill>
                          <a:srgbClr val="000000"/>
                        </a:solidFill>
                        <a:effectLst/>
                        <a:latin typeface="Calibri" panose="020F0502020204030204" pitchFamily="34" charset="0"/>
                      </a:endParaRPr>
                    </a:p>
                  </a:txBody>
                  <a:tcPr marL="7183" marR="7183" marT="7183" marB="0" anchor="b"/>
                </a:tc>
                <a:extLst>
                  <a:ext uri="{0D108BD9-81ED-4DB2-BD59-A6C34878D82A}">
                    <a16:rowId xmlns:a16="http://schemas.microsoft.com/office/drawing/2014/main" val="1004205292"/>
                  </a:ext>
                </a:extLst>
              </a:tr>
              <a:tr h="647666">
                <a:tc>
                  <a:txBody>
                    <a:bodyPr/>
                    <a:lstStyle/>
                    <a:p>
                      <a:pPr algn="l" fontAlgn="b"/>
                      <a:r>
                        <a:rPr lang="en-US" sz="1000" b="1" u="none" strike="noStrike" dirty="0" err="1">
                          <a:effectLst/>
                        </a:rPr>
                        <a:t>ProductID</a:t>
                      </a:r>
                      <a:endParaRPr lang="en-US" sz="1000" b="1" i="0" u="none" strike="noStrike" dirty="0">
                        <a:solidFill>
                          <a:srgbClr val="000000"/>
                        </a:solidFill>
                        <a:effectLst/>
                        <a:latin typeface="Calibri" panose="020F0502020204030204" pitchFamily="34" charset="0"/>
                      </a:endParaRPr>
                    </a:p>
                  </a:txBody>
                  <a:tcPr marL="7183" marR="7183" marT="7183" marB="0" anchor="b"/>
                </a:tc>
                <a:tc>
                  <a:txBody>
                    <a:bodyPr/>
                    <a:lstStyle/>
                    <a:p>
                      <a:pPr algn="ctr" fontAlgn="b"/>
                      <a:r>
                        <a:rPr lang="en-US" sz="1000" b="1" u="none" strike="noStrike">
                          <a:effectLst/>
                        </a:rPr>
                        <a:t>Helpfulness of Reviews </a:t>
                      </a:r>
                      <a:br>
                        <a:rPr lang="en-US" sz="1000" b="1" u="none" strike="noStrike">
                          <a:effectLst/>
                        </a:rPr>
                      </a:br>
                      <a:r>
                        <a:rPr lang="en-US" sz="1000" b="1" u="none" strike="noStrike">
                          <a:effectLst/>
                        </a:rPr>
                        <a:t>(0 - Low to 1 - High)</a:t>
                      </a:r>
                      <a:endParaRPr lang="en-US" sz="1000" b="1" i="0" u="none" strike="noStrike">
                        <a:solidFill>
                          <a:srgbClr val="000000"/>
                        </a:solidFill>
                        <a:effectLst/>
                        <a:latin typeface="Calibri" panose="020F0502020204030204" pitchFamily="34" charset="0"/>
                      </a:endParaRPr>
                    </a:p>
                  </a:txBody>
                  <a:tcPr marL="7183" marR="7183" marT="7183" marB="0" anchor="b"/>
                </a:tc>
                <a:tc>
                  <a:txBody>
                    <a:bodyPr/>
                    <a:lstStyle/>
                    <a:p>
                      <a:pPr algn="ctr" fontAlgn="b"/>
                      <a:r>
                        <a:rPr lang="en-US" sz="1000" b="1" u="none" strike="noStrike">
                          <a:effectLst/>
                        </a:rPr>
                        <a:t>Subjectivity of Reviews</a:t>
                      </a:r>
                      <a:br>
                        <a:rPr lang="en-US" sz="1000" b="1" u="none" strike="noStrike">
                          <a:effectLst/>
                        </a:rPr>
                      </a:br>
                      <a:r>
                        <a:rPr lang="en-US" sz="1000" b="1" u="none" strike="noStrike">
                          <a:effectLst/>
                        </a:rPr>
                        <a:t>(0 - Low to 1 - High)</a:t>
                      </a:r>
                      <a:endParaRPr lang="en-US" sz="1000" b="1" i="0" u="none" strike="noStrike">
                        <a:solidFill>
                          <a:srgbClr val="000000"/>
                        </a:solidFill>
                        <a:effectLst/>
                        <a:latin typeface="Calibri" panose="020F0502020204030204" pitchFamily="34" charset="0"/>
                      </a:endParaRPr>
                    </a:p>
                  </a:txBody>
                  <a:tcPr marL="7183" marR="7183" marT="7183" marB="0" anchor="b"/>
                </a:tc>
                <a:tc>
                  <a:txBody>
                    <a:bodyPr/>
                    <a:lstStyle/>
                    <a:p>
                      <a:pPr algn="ctr" fontAlgn="b"/>
                      <a:r>
                        <a:rPr lang="en-US" sz="1000" b="1" u="none" strike="noStrike">
                          <a:effectLst/>
                        </a:rPr>
                        <a:t>Polarity of Reviews (-1 - Low to 1 - High)</a:t>
                      </a:r>
                      <a:endParaRPr lang="en-US" sz="1000" b="1" i="0" u="none" strike="noStrike">
                        <a:solidFill>
                          <a:srgbClr val="000000"/>
                        </a:solidFill>
                        <a:effectLst/>
                        <a:latin typeface="Calibri" panose="020F0502020204030204" pitchFamily="34" charset="0"/>
                      </a:endParaRPr>
                    </a:p>
                  </a:txBody>
                  <a:tcPr marL="7183" marR="7183" marT="7183" marB="0" anchor="b"/>
                </a:tc>
                <a:tc>
                  <a:txBody>
                    <a:bodyPr/>
                    <a:lstStyle/>
                    <a:p>
                      <a:pPr algn="ctr" fontAlgn="b"/>
                      <a:r>
                        <a:rPr lang="en-US" sz="1000" b="1" u="none" strike="noStrike">
                          <a:effectLst/>
                        </a:rPr>
                        <a:t>Score/Rating</a:t>
                      </a:r>
                      <a:br>
                        <a:rPr lang="en-US" sz="1000" b="1" u="none" strike="noStrike">
                          <a:effectLst/>
                        </a:rPr>
                      </a:br>
                      <a:r>
                        <a:rPr lang="en-US" sz="1000" b="1" u="none" strike="noStrike">
                          <a:effectLst/>
                        </a:rPr>
                        <a:t>(1 - Low to 5 - High)</a:t>
                      </a:r>
                      <a:endParaRPr lang="en-US" sz="1000" b="1" i="0" u="none" strike="noStrike">
                        <a:solidFill>
                          <a:srgbClr val="000000"/>
                        </a:solidFill>
                        <a:effectLst/>
                        <a:latin typeface="Calibri" panose="020F0502020204030204" pitchFamily="34" charset="0"/>
                      </a:endParaRPr>
                    </a:p>
                  </a:txBody>
                  <a:tcPr marL="7183" marR="7183" marT="7183" marB="0" anchor="b"/>
                </a:tc>
                <a:tc>
                  <a:txBody>
                    <a:bodyPr/>
                    <a:lstStyle/>
                    <a:p>
                      <a:pPr algn="ctr" fontAlgn="b"/>
                      <a:r>
                        <a:rPr lang="en-US" sz="1000" b="1" u="none" strike="noStrike" dirty="0">
                          <a:effectLst/>
                        </a:rPr>
                        <a:t>Cost</a:t>
                      </a:r>
                      <a:br>
                        <a:rPr lang="en-US" sz="1000" b="1" u="none" strike="noStrike" dirty="0">
                          <a:effectLst/>
                        </a:rPr>
                      </a:br>
                      <a:r>
                        <a:rPr lang="en-US" sz="1000" b="1" u="none" strike="noStrike" dirty="0">
                          <a:effectLst/>
                        </a:rPr>
                        <a:t>(USD $)</a:t>
                      </a:r>
                      <a:endParaRPr lang="en-US" sz="1000" b="1" i="0" u="none" strike="noStrike" dirty="0">
                        <a:solidFill>
                          <a:srgbClr val="000000"/>
                        </a:solidFill>
                        <a:effectLst/>
                        <a:latin typeface="Calibri" panose="020F0502020204030204" pitchFamily="34" charset="0"/>
                      </a:endParaRPr>
                    </a:p>
                  </a:txBody>
                  <a:tcPr marL="7183" marR="7183" marT="7183" marB="0" anchor="b"/>
                </a:tc>
                <a:extLst>
                  <a:ext uri="{0D108BD9-81ED-4DB2-BD59-A6C34878D82A}">
                    <a16:rowId xmlns:a16="http://schemas.microsoft.com/office/drawing/2014/main" val="1297048945"/>
                  </a:ext>
                </a:extLst>
              </a:tr>
              <a:tr h="161371">
                <a:tc>
                  <a:txBody>
                    <a:bodyPr/>
                    <a:lstStyle/>
                    <a:p>
                      <a:pPr algn="l" fontAlgn="b"/>
                      <a:r>
                        <a:rPr lang="en-US" sz="1000" b="0" u="none" strike="noStrike" dirty="0">
                          <a:effectLst/>
                        </a:rPr>
                        <a:t>B003B3OOPA</a:t>
                      </a:r>
                      <a:endParaRPr lang="en-US" sz="10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0.6358 </a:t>
                      </a:r>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0.5523 </a:t>
                      </a:r>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0.3009 </a:t>
                      </a:r>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4.7400 </a:t>
                      </a:r>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12.59 </a:t>
                      </a:r>
                      <a:endParaRPr lang="en-US" sz="1000" b="0" i="0" u="none" strike="noStrike">
                        <a:solidFill>
                          <a:srgbClr val="000000"/>
                        </a:solidFill>
                        <a:effectLst/>
                        <a:latin typeface="Calibri" panose="020F0502020204030204" pitchFamily="34" charset="0"/>
                      </a:endParaRPr>
                    </a:p>
                  </a:txBody>
                  <a:tcPr marL="7183" marR="7183" marT="7183" marB="0" anchor="b"/>
                </a:tc>
                <a:extLst>
                  <a:ext uri="{0D108BD9-81ED-4DB2-BD59-A6C34878D82A}">
                    <a16:rowId xmlns:a16="http://schemas.microsoft.com/office/drawing/2014/main" val="2953279473"/>
                  </a:ext>
                </a:extLst>
              </a:tr>
              <a:tr h="161371">
                <a:tc>
                  <a:txBody>
                    <a:bodyPr/>
                    <a:lstStyle/>
                    <a:p>
                      <a:pPr algn="l" fontAlgn="b"/>
                      <a:r>
                        <a:rPr lang="en-US" sz="1000" b="0" u="none" strike="noStrike" dirty="0">
                          <a:effectLst/>
                        </a:rPr>
                        <a:t>B001EO5Q64</a:t>
                      </a:r>
                      <a:endParaRPr lang="en-US" sz="10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0.5386 </a:t>
                      </a:r>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0.5586 </a:t>
                      </a:r>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0.3049 </a:t>
                      </a:r>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4.7460 </a:t>
                      </a:r>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16.06 </a:t>
                      </a:r>
                      <a:endParaRPr lang="en-US" sz="1000" b="0" i="0" u="none" strike="noStrike">
                        <a:solidFill>
                          <a:srgbClr val="000000"/>
                        </a:solidFill>
                        <a:effectLst/>
                        <a:latin typeface="Calibri" panose="020F0502020204030204" pitchFamily="34" charset="0"/>
                      </a:endParaRPr>
                    </a:p>
                  </a:txBody>
                  <a:tcPr marL="7183" marR="7183" marT="7183" marB="0" anchor="b"/>
                </a:tc>
                <a:extLst>
                  <a:ext uri="{0D108BD9-81ED-4DB2-BD59-A6C34878D82A}">
                    <a16:rowId xmlns:a16="http://schemas.microsoft.com/office/drawing/2014/main" val="2293503969"/>
                  </a:ext>
                </a:extLst>
              </a:tr>
              <a:tr h="161371">
                <a:tc>
                  <a:txBody>
                    <a:bodyPr/>
                    <a:lstStyle/>
                    <a:p>
                      <a:pPr algn="l" fontAlgn="b"/>
                      <a:r>
                        <a:rPr lang="en-US" sz="1000" b="0" u="none" strike="noStrike" dirty="0">
                          <a:effectLst/>
                        </a:rPr>
                        <a:t>B000KV61FC</a:t>
                      </a:r>
                      <a:endParaRPr lang="en-US" sz="10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0.5107 </a:t>
                      </a:r>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0.4934 </a:t>
                      </a:r>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0.1179 </a:t>
                      </a:r>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3.4119 </a:t>
                      </a:r>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9.95 </a:t>
                      </a:r>
                      <a:endParaRPr lang="en-US" sz="1000" b="0" i="0" u="none" strike="noStrike">
                        <a:solidFill>
                          <a:srgbClr val="000000"/>
                        </a:solidFill>
                        <a:effectLst/>
                        <a:latin typeface="Calibri" panose="020F0502020204030204" pitchFamily="34" charset="0"/>
                      </a:endParaRPr>
                    </a:p>
                  </a:txBody>
                  <a:tcPr marL="7183" marR="7183" marT="7183" marB="0" anchor="b"/>
                </a:tc>
                <a:extLst>
                  <a:ext uri="{0D108BD9-81ED-4DB2-BD59-A6C34878D82A}">
                    <a16:rowId xmlns:a16="http://schemas.microsoft.com/office/drawing/2014/main" val="3174660236"/>
                  </a:ext>
                </a:extLst>
              </a:tr>
              <a:tr h="161371">
                <a:tc>
                  <a:txBody>
                    <a:bodyPr/>
                    <a:lstStyle/>
                    <a:p>
                      <a:pPr algn="l" fontAlgn="b"/>
                      <a:r>
                        <a:rPr lang="en-US" sz="1000" b="0" u="none" strike="noStrike" dirty="0">
                          <a:effectLst/>
                        </a:rPr>
                        <a:t>B000KV7ZGQ</a:t>
                      </a:r>
                      <a:endParaRPr lang="en-US" sz="10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0.5107 </a:t>
                      </a:r>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0.4934 </a:t>
                      </a:r>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0.1179 </a:t>
                      </a:r>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3.4119 </a:t>
                      </a:r>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14.95 </a:t>
                      </a:r>
                      <a:endParaRPr lang="en-US" sz="1000" b="0" i="0" u="none" strike="noStrike">
                        <a:solidFill>
                          <a:srgbClr val="000000"/>
                        </a:solidFill>
                        <a:effectLst/>
                        <a:latin typeface="Calibri" panose="020F0502020204030204" pitchFamily="34" charset="0"/>
                      </a:endParaRPr>
                    </a:p>
                  </a:txBody>
                  <a:tcPr marL="7183" marR="7183" marT="7183" marB="0" anchor="b"/>
                </a:tc>
                <a:extLst>
                  <a:ext uri="{0D108BD9-81ED-4DB2-BD59-A6C34878D82A}">
                    <a16:rowId xmlns:a16="http://schemas.microsoft.com/office/drawing/2014/main" val="1943283263"/>
                  </a:ext>
                </a:extLst>
              </a:tr>
              <a:tr h="161371">
                <a:tc>
                  <a:txBody>
                    <a:bodyPr/>
                    <a:lstStyle/>
                    <a:p>
                      <a:pPr algn="l" fontAlgn="b"/>
                      <a:r>
                        <a:rPr lang="en-US" sz="1000" b="0" u="none" strike="noStrike" dirty="0">
                          <a:effectLst/>
                        </a:rPr>
                        <a:t>B001EO5U3I</a:t>
                      </a:r>
                      <a:endParaRPr lang="en-US" sz="10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0.5736 </a:t>
                      </a:r>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0.5044 </a:t>
                      </a:r>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0.2523 </a:t>
                      </a:r>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4.6826 </a:t>
                      </a:r>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33.49 </a:t>
                      </a:r>
                      <a:endParaRPr lang="en-US" sz="1000" b="0" i="0" u="none" strike="noStrike">
                        <a:solidFill>
                          <a:srgbClr val="000000"/>
                        </a:solidFill>
                        <a:effectLst/>
                        <a:latin typeface="Calibri" panose="020F0502020204030204" pitchFamily="34" charset="0"/>
                      </a:endParaRPr>
                    </a:p>
                  </a:txBody>
                  <a:tcPr marL="7183" marR="7183" marT="7183" marB="0" anchor="b"/>
                </a:tc>
                <a:extLst>
                  <a:ext uri="{0D108BD9-81ED-4DB2-BD59-A6C34878D82A}">
                    <a16:rowId xmlns:a16="http://schemas.microsoft.com/office/drawing/2014/main" val="444329573"/>
                  </a:ext>
                </a:extLst>
              </a:tr>
              <a:tr h="161371">
                <a:tc>
                  <a:txBody>
                    <a:bodyPr/>
                    <a:lstStyle/>
                    <a:p>
                      <a:pPr algn="l" fontAlgn="b"/>
                      <a:r>
                        <a:rPr lang="en-US" sz="1000" b="0" u="none" strike="noStrike" dirty="0">
                          <a:effectLst/>
                        </a:rPr>
                        <a:t>B008J1HO4C</a:t>
                      </a:r>
                      <a:endParaRPr lang="en-US" sz="10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0.5736 </a:t>
                      </a:r>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dirty="0">
                          <a:effectLst/>
                        </a:rPr>
                        <a:t>0.5044 </a:t>
                      </a:r>
                      <a:endParaRPr lang="en-US" sz="10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0.2523 </a:t>
                      </a:r>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4.6826 </a:t>
                      </a:r>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29.76 </a:t>
                      </a:r>
                      <a:endParaRPr lang="en-US" sz="1000" b="0" i="0" u="none" strike="noStrike">
                        <a:solidFill>
                          <a:srgbClr val="000000"/>
                        </a:solidFill>
                        <a:effectLst/>
                        <a:latin typeface="Calibri" panose="020F0502020204030204" pitchFamily="34" charset="0"/>
                      </a:endParaRPr>
                    </a:p>
                  </a:txBody>
                  <a:tcPr marL="7183" marR="7183" marT="7183" marB="0" anchor="b"/>
                </a:tc>
                <a:extLst>
                  <a:ext uri="{0D108BD9-81ED-4DB2-BD59-A6C34878D82A}">
                    <a16:rowId xmlns:a16="http://schemas.microsoft.com/office/drawing/2014/main" val="1812875574"/>
                  </a:ext>
                </a:extLst>
              </a:tr>
              <a:tr h="161371">
                <a:tc>
                  <a:txBody>
                    <a:bodyPr/>
                    <a:lstStyle/>
                    <a:p>
                      <a:pPr algn="l" fontAlgn="b"/>
                      <a:r>
                        <a:rPr lang="en-US" sz="1000" b="0" u="none" strike="noStrike" dirty="0">
                          <a:effectLst/>
                        </a:rPr>
                        <a:t>B004CLCEDE</a:t>
                      </a:r>
                      <a:endParaRPr lang="en-US" sz="10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dirty="0">
                          <a:effectLst/>
                        </a:rPr>
                        <a:t>0.6253 </a:t>
                      </a:r>
                      <a:endParaRPr lang="en-US" sz="10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0.5459 </a:t>
                      </a:r>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0.1169 </a:t>
                      </a:r>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3.5093 </a:t>
                      </a:r>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21.83 </a:t>
                      </a:r>
                      <a:endParaRPr lang="en-US" sz="1000" b="0" i="0" u="none" strike="noStrike">
                        <a:solidFill>
                          <a:srgbClr val="000000"/>
                        </a:solidFill>
                        <a:effectLst/>
                        <a:latin typeface="Calibri" panose="020F0502020204030204" pitchFamily="34" charset="0"/>
                      </a:endParaRPr>
                    </a:p>
                  </a:txBody>
                  <a:tcPr marL="7183" marR="7183" marT="7183" marB="0" anchor="b"/>
                </a:tc>
                <a:extLst>
                  <a:ext uri="{0D108BD9-81ED-4DB2-BD59-A6C34878D82A}">
                    <a16:rowId xmlns:a16="http://schemas.microsoft.com/office/drawing/2014/main" val="1729267614"/>
                  </a:ext>
                </a:extLst>
              </a:tr>
              <a:tr h="161371">
                <a:tc>
                  <a:txBody>
                    <a:bodyPr/>
                    <a:lstStyle/>
                    <a:p>
                      <a:pPr algn="l" fontAlgn="b"/>
                      <a:r>
                        <a:rPr lang="en-US" sz="1000" b="0" u="none" strike="noStrike" dirty="0">
                          <a:effectLst/>
                        </a:rPr>
                        <a:t>B002GJ9JWS</a:t>
                      </a:r>
                      <a:endParaRPr lang="en-US" sz="10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dirty="0">
                          <a:effectLst/>
                        </a:rPr>
                        <a:t>0.5832 </a:t>
                      </a:r>
                      <a:endParaRPr lang="en-US" sz="10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0.5498 </a:t>
                      </a:r>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0.2720 </a:t>
                      </a:r>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4.4677 </a:t>
                      </a:r>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4.21 </a:t>
                      </a:r>
                      <a:endParaRPr lang="en-US" sz="1000" b="0" i="0" u="none" strike="noStrike">
                        <a:solidFill>
                          <a:srgbClr val="000000"/>
                        </a:solidFill>
                        <a:effectLst/>
                        <a:latin typeface="Calibri" panose="020F0502020204030204" pitchFamily="34" charset="0"/>
                      </a:endParaRPr>
                    </a:p>
                  </a:txBody>
                  <a:tcPr marL="7183" marR="7183" marT="7183" marB="0" anchor="b"/>
                </a:tc>
                <a:extLst>
                  <a:ext uri="{0D108BD9-81ED-4DB2-BD59-A6C34878D82A}">
                    <a16:rowId xmlns:a16="http://schemas.microsoft.com/office/drawing/2014/main" val="920901544"/>
                  </a:ext>
                </a:extLst>
              </a:tr>
              <a:tr h="161371">
                <a:tc>
                  <a:txBody>
                    <a:bodyPr/>
                    <a:lstStyle/>
                    <a:p>
                      <a:pPr algn="l" fontAlgn="b"/>
                      <a:endParaRPr lang="en-US" sz="1000" b="1" i="0" u="none" strike="noStrike" dirty="0">
                        <a:solidFill>
                          <a:srgbClr val="000000"/>
                        </a:solidFill>
                        <a:effectLst/>
                        <a:latin typeface="Calibri" panose="020F0502020204030204" pitchFamily="34" charset="0"/>
                      </a:endParaRPr>
                    </a:p>
                  </a:txBody>
                  <a:tcPr marL="7183" marR="7183" marT="7183"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7183" marR="7183" marT="718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183" marR="7183" marT="7183" marB="0" anchor="b"/>
                </a:tc>
                <a:extLst>
                  <a:ext uri="{0D108BD9-81ED-4DB2-BD59-A6C34878D82A}">
                    <a16:rowId xmlns:a16="http://schemas.microsoft.com/office/drawing/2014/main" val="3038832193"/>
                  </a:ext>
                </a:extLst>
              </a:tr>
              <a:tr h="161371">
                <a:tc>
                  <a:txBody>
                    <a:bodyPr/>
                    <a:lstStyle/>
                    <a:p>
                      <a:pPr algn="l" fontAlgn="b"/>
                      <a:endParaRPr lang="en-US" sz="1000" b="1" i="0" u="none" strike="noStrike" dirty="0">
                        <a:solidFill>
                          <a:srgbClr val="000000"/>
                        </a:solidFill>
                        <a:effectLst/>
                        <a:latin typeface="Calibri" panose="020F0502020204030204" pitchFamily="34" charset="0"/>
                      </a:endParaRPr>
                    </a:p>
                  </a:txBody>
                  <a:tcPr marL="7183" marR="7183" marT="7183"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7183" marR="7183" marT="718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183" marR="7183" marT="7183" marB="0" anchor="b"/>
                </a:tc>
                <a:extLst>
                  <a:ext uri="{0D108BD9-81ED-4DB2-BD59-A6C34878D82A}">
                    <a16:rowId xmlns:a16="http://schemas.microsoft.com/office/drawing/2014/main" val="1989939936"/>
                  </a:ext>
                </a:extLst>
              </a:tr>
              <a:tr h="647666">
                <a:tc>
                  <a:txBody>
                    <a:bodyPr/>
                    <a:lstStyle/>
                    <a:p>
                      <a:pPr algn="l" fontAlgn="b"/>
                      <a:endParaRPr lang="en-US" sz="1000" b="1" i="0" u="none" strike="noStrike" dirty="0">
                        <a:solidFill>
                          <a:srgbClr val="000000"/>
                        </a:solidFill>
                        <a:effectLst/>
                        <a:latin typeface="Calibri" panose="020F0502020204030204" pitchFamily="34" charset="0"/>
                      </a:endParaRPr>
                    </a:p>
                  </a:txBody>
                  <a:tcPr marL="7183" marR="7183" marT="7183" marB="0" anchor="b"/>
                </a:tc>
                <a:tc>
                  <a:txBody>
                    <a:bodyPr/>
                    <a:lstStyle/>
                    <a:p>
                      <a:pPr algn="ctr" fontAlgn="b"/>
                      <a:r>
                        <a:rPr lang="en-US" sz="1000" u="none" strike="noStrike" dirty="0">
                          <a:effectLst/>
                        </a:rPr>
                        <a:t>Helpfulness of Reviews </a:t>
                      </a:r>
                      <a:br>
                        <a:rPr lang="en-US" sz="1000" u="none" strike="noStrike" dirty="0">
                          <a:effectLst/>
                        </a:rPr>
                      </a:br>
                      <a:r>
                        <a:rPr lang="en-US" sz="1000" u="none" strike="noStrike" dirty="0">
                          <a:effectLst/>
                        </a:rPr>
                        <a:t>(0 - Low to 1 - High)</a:t>
                      </a:r>
                      <a:endParaRPr lang="en-US" sz="1000" b="1" i="0" u="none" strike="noStrike" dirty="0">
                        <a:solidFill>
                          <a:srgbClr val="000000"/>
                        </a:solidFill>
                        <a:effectLst/>
                        <a:latin typeface="Calibri" panose="020F0502020204030204" pitchFamily="34" charset="0"/>
                      </a:endParaRPr>
                    </a:p>
                  </a:txBody>
                  <a:tcPr marL="7183" marR="7183" marT="7183" marB="0" anchor="b"/>
                </a:tc>
                <a:tc>
                  <a:txBody>
                    <a:bodyPr/>
                    <a:lstStyle/>
                    <a:p>
                      <a:pPr algn="ctr" fontAlgn="b"/>
                      <a:r>
                        <a:rPr lang="en-US" sz="1000" u="none" strike="noStrike" dirty="0">
                          <a:effectLst/>
                        </a:rPr>
                        <a:t>Subjectivity of Reviews</a:t>
                      </a:r>
                      <a:br>
                        <a:rPr lang="en-US" sz="1000" u="none" strike="noStrike" dirty="0">
                          <a:effectLst/>
                        </a:rPr>
                      </a:br>
                      <a:r>
                        <a:rPr lang="en-US" sz="1000" u="none" strike="noStrike" dirty="0">
                          <a:effectLst/>
                        </a:rPr>
                        <a:t>(0 - Low to 1 - High)</a:t>
                      </a:r>
                      <a:endParaRPr lang="en-US" sz="1000" b="1" i="0" u="none" strike="noStrike" dirty="0">
                        <a:solidFill>
                          <a:srgbClr val="000000"/>
                        </a:solidFill>
                        <a:effectLst/>
                        <a:latin typeface="Calibri" panose="020F0502020204030204" pitchFamily="34" charset="0"/>
                      </a:endParaRPr>
                    </a:p>
                  </a:txBody>
                  <a:tcPr marL="7183" marR="7183" marT="7183" marB="0" anchor="b"/>
                </a:tc>
                <a:tc>
                  <a:txBody>
                    <a:bodyPr/>
                    <a:lstStyle/>
                    <a:p>
                      <a:pPr algn="ctr" fontAlgn="b"/>
                      <a:r>
                        <a:rPr lang="en-US" sz="1000" u="none" strike="noStrike">
                          <a:effectLst/>
                        </a:rPr>
                        <a:t>Polarity of Reviews (-1 - Low to 1 - High)</a:t>
                      </a:r>
                      <a:endParaRPr lang="en-US" sz="1000" b="1" i="0" u="none" strike="noStrike">
                        <a:solidFill>
                          <a:srgbClr val="000000"/>
                        </a:solidFill>
                        <a:effectLst/>
                        <a:latin typeface="Calibri" panose="020F0502020204030204" pitchFamily="34" charset="0"/>
                      </a:endParaRPr>
                    </a:p>
                  </a:txBody>
                  <a:tcPr marL="7183" marR="7183" marT="7183" marB="0" anchor="b"/>
                </a:tc>
                <a:tc>
                  <a:txBody>
                    <a:bodyPr/>
                    <a:lstStyle/>
                    <a:p>
                      <a:pPr algn="ctr" fontAlgn="b"/>
                      <a:r>
                        <a:rPr lang="en-US" sz="1000" u="none" strike="noStrike">
                          <a:effectLst/>
                        </a:rPr>
                        <a:t>Score/Rating</a:t>
                      </a:r>
                      <a:br>
                        <a:rPr lang="en-US" sz="1000" u="none" strike="noStrike">
                          <a:effectLst/>
                        </a:rPr>
                      </a:br>
                      <a:r>
                        <a:rPr lang="en-US" sz="1000" u="none" strike="noStrike">
                          <a:effectLst/>
                        </a:rPr>
                        <a:t>(1 - Low to 5 - High)</a:t>
                      </a:r>
                      <a:endParaRPr lang="en-US" sz="1000" b="1" i="0" u="none" strike="noStrike">
                        <a:solidFill>
                          <a:srgbClr val="000000"/>
                        </a:solidFill>
                        <a:effectLst/>
                        <a:latin typeface="Calibri" panose="020F0502020204030204" pitchFamily="34" charset="0"/>
                      </a:endParaRPr>
                    </a:p>
                  </a:txBody>
                  <a:tcPr marL="7183" marR="7183" marT="7183" marB="0" anchor="b"/>
                </a:tc>
                <a:tc>
                  <a:txBody>
                    <a:bodyPr/>
                    <a:lstStyle/>
                    <a:p>
                      <a:pPr algn="ctr" fontAlgn="b"/>
                      <a:r>
                        <a:rPr lang="en-US" sz="1000" u="none" strike="noStrike">
                          <a:effectLst/>
                        </a:rPr>
                        <a:t>Cost</a:t>
                      </a:r>
                      <a:br>
                        <a:rPr lang="en-US" sz="1000" u="none" strike="noStrike">
                          <a:effectLst/>
                        </a:rPr>
                      </a:br>
                      <a:r>
                        <a:rPr lang="en-US" sz="1000" u="none" strike="noStrike">
                          <a:effectLst/>
                        </a:rPr>
                        <a:t>(USD $)</a:t>
                      </a:r>
                      <a:endParaRPr lang="en-US" sz="1000" b="1" i="0" u="none" strike="noStrike">
                        <a:solidFill>
                          <a:srgbClr val="000000"/>
                        </a:solidFill>
                        <a:effectLst/>
                        <a:latin typeface="Calibri" panose="020F0502020204030204" pitchFamily="34" charset="0"/>
                      </a:endParaRPr>
                    </a:p>
                  </a:txBody>
                  <a:tcPr marL="7183" marR="7183" marT="7183" marB="0" anchor="b"/>
                </a:tc>
                <a:extLst>
                  <a:ext uri="{0D108BD9-81ED-4DB2-BD59-A6C34878D82A}">
                    <a16:rowId xmlns:a16="http://schemas.microsoft.com/office/drawing/2014/main" val="1203630927"/>
                  </a:ext>
                </a:extLst>
              </a:tr>
              <a:tr h="161371">
                <a:tc>
                  <a:txBody>
                    <a:bodyPr/>
                    <a:lstStyle/>
                    <a:p>
                      <a:pPr algn="l" fontAlgn="b"/>
                      <a:r>
                        <a:rPr lang="en-US" sz="1000" b="1" u="none" strike="noStrike" dirty="0">
                          <a:effectLst/>
                        </a:rPr>
                        <a:t>PIS</a:t>
                      </a:r>
                      <a:endParaRPr lang="en-US" sz="1000" b="1"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0.6358</a:t>
                      </a:r>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dirty="0">
                          <a:effectLst/>
                        </a:rPr>
                        <a:t>0.4934</a:t>
                      </a:r>
                      <a:endParaRPr lang="en-US" sz="10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0.3049</a:t>
                      </a:r>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4.7460</a:t>
                      </a:r>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4.2100</a:t>
                      </a:r>
                      <a:endParaRPr lang="en-US" sz="1000" b="0" i="0" u="none" strike="noStrike">
                        <a:solidFill>
                          <a:srgbClr val="000000"/>
                        </a:solidFill>
                        <a:effectLst/>
                        <a:latin typeface="Calibri" panose="020F0502020204030204" pitchFamily="34" charset="0"/>
                      </a:endParaRPr>
                    </a:p>
                  </a:txBody>
                  <a:tcPr marL="7183" marR="7183" marT="7183" marB="0" anchor="b"/>
                </a:tc>
                <a:extLst>
                  <a:ext uri="{0D108BD9-81ED-4DB2-BD59-A6C34878D82A}">
                    <a16:rowId xmlns:a16="http://schemas.microsoft.com/office/drawing/2014/main" val="2328237729"/>
                  </a:ext>
                </a:extLst>
              </a:tr>
              <a:tr h="161371">
                <a:tc>
                  <a:txBody>
                    <a:bodyPr/>
                    <a:lstStyle/>
                    <a:p>
                      <a:pPr algn="l" fontAlgn="b"/>
                      <a:r>
                        <a:rPr lang="en-US" sz="1000" b="1" u="none" strike="noStrike" dirty="0">
                          <a:effectLst/>
                        </a:rPr>
                        <a:t>NIS</a:t>
                      </a:r>
                      <a:endParaRPr lang="en-US" sz="1000" b="1"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a:effectLst/>
                        </a:rPr>
                        <a:t>0.5107</a:t>
                      </a:r>
                      <a:endParaRPr lang="en-US" sz="1000" b="0" i="0" u="none" strike="noStrike">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dirty="0">
                          <a:effectLst/>
                        </a:rPr>
                        <a:t>0.5586</a:t>
                      </a:r>
                      <a:endParaRPr lang="en-US" sz="10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dirty="0">
                          <a:effectLst/>
                        </a:rPr>
                        <a:t>0.1169</a:t>
                      </a:r>
                      <a:endParaRPr lang="en-US" sz="10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dirty="0">
                          <a:effectLst/>
                        </a:rPr>
                        <a:t>3.4119</a:t>
                      </a:r>
                      <a:endParaRPr lang="en-US" sz="1000" b="0" i="0" u="none" strike="noStrike" dirty="0">
                        <a:solidFill>
                          <a:srgbClr val="000000"/>
                        </a:solidFill>
                        <a:effectLst/>
                        <a:latin typeface="Calibri" panose="020F0502020204030204" pitchFamily="34" charset="0"/>
                      </a:endParaRPr>
                    </a:p>
                  </a:txBody>
                  <a:tcPr marL="7183" marR="7183" marT="7183" marB="0" anchor="b"/>
                </a:tc>
                <a:tc>
                  <a:txBody>
                    <a:bodyPr/>
                    <a:lstStyle/>
                    <a:p>
                      <a:pPr algn="r" fontAlgn="b"/>
                      <a:r>
                        <a:rPr lang="en-US" sz="1000" u="none" strike="noStrike" dirty="0">
                          <a:effectLst/>
                        </a:rPr>
                        <a:t>33.4900</a:t>
                      </a:r>
                      <a:endParaRPr lang="en-US" sz="1000" b="0" i="0" u="none" strike="noStrike" dirty="0">
                        <a:solidFill>
                          <a:srgbClr val="000000"/>
                        </a:solidFill>
                        <a:effectLst/>
                        <a:latin typeface="Calibri" panose="020F0502020204030204" pitchFamily="34" charset="0"/>
                      </a:endParaRPr>
                    </a:p>
                  </a:txBody>
                  <a:tcPr marL="7183" marR="7183" marT="7183" marB="0" anchor="b"/>
                </a:tc>
                <a:extLst>
                  <a:ext uri="{0D108BD9-81ED-4DB2-BD59-A6C34878D82A}">
                    <a16:rowId xmlns:a16="http://schemas.microsoft.com/office/drawing/2014/main" val="3304946840"/>
                  </a:ext>
                </a:extLst>
              </a:tr>
            </a:tbl>
          </a:graphicData>
        </a:graphic>
      </p:graphicFrame>
      <p:graphicFrame>
        <p:nvGraphicFramePr>
          <p:cNvPr id="10" name="Table 9">
            <a:extLst>
              <a:ext uri="{FF2B5EF4-FFF2-40B4-BE49-F238E27FC236}">
                <a16:creationId xmlns:a16="http://schemas.microsoft.com/office/drawing/2014/main" id="{2BC88E80-CD46-44C7-A193-3725316A0029}"/>
              </a:ext>
            </a:extLst>
          </p:cNvPr>
          <p:cNvGraphicFramePr>
            <a:graphicFrameLocks noGrp="1"/>
          </p:cNvGraphicFramePr>
          <p:nvPr>
            <p:extLst>
              <p:ext uri="{D42A27DB-BD31-4B8C-83A1-F6EECF244321}">
                <p14:modId xmlns:p14="http://schemas.microsoft.com/office/powerpoint/2010/main" val="3295289724"/>
              </p:ext>
            </p:extLst>
          </p:nvPr>
        </p:nvGraphicFramePr>
        <p:xfrm>
          <a:off x="6171838" y="2835276"/>
          <a:ext cx="4390162" cy="3715899"/>
        </p:xfrm>
        <a:graphic>
          <a:graphicData uri="http://schemas.openxmlformats.org/drawingml/2006/table">
            <a:tbl>
              <a:tblPr>
                <a:tableStyleId>{5C22544A-7EE6-4342-B048-85BDC9FD1C3A}</a:tableStyleId>
              </a:tblPr>
              <a:tblGrid>
                <a:gridCol w="1025962">
                  <a:extLst>
                    <a:ext uri="{9D8B030D-6E8A-4147-A177-3AD203B41FA5}">
                      <a16:colId xmlns:a16="http://schemas.microsoft.com/office/drawing/2014/main" val="1969898056"/>
                    </a:ext>
                  </a:extLst>
                </a:gridCol>
                <a:gridCol w="679998">
                  <a:extLst>
                    <a:ext uri="{9D8B030D-6E8A-4147-A177-3AD203B41FA5}">
                      <a16:colId xmlns:a16="http://schemas.microsoft.com/office/drawing/2014/main" val="681344568"/>
                    </a:ext>
                  </a:extLst>
                </a:gridCol>
                <a:gridCol w="691928">
                  <a:extLst>
                    <a:ext uri="{9D8B030D-6E8A-4147-A177-3AD203B41FA5}">
                      <a16:colId xmlns:a16="http://schemas.microsoft.com/office/drawing/2014/main" val="2583446070"/>
                    </a:ext>
                  </a:extLst>
                </a:gridCol>
                <a:gridCol w="620349">
                  <a:extLst>
                    <a:ext uri="{9D8B030D-6E8A-4147-A177-3AD203B41FA5}">
                      <a16:colId xmlns:a16="http://schemas.microsoft.com/office/drawing/2014/main" val="350759230"/>
                    </a:ext>
                  </a:extLst>
                </a:gridCol>
                <a:gridCol w="775436">
                  <a:extLst>
                    <a:ext uri="{9D8B030D-6E8A-4147-A177-3AD203B41FA5}">
                      <a16:colId xmlns:a16="http://schemas.microsoft.com/office/drawing/2014/main" val="1990815603"/>
                    </a:ext>
                  </a:extLst>
                </a:gridCol>
                <a:gridCol w="596489">
                  <a:extLst>
                    <a:ext uri="{9D8B030D-6E8A-4147-A177-3AD203B41FA5}">
                      <a16:colId xmlns:a16="http://schemas.microsoft.com/office/drawing/2014/main" val="3473502446"/>
                    </a:ext>
                  </a:extLst>
                </a:gridCol>
              </a:tblGrid>
              <a:tr h="656658">
                <a:tc>
                  <a:txBody>
                    <a:bodyPr/>
                    <a:lstStyle/>
                    <a:p>
                      <a:pPr algn="l" fontAlgn="b"/>
                      <a:r>
                        <a:rPr lang="en-US" sz="1000" b="1" u="none" strike="noStrike">
                          <a:effectLst/>
                        </a:rPr>
                        <a:t>Attribute Name</a:t>
                      </a:r>
                      <a:endParaRPr lang="en-US" sz="1000" b="1" i="0" u="none" strike="noStrike">
                        <a:solidFill>
                          <a:srgbClr val="000000"/>
                        </a:solidFill>
                        <a:effectLst/>
                        <a:latin typeface="Calibri" panose="020F0502020204030204" pitchFamily="34" charset="0"/>
                      </a:endParaRPr>
                    </a:p>
                  </a:txBody>
                  <a:tcPr marL="7158" marR="7158" marT="7158" marB="0" anchor="b"/>
                </a:tc>
                <a:tc>
                  <a:txBody>
                    <a:bodyPr/>
                    <a:lstStyle/>
                    <a:p>
                      <a:pPr algn="ctr" fontAlgn="b"/>
                      <a:r>
                        <a:rPr lang="en-US" sz="1000" b="1" u="none" strike="noStrike" dirty="0">
                          <a:effectLst/>
                        </a:rPr>
                        <a:t>Helpfulness of Reviews </a:t>
                      </a:r>
                      <a:br>
                        <a:rPr lang="en-US" sz="1000" b="1" u="none" strike="noStrike" dirty="0">
                          <a:effectLst/>
                        </a:rPr>
                      </a:br>
                      <a:r>
                        <a:rPr lang="en-US" sz="1000" b="1" u="none" strike="noStrike" dirty="0">
                          <a:effectLst/>
                        </a:rPr>
                        <a:t>(0 - Low to 1 - High)</a:t>
                      </a:r>
                      <a:endParaRPr lang="en-US" sz="1000" b="1" i="0" u="none" strike="noStrike" dirty="0">
                        <a:solidFill>
                          <a:srgbClr val="000000"/>
                        </a:solidFill>
                        <a:effectLst/>
                        <a:latin typeface="Calibri" panose="020F0502020204030204" pitchFamily="34" charset="0"/>
                      </a:endParaRPr>
                    </a:p>
                  </a:txBody>
                  <a:tcPr marL="7158" marR="7158" marT="7158" marB="0" anchor="b"/>
                </a:tc>
                <a:tc>
                  <a:txBody>
                    <a:bodyPr/>
                    <a:lstStyle/>
                    <a:p>
                      <a:pPr algn="ctr" fontAlgn="b"/>
                      <a:r>
                        <a:rPr lang="en-US" sz="1000" b="1" u="none" strike="noStrike" dirty="0">
                          <a:effectLst/>
                        </a:rPr>
                        <a:t>Subjectivity of Reviews</a:t>
                      </a:r>
                      <a:br>
                        <a:rPr lang="en-US" sz="1000" b="1" u="none" strike="noStrike" dirty="0">
                          <a:effectLst/>
                        </a:rPr>
                      </a:br>
                      <a:r>
                        <a:rPr lang="en-US" sz="1000" b="1" u="none" strike="noStrike" dirty="0">
                          <a:effectLst/>
                        </a:rPr>
                        <a:t>(0 - Low to 1 - High)</a:t>
                      </a:r>
                      <a:endParaRPr lang="en-US" sz="1000" b="1" i="0" u="none" strike="noStrike" dirty="0">
                        <a:solidFill>
                          <a:srgbClr val="000000"/>
                        </a:solidFill>
                        <a:effectLst/>
                        <a:latin typeface="Calibri" panose="020F0502020204030204" pitchFamily="34" charset="0"/>
                      </a:endParaRPr>
                    </a:p>
                  </a:txBody>
                  <a:tcPr marL="7158" marR="7158" marT="7158" marB="0" anchor="b"/>
                </a:tc>
                <a:tc>
                  <a:txBody>
                    <a:bodyPr/>
                    <a:lstStyle/>
                    <a:p>
                      <a:pPr algn="ctr" fontAlgn="b"/>
                      <a:r>
                        <a:rPr lang="en-US" sz="1000" b="1" u="none" strike="noStrike" dirty="0">
                          <a:effectLst/>
                        </a:rPr>
                        <a:t>Polarity of Reviews (-1 - Low to 1 - High)</a:t>
                      </a:r>
                      <a:endParaRPr lang="en-US" sz="1000" b="1" i="0" u="none" strike="noStrike" dirty="0">
                        <a:solidFill>
                          <a:srgbClr val="000000"/>
                        </a:solidFill>
                        <a:effectLst/>
                        <a:latin typeface="Calibri" panose="020F0502020204030204" pitchFamily="34" charset="0"/>
                      </a:endParaRPr>
                    </a:p>
                  </a:txBody>
                  <a:tcPr marL="7158" marR="7158" marT="7158" marB="0" anchor="b"/>
                </a:tc>
                <a:tc>
                  <a:txBody>
                    <a:bodyPr/>
                    <a:lstStyle/>
                    <a:p>
                      <a:pPr algn="ctr" fontAlgn="b"/>
                      <a:r>
                        <a:rPr lang="en-US" sz="1000" b="1" u="none" strike="noStrike" dirty="0">
                          <a:effectLst/>
                        </a:rPr>
                        <a:t>Score/Rating</a:t>
                      </a:r>
                      <a:br>
                        <a:rPr lang="en-US" sz="1000" b="1" u="none" strike="noStrike" dirty="0">
                          <a:effectLst/>
                        </a:rPr>
                      </a:br>
                      <a:r>
                        <a:rPr lang="en-US" sz="1000" b="1" u="none" strike="noStrike" dirty="0">
                          <a:effectLst/>
                        </a:rPr>
                        <a:t>(1 - Low to 5 - High)</a:t>
                      </a:r>
                      <a:endParaRPr lang="en-US" sz="1000" b="1" i="0" u="none" strike="noStrike" dirty="0">
                        <a:solidFill>
                          <a:srgbClr val="000000"/>
                        </a:solidFill>
                        <a:effectLst/>
                        <a:latin typeface="Calibri" panose="020F0502020204030204" pitchFamily="34" charset="0"/>
                      </a:endParaRPr>
                    </a:p>
                  </a:txBody>
                  <a:tcPr marL="7158" marR="7158" marT="7158" marB="0" anchor="b"/>
                </a:tc>
                <a:tc>
                  <a:txBody>
                    <a:bodyPr/>
                    <a:lstStyle/>
                    <a:p>
                      <a:pPr algn="ctr" fontAlgn="b"/>
                      <a:r>
                        <a:rPr lang="en-US" sz="1000" b="1" u="none" strike="noStrike" dirty="0">
                          <a:effectLst/>
                        </a:rPr>
                        <a:t>Cost</a:t>
                      </a:r>
                      <a:br>
                        <a:rPr lang="en-US" sz="1000" b="1" u="none" strike="noStrike" dirty="0">
                          <a:effectLst/>
                        </a:rPr>
                      </a:br>
                      <a:r>
                        <a:rPr lang="en-US" sz="1000" b="1" u="none" strike="noStrike" dirty="0">
                          <a:effectLst/>
                        </a:rPr>
                        <a:t>(USD $)</a:t>
                      </a:r>
                      <a:endParaRPr lang="en-US" sz="1000" b="1" i="0" u="none" strike="noStrike" dirty="0">
                        <a:solidFill>
                          <a:srgbClr val="000000"/>
                        </a:solidFill>
                        <a:effectLst/>
                        <a:latin typeface="Calibri" panose="020F0502020204030204" pitchFamily="34" charset="0"/>
                      </a:endParaRPr>
                    </a:p>
                  </a:txBody>
                  <a:tcPr marL="7158" marR="7158" marT="7158" marB="0" anchor="b"/>
                </a:tc>
                <a:extLst>
                  <a:ext uri="{0D108BD9-81ED-4DB2-BD59-A6C34878D82A}">
                    <a16:rowId xmlns:a16="http://schemas.microsoft.com/office/drawing/2014/main" val="3313402384"/>
                  </a:ext>
                </a:extLst>
              </a:tr>
              <a:tr h="157598">
                <a:tc>
                  <a:txBody>
                    <a:bodyPr/>
                    <a:lstStyle/>
                    <a:p>
                      <a:pPr algn="l" fontAlgn="b"/>
                      <a:r>
                        <a:rPr lang="en-US" sz="1000" b="1" u="none" strike="noStrike">
                          <a:effectLst/>
                        </a:rPr>
                        <a:t>Attribute Weights</a:t>
                      </a:r>
                      <a:endParaRPr lang="en-US" sz="1000" b="1"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b="0" u="none" strike="noStrike" dirty="0">
                          <a:effectLst/>
                        </a:rPr>
                        <a:t>21%</a:t>
                      </a:r>
                      <a:endParaRPr lang="en-US" sz="1000" b="0" i="0" u="none" strike="noStrike" dirty="0">
                        <a:solidFill>
                          <a:srgbClr val="000000"/>
                        </a:solidFill>
                        <a:effectLst/>
                        <a:latin typeface="Calibri" panose="020F0502020204030204" pitchFamily="34" charset="0"/>
                      </a:endParaRPr>
                    </a:p>
                  </a:txBody>
                  <a:tcPr marL="7158" marR="7158" marT="7158" marB="0" anchor="b"/>
                </a:tc>
                <a:tc>
                  <a:txBody>
                    <a:bodyPr/>
                    <a:lstStyle/>
                    <a:p>
                      <a:pPr algn="r" fontAlgn="b"/>
                      <a:r>
                        <a:rPr lang="en-US" sz="1000" b="0" u="none" strike="noStrike" dirty="0">
                          <a:effectLst/>
                        </a:rPr>
                        <a:t>9%</a:t>
                      </a:r>
                      <a:endParaRPr lang="en-US" sz="1000" b="0" i="0" u="none" strike="noStrike" dirty="0">
                        <a:solidFill>
                          <a:srgbClr val="000000"/>
                        </a:solidFill>
                        <a:effectLst/>
                        <a:latin typeface="Calibri" panose="020F0502020204030204" pitchFamily="34" charset="0"/>
                      </a:endParaRPr>
                    </a:p>
                  </a:txBody>
                  <a:tcPr marL="7158" marR="7158" marT="7158" marB="0" anchor="b"/>
                </a:tc>
                <a:tc>
                  <a:txBody>
                    <a:bodyPr/>
                    <a:lstStyle/>
                    <a:p>
                      <a:pPr algn="r" fontAlgn="b"/>
                      <a:r>
                        <a:rPr lang="en-US" sz="1000" b="0" u="none" strike="noStrike" dirty="0">
                          <a:effectLst/>
                        </a:rPr>
                        <a:t>16%</a:t>
                      </a:r>
                      <a:endParaRPr lang="en-US" sz="1000" b="0" i="0" u="none" strike="noStrike" dirty="0">
                        <a:solidFill>
                          <a:srgbClr val="000000"/>
                        </a:solidFill>
                        <a:effectLst/>
                        <a:latin typeface="Calibri" panose="020F0502020204030204" pitchFamily="34" charset="0"/>
                      </a:endParaRPr>
                    </a:p>
                  </a:txBody>
                  <a:tcPr marL="7158" marR="7158" marT="7158" marB="0" anchor="b"/>
                </a:tc>
                <a:tc>
                  <a:txBody>
                    <a:bodyPr/>
                    <a:lstStyle/>
                    <a:p>
                      <a:pPr algn="r" fontAlgn="b"/>
                      <a:r>
                        <a:rPr lang="en-US" sz="1000" b="0" u="none" strike="noStrike" dirty="0">
                          <a:effectLst/>
                        </a:rPr>
                        <a:t>24%</a:t>
                      </a:r>
                      <a:endParaRPr lang="en-US" sz="1000" b="0" i="0" u="none" strike="noStrike" dirty="0">
                        <a:solidFill>
                          <a:srgbClr val="000000"/>
                        </a:solidFill>
                        <a:effectLst/>
                        <a:latin typeface="Calibri" panose="020F0502020204030204" pitchFamily="34" charset="0"/>
                      </a:endParaRPr>
                    </a:p>
                  </a:txBody>
                  <a:tcPr marL="7158" marR="7158" marT="7158" marB="0" anchor="b"/>
                </a:tc>
                <a:tc>
                  <a:txBody>
                    <a:bodyPr/>
                    <a:lstStyle/>
                    <a:p>
                      <a:pPr algn="r" fontAlgn="b"/>
                      <a:r>
                        <a:rPr lang="en-US" sz="1000" b="0" u="none" strike="noStrike" dirty="0">
                          <a:effectLst/>
                        </a:rPr>
                        <a:t>30%</a:t>
                      </a:r>
                      <a:endParaRPr lang="en-US" sz="1000" b="0" i="0" u="none" strike="noStrike" dirty="0">
                        <a:solidFill>
                          <a:srgbClr val="000000"/>
                        </a:solidFill>
                        <a:effectLst/>
                        <a:latin typeface="Calibri" panose="020F0502020204030204" pitchFamily="34" charset="0"/>
                      </a:endParaRPr>
                    </a:p>
                  </a:txBody>
                  <a:tcPr marL="7158" marR="7158" marT="7158" marB="0" anchor="b"/>
                </a:tc>
                <a:extLst>
                  <a:ext uri="{0D108BD9-81ED-4DB2-BD59-A6C34878D82A}">
                    <a16:rowId xmlns:a16="http://schemas.microsoft.com/office/drawing/2014/main" val="2495353613"/>
                  </a:ext>
                </a:extLst>
              </a:tr>
              <a:tr h="328329">
                <a:tc>
                  <a:txBody>
                    <a:bodyPr/>
                    <a:lstStyle/>
                    <a:p>
                      <a:pPr algn="l" fontAlgn="b"/>
                      <a:r>
                        <a:rPr lang="en-US" sz="1000" b="1" u="none" strike="noStrike">
                          <a:effectLst/>
                        </a:rPr>
                        <a:t> </a:t>
                      </a:r>
                      <a:endParaRPr lang="en-US" sz="1000" b="1" i="0" u="none" strike="noStrike">
                        <a:solidFill>
                          <a:srgbClr val="000000"/>
                        </a:solidFill>
                        <a:effectLst/>
                        <a:latin typeface="Calibri" panose="020F0502020204030204" pitchFamily="34" charset="0"/>
                      </a:endParaRPr>
                    </a:p>
                  </a:txBody>
                  <a:tcPr marL="7158" marR="7158" marT="7158" marB="0" anchor="b"/>
                </a:tc>
                <a:tc>
                  <a:txBody>
                    <a:bodyPr/>
                    <a:lstStyle/>
                    <a:p>
                      <a:pPr algn="l" fontAlgn="b"/>
                      <a:r>
                        <a:rPr lang="en-US" sz="1000" b="1" u="none" strike="noStrike" dirty="0">
                          <a:effectLst/>
                        </a:rPr>
                        <a:t>BENEFIT</a:t>
                      </a:r>
                      <a:endParaRPr lang="en-US" sz="1000" b="1" i="0" u="none" strike="noStrike" dirty="0">
                        <a:solidFill>
                          <a:srgbClr val="000000"/>
                        </a:solidFill>
                        <a:effectLst/>
                        <a:latin typeface="Calibri" panose="020F0502020204030204" pitchFamily="34" charset="0"/>
                      </a:endParaRPr>
                    </a:p>
                  </a:txBody>
                  <a:tcPr marL="7158" marR="7158" marT="7158" marB="0" anchor="b"/>
                </a:tc>
                <a:tc>
                  <a:txBody>
                    <a:bodyPr/>
                    <a:lstStyle/>
                    <a:p>
                      <a:pPr algn="l" fontAlgn="b"/>
                      <a:r>
                        <a:rPr lang="en-US" sz="1000" b="1" u="none" strike="noStrike" dirty="0">
                          <a:effectLst/>
                        </a:rPr>
                        <a:t>COST</a:t>
                      </a:r>
                      <a:endParaRPr lang="en-US" sz="1000" b="1" i="0" u="none" strike="noStrike" dirty="0">
                        <a:solidFill>
                          <a:srgbClr val="000000"/>
                        </a:solidFill>
                        <a:effectLst/>
                        <a:latin typeface="Calibri" panose="020F0502020204030204" pitchFamily="34" charset="0"/>
                      </a:endParaRPr>
                    </a:p>
                  </a:txBody>
                  <a:tcPr marL="7158" marR="7158" marT="7158" marB="0" anchor="b"/>
                </a:tc>
                <a:tc>
                  <a:txBody>
                    <a:bodyPr/>
                    <a:lstStyle/>
                    <a:p>
                      <a:pPr algn="l" fontAlgn="b"/>
                      <a:r>
                        <a:rPr lang="en-US" sz="1000" b="1" u="none" strike="noStrike" dirty="0">
                          <a:effectLst/>
                        </a:rPr>
                        <a:t>BENEFIT</a:t>
                      </a:r>
                      <a:endParaRPr lang="en-US" sz="1000" b="1" i="0" u="none" strike="noStrike" dirty="0">
                        <a:solidFill>
                          <a:srgbClr val="000000"/>
                        </a:solidFill>
                        <a:effectLst/>
                        <a:latin typeface="Calibri" panose="020F0502020204030204" pitchFamily="34" charset="0"/>
                      </a:endParaRPr>
                    </a:p>
                  </a:txBody>
                  <a:tcPr marL="7158" marR="7158" marT="7158" marB="0" anchor="b"/>
                </a:tc>
                <a:tc>
                  <a:txBody>
                    <a:bodyPr/>
                    <a:lstStyle/>
                    <a:p>
                      <a:pPr algn="l" fontAlgn="b"/>
                      <a:r>
                        <a:rPr lang="en-US" sz="1000" b="1" u="none" strike="noStrike" dirty="0">
                          <a:effectLst/>
                        </a:rPr>
                        <a:t>BENEFIT</a:t>
                      </a:r>
                      <a:endParaRPr lang="en-US" sz="1000" b="1" i="0" u="none" strike="noStrike" dirty="0">
                        <a:solidFill>
                          <a:srgbClr val="000000"/>
                        </a:solidFill>
                        <a:effectLst/>
                        <a:latin typeface="Calibri" panose="020F0502020204030204" pitchFamily="34" charset="0"/>
                      </a:endParaRPr>
                    </a:p>
                  </a:txBody>
                  <a:tcPr marL="7158" marR="7158" marT="7158" marB="0" anchor="b"/>
                </a:tc>
                <a:tc>
                  <a:txBody>
                    <a:bodyPr/>
                    <a:lstStyle/>
                    <a:p>
                      <a:pPr algn="l" fontAlgn="b"/>
                      <a:r>
                        <a:rPr lang="en-US" sz="1000" b="1" u="none" strike="noStrike" dirty="0">
                          <a:effectLst/>
                        </a:rPr>
                        <a:t>COST</a:t>
                      </a:r>
                      <a:endParaRPr lang="en-US" sz="1000" b="1" i="0" u="none" strike="noStrike" dirty="0">
                        <a:solidFill>
                          <a:srgbClr val="000000"/>
                        </a:solidFill>
                        <a:effectLst/>
                        <a:latin typeface="Calibri" panose="020F0502020204030204" pitchFamily="34" charset="0"/>
                      </a:endParaRPr>
                    </a:p>
                  </a:txBody>
                  <a:tcPr marL="7158" marR="7158" marT="7158" marB="0" anchor="b"/>
                </a:tc>
                <a:extLst>
                  <a:ext uri="{0D108BD9-81ED-4DB2-BD59-A6C34878D82A}">
                    <a16:rowId xmlns:a16="http://schemas.microsoft.com/office/drawing/2014/main" val="1999456965"/>
                  </a:ext>
                </a:extLst>
              </a:tr>
              <a:tr h="157598">
                <a:tc>
                  <a:txBody>
                    <a:bodyPr/>
                    <a:lstStyle/>
                    <a:p>
                      <a:pPr algn="l" fontAlgn="b"/>
                      <a:r>
                        <a:rPr lang="en-US" sz="1000" b="0" u="none" strike="noStrike">
                          <a:effectLst/>
                        </a:rPr>
                        <a:t>B003B3OOPA</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0.0827</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0.0334</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0.0737</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0.0947</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0.0664</a:t>
                      </a:r>
                      <a:endParaRPr lang="en-US" sz="1000" b="0" i="0" u="none" strike="noStrike">
                        <a:solidFill>
                          <a:srgbClr val="000000"/>
                        </a:solidFill>
                        <a:effectLst/>
                        <a:latin typeface="Calibri" panose="020F0502020204030204" pitchFamily="34" charset="0"/>
                      </a:endParaRPr>
                    </a:p>
                  </a:txBody>
                  <a:tcPr marL="7158" marR="7158" marT="7158" marB="0" anchor="b"/>
                </a:tc>
                <a:extLst>
                  <a:ext uri="{0D108BD9-81ED-4DB2-BD59-A6C34878D82A}">
                    <a16:rowId xmlns:a16="http://schemas.microsoft.com/office/drawing/2014/main" val="394590474"/>
                  </a:ext>
                </a:extLst>
              </a:tr>
              <a:tr h="157598">
                <a:tc>
                  <a:txBody>
                    <a:bodyPr/>
                    <a:lstStyle/>
                    <a:p>
                      <a:pPr algn="l" fontAlgn="b"/>
                      <a:r>
                        <a:rPr lang="en-US" sz="1000" b="0" u="none" strike="noStrike">
                          <a:effectLst/>
                        </a:rPr>
                        <a:t>B001EO5Q64</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0.0701</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0.0338</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0.0747</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0.0948</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0.0846</a:t>
                      </a:r>
                      <a:endParaRPr lang="en-US" sz="1000" b="0" i="0" u="none" strike="noStrike">
                        <a:solidFill>
                          <a:srgbClr val="000000"/>
                        </a:solidFill>
                        <a:effectLst/>
                        <a:latin typeface="Calibri" panose="020F0502020204030204" pitchFamily="34" charset="0"/>
                      </a:endParaRPr>
                    </a:p>
                  </a:txBody>
                  <a:tcPr marL="7158" marR="7158" marT="7158" marB="0" anchor="b"/>
                </a:tc>
                <a:extLst>
                  <a:ext uri="{0D108BD9-81ED-4DB2-BD59-A6C34878D82A}">
                    <a16:rowId xmlns:a16="http://schemas.microsoft.com/office/drawing/2014/main" val="143383191"/>
                  </a:ext>
                </a:extLst>
              </a:tr>
              <a:tr h="157598">
                <a:tc>
                  <a:txBody>
                    <a:bodyPr/>
                    <a:lstStyle/>
                    <a:p>
                      <a:pPr algn="l" fontAlgn="b"/>
                      <a:r>
                        <a:rPr lang="en-US" sz="1000" b="0" u="none" strike="noStrike">
                          <a:effectLst/>
                        </a:rPr>
                        <a:t>B000KV61FC</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0.0665</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0.0298</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0.0289</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0.0681</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0.0524</a:t>
                      </a:r>
                      <a:endParaRPr lang="en-US" sz="1000" b="0" i="0" u="none" strike="noStrike">
                        <a:solidFill>
                          <a:srgbClr val="000000"/>
                        </a:solidFill>
                        <a:effectLst/>
                        <a:latin typeface="Calibri" panose="020F0502020204030204" pitchFamily="34" charset="0"/>
                      </a:endParaRPr>
                    </a:p>
                  </a:txBody>
                  <a:tcPr marL="7158" marR="7158" marT="7158" marB="0" anchor="b"/>
                </a:tc>
                <a:extLst>
                  <a:ext uri="{0D108BD9-81ED-4DB2-BD59-A6C34878D82A}">
                    <a16:rowId xmlns:a16="http://schemas.microsoft.com/office/drawing/2014/main" val="2909385233"/>
                  </a:ext>
                </a:extLst>
              </a:tr>
              <a:tr h="157598">
                <a:tc>
                  <a:txBody>
                    <a:bodyPr/>
                    <a:lstStyle/>
                    <a:p>
                      <a:pPr algn="l" fontAlgn="b"/>
                      <a:r>
                        <a:rPr lang="en-US" sz="1000" b="0" u="none" strike="noStrike">
                          <a:effectLst/>
                        </a:rPr>
                        <a:t>B000KV7ZGQ</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0.0665</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0.0298</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0.0289</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0.0681</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0.0788</a:t>
                      </a:r>
                      <a:endParaRPr lang="en-US" sz="1000" b="0" i="0" u="none" strike="noStrike">
                        <a:solidFill>
                          <a:srgbClr val="000000"/>
                        </a:solidFill>
                        <a:effectLst/>
                        <a:latin typeface="Calibri" panose="020F0502020204030204" pitchFamily="34" charset="0"/>
                      </a:endParaRPr>
                    </a:p>
                  </a:txBody>
                  <a:tcPr marL="7158" marR="7158" marT="7158" marB="0" anchor="b"/>
                </a:tc>
                <a:extLst>
                  <a:ext uri="{0D108BD9-81ED-4DB2-BD59-A6C34878D82A}">
                    <a16:rowId xmlns:a16="http://schemas.microsoft.com/office/drawing/2014/main" val="2598641581"/>
                  </a:ext>
                </a:extLst>
              </a:tr>
              <a:tr h="157598">
                <a:tc>
                  <a:txBody>
                    <a:bodyPr/>
                    <a:lstStyle/>
                    <a:p>
                      <a:pPr algn="l" fontAlgn="b"/>
                      <a:r>
                        <a:rPr lang="en-US" sz="1000" b="0" u="none" strike="noStrike">
                          <a:effectLst/>
                        </a:rPr>
                        <a:t>B001EO5U3I</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0.0746</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0.0305</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0.0618</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0.0935</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0.1765</a:t>
                      </a:r>
                      <a:endParaRPr lang="en-US" sz="1000" b="0" i="0" u="none" strike="noStrike">
                        <a:solidFill>
                          <a:srgbClr val="000000"/>
                        </a:solidFill>
                        <a:effectLst/>
                        <a:latin typeface="Calibri" panose="020F0502020204030204" pitchFamily="34" charset="0"/>
                      </a:endParaRPr>
                    </a:p>
                  </a:txBody>
                  <a:tcPr marL="7158" marR="7158" marT="7158" marB="0" anchor="b"/>
                </a:tc>
                <a:extLst>
                  <a:ext uri="{0D108BD9-81ED-4DB2-BD59-A6C34878D82A}">
                    <a16:rowId xmlns:a16="http://schemas.microsoft.com/office/drawing/2014/main" val="2515741770"/>
                  </a:ext>
                </a:extLst>
              </a:tr>
              <a:tr h="157598">
                <a:tc>
                  <a:txBody>
                    <a:bodyPr/>
                    <a:lstStyle/>
                    <a:p>
                      <a:pPr algn="l" fontAlgn="b"/>
                      <a:r>
                        <a:rPr lang="en-US" sz="1000" b="0" u="none" strike="noStrike">
                          <a:effectLst/>
                        </a:rPr>
                        <a:t>B008J1HO4C</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0.0746</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0.0305</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0.0618</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0.0935</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0.1568</a:t>
                      </a:r>
                      <a:endParaRPr lang="en-US" sz="1000" b="0" i="0" u="none" strike="noStrike">
                        <a:solidFill>
                          <a:srgbClr val="000000"/>
                        </a:solidFill>
                        <a:effectLst/>
                        <a:latin typeface="Calibri" panose="020F0502020204030204" pitchFamily="34" charset="0"/>
                      </a:endParaRPr>
                    </a:p>
                  </a:txBody>
                  <a:tcPr marL="7158" marR="7158" marT="7158" marB="0" anchor="b"/>
                </a:tc>
                <a:extLst>
                  <a:ext uri="{0D108BD9-81ED-4DB2-BD59-A6C34878D82A}">
                    <a16:rowId xmlns:a16="http://schemas.microsoft.com/office/drawing/2014/main" val="3357607354"/>
                  </a:ext>
                </a:extLst>
              </a:tr>
              <a:tr h="157598">
                <a:tc>
                  <a:txBody>
                    <a:bodyPr/>
                    <a:lstStyle/>
                    <a:p>
                      <a:pPr algn="l" fontAlgn="b"/>
                      <a:r>
                        <a:rPr lang="en-US" sz="1000" b="0" u="none" strike="noStrike">
                          <a:effectLst/>
                        </a:rPr>
                        <a:t>B004CLCEDE</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0.0814</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0.0330</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0.0287</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0.0701</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0.1150</a:t>
                      </a:r>
                      <a:endParaRPr lang="en-US" sz="1000" b="0" i="0" u="none" strike="noStrike">
                        <a:solidFill>
                          <a:srgbClr val="000000"/>
                        </a:solidFill>
                        <a:effectLst/>
                        <a:latin typeface="Calibri" panose="020F0502020204030204" pitchFamily="34" charset="0"/>
                      </a:endParaRPr>
                    </a:p>
                  </a:txBody>
                  <a:tcPr marL="7158" marR="7158" marT="7158" marB="0" anchor="b"/>
                </a:tc>
                <a:extLst>
                  <a:ext uri="{0D108BD9-81ED-4DB2-BD59-A6C34878D82A}">
                    <a16:rowId xmlns:a16="http://schemas.microsoft.com/office/drawing/2014/main" val="3241862517"/>
                  </a:ext>
                </a:extLst>
              </a:tr>
              <a:tr h="157598">
                <a:tc>
                  <a:txBody>
                    <a:bodyPr/>
                    <a:lstStyle/>
                    <a:p>
                      <a:pPr algn="l" fontAlgn="b"/>
                      <a:r>
                        <a:rPr lang="en-US" sz="1000" b="0" u="none" strike="noStrike" dirty="0">
                          <a:effectLst/>
                        </a:rPr>
                        <a:t>B002GJ9JWS</a:t>
                      </a:r>
                      <a:endParaRPr lang="en-US" sz="1000" b="0" i="0" u="none" strike="noStrike" dirty="0">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0.0759</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0.0333</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0.0667</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0.0892</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0.0222</a:t>
                      </a:r>
                      <a:endParaRPr lang="en-US" sz="1000" b="0" i="0" u="none" strike="noStrike">
                        <a:solidFill>
                          <a:srgbClr val="000000"/>
                        </a:solidFill>
                        <a:effectLst/>
                        <a:latin typeface="Calibri" panose="020F0502020204030204" pitchFamily="34" charset="0"/>
                      </a:endParaRPr>
                    </a:p>
                  </a:txBody>
                  <a:tcPr marL="7158" marR="7158" marT="7158" marB="0" anchor="b"/>
                </a:tc>
                <a:extLst>
                  <a:ext uri="{0D108BD9-81ED-4DB2-BD59-A6C34878D82A}">
                    <a16:rowId xmlns:a16="http://schemas.microsoft.com/office/drawing/2014/main" val="1521296787"/>
                  </a:ext>
                </a:extLst>
              </a:tr>
              <a:tr h="157598">
                <a:tc>
                  <a:txBody>
                    <a:bodyPr/>
                    <a:lstStyle/>
                    <a:p>
                      <a:pPr algn="l" fontAlgn="b"/>
                      <a:endParaRPr lang="en-US" sz="1000" b="1" i="0" u="none" strike="noStrike">
                        <a:solidFill>
                          <a:srgbClr val="000000"/>
                        </a:solidFill>
                        <a:effectLst/>
                        <a:latin typeface="Calibri" panose="020F0502020204030204" pitchFamily="34" charset="0"/>
                      </a:endParaRPr>
                    </a:p>
                  </a:txBody>
                  <a:tcPr marL="7158" marR="7158" marT="715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158" marR="7158" marT="7158" marB="0" anchor="b"/>
                </a:tc>
                <a:extLst>
                  <a:ext uri="{0D108BD9-81ED-4DB2-BD59-A6C34878D82A}">
                    <a16:rowId xmlns:a16="http://schemas.microsoft.com/office/drawing/2014/main" val="2831435468"/>
                  </a:ext>
                </a:extLst>
              </a:tr>
              <a:tr h="157598">
                <a:tc>
                  <a:txBody>
                    <a:bodyPr/>
                    <a:lstStyle/>
                    <a:p>
                      <a:pPr algn="l" fontAlgn="b"/>
                      <a:endParaRPr lang="en-US" sz="1000" b="1" i="0" u="none" strike="noStrike">
                        <a:solidFill>
                          <a:srgbClr val="000000"/>
                        </a:solidFill>
                        <a:effectLst/>
                        <a:latin typeface="Calibri" panose="020F0502020204030204" pitchFamily="34" charset="0"/>
                      </a:endParaRPr>
                    </a:p>
                  </a:txBody>
                  <a:tcPr marL="7158" marR="7158" marT="715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7158" marR="7158" marT="7158" marB="0" anchor="b"/>
                </a:tc>
                <a:extLst>
                  <a:ext uri="{0D108BD9-81ED-4DB2-BD59-A6C34878D82A}">
                    <a16:rowId xmlns:a16="http://schemas.microsoft.com/office/drawing/2014/main" val="2745818951"/>
                  </a:ext>
                </a:extLst>
              </a:tr>
              <a:tr h="656658">
                <a:tc>
                  <a:txBody>
                    <a:bodyPr/>
                    <a:lstStyle/>
                    <a:p>
                      <a:pPr algn="l" fontAlgn="b"/>
                      <a:r>
                        <a:rPr lang="en-US" sz="1000" b="1" u="none" strike="noStrike">
                          <a:effectLst/>
                        </a:rPr>
                        <a:t> </a:t>
                      </a:r>
                      <a:endParaRPr lang="en-US" sz="1000" b="1" i="0" u="none" strike="noStrike">
                        <a:solidFill>
                          <a:srgbClr val="000000"/>
                        </a:solidFill>
                        <a:effectLst/>
                        <a:latin typeface="Calibri" panose="020F0502020204030204" pitchFamily="34" charset="0"/>
                      </a:endParaRPr>
                    </a:p>
                  </a:txBody>
                  <a:tcPr marL="7158" marR="7158" marT="7158" marB="0" anchor="b"/>
                </a:tc>
                <a:tc>
                  <a:txBody>
                    <a:bodyPr/>
                    <a:lstStyle/>
                    <a:p>
                      <a:pPr algn="ctr" fontAlgn="b"/>
                      <a:r>
                        <a:rPr lang="en-US" sz="1000" u="none" strike="noStrike">
                          <a:effectLst/>
                        </a:rPr>
                        <a:t>Helpfulness of Reviews </a:t>
                      </a:r>
                      <a:br>
                        <a:rPr lang="en-US" sz="1000" u="none" strike="noStrike">
                          <a:effectLst/>
                        </a:rPr>
                      </a:br>
                      <a:r>
                        <a:rPr lang="en-US" sz="1000" u="none" strike="noStrike">
                          <a:effectLst/>
                        </a:rPr>
                        <a:t>(0 - Low to 1 - High)</a:t>
                      </a:r>
                      <a:endParaRPr lang="en-US" sz="1000" b="1" i="0" u="none" strike="noStrike">
                        <a:solidFill>
                          <a:srgbClr val="000000"/>
                        </a:solidFill>
                        <a:effectLst/>
                        <a:latin typeface="Calibri" panose="020F0502020204030204" pitchFamily="34" charset="0"/>
                      </a:endParaRPr>
                    </a:p>
                  </a:txBody>
                  <a:tcPr marL="7158" marR="7158" marT="7158" marB="0" anchor="b"/>
                </a:tc>
                <a:tc>
                  <a:txBody>
                    <a:bodyPr/>
                    <a:lstStyle/>
                    <a:p>
                      <a:pPr algn="ctr" fontAlgn="b"/>
                      <a:r>
                        <a:rPr lang="en-US" sz="1000" u="none" strike="noStrike">
                          <a:effectLst/>
                        </a:rPr>
                        <a:t>Subjectivity of Reviews</a:t>
                      </a:r>
                      <a:br>
                        <a:rPr lang="en-US" sz="1000" u="none" strike="noStrike">
                          <a:effectLst/>
                        </a:rPr>
                      </a:br>
                      <a:r>
                        <a:rPr lang="en-US" sz="1000" u="none" strike="noStrike">
                          <a:effectLst/>
                        </a:rPr>
                        <a:t>(0 - Low to 1 - High)</a:t>
                      </a:r>
                      <a:endParaRPr lang="en-US" sz="1000" b="1" i="0" u="none" strike="noStrike">
                        <a:solidFill>
                          <a:srgbClr val="000000"/>
                        </a:solidFill>
                        <a:effectLst/>
                        <a:latin typeface="Calibri" panose="020F0502020204030204" pitchFamily="34" charset="0"/>
                      </a:endParaRPr>
                    </a:p>
                  </a:txBody>
                  <a:tcPr marL="7158" marR="7158" marT="7158" marB="0" anchor="b"/>
                </a:tc>
                <a:tc>
                  <a:txBody>
                    <a:bodyPr/>
                    <a:lstStyle/>
                    <a:p>
                      <a:pPr algn="ctr" fontAlgn="b"/>
                      <a:r>
                        <a:rPr lang="en-US" sz="1000" u="none" strike="noStrike">
                          <a:effectLst/>
                        </a:rPr>
                        <a:t>Polarity of Reviews (-1 - Low to 1 - High)</a:t>
                      </a:r>
                      <a:endParaRPr lang="en-US" sz="1000" b="1" i="0" u="none" strike="noStrike">
                        <a:solidFill>
                          <a:srgbClr val="000000"/>
                        </a:solidFill>
                        <a:effectLst/>
                        <a:latin typeface="Calibri" panose="020F0502020204030204" pitchFamily="34" charset="0"/>
                      </a:endParaRPr>
                    </a:p>
                  </a:txBody>
                  <a:tcPr marL="7158" marR="7158" marT="7158" marB="0" anchor="b"/>
                </a:tc>
                <a:tc>
                  <a:txBody>
                    <a:bodyPr/>
                    <a:lstStyle/>
                    <a:p>
                      <a:pPr algn="ctr" fontAlgn="b"/>
                      <a:r>
                        <a:rPr lang="en-US" sz="1000" u="none" strike="noStrike">
                          <a:effectLst/>
                        </a:rPr>
                        <a:t>Score/Rating</a:t>
                      </a:r>
                      <a:br>
                        <a:rPr lang="en-US" sz="1000" u="none" strike="noStrike">
                          <a:effectLst/>
                        </a:rPr>
                      </a:br>
                      <a:r>
                        <a:rPr lang="en-US" sz="1000" u="none" strike="noStrike">
                          <a:effectLst/>
                        </a:rPr>
                        <a:t>(1 - Low to 5 - High)</a:t>
                      </a:r>
                      <a:endParaRPr lang="en-US" sz="1000" b="1" i="0" u="none" strike="noStrike">
                        <a:solidFill>
                          <a:srgbClr val="000000"/>
                        </a:solidFill>
                        <a:effectLst/>
                        <a:latin typeface="Calibri" panose="020F0502020204030204" pitchFamily="34" charset="0"/>
                      </a:endParaRPr>
                    </a:p>
                  </a:txBody>
                  <a:tcPr marL="7158" marR="7158" marT="7158" marB="0" anchor="b"/>
                </a:tc>
                <a:tc>
                  <a:txBody>
                    <a:bodyPr/>
                    <a:lstStyle/>
                    <a:p>
                      <a:pPr algn="ctr" fontAlgn="b"/>
                      <a:r>
                        <a:rPr lang="en-US" sz="1000" u="none" strike="noStrike">
                          <a:effectLst/>
                        </a:rPr>
                        <a:t>Cost</a:t>
                      </a:r>
                      <a:br>
                        <a:rPr lang="en-US" sz="1000" u="none" strike="noStrike">
                          <a:effectLst/>
                        </a:rPr>
                      </a:br>
                      <a:r>
                        <a:rPr lang="en-US" sz="1000" u="none" strike="noStrike">
                          <a:effectLst/>
                        </a:rPr>
                        <a:t>(USD $)</a:t>
                      </a:r>
                      <a:endParaRPr lang="en-US" sz="1000" b="1" i="0" u="none" strike="noStrike">
                        <a:solidFill>
                          <a:srgbClr val="000000"/>
                        </a:solidFill>
                        <a:effectLst/>
                        <a:latin typeface="Calibri" panose="020F0502020204030204" pitchFamily="34" charset="0"/>
                      </a:endParaRPr>
                    </a:p>
                  </a:txBody>
                  <a:tcPr marL="7158" marR="7158" marT="7158" marB="0" anchor="b"/>
                </a:tc>
                <a:extLst>
                  <a:ext uri="{0D108BD9-81ED-4DB2-BD59-A6C34878D82A}">
                    <a16:rowId xmlns:a16="http://schemas.microsoft.com/office/drawing/2014/main" val="2434638297"/>
                  </a:ext>
                </a:extLst>
              </a:tr>
              <a:tr h="157598">
                <a:tc>
                  <a:txBody>
                    <a:bodyPr/>
                    <a:lstStyle/>
                    <a:p>
                      <a:pPr algn="l" fontAlgn="b"/>
                      <a:r>
                        <a:rPr lang="en-US" sz="1000" b="1" u="none" strike="noStrike">
                          <a:effectLst/>
                        </a:rPr>
                        <a:t>PIS</a:t>
                      </a:r>
                      <a:endParaRPr lang="en-US" sz="1000" b="1"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0.0827</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0.0298</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0.0747</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0.0948</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0.0222</a:t>
                      </a:r>
                      <a:endParaRPr lang="en-US" sz="1000" b="0" i="0" u="none" strike="noStrike">
                        <a:solidFill>
                          <a:srgbClr val="000000"/>
                        </a:solidFill>
                        <a:effectLst/>
                        <a:latin typeface="Calibri" panose="020F0502020204030204" pitchFamily="34" charset="0"/>
                      </a:endParaRPr>
                    </a:p>
                  </a:txBody>
                  <a:tcPr marL="7158" marR="7158" marT="7158" marB="0" anchor="b"/>
                </a:tc>
                <a:extLst>
                  <a:ext uri="{0D108BD9-81ED-4DB2-BD59-A6C34878D82A}">
                    <a16:rowId xmlns:a16="http://schemas.microsoft.com/office/drawing/2014/main" val="3167585893"/>
                  </a:ext>
                </a:extLst>
              </a:tr>
              <a:tr h="157598">
                <a:tc>
                  <a:txBody>
                    <a:bodyPr/>
                    <a:lstStyle/>
                    <a:p>
                      <a:pPr algn="l" fontAlgn="b"/>
                      <a:r>
                        <a:rPr lang="en-US" sz="1000" b="1" u="none" strike="noStrike" dirty="0">
                          <a:effectLst/>
                        </a:rPr>
                        <a:t>NIS</a:t>
                      </a:r>
                      <a:endParaRPr lang="en-US" sz="1000" b="1" i="0" u="none" strike="noStrike" dirty="0">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0.0665</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0.0338</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0.0287</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a:effectLst/>
                        </a:rPr>
                        <a:t>0.0681</a:t>
                      </a:r>
                      <a:endParaRPr lang="en-US" sz="1000" b="0" i="0" u="none" strike="noStrike">
                        <a:solidFill>
                          <a:srgbClr val="000000"/>
                        </a:solidFill>
                        <a:effectLst/>
                        <a:latin typeface="Calibri" panose="020F0502020204030204" pitchFamily="34" charset="0"/>
                      </a:endParaRPr>
                    </a:p>
                  </a:txBody>
                  <a:tcPr marL="7158" marR="7158" marT="7158" marB="0" anchor="b"/>
                </a:tc>
                <a:tc>
                  <a:txBody>
                    <a:bodyPr/>
                    <a:lstStyle/>
                    <a:p>
                      <a:pPr algn="r" fontAlgn="b"/>
                      <a:r>
                        <a:rPr lang="en-US" sz="1000" u="none" strike="noStrike" dirty="0">
                          <a:effectLst/>
                        </a:rPr>
                        <a:t>0.1765</a:t>
                      </a:r>
                      <a:endParaRPr lang="en-US" sz="1000" b="0" i="0" u="none" strike="noStrike" dirty="0">
                        <a:solidFill>
                          <a:srgbClr val="000000"/>
                        </a:solidFill>
                        <a:effectLst/>
                        <a:latin typeface="Calibri" panose="020F0502020204030204" pitchFamily="34" charset="0"/>
                      </a:endParaRPr>
                    </a:p>
                  </a:txBody>
                  <a:tcPr marL="7158" marR="7158" marT="7158" marB="0" anchor="b"/>
                </a:tc>
                <a:extLst>
                  <a:ext uri="{0D108BD9-81ED-4DB2-BD59-A6C34878D82A}">
                    <a16:rowId xmlns:a16="http://schemas.microsoft.com/office/drawing/2014/main" val="4182220814"/>
                  </a:ext>
                </a:extLst>
              </a:tr>
            </a:tbl>
          </a:graphicData>
        </a:graphic>
      </p:graphicFrame>
    </p:spTree>
    <p:extLst>
      <p:ext uri="{BB962C8B-B14F-4D97-AF65-F5344CB8AC3E}">
        <p14:creationId xmlns:p14="http://schemas.microsoft.com/office/powerpoint/2010/main" val="1391201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CE0EF-4309-42AD-AF48-ECF04FEF5FB8}"/>
              </a:ext>
            </a:extLst>
          </p:cNvPr>
          <p:cNvSpPr>
            <a:spLocks noGrp="1"/>
          </p:cNvSpPr>
          <p:nvPr>
            <p:ph type="title"/>
          </p:nvPr>
        </p:nvSpPr>
        <p:spPr/>
        <p:txBody>
          <a:bodyPr/>
          <a:lstStyle/>
          <a:p>
            <a:r>
              <a:rPr lang="en-US" dirty="0"/>
              <a:t>MCDM 2: Modeling </a:t>
            </a:r>
            <a:r>
              <a:rPr lang="en-US" dirty="0" err="1"/>
              <a:t>SOlution</a:t>
            </a:r>
            <a:r>
              <a:rPr lang="en-US" dirty="0"/>
              <a:t> (5)</a:t>
            </a:r>
          </a:p>
        </p:txBody>
      </p:sp>
      <p:graphicFrame>
        <p:nvGraphicFramePr>
          <p:cNvPr id="5" name="Content Placeholder 4">
            <a:extLst>
              <a:ext uri="{FF2B5EF4-FFF2-40B4-BE49-F238E27FC236}">
                <a16:creationId xmlns:a16="http://schemas.microsoft.com/office/drawing/2014/main" id="{6944DA91-B445-47AA-BD60-54C46F150472}"/>
              </a:ext>
            </a:extLst>
          </p:cNvPr>
          <p:cNvGraphicFramePr>
            <a:graphicFrameLocks noGrp="1"/>
          </p:cNvGraphicFramePr>
          <p:nvPr>
            <p:ph sz="half" idx="1"/>
            <p:extLst>
              <p:ext uri="{D42A27DB-BD31-4B8C-83A1-F6EECF244321}">
                <p14:modId xmlns:p14="http://schemas.microsoft.com/office/powerpoint/2010/main" val="3213943497"/>
              </p:ext>
            </p:extLst>
          </p:nvPr>
        </p:nvGraphicFramePr>
        <p:xfrm>
          <a:off x="1024128" y="2907322"/>
          <a:ext cx="4661564" cy="3402036"/>
        </p:xfrm>
        <a:graphic>
          <a:graphicData uri="http://schemas.openxmlformats.org/drawingml/2006/table">
            <a:tbl>
              <a:tblPr>
                <a:tableStyleId>{5C22544A-7EE6-4342-B048-85BDC9FD1C3A}</a:tableStyleId>
              </a:tblPr>
              <a:tblGrid>
                <a:gridCol w="1080495">
                  <a:extLst>
                    <a:ext uri="{9D8B030D-6E8A-4147-A177-3AD203B41FA5}">
                      <a16:colId xmlns:a16="http://schemas.microsoft.com/office/drawing/2014/main" val="2367957186"/>
                    </a:ext>
                  </a:extLst>
                </a:gridCol>
                <a:gridCol w="1080495">
                  <a:extLst>
                    <a:ext uri="{9D8B030D-6E8A-4147-A177-3AD203B41FA5}">
                      <a16:colId xmlns:a16="http://schemas.microsoft.com/office/drawing/2014/main" val="1154247233"/>
                    </a:ext>
                  </a:extLst>
                </a:gridCol>
                <a:gridCol w="1543564">
                  <a:extLst>
                    <a:ext uri="{9D8B030D-6E8A-4147-A177-3AD203B41FA5}">
                      <a16:colId xmlns:a16="http://schemas.microsoft.com/office/drawing/2014/main" val="4274971506"/>
                    </a:ext>
                  </a:extLst>
                </a:gridCol>
                <a:gridCol w="957010">
                  <a:extLst>
                    <a:ext uri="{9D8B030D-6E8A-4147-A177-3AD203B41FA5}">
                      <a16:colId xmlns:a16="http://schemas.microsoft.com/office/drawing/2014/main" val="3933754115"/>
                    </a:ext>
                  </a:extLst>
                </a:gridCol>
              </a:tblGrid>
              <a:tr h="702900">
                <a:tc>
                  <a:txBody>
                    <a:bodyPr/>
                    <a:lstStyle/>
                    <a:p>
                      <a:pPr algn="l" fontAlgn="b"/>
                      <a:r>
                        <a:rPr lang="en-US" sz="1600" b="1" u="none" strike="noStrike" dirty="0">
                          <a:effectLst/>
                        </a:rPr>
                        <a:t>S*</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600" b="1" u="none" strike="noStrike" dirty="0">
                          <a:effectLst/>
                        </a:rPr>
                        <a:t>S</a:t>
                      </a:r>
                      <a:r>
                        <a:rPr lang="en-US" sz="1600" b="1" u="none" strike="noStrike" baseline="30000" dirty="0">
                          <a:effectLst/>
                        </a:rPr>
                        <a:t>-</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600" b="1" u="none" strike="noStrike" dirty="0">
                          <a:effectLst/>
                        </a:rPr>
                        <a:t>Relative Score C*</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600" b="1" u="none" strike="noStrike" dirty="0">
                          <a:effectLst/>
                        </a:rPr>
                        <a:t>Rank</a:t>
                      </a:r>
                      <a:endParaRPr lang="en-US" sz="16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6661861"/>
                  </a:ext>
                </a:extLst>
              </a:tr>
              <a:tr h="337392">
                <a:tc>
                  <a:txBody>
                    <a:bodyPr/>
                    <a:lstStyle/>
                    <a:p>
                      <a:pPr algn="r" fontAlgn="b"/>
                      <a:r>
                        <a:rPr lang="en-US" sz="1600" u="none" strike="noStrike" dirty="0">
                          <a:effectLst/>
                        </a:rPr>
                        <a:t>0.0443</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0.1230</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0.7352</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2</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63218886"/>
                  </a:ext>
                </a:extLst>
              </a:tr>
              <a:tr h="337392">
                <a:tc>
                  <a:txBody>
                    <a:bodyPr/>
                    <a:lstStyle/>
                    <a:p>
                      <a:pPr algn="r" fontAlgn="b"/>
                      <a:r>
                        <a:rPr lang="en-US" sz="1600" u="none" strike="noStrike" dirty="0">
                          <a:effectLst/>
                        </a:rPr>
                        <a:t>0.0638</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0.1062</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a:effectLst/>
                        </a:rPr>
                        <a:t>0.6246</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4</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86990618"/>
                  </a:ext>
                </a:extLst>
              </a:tr>
              <a:tr h="337392">
                <a:tc>
                  <a:txBody>
                    <a:bodyPr/>
                    <a:lstStyle/>
                    <a:p>
                      <a:pPr algn="r" fontAlgn="b"/>
                      <a:r>
                        <a:rPr lang="en-US" sz="1600" u="none" strike="noStrike" dirty="0">
                          <a:effectLst/>
                        </a:rPr>
                        <a:t>0.0632</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0.1241</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a:effectLst/>
                        </a:rPr>
                        <a:t>0.6627</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3</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33753653"/>
                  </a:ext>
                </a:extLst>
              </a:tr>
              <a:tr h="337392">
                <a:tc>
                  <a:txBody>
                    <a:bodyPr/>
                    <a:lstStyle/>
                    <a:p>
                      <a:pPr algn="r" fontAlgn="b"/>
                      <a:r>
                        <a:rPr lang="en-US" sz="1600" u="none" strike="noStrike" dirty="0">
                          <a:effectLst/>
                        </a:rPr>
                        <a:t>0.0792</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0.0978</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a:effectLst/>
                        </a:rPr>
                        <a:t>0.5524</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5</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09654596"/>
                  </a:ext>
                </a:extLst>
              </a:tr>
              <a:tr h="337392">
                <a:tc>
                  <a:txBody>
                    <a:bodyPr/>
                    <a:lstStyle/>
                    <a:p>
                      <a:pPr algn="r" fontAlgn="b"/>
                      <a:r>
                        <a:rPr lang="en-US" sz="1600" u="none" strike="noStrike">
                          <a:effectLst/>
                        </a:rPr>
                        <a:t>0.1551</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a:effectLst/>
                        </a:rPr>
                        <a:t>0.0427</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a:effectLst/>
                        </a:rPr>
                        <a:t>0.2158</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a:effectLst/>
                        </a:rPr>
                        <a:t>8</a:t>
                      </a:r>
                      <a:endParaRPr lang="en-US"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64377625"/>
                  </a:ext>
                </a:extLst>
              </a:tr>
              <a:tr h="337392">
                <a:tc>
                  <a:txBody>
                    <a:bodyPr/>
                    <a:lstStyle/>
                    <a:p>
                      <a:pPr algn="r" fontAlgn="b"/>
                      <a:r>
                        <a:rPr lang="en-US" sz="1600" u="none" strike="noStrike">
                          <a:effectLst/>
                        </a:rPr>
                        <a:t>0.1355</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a:effectLst/>
                        </a:rPr>
                        <a:t>0.0470</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a:effectLst/>
                        </a:rPr>
                        <a:t>0.2575</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a:effectLst/>
                        </a:rPr>
                        <a:t>7</a:t>
                      </a:r>
                      <a:endParaRPr lang="en-US"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36122767"/>
                  </a:ext>
                </a:extLst>
              </a:tr>
              <a:tr h="337392">
                <a:tc>
                  <a:txBody>
                    <a:bodyPr/>
                    <a:lstStyle/>
                    <a:p>
                      <a:pPr algn="r" fontAlgn="b"/>
                      <a:r>
                        <a:rPr lang="en-US" sz="1600" u="none" strike="noStrike">
                          <a:effectLst/>
                        </a:rPr>
                        <a:t>0.1066</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a:effectLst/>
                        </a:rPr>
                        <a:t>0.0633</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a:effectLst/>
                        </a:rPr>
                        <a:t>0.3724</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a:effectLst/>
                        </a:rPr>
                        <a:t>6</a:t>
                      </a:r>
                      <a:endParaRPr lang="en-US"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776738"/>
                  </a:ext>
                </a:extLst>
              </a:tr>
              <a:tr h="337392">
                <a:tc>
                  <a:txBody>
                    <a:bodyPr/>
                    <a:lstStyle/>
                    <a:p>
                      <a:pPr algn="r" fontAlgn="b"/>
                      <a:r>
                        <a:rPr lang="en-US" sz="1600" u="none" strike="noStrike">
                          <a:effectLst/>
                        </a:rPr>
                        <a:t>0.0124</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a:effectLst/>
                        </a:rPr>
                        <a:t>0.1606</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0.9281</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0226363"/>
                  </a:ext>
                </a:extLst>
              </a:tr>
            </a:tbl>
          </a:graphicData>
        </a:graphic>
      </p:graphicFrame>
      <p:sp>
        <p:nvSpPr>
          <p:cNvPr id="4" name="Content Placeholder 3">
            <a:extLst>
              <a:ext uri="{FF2B5EF4-FFF2-40B4-BE49-F238E27FC236}">
                <a16:creationId xmlns:a16="http://schemas.microsoft.com/office/drawing/2014/main" id="{04F4FA8D-5914-4E05-9206-E42D2E0859C2}"/>
              </a:ext>
            </a:extLst>
          </p:cNvPr>
          <p:cNvSpPr>
            <a:spLocks noGrp="1"/>
          </p:cNvSpPr>
          <p:nvPr>
            <p:ph sz="half" idx="2"/>
          </p:nvPr>
        </p:nvSpPr>
        <p:spPr/>
        <p:txBody>
          <a:bodyPr>
            <a:normAutofit fontScale="92500" lnSpcReduction="10000"/>
          </a:bodyPr>
          <a:lstStyle/>
          <a:p>
            <a:r>
              <a:rPr lang="en-US" b="1" dirty="0"/>
              <a:t>Separation from Ideal</a:t>
            </a:r>
          </a:p>
          <a:p>
            <a:r>
              <a:rPr lang="en-US" dirty="0"/>
              <a:t>Calculates the sum of the squares of differences of values in product row and ideal solution row</a:t>
            </a:r>
          </a:p>
          <a:p>
            <a:r>
              <a:rPr lang="en-US" b="1" dirty="0"/>
              <a:t>Separation from Negative</a:t>
            </a:r>
            <a:endParaRPr lang="en-US" dirty="0"/>
          </a:p>
          <a:p>
            <a:r>
              <a:rPr lang="en-US" dirty="0"/>
              <a:t>Calculates the sum of the squares of differences of values in product row and negative solution row</a:t>
            </a:r>
          </a:p>
          <a:p>
            <a:r>
              <a:rPr lang="en-US" b="1" dirty="0"/>
              <a:t>Closeness</a:t>
            </a:r>
            <a:endParaRPr lang="en-US" dirty="0"/>
          </a:p>
          <a:p>
            <a:r>
              <a:rPr lang="en-US" dirty="0"/>
              <a:t>Negative / (Ideal + Negative)</a:t>
            </a:r>
          </a:p>
          <a:p>
            <a:r>
              <a:rPr lang="en-US" i="1" dirty="0"/>
              <a:t>The higher this value, the higher the ranking!</a:t>
            </a:r>
          </a:p>
        </p:txBody>
      </p:sp>
      <p:sp>
        <p:nvSpPr>
          <p:cNvPr id="6" name="TextBox 5">
            <a:extLst>
              <a:ext uri="{FF2B5EF4-FFF2-40B4-BE49-F238E27FC236}">
                <a16:creationId xmlns:a16="http://schemas.microsoft.com/office/drawing/2014/main" id="{3ADB4FAD-A211-4A6C-9F76-619E9DE2F21C}"/>
              </a:ext>
            </a:extLst>
          </p:cNvPr>
          <p:cNvSpPr txBox="1"/>
          <p:nvPr/>
        </p:nvSpPr>
        <p:spPr>
          <a:xfrm>
            <a:off x="1159829" y="2328773"/>
            <a:ext cx="4390162" cy="369332"/>
          </a:xfrm>
          <a:prstGeom prst="rect">
            <a:avLst/>
          </a:prstGeom>
          <a:noFill/>
        </p:spPr>
        <p:txBody>
          <a:bodyPr wrap="square" rtlCol="0">
            <a:spAutoFit/>
          </a:bodyPr>
          <a:lstStyle/>
          <a:p>
            <a:r>
              <a:rPr lang="en-US" dirty="0"/>
              <a:t>Table 6: Separation and Closeness w/ Ranks.</a:t>
            </a:r>
          </a:p>
        </p:txBody>
      </p:sp>
    </p:spTree>
    <p:extLst>
      <p:ext uri="{BB962C8B-B14F-4D97-AF65-F5344CB8AC3E}">
        <p14:creationId xmlns:p14="http://schemas.microsoft.com/office/powerpoint/2010/main" val="8959908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08C89-2DFF-49EE-9A9F-C8147C18110A}"/>
              </a:ext>
            </a:extLst>
          </p:cNvPr>
          <p:cNvSpPr>
            <a:spLocks noGrp="1"/>
          </p:cNvSpPr>
          <p:nvPr>
            <p:ph type="title"/>
          </p:nvPr>
        </p:nvSpPr>
        <p:spPr/>
        <p:txBody>
          <a:bodyPr/>
          <a:lstStyle/>
          <a:p>
            <a:r>
              <a:rPr lang="en-US" dirty="0"/>
              <a:t>MCDM 3: Solution (1)</a:t>
            </a:r>
          </a:p>
        </p:txBody>
      </p:sp>
      <p:graphicFrame>
        <p:nvGraphicFramePr>
          <p:cNvPr id="7" name="Content Placeholder 6">
            <a:extLst>
              <a:ext uri="{FF2B5EF4-FFF2-40B4-BE49-F238E27FC236}">
                <a16:creationId xmlns:a16="http://schemas.microsoft.com/office/drawing/2014/main" id="{F4F9730D-59C4-4FD1-A67D-86570259F6E1}"/>
              </a:ext>
            </a:extLst>
          </p:cNvPr>
          <p:cNvGraphicFramePr>
            <a:graphicFrameLocks noGrp="1"/>
          </p:cNvGraphicFramePr>
          <p:nvPr>
            <p:ph sz="half" idx="1"/>
            <p:extLst>
              <p:ext uri="{D42A27DB-BD31-4B8C-83A1-F6EECF244321}">
                <p14:modId xmlns:p14="http://schemas.microsoft.com/office/powerpoint/2010/main" val="3934885807"/>
              </p:ext>
            </p:extLst>
          </p:nvPr>
        </p:nvGraphicFramePr>
        <p:xfrm>
          <a:off x="1023937" y="2286001"/>
          <a:ext cx="7495032" cy="4027775"/>
        </p:xfrm>
        <a:graphic>
          <a:graphicData uri="http://schemas.openxmlformats.org/drawingml/2006/table">
            <a:tbl>
              <a:tblPr firstRow="1" bandRow="1">
                <a:tableStyleId>{5C22544A-7EE6-4342-B048-85BDC9FD1C3A}</a:tableStyleId>
              </a:tblPr>
              <a:tblGrid>
                <a:gridCol w="1873758">
                  <a:extLst>
                    <a:ext uri="{9D8B030D-6E8A-4147-A177-3AD203B41FA5}">
                      <a16:colId xmlns:a16="http://schemas.microsoft.com/office/drawing/2014/main" val="1778187385"/>
                    </a:ext>
                  </a:extLst>
                </a:gridCol>
                <a:gridCol w="1873758">
                  <a:extLst>
                    <a:ext uri="{9D8B030D-6E8A-4147-A177-3AD203B41FA5}">
                      <a16:colId xmlns:a16="http://schemas.microsoft.com/office/drawing/2014/main" val="1689696473"/>
                    </a:ext>
                  </a:extLst>
                </a:gridCol>
                <a:gridCol w="1873758">
                  <a:extLst>
                    <a:ext uri="{9D8B030D-6E8A-4147-A177-3AD203B41FA5}">
                      <a16:colId xmlns:a16="http://schemas.microsoft.com/office/drawing/2014/main" val="2947006751"/>
                    </a:ext>
                  </a:extLst>
                </a:gridCol>
                <a:gridCol w="1873758">
                  <a:extLst>
                    <a:ext uri="{9D8B030D-6E8A-4147-A177-3AD203B41FA5}">
                      <a16:colId xmlns:a16="http://schemas.microsoft.com/office/drawing/2014/main" val="3620249891"/>
                    </a:ext>
                  </a:extLst>
                </a:gridCol>
              </a:tblGrid>
              <a:tr h="276846">
                <a:tc>
                  <a:txBody>
                    <a:bodyPr/>
                    <a:lstStyle/>
                    <a:p>
                      <a:pPr algn="l" fontAlgn="b"/>
                      <a:r>
                        <a:rPr lang="en-US" sz="1100" b="1" i="0" u="none" strike="noStrike" dirty="0">
                          <a:solidFill>
                            <a:srgbClr val="000000"/>
                          </a:solidFill>
                          <a:effectLst/>
                          <a:latin typeface="Calibri" panose="020F0502020204030204" pitchFamily="34" charset="0"/>
                        </a:rPr>
                        <a:t>Rank</a:t>
                      </a:r>
                    </a:p>
                  </a:txBody>
                  <a:tcPr marL="7620" marR="7620" marT="7620" marB="0" anchor="b"/>
                </a:tc>
                <a:tc>
                  <a:txBody>
                    <a:bodyPr/>
                    <a:lstStyle/>
                    <a:p>
                      <a:pPr algn="l" fontAlgn="b"/>
                      <a:r>
                        <a:rPr lang="en-US" sz="1100" b="1" i="0" u="none" strike="noStrike">
                          <a:solidFill>
                            <a:srgbClr val="000000"/>
                          </a:solidFill>
                          <a:effectLst/>
                          <a:latin typeface="Calibri" panose="020F0502020204030204" pitchFamily="34" charset="0"/>
                        </a:rPr>
                        <a:t>ProductID</a:t>
                      </a:r>
                    </a:p>
                  </a:txBody>
                  <a:tcPr marL="7620" marR="7620" marT="7620" marB="0" anchor="b"/>
                </a:tc>
                <a:tc>
                  <a:txBody>
                    <a:bodyPr/>
                    <a:lstStyle/>
                    <a:p>
                      <a:pPr algn="l" fontAlgn="b"/>
                      <a:r>
                        <a:rPr lang="en-US" sz="1100" b="1" i="0" u="none" strike="noStrike">
                          <a:solidFill>
                            <a:srgbClr val="000000"/>
                          </a:solidFill>
                          <a:effectLst/>
                          <a:latin typeface="Calibri" panose="020F0502020204030204" pitchFamily="34" charset="0"/>
                        </a:rPr>
                        <a:t>Cost</a:t>
                      </a:r>
                    </a:p>
                  </a:txBody>
                  <a:tcPr marL="7620" marR="7620" marT="7620" marB="0" anchor="b"/>
                </a:tc>
                <a:tc>
                  <a:txBody>
                    <a:bodyPr/>
                    <a:lstStyle/>
                    <a:p>
                      <a:pPr algn="l" fontAlgn="b"/>
                      <a:r>
                        <a:rPr lang="en-US" sz="1100" b="1" i="0" u="none" strike="noStrike">
                          <a:solidFill>
                            <a:srgbClr val="000000"/>
                          </a:solidFill>
                          <a:effectLst/>
                          <a:latin typeface="Calibri" panose="020F0502020204030204" pitchFamily="34" charset="0"/>
                        </a:rPr>
                        <a:t>Product Name</a:t>
                      </a:r>
                    </a:p>
                  </a:txBody>
                  <a:tcPr marL="7620" marR="7620" marT="7620" marB="0" anchor="b"/>
                </a:tc>
                <a:extLst>
                  <a:ext uri="{0D108BD9-81ED-4DB2-BD59-A6C34878D82A}">
                    <a16:rowId xmlns:a16="http://schemas.microsoft.com/office/drawing/2014/main" val="2506760444"/>
                  </a:ext>
                </a:extLst>
              </a:tr>
              <a:tr h="426800">
                <a:tc>
                  <a:txBody>
                    <a:bodyPr/>
                    <a:lstStyle/>
                    <a:p>
                      <a:pPr algn="r" fontAlgn="b"/>
                      <a:r>
                        <a:rPr lang="en-US" sz="1100" b="0" i="0" u="none" strike="noStrike" dirty="0">
                          <a:solidFill>
                            <a:srgbClr val="000000"/>
                          </a:solidFill>
                          <a:effectLst/>
                          <a:latin typeface="Calibri" panose="020F0502020204030204" pitchFamily="34" charset="0"/>
                        </a:rPr>
                        <a:t>2</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B003B3OOPA</a:t>
                      </a:r>
                    </a:p>
                  </a:txBody>
                  <a:tcPr marL="7620" marR="7620" marT="7620" marB="0" anchor="b"/>
                </a:tc>
                <a:tc>
                  <a:txBody>
                    <a:bodyPr/>
                    <a:lstStyle/>
                    <a:p>
                      <a:pPr algn="r" fontAlgn="b"/>
                      <a:r>
                        <a:rPr lang="en-US" sz="1100" b="0" i="0" u="none" strike="noStrike" dirty="0">
                          <a:solidFill>
                            <a:srgbClr val="000000"/>
                          </a:solidFill>
                          <a:effectLst/>
                          <a:latin typeface="Calibri" panose="020F0502020204030204" pitchFamily="34" charset="0"/>
                        </a:rPr>
                        <a:t>12.59</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Nature's Way Organic Extra Virgin Coconut Oil, 16 Ounce </a:t>
                      </a:r>
                    </a:p>
                  </a:txBody>
                  <a:tcPr marL="7620" marR="7620" marT="7620" marB="0" anchor="b"/>
                </a:tc>
                <a:extLst>
                  <a:ext uri="{0D108BD9-81ED-4DB2-BD59-A6C34878D82A}">
                    <a16:rowId xmlns:a16="http://schemas.microsoft.com/office/drawing/2014/main" val="1184310991"/>
                  </a:ext>
                </a:extLst>
              </a:tr>
              <a:tr h="426800">
                <a:tc>
                  <a:txBody>
                    <a:bodyPr/>
                    <a:lstStyle/>
                    <a:p>
                      <a:pPr algn="r" fontAlgn="b"/>
                      <a:r>
                        <a:rPr lang="en-US" sz="1100" b="0" i="0" u="none" strike="noStrike" dirty="0">
                          <a:solidFill>
                            <a:srgbClr val="000000"/>
                          </a:solidFill>
                          <a:effectLst/>
                          <a:latin typeface="Calibri" panose="020F0502020204030204" pitchFamily="34" charset="0"/>
                        </a:rPr>
                        <a:t>4</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B001EO5Q64</a:t>
                      </a:r>
                    </a:p>
                  </a:txBody>
                  <a:tcPr marL="7620" marR="7620" marT="7620" marB="0" anchor="b"/>
                </a:tc>
                <a:tc>
                  <a:txBody>
                    <a:bodyPr/>
                    <a:lstStyle/>
                    <a:p>
                      <a:pPr algn="r" fontAlgn="b"/>
                      <a:r>
                        <a:rPr lang="en-US" sz="1100" b="0" i="0" u="none" strike="noStrike">
                          <a:solidFill>
                            <a:srgbClr val="000000"/>
                          </a:solidFill>
                          <a:effectLst/>
                          <a:latin typeface="Calibri" panose="020F0502020204030204" pitchFamily="34" charset="0"/>
                        </a:rPr>
                        <a:t>16.06</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Nutiva Organic Coconut Oil, Virgin, 15 Ounce (Pack of 2)</a:t>
                      </a:r>
                    </a:p>
                  </a:txBody>
                  <a:tcPr marL="7620" marR="7620" marT="7620" marB="0" anchor="b"/>
                </a:tc>
                <a:extLst>
                  <a:ext uri="{0D108BD9-81ED-4DB2-BD59-A6C34878D82A}">
                    <a16:rowId xmlns:a16="http://schemas.microsoft.com/office/drawing/2014/main" val="387208197"/>
                  </a:ext>
                </a:extLst>
              </a:tr>
              <a:tr h="566943">
                <a:tc>
                  <a:txBody>
                    <a:bodyPr/>
                    <a:lstStyle/>
                    <a:p>
                      <a:pPr algn="r" fontAlgn="b"/>
                      <a:r>
                        <a:rPr lang="en-US" sz="1100" b="0" i="0" u="none" strike="noStrike">
                          <a:solidFill>
                            <a:srgbClr val="000000"/>
                          </a:solidFill>
                          <a:effectLst/>
                          <a:latin typeface="Calibri" panose="020F0502020204030204" pitchFamily="34" charset="0"/>
                        </a:rPr>
                        <a:t>3</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B000KV61FC</a:t>
                      </a:r>
                    </a:p>
                  </a:txBody>
                  <a:tcPr marL="7620" marR="7620" marT="7620" marB="0" anchor="b"/>
                </a:tc>
                <a:tc>
                  <a:txBody>
                    <a:bodyPr/>
                    <a:lstStyle/>
                    <a:p>
                      <a:pPr algn="r" fontAlgn="b"/>
                      <a:r>
                        <a:rPr lang="en-US" sz="1100" b="0" i="0" u="none" strike="noStrike">
                          <a:solidFill>
                            <a:srgbClr val="000000"/>
                          </a:solidFill>
                          <a:effectLst/>
                          <a:latin typeface="Calibri" panose="020F0502020204030204" pitchFamily="34" charset="0"/>
                        </a:rPr>
                        <a:t>9.95</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PetSafe Busy Buddy Tug-A-Jug Meal Dispensing Dog Toy Small</a:t>
                      </a:r>
                    </a:p>
                  </a:txBody>
                  <a:tcPr marL="7620" marR="7620" marT="7620" marB="0" anchor="b"/>
                </a:tc>
                <a:extLst>
                  <a:ext uri="{0D108BD9-81ED-4DB2-BD59-A6C34878D82A}">
                    <a16:rowId xmlns:a16="http://schemas.microsoft.com/office/drawing/2014/main" val="938183266"/>
                  </a:ext>
                </a:extLst>
              </a:tr>
              <a:tr h="566943">
                <a:tc>
                  <a:txBody>
                    <a:bodyPr/>
                    <a:lstStyle/>
                    <a:p>
                      <a:pPr algn="r" fontAlgn="b"/>
                      <a:r>
                        <a:rPr lang="en-US" sz="1100" b="0" i="0" u="none" strike="noStrike">
                          <a:solidFill>
                            <a:srgbClr val="000000"/>
                          </a:solidFill>
                          <a:effectLst/>
                          <a:latin typeface="Calibri" panose="020F0502020204030204" pitchFamily="34" charset="0"/>
                        </a:rPr>
                        <a:t>5</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B000KV7ZGQ</a:t>
                      </a:r>
                    </a:p>
                  </a:txBody>
                  <a:tcPr marL="7620" marR="7620" marT="7620" marB="0" anchor="b"/>
                </a:tc>
                <a:tc>
                  <a:txBody>
                    <a:bodyPr/>
                    <a:lstStyle/>
                    <a:p>
                      <a:pPr algn="r" fontAlgn="b"/>
                      <a:r>
                        <a:rPr lang="en-US" sz="1100" b="0" i="0" u="none" strike="noStrike" dirty="0">
                          <a:solidFill>
                            <a:srgbClr val="000000"/>
                          </a:solidFill>
                          <a:effectLst/>
                          <a:latin typeface="Calibri" panose="020F0502020204030204" pitchFamily="34" charset="0"/>
                        </a:rPr>
                        <a:t>14.95</a:t>
                      </a:r>
                    </a:p>
                  </a:txBody>
                  <a:tcPr marL="7620" marR="7620" marT="7620" marB="0" anchor="b"/>
                </a:tc>
                <a:tc>
                  <a:txBody>
                    <a:bodyPr/>
                    <a:lstStyle/>
                    <a:p>
                      <a:pPr algn="l" fontAlgn="b"/>
                      <a:r>
                        <a:rPr lang="en-US" sz="1100" b="0" i="0" u="none" strike="noStrike" dirty="0" err="1">
                          <a:solidFill>
                            <a:srgbClr val="000000"/>
                          </a:solidFill>
                          <a:effectLst/>
                          <a:latin typeface="Calibri" panose="020F0502020204030204" pitchFamily="34" charset="0"/>
                        </a:rPr>
                        <a:t>PetSafe</a:t>
                      </a:r>
                      <a:r>
                        <a:rPr lang="en-US" sz="1100" b="0" i="0" u="none" strike="noStrike" dirty="0">
                          <a:solidFill>
                            <a:srgbClr val="000000"/>
                          </a:solidFill>
                          <a:effectLst/>
                          <a:latin typeface="Calibri" panose="020F0502020204030204" pitchFamily="34" charset="0"/>
                        </a:rPr>
                        <a:t> Busy Buddy Tug-A-Jug Meal Dispensing Dog Toy Medium/Large</a:t>
                      </a:r>
                    </a:p>
                  </a:txBody>
                  <a:tcPr marL="7620" marR="7620" marT="7620" marB="0" anchor="b"/>
                </a:tc>
                <a:extLst>
                  <a:ext uri="{0D108BD9-81ED-4DB2-BD59-A6C34878D82A}">
                    <a16:rowId xmlns:a16="http://schemas.microsoft.com/office/drawing/2014/main" val="2928583641"/>
                  </a:ext>
                </a:extLst>
              </a:tr>
              <a:tr h="426800">
                <a:tc>
                  <a:txBody>
                    <a:bodyPr/>
                    <a:lstStyle/>
                    <a:p>
                      <a:pPr algn="r" fontAlgn="b"/>
                      <a:r>
                        <a:rPr lang="en-US" sz="1100" b="0" i="0" u="none" strike="noStrike">
                          <a:solidFill>
                            <a:srgbClr val="000000"/>
                          </a:solidFill>
                          <a:effectLst/>
                          <a:latin typeface="Calibri" panose="020F0502020204030204" pitchFamily="34" charset="0"/>
                        </a:rPr>
                        <a:t>8</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B001EO5U3I</a:t>
                      </a:r>
                    </a:p>
                  </a:txBody>
                  <a:tcPr marL="7620" marR="7620" marT="7620" marB="0" anchor="b"/>
                </a:tc>
                <a:tc>
                  <a:txBody>
                    <a:bodyPr/>
                    <a:lstStyle/>
                    <a:p>
                      <a:pPr algn="r" fontAlgn="b"/>
                      <a:r>
                        <a:rPr lang="en-US" sz="1100" b="0" i="0" u="none" strike="noStrike" dirty="0">
                          <a:solidFill>
                            <a:srgbClr val="000000"/>
                          </a:solidFill>
                          <a:effectLst/>
                          <a:latin typeface="Calibri" panose="020F0502020204030204" pitchFamily="34" charset="0"/>
                        </a:rPr>
                        <a:t>33.49</a:t>
                      </a:r>
                    </a:p>
                  </a:txBody>
                  <a:tcPr marL="7620" marR="7620" marT="7620" marB="0" anchor="b"/>
                </a:tc>
                <a:tc>
                  <a:txBody>
                    <a:bodyPr/>
                    <a:lstStyle/>
                    <a:p>
                      <a:pPr algn="l" fontAlgn="b"/>
                      <a:r>
                        <a:rPr lang="en-US" sz="1100" b="0" i="0" u="none" strike="noStrike" dirty="0" err="1">
                          <a:solidFill>
                            <a:srgbClr val="000000"/>
                          </a:solidFill>
                          <a:effectLst/>
                          <a:latin typeface="Calibri" panose="020F0502020204030204" pitchFamily="34" charset="0"/>
                        </a:rPr>
                        <a:t>Mccann's</a:t>
                      </a:r>
                      <a:r>
                        <a:rPr lang="en-US" sz="1100" b="0" i="0" u="none" strike="noStrike" dirty="0">
                          <a:solidFill>
                            <a:srgbClr val="000000"/>
                          </a:solidFill>
                          <a:effectLst/>
                          <a:latin typeface="Calibri" panose="020F0502020204030204" pitchFamily="34" charset="0"/>
                        </a:rPr>
                        <a:t> Steel Cut Oatmeal, 28-Ounce Tin (Pack of 4)</a:t>
                      </a:r>
                    </a:p>
                  </a:txBody>
                  <a:tcPr marL="7620" marR="7620" marT="7620" marB="0" anchor="b"/>
                </a:tc>
                <a:extLst>
                  <a:ext uri="{0D108BD9-81ED-4DB2-BD59-A6C34878D82A}">
                    <a16:rowId xmlns:a16="http://schemas.microsoft.com/office/drawing/2014/main" val="3898333829"/>
                  </a:ext>
                </a:extLst>
              </a:tr>
              <a:tr h="426800">
                <a:tc>
                  <a:txBody>
                    <a:bodyPr/>
                    <a:lstStyle/>
                    <a:p>
                      <a:pPr algn="r" fontAlgn="b"/>
                      <a:r>
                        <a:rPr lang="en-US" sz="1100" b="0" i="0" u="none" strike="noStrike">
                          <a:solidFill>
                            <a:srgbClr val="000000"/>
                          </a:solidFill>
                          <a:effectLst/>
                          <a:latin typeface="Calibri" panose="020F0502020204030204" pitchFamily="34" charset="0"/>
                        </a:rPr>
                        <a:t>7</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B008J1HO4C</a:t>
                      </a:r>
                    </a:p>
                  </a:txBody>
                  <a:tcPr marL="7620" marR="7620" marT="7620" marB="0" anchor="b"/>
                </a:tc>
                <a:tc>
                  <a:txBody>
                    <a:bodyPr/>
                    <a:lstStyle/>
                    <a:p>
                      <a:pPr algn="r" fontAlgn="b"/>
                      <a:r>
                        <a:rPr lang="en-US" sz="1100" b="0" i="0" u="none" strike="noStrike" dirty="0">
                          <a:solidFill>
                            <a:srgbClr val="000000"/>
                          </a:solidFill>
                          <a:effectLst/>
                          <a:latin typeface="Calibri" panose="020F0502020204030204" pitchFamily="34" charset="0"/>
                        </a:rPr>
                        <a:t>29.76</a:t>
                      </a:r>
                    </a:p>
                  </a:txBody>
                  <a:tcPr marL="7620" marR="7620" marT="7620" marB="0" anchor="b"/>
                </a:tc>
                <a:tc>
                  <a:txBody>
                    <a:bodyPr/>
                    <a:lstStyle/>
                    <a:p>
                      <a:pPr algn="l" fontAlgn="b"/>
                      <a:r>
                        <a:rPr lang="en-US" sz="1100" b="0" i="0" u="none" strike="noStrike" dirty="0" err="1">
                          <a:solidFill>
                            <a:srgbClr val="000000"/>
                          </a:solidFill>
                          <a:effectLst/>
                          <a:latin typeface="Calibri" panose="020F0502020204030204" pitchFamily="34" charset="0"/>
                        </a:rPr>
                        <a:t>Mccann's</a:t>
                      </a:r>
                      <a:r>
                        <a:rPr lang="en-US" sz="1100" b="0" i="0" u="none" strike="noStrike" dirty="0">
                          <a:solidFill>
                            <a:srgbClr val="000000"/>
                          </a:solidFill>
                          <a:effectLst/>
                          <a:latin typeface="Calibri" panose="020F0502020204030204" pitchFamily="34" charset="0"/>
                        </a:rPr>
                        <a:t> Steel Cut Oatmeal, 28-Ounce Tin (Pack of 4)</a:t>
                      </a:r>
                    </a:p>
                  </a:txBody>
                  <a:tcPr marL="7620" marR="7620" marT="7620" marB="0" anchor="b"/>
                </a:tc>
                <a:extLst>
                  <a:ext uri="{0D108BD9-81ED-4DB2-BD59-A6C34878D82A}">
                    <a16:rowId xmlns:a16="http://schemas.microsoft.com/office/drawing/2014/main" val="342284997"/>
                  </a:ext>
                </a:extLst>
              </a:tr>
              <a:tr h="566943">
                <a:tc>
                  <a:txBody>
                    <a:bodyPr/>
                    <a:lstStyle/>
                    <a:p>
                      <a:pPr algn="r" fontAlgn="b"/>
                      <a:r>
                        <a:rPr lang="en-US" sz="1100" b="0" i="0" u="none" strike="noStrike">
                          <a:solidFill>
                            <a:srgbClr val="000000"/>
                          </a:solidFill>
                          <a:effectLst/>
                          <a:latin typeface="Calibri" panose="020F0502020204030204" pitchFamily="34" charset="0"/>
                        </a:rPr>
                        <a:t>6</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B004CLCEDE</a:t>
                      </a:r>
                    </a:p>
                  </a:txBody>
                  <a:tcPr marL="7620" marR="7620" marT="7620" marB="0" anchor="b"/>
                </a:tc>
                <a:tc>
                  <a:txBody>
                    <a:bodyPr/>
                    <a:lstStyle/>
                    <a:p>
                      <a:pPr algn="r" fontAlgn="b"/>
                      <a:r>
                        <a:rPr lang="en-US" sz="1100" b="0" i="0" u="none" strike="noStrike">
                          <a:solidFill>
                            <a:srgbClr val="000000"/>
                          </a:solidFill>
                          <a:effectLst/>
                          <a:latin typeface="Calibri" panose="020F0502020204030204" pitchFamily="34" charset="0"/>
                        </a:rPr>
                        <a:t>21.83</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Miracle Noodle Shirataki Angel Hair Pasta, 7 Ounce (Pack of 6)</a:t>
                      </a:r>
                    </a:p>
                  </a:txBody>
                  <a:tcPr marL="7620" marR="7620" marT="7620" marB="0" anchor="b"/>
                </a:tc>
                <a:extLst>
                  <a:ext uri="{0D108BD9-81ED-4DB2-BD59-A6C34878D82A}">
                    <a16:rowId xmlns:a16="http://schemas.microsoft.com/office/drawing/2014/main" val="515304155"/>
                  </a:ext>
                </a:extLst>
              </a:tr>
              <a:tr h="338483">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B002GJ9JWS</a:t>
                      </a:r>
                    </a:p>
                  </a:txBody>
                  <a:tcPr marL="7620" marR="7620" marT="7620" marB="0" anchor="b"/>
                </a:tc>
                <a:tc>
                  <a:txBody>
                    <a:bodyPr/>
                    <a:lstStyle/>
                    <a:p>
                      <a:pPr algn="r" fontAlgn="b"/>
                      <a:r>
                        <a:rPr lang="en-US" sz="1100" b="0" i="0" u="none" strike="noStrike">
                          <a:solidFill>
                            <a:srgbClr val="000000"/>
                          </a:solidFill>
                          <a:effectLst/>
                          <a:latin typeface="Calibri" panose="020F0502020204030204" pitchFamily="34" charset="0"/>
                        </a:rPr>
                        <a:t>4.21</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PB2 Powdered Peanut Butter,6.5 </a:t>
                      </a:r>
                      <a:r>
                        <a:rPr lang="en-US" sz="1100" b="0" i="0" u="none" strike="noStrike" dirty="0" err="1">
                          <a:solidFill>
                            <a:srgbClr val="000000"/>
                          </a:solidFill>
                          <a:effectLst/>
                          <a:latin typeface="Calibri" panose="020F0502020204030204" pitchFamily="34" charset="0"/>
                        </a:rPr>
                        <a:t>oz</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6535898"/>
                  </a:ext>
                </a:extLst>
              </a:tr>
            </a:tbl>
          </a:graphicData>
        </a:graphic>
      </p:graphicFrame>
      <p:sp>
        <p:nvSpPr>
          <p:cNvPr id="4" name="Content Placeholder 3">
            <a:extLst>
              <a:ext uri="{FF2B5EF4-FFF2-40B4-BE49-F238E27FC236}">
                <a16:creationId xmlns:a16="http://schemas.microsoft.com/office/drawing/2014/main" id="{AA07B159-90E9-4138-B42A-6252A96557A4}"/>
              </a:ext>
            </a:extLst>
          </p:cNvPr>
          <p:cNvSpPr>
            <a:spLocks noGrp="1"/>
          </p:cNvSpPr>
          <p:nvPr>
            <p:ph sz="half" idx="2"/>
          </p:nvPr>
        </p:nvSpPr>
        <p:spPr>
          <a:xfrm>
            <a:off x="8669438" y="2286000"/>
            <a:ext cx="2074762" cy="4023360"/>
          </a:xfrm>
        </p:spPr>
        <p:txBody>
          <a:bodyPr>
            <a:normAutofit/>
          </a:bodyPr>
          <a:lstStyle/>
          <a:p>
            <a:r>
              <a:rPr lang="en-US" i="1" dirty="0"/>
              <a:t>The Company would choose…</a:t>
            </a:r>
          </a:p>
          <a:p>
            <a:r>
              <a:rPr lang="en-US" b="1" dirty="0"/>
              <a:t>B002GJ9JWS</a:t>
            </a:r>
            <a:r>
              <a:rPr lang="en-US" dirty="0"/>
              <a:t> (PB2 Powdered Peanut Butter,6.5 </a:t>
            </a:r>
            <a:r>
              <a:rPr lang="en-US" dirty="0" err="1"/>
              <a:t>oz</a:t>
            </a:r>
            <a:r>
              <a:rPr lang="en-US" dirty="0"/>
              <a:t>)</a:t>
            </a:r>
          </a:p>
          <a:p>
            <a:r>
              <a:rPr lang="en-US" dirty="0"/>
              <a:t>Its retail cost/unit is </a:t>
            </a:r>
            <a:r>
              <a:rPr lang="en-US" b="1" dirty="0"/>
              <a:t>$4.21</a:t>
            </a:r>
          </a:p>
          <a:p>
            <a:endParaRPr lang="en-US" dirty="0"/>
          </a:p>
        </p:txBody>
      </p:sp>
      <p:sp>
        <p:nvSpPr>
          <p:cNvPr id="8" name="TextBox 7">
            <a:extLst>
              <a:ext uri="{FF2B5EF4-FFF2-40B4-BE49-F238E27FC236}">
                <a16:creationId xmlns:a16="http://schemas.microsoft.com/office/drawing/2014/main" id="{6B3E5060-61A9-4AD8-8975-4ABA08BB8A38}"/>
              </a:ext>
            </a:extLst>
          </p:cNvPr>
          <p:cNvSpPr txBox="1"/>
          <p:nvPr/>
        </p:nvSpPr>
        <p:spPr>
          <a:xfrm>
            <a:off x="1023939" y="1916668"/>
            <a:ext cx="9720262" cy="369332"/>
          </a:xfrm>
          <a:prstGeom prst="rect">
            <a:avLst/>
          </a:prstGeom>
          <a:noFill/>
        </p:spPr>
        <p:txBody>
          <a:bodyPr wrap="square" rtlCol="0">
            <a:spAutoFit/>
          </a:bodyPr>
          <a:lstStyle/>
          <a:p>
            <a:r>
              <a:rPr lang="en-US" dirty="0"/>
              <a:t>Table 6: Solution from TOPSIS Method, compiled with INDEX in Excel</a:t>
            </a:r>
          </a:p>
        </p:txBody>
      </p:sp>
    </p:spTree>
    <p:extLst>
      <p:ext uri="{BB962C8B-B14F-4D97-AF65-F5344CB8AC3E}">
        <p14:creationId xmlns:p14="http://schemas.microsoft.com/office/powerpoint/2010/main" val="2052696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83312-8CE2-485E-B067-9B64B7D50A98}"/>
              </a:ext>
            </a:extLst>
          </p:cNvPr>
          <p:cNvSpPr>
            <a:spLocks noGrp="1"/>
          </p:cNvSpPr>
          <p:nvPr>
            <p:ph type="title"/>
          </p:nvPr>
        </p:nvSpPr>
        <p:spPr/>
        <p:txBody>
          <a:bodyPr/>
          <a:lstStyle/>
          <a:p>
            <a:r>
              <a:rPr lang="en-US" dirty="0"/>
              <a:t>APIC 1: WHAT WE KNOW SO FAR/FIND OUT</a:t>
            </a:r>
          </a:p>
        </p:txBody>
      </p:sp>
      <p:sp>
        <p:nvSpPr>
          <p:cNvPr id="3" name="Content Placeholder 2">
            <a:extLst>
              <a:ext uri="{FF2B5EF4-FFF2-40B4-BE49-F238E27FC236}">
                <a16:creationId xmlns:a16="http://schemas.microsoft.com/office/drawing/2014/main" id="{9E1CD14F-79DA-467E-9F99-863A55C2C8A4}"/>
              </a:ext>
            </a:extLst>
          </p:cNvPr>
          <p:cNvSpPr>
            <a:spLocks noGrp="1"/>
          </p:cNvSpPr>
          <p:nvPr>
            <p:ph idx="1"/>
          </p:nvPr>
        </p:nvSpPr>
        <p:spPr/>
        <p:txBody>
          <a:bodyPr/>
          <a:lstStyle/>
          <a:p>
            <a:r>
              <a:rPr lang="en-US" dirty="0"/>
              <a:t>After MCDM, we have a product—perishable, specifically—and a retail cost.</a:t>
            </a:r>
          </a:p>
          <a:p>
            <a:endParaRPr lang="en-US" dirty="0"/>
          </a:p>
          <a:p>
            <a:r>
              <a:rPr lang="en-US" dirty="0"/>
              <a:t>On reviewing the product, the manager wants to run the product only for a single period as a “trial run.” He says it will cost 2/3 the retail cost to produce each unit, and will sell off any unsold product in the period for 1/2 the retail cost (50% discount).</a:t>
            </a:r>
          </a:p>
          <a:p>
            <a:r>
              <a:rPr lang="en-US" dirty="0"/>
              <a:t>The estimates for demand follow a normal distribution, and lasts a season (13 weeks). Mean demand (</a:t>
            </a:r>
            <a:r>
              <a:rPr lang="el-GR" dirty="0"/>
              <a:t>μ</a:t>
            </a:r>
            <a:r>
              <a:rPr lang="en-US" dirty="0"/>
              <a:t>) =  Review Count * weeks</a:t>
            </a:r>
          </a:p>
          <a:p>
            <a:r>
              <a:rPr lang="en-US" dirty="0"/>
              <a:t>Standard deviation (</a:t>
            </a:r>
            <a:r>
              <a:rPr lang="el-GR" dirty="0"/>
              <a:t>σ</a:t>
            </a:r>
            <a:r>
              <a:rPr lang="en-US" dirty="0"/>
              <a:t>) = 40 * weeks</a:t>
            </a:r>
          </a:p>
          <a:p>
            <a:r>
              <a:rPr lang="en-US" b="1" dirty="0"/>
              <a:t>A newsvendor model should solve for the optimal Q* based on this information.</a:t>
            </a:r>
          </a:p>
        </p:txBody>
      </p:sp>
    </p:spTree>
    <p:extLst>
      <p:ext uri="{BB962C8B-B14F-4D97-AF65-F5344CB8AC3E}">
        <p14:creationId xmlns:p14="http://schemas.microsoft.com/office/powerpoint/2010/main" val="1152802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2AB73-F9B0-445E-8F8E-EA609FE58710}"/>
              </a:ext>
            </a:extLst>
          </p:cNvPr>
          <p:cNvSpPr>
            <a:spLocks noGrp="1"/>
          </p:cNvSpPr>
          <p:nvPr>
            <p:ph type="title"/>
          </p:nvPr>
        </p:nvSpPr>
        <p:spPr/>
        <p:txBody>
          <a:bodyPr/>
          <a:lstStyle/>
          <a:p>
            <a:r>
              <a:rPr lang="en-US" dirty="0"/>
              <a:t>APIC 2: Newsvendor Equations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8C1D5A3-E864-46E7-BFA7-11D21AC34F9A}"/>
                  </a:ext>
                </a:extLst>
              </p:cNvPr>
              <p:cNvSpPr>
                <a:spLocks noGrp="1"/>
              </p:cNvSpPr>
              <p:nvPr>
                <p:ph idx="1"/>
              </p:nvPr>
            </p:nvSpPr>
            <p:spPr/>
            <p:txBody>
              <a:bodyPr>
                <a:normAutofit/>
              </a:bodyPr>
              <a:lstStyle/>
              <a:p>
                <a14:m>
                  <m:oMath xmlns:m="http://schemas.openxmlformats.org/officeDocument/2006/math">
                    <m:r>
                      <a:rPr lang="en-US" b="0" i="1" smtClean="0">
                        <a:latin typeface="Cambria Math" panose="02040503050406030204" pitchFamily="18" charset="0"/>
                      </a:rPr>
                      <m:t>𝐺</m:t>
                    </m:r>
                    <m:d>
                      <m:dPr>
                        <m:ctrlPr>
                          <a:rPr lang="pt-BR" i="1" smtClean="0">
                            <a:latin typeface="Cambria Math" panose="02040503050406030204" pitchFamily="18" charset="0"/>
                          </a:rPr>
                        </m:ctrlPr>
                      </m:dPr>
                      <m:e>
                        <m:r>
                          <a:rPr lang="en-US" b="0" i="1" smtClean="0">
                            <a:latin typeface="Cambria Math" panose="02040503050406030204" pitchFamily="18" charset="0"/>
                          </a:rPr>
                          <m:t>𝑄</m:t>
                        </m:r>
                        <m:r>
                          <a:rPr lang="en-US" b="0" i="1" smtClean="0">
                            <a:latin typeface="Cambria Math" panose="02040503050406030204" pitchFamily="18" charset="0"/>
                          </a:rPr>
                          <m:t>∗</m:t>
                        </m:r>
                      </m:e>
                    </m:d>
                    <m:r>
                      <a:rPr lang="pt-BR" i="1" smtClean="0">
                        <a:latin typeface="Cambria Math" panose="02040503050406030204" pitchFamily="18" charset="0"/>
                      </a:rPr>
                      <m:t>=</m:t>
                    </m:r>
                    <m:r>
                      <a:rPr lang="en-US" b="0" i="1" smtClean="0">
                        <a:latin typeface="Cambria Math" panose="02040503050406030204" pitchFamily="18" charset="0"/>
                      </a:rPr>
                      <m:t> </m:t>
                    </m:r>
                    <m:r>
                      <m:rPr>
                        <m:sty m:val="p"/>
                      </m:rPr>
                      <a:rPr lang="en-US" i="0" dirty="0" smtClean="0">
                        <a:latin typeface="Cambria Math" panose="02040503050406030204" pitchFamily="18" charset="0"/>
                      </a:rPr>
                      <m:t>Φ</m:t>
                    </m:r>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sSup>
                              <m:sSupPr>
                                <m:ctrlPr>
                                  <a:rPr lang="en-US" i="1" dirty="0" smtClean="0">
                                    <a:latin typeface="Cambria Math" panose="02040503050406030204" pitchFamily="18" charset="0"/>
                                    <a:ea typeface="Cambria Math" panose="02040503050406030204" pitchFamily="18" charset="0"/>
                                  </a:rPr>
                                </m:ctrlPr>
                              </m:sSupPr>
                              <m:e>
                                <m:r>
                                  <a:rPr lang="en-US" i="1" dirty="0" smtClean="0">
                                    <a:latin typeface="Cambria Math" panose="02040503050406030204" pitchFamily="18" charset="0"/>
                                    <a:ea typeface="Cambria Math" panose="02040503050406030204" pitchFamily="18" charset="0"/>
                                  </a:rPr>
                                  <m:t>𝑄</m:t>
                                </m:r>
                              </m:e>
                              <m:sup>
                                <m:r>
                                  <a:rPr lang="en-US" i="0" dirty="0" smtClean="0">
                                    <a:latin typeface="Cambria Math" panose="02040503050406030204" pitchFamily="18" charset="0"/>
                                    <a:ea typeface="Cambria Math" panose="02040503050406030204" pitchFamily="18" charset="0"/>
                                  </a:rPr>
                                  <m:t>∗</m:t>
                                </m:r>
                              </m:sup>
                            </m:sSup>
                            <m:r>
                              <a:rPr lang="en-US" i="0" dirty="0" smtClean="0">
                                <a:latin typeface="Cambria Math" panose="02040503050406030204" pitchFamily="18" charset="0"/>
                                <a:ea typeface="Cambria Math" panose="02040503050406030204" pitchFamily="18" charset="0"/>
                              </a:rPr>
                              <m:t>−</m:t>
                            </m:r>
                            <m:r>
                              <m:rPr>
                                <m:nor/>
                              </m:rPr>
                              <a:rPr lang="el-GR" dirty="0">
                                <a:latin typeface="Cambria Math" panose="02040503050406030204" pitchFamily="18" charset="0"/>
                                <a:ea typeface="Cambria Math" panose="02040503050406030204" pitchFamily="18" charset="0"/>
                              </a:rPr>
                              <m:t>μ</m:t>
                            </m:r>
                          </m:num>
                          <m:den>
                            <m:r>
                              <a:rPr lang="en-US" i="1" dirty="0" smtClean="0">
                                <a:latin typeface="Cambria Math" panose="02040503050406030204" pitchFamily="18" charset="0"/>
                              </a:rPr>
                              <m:t>𝜎</m:t>
                            </m:r>
                          </m:den>
                        </m:f>
                      </m:e>
                    </m:d>
                    <m:r>
                      <a:rPr lang="en-US" b="0" i="0" dirty="0" smtClean="0">
                        <a:latin typeface="Cambria Math" panose="02040503050406030204" pitchFamily="18" charset="0"/>
                      </a:rPr>
                      <m:t>=</m:t>
                    </m:r>
                    <m:d>
                      <m:dPr>
                        <m:ctrlPr>
                          <a:rPr lang="en-US" i="1" dirty="0">
                            <a:latin typeface="Cambria Math" panose="02040503050406030204" pitchFamily="18" charset="0"/>
                          </a:rPr>
                        </m:ctrlPr>
                      </m:dPr>
                      <m:e>
                        <m:f>
                          <m:fPr>
                            <m:ctrlPr>
                              <a:rPr lang="en-US" i="1" dirty="0">
                                <a:latin typeface="Cambria Math" panose="02040503050406030204" pitchFamily="18" charset="0"/>
                              </a:rPr>
                            </m:ctrlPr>
                          </m:fPr>
                          <m:num>
                            <m:r>
                              <a:rPr lang="en-US" b="0" i="1" dirty="0" smtClean="0">
                                <a:latin typeface="Cambria Math" panose="02040503050406030204" pitchFamily="18" charset="0"/>
                              </a:rPr>
                              <m:t>𝐶𝑠</m:t>
                            </m:r>
                          </m:num>
                          <m:den>
                            <m:r>
                              <a:rPr lang="en-US" b="0" i="1" dirty="0" smtClean="0">
                                <a:latin typeface="Cambria Math" panose="02040503050406030204" pitchFamily="18" charset="0"/>
                                <a:ea typeface="Cambria Math" panose="02040503050406030204" pitchFamily="18" charset="0"/>
                              </a:rPr>
                              <m:t>𝐶𝑜</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𝐶𝑠</m:t>
                            </m:r>
                          </m:den>
                        </m:f>
                      </m:e>
                    </m:d>
                  </m:oMath>
                </a14:m>
                <a:r>
                  <a:rPr lang="en-US" dirty="0"/>
                  <a:t> = Critical </a:t>
                </a:r>
                <a:r>
                  <a:rPr lang="en-US" dirty="0" err="1"/>
                  <a:t>Fractile</a:t>
                </a:r>
                <a:r>
                  <a:rPr lang="en-US" dirty="0"/>
                  <a:t> Formula</a:t>
                </a:r>
              </a:p>
              <a:p>
                <a:r>
                  <a:rPr lang="en-US" dirty="0"/>
                  <a:t>Cs = Cost of shortage (E.g. Retail Price – Production Cost) </a:t>
                </a:r>
              </a:p>
              <a:p>
                <a:r>
                  <a:rPr lang="en-US" dirty="0"/>
                  <a:t>Co = Cost of overage (E.g. Production Cost – Price of discounted product)</a:t>
                </a:r>
              </a:p>
              <a:p>
                <a:r>
                  <a:rPr lang="en-US" dirty="0"/>
                  <a:t>Q* = Optimal order quantity = </a:t>
                </a:r>
                <a:r>
                  <a:rPr lang="el-GR" dirty="0"/>
                  <a:t>μ</a:t>
                </a:r>
                <a:r>
                  <a:rPr lang="en-US" dirty="0"/>
                  <a:t> + z</a:t>
                </a:r>
                <a:r>
                  <a:rPr lang="el-GR" dirty="0"/>
                  <a:t>σ</a:t>
                </a:r>
                <a:endParaRPr lang="en-US" dirty="0"/>
              </a:p>
              <a:p>
                <a:pPr lvl="1"/>
                <a:r>
                  <a:rPr lang="en-US" dirty="0"/>
                  <a:t>This equation based on the fact it’s a normal distribution; changes for other distributions.</a:t>
                </a:r>
              </a:p>
              <a:p>
                <a:pPr marL="128016" lvl="1" indent="0">
                  <a:buNone/>
                </a:pPr>
                <a14:m>
                  <m:oMath xmlns:m="http://schemas.openxmlformats.org/officeDocument/2006/math">
                    <m:r>
                      <m:rPr>
                        <m:sty m:val="p"/>
                      </m:rPr>
                      <a:rPr lang="en-US" sz="2200" i="0" dirty="0" smtClean="0"/>
                      <m:t>Φ</m:t>
                    </m:r>
                    <m:d>
                      <m:dPr>
                        <m:ctrlPr>
                          <a:rPr lang="en-US" sz="2200" b="0" i="0" dirty="0" smtClean="0">
                            <a:latin typeface="Cambria Math" panose="02040503050406030204" pitchFamily="18" charset="0"/>
                          </a:rPr>
                        </m:ctrlPr>
                      </m:dPr>
                      <m:e>
                        <m:r>
                          <m:rPr>
                            <m:sty m:val="p"/>
                          </m:rPr>
                          <a:rPr lang="en-US" sz="2200" b="0" i="0" dirty="0" smtClean="0">
                            <a:latin typeface="Cambria Math" panose="02040503050406030204" pitchFamily="18" charset="0"/>
                          </a:rPr>
                          <m:t>z</m:t>
                        </m:r>
                      </m:e>
                    </m:d>
                    <m:r>
                      <a:rPr lang="en-US" sz="2200" b="0" i="0" dirty="0" smtClean="0">
                        <a:latin typeface="Cambria Math" panose="02040503050406030204" pitchFamily="18" charset="0"/>
                      </a:rPr>
                      <m:t>=</m:t>
                    </m:r>
                    <m:d>
                      <m:dPr>
                        <m:ctrlPr>
                          <a:rPr lang="en-US" sz="2400" i="1" dirty="0">
                            <a:latin typeface="Cambria Math" panose="02040503050406030204" pitchFamily="18" charset="0"/>
                          </a:rPr>
                        </m:ctrlPr>
                      </m:dPr>
                      <m:e>
                        <m:f>
                          <m:fPr>
                            <m:ctrlPr>
                              <a:rPr lang="en-US" sz="2400" i="1" dirty="0">
                                <a:latin typeface="Cambria Math" panose="02040503050406030204" pitchFamily="18" charset="0"/>
                              </a:rPr>
                            </m:ctrlPr>
                          </m:fPr>
                          <m:num>
                            <m:r>
                              <a:rPr lang="en-US" sz="2400" i="1" dirty="0">
                                <a:latin typeface="Cambria Math" panose="02040503050406030204" pitchFamily="18" charset="0"/>
                              </a:rPr>
                              <m:t>𝐶</m:t>
                            </m:r>
                            <m:r>
                              <a:rPr lang="en-US" sz="2400" b="0" i="1" dirty="0" smtClean="0">
                                <a:latin typeface="Cambria Math" panose="02040503050406030204" pitchFamily="18" charset="0"/>
                              </a:rPr>
                              <m:t>𝑠</m:t>
                            </m:r>
                          </m:num>
                          <m:den>
                            <m:r>
                              <a:rPr lang="en-US" sz="2400" i="1" dirty="0">
                                <a:latin typeface="Cambria Math" panose="02040503050406030204" pitchFamily="18" charset="0"/>
                                <a:ea typeface="Cambria Math" panose="02040503050406030204" pitchFamily="18" charset="0"/>
                              </a:rPr>
                              <m:t>𝐶𝑜</m:t>
                            </m:r>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𝐶𝑠</m:t>
                            </m:r>
                          </m:den>
                        </m:f>
                      </m:e>
                    </m:d>
                  </m:oMath>
                </a14:m>
                <a:r>
                  <a:rPr lang="en-US" sz="2200" dirty="0"/>
                  <a:t> = value from standard normal table</a:t>
                </a:r>
              </a:p>
              <a:p>
                <a:pPr marL="128016" lvl="1" indent="0">
                  <a:buNone/>
                </a:pPr>
                <a:r>
                  <a:rPr lang="en-US" sz="2200" dirty="0"/>
                  <a:t> </a:t>
                </a:r>
              </a:p>
              <a:p>
                <a:r>
                  <a:rPr lang="en-US" dirty="0"/>
                  <a:t> </a:t>
                </a:r>
              </a:p>
            </p:txBody>
          </p:sp>
        </mc:Choice>
        <mc:Fallback>
          <p:sp>
            <p:nvSpPr>
              <p:cNvPr id="3" name="Content Placeholder 2">
                <a:extLst>
                  <a:ext uri="{FF2B5EF4-FFF2-40B4-BE49-F238E27FC236}">
                    <a16:creationId xmlns:a16="http://schemas.microsoft.com/office/drawing/2014/main" id="{38C1D5A3-E864-46E7-BFA7-11D21AC34F9A}"/>
                  </a:ext>
                </a:extLst>
              </p:cNvPr>
              <p:cNvSpPr>
                <a:spLocks noGrp="1" noRot="1" noChangeAspect="1" noMove="1" noResize="1" noEditPoints="1" noAdjustHandles="1" noChangeArrowheads="1" noChangeShapeType="1" noTextEdit="1"/>
              </p:cNvSpPr>
              <p:nvPr>
                <p:ph idx="1"/>
              </p:nvPr>
            </p:nvSpPr>
            <p:spPr>
              <a:blipFill>
                <a:blip r:embed="rId2"/>
                <a:stretch>
                  <a:fillRect l="-313"/>
                </a:stretch>
              </a:blipFill>
            </p:spPr>
            <p:txBody>
              <a:bodyPr/>
              <a:lstStyle/>
              <a:p>
                <a:r>
                  <a:rPr lang="en-US">
                    <a:noFill/>
                  </a:rPr>
                  <a:t> </a:t>
                </a:r>
              </a:p>
            </p:txBody>
          </p:sp>
        </mc:Fallback>
      </mc:AlternateContent>
    </p:spTree>
    <p:extLst>
      <p:ext uri="{BB962C8B-B14F-4D97-AF65-F5344CB8AC3E}">
        <p14:creationId xmlns:p14="http://schemas.microsoft.com/office/powerpoint/2010/main" val="799308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D0D35-CABD-47A6-83A8-F6AAA1E14EFD}"/>
              </a:ext>
            </a:extLst>
          </p:cNvPr>
          <p:cNvSpPr>
            <a:spLocks noGrp="1"/>
          </p:cNvSpPr>
          <p:nvPr>
            <p:ph type="title"/>
          </p:nvPr>
        </p:nvSpPr>
        <p:spPr/>
        <p:txBody>
          <a:bodyPr/>
          <a:lstStyle/>
          <a:p>
            <a:r>
              <a:rPr lang="en-US" dirty="0"/>
              <a:t>APIC 3: SOLVING Newsvendor (1)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37BDEED-CDC2-4E15-A94D-AA7197D5BF5E}"/>
                  </a:ext>
                </a:extLst>
              </p:cNvPr>
              <p:cNvSpPr>
                <a:spLocks noGrp="1"/>
              </p:cNvSpPr>
              <p:nvPr>
                <p:ph idx="1"/>
              </p:nvPr>
            </p:nvSpPr>
            <p:spPr/>
            <p:txBody>
              <a:bodyPr>
                <a:normAutofit/>
              </a:bodyPr>
              <a:lstStyle/>
              <a:p>
                <a:r>
                  <a:rPr lang="en-US" b="1" dirty="0"/>
                  <a:t>Review Count</a:t>
                </a:r>
                <a:r>
                  <a:rPr lang="en-US" dirty="0"/>
                  <a:t> = 310.</a:t>
                </a:r>
              </a:p>
              <a:p>
                <a:r>
                  <a:rPr lang="el-GR" dirty="0"/>
                  <a:t>μ</a:t>
                </a:r>
                <a:r>
                  <a:rPr lang="en-US" dirty="0"/>
                  <a:t> = 310 * 13 = 4030		</a:t>
                </a:r>
                <a:r>
                  <a:rPr lang="el-GR" dirty="0"/>
                  <a:t>σ</a:t>
                </a:r>
                <a:r>
                  <a:rPr lang="en-US" dirty="0"/>
                  <a:t> = 40 * 13 = 520	</a:t>
                </a:r>
              </a:p>
              <a:p>
                <a:r>
                  <a:rPr lang="en-US" dirty="0"/>
                  <a:t>Cs = 4.21 - 4.21 * (2/3) = $1.40</a:t>
                </a:r>
              </a:p>
              <a:p>
                <a:r>
                  <a:rPr lang="en-US" dirty="0"/>
                  <a:t>Co = 4.21 * (2/3) - 4.21 * (1/2) = $0.70</a:t>
                </a:r>
              </a:p>
              <a:p>
                <a14:m>
                  <m:oMath xmlns:m="http://schemas.openxmlformats.org/officeDocument/2006/math">
                    <m:r>
                      <m:rPr>
                        <m:sty m:val="p"/>
                      </m:rPr>
                      <a:rPr lang="en-US" sz="2000" dirty="0">
                        <a:latin typeface="Cambria Math" panose="02040503050406030204" pitchFamily="18" charset="0"/>
                      </a:rPr>
                      <m:t>Φ</m:t>
                    </m:r>
                    <m:d>
                      <m:dPr>
                        <m:ctrlPr>
                          <a:rPr lang="en-US" sz="2000" i="1" dirty="0">
                            <a:latin typeface="Cambria Math" panose="02040503050406030204" pitchFamily="18" charset="0"/>
                          </a:rPr>
                        </m:ctrlPr>
                      </m:dPr>
                      <m:e>
                        <m:r>
                          <m:rPr>
                            <m:sty m:val="p"/>
                          </m:rPr>
                          <a:rPr lang="en-US" sz="2000" dirty="0">
                            <a:latin typeface="Cambria Math" panose="02040503050406030204" pitchFamily="18" charset="0"/>
                          </a:rPr>
                          <m:t>z</m:t>
                        </m:r>
                      </m:e>
                    </m:d>
                    <m:r>
                      <a:rPr lang="en-US" sz="2000" dirty="0">
                        <a:latin typeface="Cambria Math" panose="02040503050406030204" pitchFamily="18" charset="0"/>
                      </a:rPr>
                      <m:t>=</m:t>
                    </m:r>
                    <m:d>
                      <m:dPr>
                        <m:ctrlPr>
                          <a:rPr lang="en-US" sz="2000" i="1" dirty="0">
                            <a:latin typeface="Cambria Math" panose="02040503050406030204" pitchFamily="18" charset="0"/>
                          </a:rPr>
                        </m:ctrlPr>
                      </m:dPr>
                      <m:e>
                        <m:f>
                          <m:fPr>
                            <m:ctrlPr>
                              <a:rPr lang="en-US" sz="2000" i="1" dirty="0">
                                <a:latin typeface="Cambria Math" panose="02040503050406030204" pitchFamily="18" charset="0"/>
                              </a:rPr>
                            </m:ctrlPr>
                          </m:fPr>
                          <m:num>
                            <m:r>
                              <a:rPr lang="en-US" sz="2000" i="1" dirty="0">
                                <a:latin typeface="Cambria Math" panose="02040503050406030204" pitchFamily="18" charset="0"/>
                              </a:rPr>
                              <m:t>𝐶</m:t>
                            </m:r>
                            <m:r>
                              <a:rPr lang="en-US" sz="2000" b="0" i="1" dirty="0" smtClean="0">
                                <a:latin typeface="Cambria Math" panose="02040503050406030204" pitchFamily="18" charset="0"/>
                              </a:rPr>
                              <m:t>𝑠</m:t>
                            </m:r>
                          </m:num>
                          <m:den>
                            <m:r>
                              <a:rPr lang="en-US" sz="2000" i="1" dirty="0">
                                <a:latin typeface="Cambria Math" panose="02040503050406030204" pitchFamily="18" charset="0"/>
                                <a:ea typeface="Cambria Math" panose="02040503050406030204" pitchFamily="18" charset="0"/>
                              </a:rPr>
                              <m:t>𝐶𝑜</m:t>
                            </m:r>
                            <m:r>
                              <a:rPr lang="en-US" sz="2000" i="1" dirty="0">
                                <a:latin typeface="Cambria Math" panose="02040503050406030204" pitchFamily="18" charset="0"/>
                                <a:ea typeface="Cambria Math" panose="02040503050406030204" pitchFamily="18" charset="0"/>
                              </a:rPr>
                              <m:t>+</m:t>
                            </m:r>
                            <m:r>
                              <a:rPr lang="en-US" sz="2000" i="1" dirty="0">
                                <a:latin typeface="Cambria Math" panose="02040503050406030204" pitchFamily="18" charset="0"/>
                                <a:ea typeface="Cambria Math" panose="02040503050406030204" pitchFamily="18" charset="0"/>
                              </a:rPr>
                              <m:t>𝐶𝑠</m:t>
                            </m:r>
                          </m:den>
                        </m:f>
                      </m:e>
                    </m:d>
                    <m:r>
                      <a:rPr lang="en-US" sz="2000" b="0" i="0" dirty="0" smtClean="0">
                        <a:latin typeface="Cambria Math" panose="02040503050406030204" pitchFamily="18" charset="0"/>
                        <a:ea typeface="Cambria Math" panose="02040503050406030204" pitchFamily="18" charset="0"/>
                      </a:rPr>
                      <m:t>=</m:t>
                    </m:r>
                    <m:d>
                      <m:dPr>
                        <m:ctrlPr>
                          <a:rPr lang="en-US" sz="2000" i="1" dirty="0">
                            <a:latin typeface="Cambria Math" panose="02040503050406030204" pitchFamily="18" charset="0"/>
                          </a:rPr>
                        </m:ctrlPr>
                      </m:dPr>
                      <m:e>
                        <m:f>
                          <m:fPr>
                            <m:ctrlPr>
                              <a:rPr lang="en-US" sz="2000" i="1" dirty="0">
                                <a:latin typeface="Cambria Math" panose="02040503050406030204" pitchFamily="18" charset="0"/>
                              </a:rPr>
                            </m:ctrlPr>
                          </m:fPr>
                          <m:num>
                            <m:r>
                              <a:rPr lang="en-US" sz="2000" i="1" dirty="0">
                                <a:latin typeface="Cambria Math" panose="02040503050406030204" pitchFamily="18" charset="0"/>
                              </a:rPr>
                              <m:t>𝐶</m:t>
                            </m:r>
                            <m:r>
                              <a:rPr lang="en-US" sz="2000" b="0" i="1" dirty="0" smtClean="0">
                                <a:latin typeface="Cambria Math" panose="02040503050406030204" pitchFamily="18" charset="0"/>
                              </a:rPr>
                              <m:t>𝑠</m:t>
                            </m:r>
                          </m:num>
                          <m:den>
                            <m:r>
                              <a:rPr lang="en-US" sz="2000" i="1" dirty="0">
                                <a:latin typeface="Cambria Math" panose="02040503050406030204" pitchFamily="18" charset="0"/>
                                <a:ea typeface="Cambria Math" panose="02040503050406030204" pitchFamily="18" charset="0"/>
                              </a:rPr>
                              <m:t>𝐶𝑜</m:t>
                            </m:r>
                            <m:r>
                              <a:rPr lang="en-US" sz="2000" i="1" dirty="0">
                                <a:latin typeface="Cambria Math" panose="02040503050406030204" pitchFamily="18" charset="0"/>
                                <a:ea typeface="Cambria Math" panose="02040503050406030204" pitchFamily="18" charset="0"/>
                              </a:rPr>
                              <m:t>+</m:t>
                            </m:r>
                            <m:r>
                              <a:rPr lang="en-US" sz="2000" i="1" dirty="0">
                                <a:latin typeface="Cambria Math" panose="02040503050406030204" pitchFamily="18" charset="0"/>
                                <a:ea typeface="Cambria Math" panose="02040503050406030204" pitchFamily="18" charset="0"/>
                              </a:rPr>
                              <m:t>𝐶𝑠</m:t>
                            </m:r>
                          </m:den>
                        </m:f>
                      </m:e>
                    </m:d>
                    <m:r>
                      <a:rPr lang="en-US" sz="2000" b="0" i="1" dirty="0" smtClean="0">
                        <a:latin typeface="Cambria Math" panose="02040503050406030204" pitchFamily="18" charset="0"/>
                        <a:ea typeface="Cambria Math" panose="02040503050406030204" pitchFamily="18" charset="0"/>
                      </a:rPr>
                      <m:t>=0.67=</m:t>
                    </m:r>
                    <m:r>
                      <m:rPr>
                        <m:sty m:val="p"/>
                      </m:rPr>
                      <a:rPr lang="en-US" sz="2000" dirty="0">
                        <a:latin typeface="Cambria Math" panose="02040503050406030204" pitchFamily="18" charset="0"/>
                      </a:rPr>
                      <m:t>Φ</m:t>
                    </m:r>
                    <m:d>
                      <m:dPr>
                        <m:ctrlPr>
                          <a:rPr lang="en-US" sz="2000" i="1" dirty="0">
                            <a:latin typeface="Cambria Math" panose="02040503050406030204" pitchFamily="18" charset="0"/>
                          </a:rPr>
                        </m:ctrlPr>
                      </m:dPr>
                      <m:e>
                        <m:r>
                          <a:rPr lang="en-US" sz="2000" b="0" i="0" dirty="0" smtClean="0">
                            <a:latin typeface="Cambria Math" panose="02040503050406030204" pitchFamily="18" charset="0"/>
                          </a:rPr>
                          <m:t>0.44</m:t>
                        </m:r>
                      </m:e>
                    </m:d>
                  </m:oMath>
                </a14:m>
                <a:endParaRPr lang="en-US" dirty="0"/>
              </a:p>
              <a:p>
                <a:r>
                  <a:rPr lang="en-US" dirty="0"/>
                  <a:t>Q* = 4030 + (0.44)520 = 4258.8 ~= 4259</a:t>
                </a:r>
              </a:p>
              <a:p>
                <a:r>
                  <a:rPr lang="en-US" dirty="0"/>
                  <a:t>E(Cost) = Q* * Production Cost = 4259 * (4.21 * (2/3)) = $11,953.59</a:t>
                </a:r>
              </a:p>
              <a:p>
                <a:pPr marL="0" indent="0">
                  <a:buNone/>
                </a:pPr>
                <a:r>
                  <a:rPr lang="en-US" b="1" dirty="0"/>
                  <a:t> Q* = 4259 units &amp; E(Cost) = $11,953.59</a:t>
                </a:r>
              </a:p>
              <a:p>
                <a:endParaRPr lang="en-US" dirty="0"/>
              </a:p>
            </p:txBody>
          </p:sp>
        </mc:Choice>
        <mc:Fallback>
          <p:sp>
            <p:nvSpPr>
              <p:cNvPr id="3" name="Content Placeholder 2">
                <a:extLst>
                  <a:ext uri="{FF2B5EF4-FFF2-40B4-BE49-F238E27FC236}">
                    <a16:creationId xmlns:a16="http://schemas.microsoft.com/office/drawing/2014/main" id="{C37BDEED-CDC2-4E15-A94D-AA7197D5BF5E}"/>
                  </a:ext>
                </a:extLst>
              </p:cNvPr>
              <p:cNvSpPr>
                <a:spLocks noGrp="1" noRot="1" noChangeAspect="1" noMove="1" noResize="1" noEditPoints="1" noAdjustHandles="1" noChangeArrowheads="1" noChangeShapeType="1" noTextEdit="1"/>
              </p:cNvSpPr>
              <p:nvPr>
                <p:ph idx="1"/>
              </p:nvPr>
            </p:nvSpPr>
            <p:spPr>
              <a:blipFill>
                <a:blip r:embed="rId2"/>
                <a:stretch>
                  <a:fillRect l="-502" t="-1818"/>
                </a:stretch>
              </a:blipFill>
            </p:spPr>
            <p:txBody>
              <a:bodyPr/>
              <a:lstStyle/>
              <a:p>
                <a:r>
                  <a:rPr lang="en-US">
                    <a:noFill/>
                  </a:rPr>
                  <a:t> </a:t>
                </a:r>
              </a:p>
            </p:txBody>
          </p:sp>
        </mc:Fallback>
      </mc:AlternateContent>
    </p:spTree>
    <p:extLst>
      <p:ext uri="{BB962C8B-B14F-4D97-AF65-F5344CB8AC3E}">
        <p14:creationId xmlns:p14="http://schemas.microsoft.com/office/powerpoint/2010/main" val="2428456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1D32A-A2EC-40DD-9119-D89C5EAB08BD}"/>
              </a:ext>
            </a:extLst>
          </p:cNvPr>
          <p:cNvSpPr>
            <a:spLocks noGrp="1"/>
          </p:cNvSpPr>
          <p:nvPr>
            <p:ph type="title"/>
          </p:nvPr>
        </p:nvSpPr>
        <p:spPr/>
        <p:txBody>
          <a:bodyPr/>
          <a:lstStyle/>
          <a:p>
            <a:r>
              <a:rPr lang="en-US" dirty="0"/>
              <a:t>APIC 3: SOLVING Newsvendor (2)</a:t>
            </a:r>
          </a:p>
        </p:txBody>
      </p:sp>
      <p:sp>
        <p:nvSpPr>
          <p:cNvPr id="4" name="TextBox 3">
            <a:extLst>
              <a:ext uri="{FF2B5EF4-FFF2-40B4-BE49-F238E27FC236}">
                <a16:creationId xmlns:a16="http://schemas.microsoft.com/office/drawing/2014/main" id="{27B3FA66-2542-43B6-83C0-45484691CEAD}"/>
              </a:ext>
            </a:extLst>
          </p:cNvPr>
          <p:cNvSpPr txBox="1"/>
          <p:nvPr/>
        </p:nvSpPr>
        <p:spPr>
          <a:xfrm>
            <a:off x="1023939" y="1916668"/>
            <a:ext cx="9720262" cy="369332"/>
          </a:xfrm>
          <a:prstGeom prst="rect">
            <a:avLst/>
          </a:prstGeom>
          <a:noFill/>
        </p:spPr>
        <p:txBody>
          <a:bodyPr wrap="square" rtlCol="0">
            <a:spAutoFit/>
          </a:bodyPr>
          <a:lstStyle/>
          <a:p>
            <a:r>
              <a:rPr lang="en-US" dirty="0"/>
              <a:t>Table 7: Newsvendor Solution in Excel format</a:t>
            </a:r>
          </a:p>
        </p:txBody>
      </p:sp>
      <p:graphicFrame>
        <p:nvGraphicFramePr>
          <p:cNvPr id="5" name="Table 4">
            <a:extLst>
              <a:ext uri="{FF2B5EF4-FFF2-40B4-BE49-F238E27FC236}">
                <a16:creationId xmlns:a16="http://schemas.microsoft.com/office/drawing/2014/main" id="{A16ED300-2C88-42FF-B565-63BF05320374}"/>
              </a:ext>
            </a:extLst>
          </p:cNvPr>
          <p:cNvGraphicFramePr>
            <a:graphicFrameLocks noGrp="1"/>
          </p:cNvGraphicFramePr>
          <p:nvPr>
            <p:extLst>
              <p:ext uri="{D42A27DB-BD31-4B8C-83A1-F6EECF244321}">
                <p14:modId xmlns:p14="http://schemas.microsoft.com/office/powerpoint/2010/main" val="3397648630"/>
              </p:ext>
            </p:extLst>
          </p:nvPr>
        </p:nvGraphicFramePr>
        <p:xfrm>
          <a:off x="1023939" y="2286000"/>
          <a:ext cx="9720264" cy="3674963"/>
        </p:xfrm>
        <a:graphic>
          <a:graphicData uri="http://schemas.openxmlformats.org/drawingml/2006/table">
            <a:tbl>
              <a:tblPr>
                <a:tableStyleId>{5C22544A-7EE6-4342-B048-85BDC9FD1C3A}</a:tableStyleId>
              </a:tblPr>
              <a:tblGrid>
                <a:gridCol w="754972">
                  <a:extLst>
                    <a:ext uri="{9D8B030D-6E8A-4147-A177-3AD203B41FA5}">
                      <a16:colId xmlns:a16="http://schemas.microsoft.com/office/drawing/2014/main" val="3756043926"/>
                    </a:ext>
                  </a:extLst>
                </a:gridCol>
                <a:gridCol w="1033737">
                  <a:extLst>
                    <a:ext uri="{9D8B030D-6E8A-4147-A177-3AD203B41FA5}">
                      <a16:colId xmlns:a16="http://schemas.microsoft.com/office/drawing/2014/main" val="3862230428"/>
                    </a:ext>
                  </a:extLst>
                </a:gridCol>
                <a:gridCol w="759321">
                  <a:extLst>
                    <a:ext uri="{9D8B030D-6E8A-4147-A177-3AD203B41FA5}">
                      <a16:colId xmlns:a16="http://schemas.microsoft.com/office/drawing/2014/main" val="147826249"/>
                    </a:ext>
                  </a:extLst>
                </a:gridCol>
                <a:gridCol w="943715">
                  <a:extLst>
                    <a:ext uri="{9D8B030D-6E8A-4147-A177-3AD203B41FA5}">
                      <a16:colId xmlns:a16="http://schemas.microsoft.com/office/drawing/2014/main" val="1629437298"/>
                    </a:ext>
                  </a:extLst>
                </a:gridCol>
                <a:gridCol w="754972">
                  <a:extLst>
                    <a:ext uri="{9D8B030D-6E8A-4147-A177-3AD203B41FA5}">
                      <a16:colId xmlns:a16="http://schemas.microsoft.com/office/drawing/2014/main" val="1965608827"/>
                    </a:ext>
                  </a:extLst>
                </a:gridCol>
                <a:gridCol w="754972">
                  <a:extLst>
                    <a:ext uri="{9D8B030D-6E8A-4147-A177-3AD203B41FA5}">
                      <a16:colId xmlns:a16="http://schemas.microsoft.com/office/drawing/2014/main" val="1107582718"/>
                    </a:ext>
                  </a:extLst>
                </a:gridCol>
                <a:gridCol w="943715">
                  <a:extLst>
                    <a:ext uri="{9D8B030D-6E8A-4147-A177-3AD203B41FA5}">
                      <a16:colId xmlns:a16="http://schemas.microsoft.com/office/drawing/2014/main" val="3177979387"/>
                    </a:ext>
                  </a:extLst>
                </a:gridCol>
                <a:gridCol w="943715">
                  <a:extLst>
                    <a:ext uri="{9D8B030D-6E8A-4147-A177-3AD203B41FA5}">
                      <a16:colId xmlns:a16="http://schemas.microsoft.com/office/drawing/2014/main" val="84386641"/>
                    </a:ext>
                  </a:extLst>
                </a:gridCol>
                <a:gridCol w="943715">
                  <a:extLst>
                    <a:ext uri="{9D8B030D-6E8A-4147-A177-3AD203B41FA5}">
                      <a16:colId xmlns:a16="http://schemas.microsoft.com/office/drawing/2014/main" val="641843516"/>
                    </a:ext>
                  </a:extLst>
                </a:gridCol>
                <a:gridCol w="943715">
                  <a:extLst>
                    <a:ext uri="{9D8B030D-6E8A-4147-A177-3AD203B41FA5}">
                      <a16:colId xmlns:a16="http://schemas.microsoft.com/office/drawing/2014/main" val="3623500829"/>
                    </a:ext>
                  </a:extLst>
                </a:gridCol>
                <a:gridCol w="943715">
                  <a:extLst>
                    <a:ext uri="{9D8B030D-6E8A-4147-A177-3AD203B41FA5}">
                      <a16:colId xmlns:a16="http://schemas.microsoft.com/office/drawing/2014/main" val="3683929333"/>
                    </a:ext>
                  </a:extLst>
                </a:gridCol>
              </a:tblGrid>
              <a:tr h="341857">
                <a:tc gridSpan="2">
                  <a:txBody>
                    <a:bodyPr/>
                    <a:lstStyle/>
                    <a:p>
                      <a:pPr algn="l" fontAlgn="b"/>
                      <a:r>
                        <a:rPr lang="en-US" sz="1600" b="1" u="none" strike="noStrike" dirty="0">
                          <a:effectLst/>
                        </a:rPr>
                        <a:t>Review Count</a:t>
                      </a:r>
                      <a:endParaRPr lang="en-US" sz="16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a:txBody>
                    <a:bodyPr/>
                    <a:lstStyle/>
                    <a:p>
                      <a:pPr algn="r" fontAlgn="b"/>
                      <a:r>
                        <a:rPr lang="en-US" sz="1600" u="none" strike="noStrike">
                          <a:effectLst/>
                        </a:rPr>
                        <a:t>310</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tc gridSpan="2">
                  <a:txBody>
                    <a:bodyPr/>
                    <a:lstStyle/>
                    <a:p>
                      <a:pPr algn="l" fontAlgn="b"/>
                      <a:r>
                        <a:rPr lang="en-US" sz="1600" b="1" u="none" strike="noStrike" dirty="0">
                          <a:effectLst/>
                        </a:rPr>
                        <a:t>Retail Cost</a:t>
                      </a:r>
                      <a:endParaRPr lang="en-US" sz="16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a:txBody>
                    <a:bodyPr/>
                    <a:lstStyle/>
                    <a:p>
                      <a:pPr algn="l" fontAlgn="b"/>
                      <a:r>
                        <a:rPr lang="en-US" sz="1600" u="none" strike="noStrike">
                          <a:effectLst/>
                        </a:rPr>
                        <a:t> $      4.21 </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48572913"/>
                  </a:ext>
                </a:extLst>
              </a:tr>
              <a:tr h="341857">
                <a:tc>
                  <a:txBody>
                    <a:bodyPr/>
                    <a:lstStyle/>
                    <a:p>
                      <a:pPr algn="l" fontAlgn="b"/>
                      <a:r>
                        <a:rPr lang="en-US" sz="1600" b="1" u="none" strike="noStrike" dirty="0">
                          <a:effectLst/>
                        </a:rPr>
                        <a:t>Weeks</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13</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tc gridSpan="2">
                  <a:txBody>
                    <a:bodyPr/>
                    <a:lstStyle/>
                    <a:p>
                      <a:pPr algn="l" fontAlgn="b"/>
                      <a:r>
                        <a:rPr lang="en-US" sz="1600" b="1" u="none" strike="noStrike" dirty="0">
                          <a:effectLst/>
                        </a:rPr>
                        <a:t>Shortage Cost</a:t>
                      </a:r>
                      <a:endParaRPr lang="en-US" sz="16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a:txBody>
                    <a:bodyPr/>
                    <a:lstStyle/>
                    <a:p>
                      <a:pPr algn="l" fontAlgn="b"/>
                      <a:r>
                        <a:rPr lang="en-US" sz="1600" u="none" strike="noStrike">
                          <a:effectLst/>
                        </a:rPr>
                        <a:t> $      1.40 </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tc gridSpan="3">
                  <a:txBody>
                    <a:bodyPr/>
                    <a:lstStyle/>
                    <a:p>
                      <a:pPr algn="l" fontAlgn="b"/>
                      <a:r>
                        <a:rPr lang="en-US" sz="1600" u="none" strike="noStrike">
                          <a:effectLst/>
                        </a:rPr>
                        <a:t>SUM(4.21 - 4.21 * (2/3))</a:t>
                      </a:r>
                      <a:endParaRPr lang="en-US" sz="16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62712719"/>
                  </a:ext>
                </a:extLst>
              </a:tr>
              <a:tr h="341857">
                <a:tc>
                  <a:txBody>
                    <a:bodyPr/>
                    <a:lstStyle/>
                    <a:p>
                      <a:pPr algn="l" fontAlgn="b"/>
                      <a:r>
                        <a:rPr lang="en-US" sz="1600" b="1" u="none" strike="noStrike" dirty="0">
                          <a:effectLst/>
                        </a:rPr>
                        <a:t>Mean</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4030</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tc gridSpan="2">
                  <a:txBody>
                    <a:bodyPr/>
                    <a:lstStyle/>
                    <a:p>
                      <a:pPr algn="l" fontAlgn="b"/>
                      <a:r>
                        <a:rPr lang="en-US" sz="1600" b="1" u="none" strike="noStrike" dirty="0">
                          <a:effectLst/>
                        </a:rPr>
                        <a:t>Overage Cost</a:t>
                      </a:r>
                      <a:endParaRPr lang="en-US" sz="16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a:txBody>
                    <a:bodyPr/>
                    <a:lstStyle/>
                    <a:p>
                      <a:pPr algn="l" fontAlgn="b"/>
                      <a:r>
                        <a:rPr lang="en-US" sz="1600" u="none" strike="noStrike">
                          <a:effectLst/>
                        </a:rPr>
                        <a:t> $      0.70 </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tc gridSpan="3">
                  <a:txBody>
                    <a:bodyPr/>
                    <a:lstStyle/>
                    <a:p>
                      <a:pPr algn="l" fontAlgn="b"/>
                      <a:r>
                        <a:rPr lang="en-US" sz="1600" u="none" strike="noStrike">
                          <a:effectLst/>
                        </a:rPr>
                        <a:t>SUM(4.21 * (2/3) - 4.21 * (1/2))</a:t>
                      </a:r>
                      <a:endParaRPr lang="en-US" sz="16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04543619"/>
                  </a:ext>
                </a:extLst>
              </a:tr>
              <a:tr h="341857">
                <a:tc>
                  <a:txBody>
                    <a:bodyPr/>
                    <a:lstStyle/>
                    <a:p>
                      <a:pPr algn="l" fontAlgn="b"/>
                      <a:r>
                        <a:rPr lang="en-US" sz="1600" b="1" u="none" strike="noStrike" dirty="0" err="1">
                          <a:effectLst/>
                        </a:rPr>
                        <a:t>Std</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dirty="0">
                          <a:effectLst/>
                        </a:rPr>
                        <a:t>520</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70617642"/>
                  </a:ext>
                </a:extLst>
              </a:tr>
              <a:tr h="341857">
                <a:tc>
                  <a:txBody>
                    <a:bodyPr/>
                    <a:lstStyle/>
                    <a:p>
                      <a:pPr algn="l" fontAlgn="b"/>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6096749"/>
                  </a:ext>
                </a:extLst>
              </a:tr>
              <a:tr h="640982">
                <a:tc>
                  <a:txBody>
                    <a:bodyPr/>
                    <a:lstStyle/>
                    <a:p>
                      <a:pPr algn="l" fontAlgn="b"/>
                      <a:r>
                        <a:rPr lang="en-US" sz="1600" b="1" u="none" strike="noStrike" dirty="0">
                          <a:effectLst/>
                        </a:rPr>
                        <a:t>OS Ratio</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a:effectLst/>
                        </a:rPr>
                        <a:t>0.67 </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tc>
                <a:tc gridSpan="3">
                  <a:txBody>
                    <a:bodyPr/>
                    <a:lstStyle/>
                    <a:p>
                      <a:pPr algn="l" fontAlgn="b"/>
                      <a:r>
                        <a:rPr lang="en-US" sz="1600" u="none" strike="noStrike" dirty="0">
                          <a:effectLst/>
                        </a:rPr>
                        <a:t>ROUND(SUM(Cs / (Co + Cs)),2)</a:t>
                      </a:r>
                      <a:endParaRPr lang="en-US" sz="16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95962846"/>
                  </a:ext>
                </a:extLst>
              </a:tr>
              <a:tr h="341857">
                <a:tc>
                  <a:txBody>
                    <a:bodyPr/>
                    <a:lstStyle/>
                    <a:p>
                      <a:pPr algn="l" fontAlgn="b"/>
                      <a:r>
                        <a:rPr lang="el-GR" sz="1600" b="1" u="none" strike="noStrike" dirty="0">
                          <a:effectLst/>
                        </a:rPr>
                        <a:t>Φ(</a:t>
                      </a:r>
                      <a:r>
                        <a:rPr lang="en-US" sz="1600" b="1" u="none" strike="noStrike" dirty="0">
                          <a:effectLst/>
                        </a:rPr>
                        <a:t>z)</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a:effectLst/>
                        </a:rPr>
                        <a:t>0.44</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tc gridSpan="4">
                  <a:txBody>
                    <a:bodyPr/>
                    <a:lstStyle/>
                    <a:p>
                      <a:pPr algn="l" fontAlgn="b"/>
                      <a:r>
                        <a:rPr lang="en-US" sz="1600" u="none" strike="noStrike" dirty="0">
                          <a:effectLst/>
                        </a:rPr>
                        <a:t>ROUND(NORMSINV(O/S Ratio),2)</a:t>
                      </a:r>
                      <a:endParaRPr lang="en-US" sz="16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00491337"/>
                  </a:ext>
                </a:extLst>
              </a:tr>
              <a:tr h="341857">
                <a:tc>
                  <a:txBody>
                    <a:bodyPr/>
                    <a:lstStyle/>
                    <a:p>
                      <a:pPr algn="l" fontAlgn="b"/>
                      <a:r>
                        <a:rPr lang="en-US" sz="1600" b="1" u="none" strike="noStrike" dirty="0">
                          <a:effectLst/>
                        </a:rPr>
                        <a:t>Q*</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a:effectLst/>
                        </a:rPr>
                        <a:t>4259</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tc gridSpan="4">
                  <a:txBody>
                    <a:bodyPr/>
                    <a:lstStyle/>
                    <a:p>
                      <a:pPr algn="l" fontAlgn="b"/>
                      <a:r>
                        <a:rPr lang="en-US" sz="1600" u="none" strike="noStrike" dirty="0">
                          <a:effectLst/>
                        </a:rPr>
                        <a:t>CEILING.MATH(SUM(Mean + </a:t>
                      </a:r>
                      <a:r>
                        <a:rPr lang="el-GR" sz="1600" u="none" strike="noStrike" dirty="0">
                          <a:effectLst/>
                        </a:rPr>
                        <a:t>Φ(</a:t>
                      </a:r>
                      <a:r>
                        <a:rPr lang="en-US" sz="1600" u="none" strike="noStrike" dirty="0">
                          <a:effectLst/>
                        </a:rPr>
                        <a:t>z) * </a:t>
                      </a:r>
                      <a:r>
                        <a:rPr lang="en-US" sz="1600" u="none" strike="noStrike" dirty="0" err="1">
                          <a:effectLst/>
                        </a:rPr>
                        <a:t>Std</a:t>
                      </a:r>
                      <a:r>
                        <a:rPr lang="en-US" sz="1600" u="none" strike="noStrike" dirty="0">
                          <a:effectLst/>
                        </a:rPr>
                        <a:t>))</a:t>
                      </a:r>
                      <a:endParaRPr lang="en-US" sz="16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33623644"/>
                  </a:ext>
                </a:extLst>
              </a:tr>
              <a:tr h="640982">
                <a:tc>
                  <a:txBody>
                    <a:bodyPr/>
                    <a:lstStyle/>
                    <a:p>
                      <a:pPr algn="l" fontAlgn="b"/>
                      <a:r>
                        <a:rPr lang="en-US" sz="1600" b="1" u="none" strike="noStrike" dirty="0">
                          <a:effectLst/>
                        </a:rPr>
                        <a:t>E(Cost)</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600" u="none" strike="noStrike">
                          <a:effectLst/>
                        </a:rPr>
                        <a:t>$11,953.59</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tc>
                <a:tc gridSpan="3">
                  <a:txBody>
                    <a:bodyPr/>
                    <a:lstStyle/>
                    <a:p>
                      <a:pPr algn="l" fontAlgn="b"/>
                      <a:r>
                        <a:rPr lang="en-US" sz="1600" u="none" strike="noStrike" dirty="0">
                          <a:effectLst/>
                        </a:rPr>
                        <a:t>SUM(Q* * (4.21 * (2/3)))</a:t>
                      </a:r>
                      <a:endParaRPr lang="en-US" sz="16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29234496"/>
                  </a:ext>
                </a:extLst>
              </a:tr>
            </a:tbl>
          </a:graphicData>
        </a:graphic>
      </p:graphicFrame>
    </p:spTree>
    <p:extLst>
      <p:ext uri="{BB962C8B-B14F-4D97-AF65-F5344CB8AC3E}">
        <p14:creationId xmlns:p14="http://schemas.microsoft.com/office/powerpoint/2010/main" val="721476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E3D98-555B-41F8-8463-CDD36280122F}"/>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3B2499A1-9DF5-4589-BDB4-7FAEB3CC3E85}"/>
              </a:ext>
            </a:extLst>
          </p:cNvPr>
          <p:cNvSpPr>
            <a:spLocks noGrp="1"/>
          </p:cNvSpPr>
          <p:nvPr>
            <p:ph idx="1"/>
          </p:nvPr>
        </p:nvSpPr>
        <p:spPr/>
        <p:txBody>
          <a:bodyPr>
            <a:normAutofit fontScale="92500"/>
          </a:bodyPr>
          <a:lstStyle/>
          <a:p>
            <a:r>
              <a:rPr lang="en-US" dirty="0"/>
              <a:t>Your company wants you to decide on which product they should focus on and how much of that product to produce. Another department at your company already acquired preliminary data and made it available for you (doing an initial extraction of reviews on current products from Amazon), but you find that it hasn't been preprocessed down entirely for immediate analysis. Additionally, your boss has an idea of the current demand for the product you choose, as well as an idea of what “weights” to use in choosing options to implement.</a:t>
            </a:r>
          </a:p>
          <a:p>
            <a:endParaRPr lang="en-US" dirty="0"/>
          </a:p>
          <a:p>
            <a:r>
              <a:rPr lang="en-US" dirty="0"/>
              <a:t>In this position, you would need to:</a:t>
            </a:r>
          </a:p>
          <a:p>
            <a:r>
              <a:rPr lang="en-US" dirty="0"/>
              <a:t>1) Acquire the dataset and process it.</a:t>
            </a:r>
          </a:p>
          <a:p>
            <a:r>
              <a:rPr lang="en-US" dirty="0"/>
              <a:t>2) Apply MCDM to decide between alternatives.</a:t>
            </a:r>
          </a:p>
          <a:p>
            <a:r>
              <a:rPr lang="en-US" dirty="0"/>
              <a:t>3) Apply APIC to determine how much of the chosen product you should create.</a:t>
            </a:r>
          </a:p>
        </p:txBody>
      </p:sp>
    </p:spTree>
    <p:extLst>
      <p:ext uri="{BB962C8B-B14F-4D97-AF65-F5344CB8AC3E}">
        <p14:creationId xmlns:p14="http://schemas.microsoft.com/office/powerpoint/2010/main" val="4041254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8FB9F-9115-4A85-A540-56746FC8964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AB71493-8AF9-4321-9260-6705CD3AE115}"/>
              </a:ext>
            </a:extLst>
          </p:cNvPr>
          <p:cNvSpPr>
            <a:spLocks noGrp="1"/>
          </p:cNvSpPr>
          <p:nvPr>
            <p:ph idx="1"/>
          </p:nvPr>
        </p:nvSpPr>
        <p:spPr/>
        <p:txBody>
          <a:bodyPr/>
          <a:lstStyle/>
          <a:p>
            <a:r>
              <a:rPr lang="en-US" dirty="0"/>
              <a:t>Therefore, from the Reviews dataset we have analyzed and ran both APIC and MCDM on, the final recommendation is the following:</a:t>
            </a:r>
          </a:p>
          <a:p>
            <a:r>
              <a:rPr lang="en-US" b="1" dirty="0"/>
              <a:t>Item to Produce:</a:t>
            </a:r>
          </a:p>
          <a:p>
            <a:r>
              <a:rPr lang="en-US" dirty="0"/>
              <a:t>ASIN:</a:t>
            </a:r>
            <a:r>
              <a:rPr lang="en-US" b="1" dirty="0"/>
              <a:t> </a:t>
            </a:r>
            <a:r>
              <a:rPr lang="en-US" dirty="0"/>
              <a:t>B002GJ9JWS -- PB2 Powdered Peanut Butter, 6.5 </a:t>
            </a:r>
            <a:r>
              <a:rPr lang="en-US" dirty="0" err="1"/>
              <a:t>oz</a:t>
            </a:r>
            <a:endParaRPr lang="en-US" dirty="0"/>
          </a:p>
          <a:p>
            <a:r>
              <a:rPr lang="en-US" b="1" dirty="0"/>
              <a:t>Quantity to Produce in Period:</a:t>
            </a:r>
          </a:p>
          <a:p>
            <a:r>
              <a:rPr lang="en-US" dirty="0"/>
              <a:t>4259 units</a:t>
            </a:r>
          </a:p>
          <a:p>
            <a:r>
              <a:rPr lang="en-US" b="1" dirty="0"/>
              <a:t>Price of Production: </a:t>
            </a:r>
          </a:p>
          <a:p>
            <a:r>
              <a:rPr lang="en-US" dirty="0"/>
              <a:t>$11,953.59</a:t>
            </a:r>
          </a:p>
          <a:p>
            <a:endParaRPr lang="en-US" b="1" dirty="0"/>
          </a:p>
        </p:txBody>
      </p:sp>
    </p:spTree>
    <p:extLst>
      <p:ext uri="{BB962C8B-B14F-4D97-AF65-F5344CB8AC3E}">
        <p14:creationId xmlns:p14="http://schemas.microsoft.com/office/powerpoint/2010/main" val="10345218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6B95-732B-4E60-830C-9FBC3CD650A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E360ECB-6A26-483C-9669-ADBDD91009B9}"/>
              </a:ext>
            </a:extLst>
          </p:cNvPr>
          <p:cNvSpPr>
            <a:spLocks noGrp="1"/>
          </p:cNvSpPr>
          <p:nvPr>
            <p:ph idx="1"/>
          </p:nvPr>
        </p:nvSpPr>
        <p:spPr/>
        <p:txBody>
          <a:bodyPr>
            <a:normAutofit fontScale="70000" lnSpcReduction="20000"/>
          </a:bodyPr>
          <a:lstStyle/>
          <a:p>
            <a:r>
              <a:rPr lang="en-US" dirty="0" err="1"/>
              <a:t>Hopp</a:t>
            </a:r>
            <a:r>
              <a:rPr lang="en-US" dirty="0"/>
              <a:t>, Wallace J., and Mark L. Spearman. </a:t>
            </a:r>
            <a:r>
              <a:rPr lang="en-US" i="1" dirty="0"/>
              <a:t>Factory physics</a:t>
            </a:r>
            <a:r>
              <a:rPr lang="en-US" dirty="0"/>
              <a:t>. 3rd ed., Waveland, 2011.</a:t>
            </a:r>
          </a:p>
          <a:p>
            <a:r>
              <a:rPr lang="en-US" dirty="0"/>
              <a:t>Loria, Steven. “</a:t>
            </a:r>
            <a:r>
              <a:rPr lang="en-US" dirty="0" err="1"/>
              <a:t>TextBlob</a:t>
            </a:r>
            <a:r>
              <a:rPr lang="en-US" dirty="0"/>
              <a:t>: Simplified Text Processing.” </a:t>
            </a:r>
            <a:r>
              <a:rPr lang="en-US" i="1" dirty="0" err="1"/>
              <a:t>TextBlob</a:t>
            </a:r>
            <a:r>
              <a:rPr lang="en-US" i="1" dirty="0"/>
              <a:t>: Simplified Text Processing — </a:t>
            </a:r>
            <a:r>
              <a:rPr lang="en-US" i="1" dirty="0" err="1"/>
              <a:t>TextBlob</a:t>
            </a:r>
            <a:r>
              <a:rPr lang="en-US" i="1" dirty="0"/>
              <a:t> 0.13.0 documentation</a:t>
            </a:r>
            <a:r>
              <a:rPr lang="en-US" dirty="0"/>
              <a:t>, </a:t>
            </a:r>
            <a:r>
              <a:rPr lang="en-US" dirty="0">
                <a:hlinkClick r:id="rId2"/>
              </a:rPr>
              <a:t>https://textblob.readthedocs.io/en/dev/</a:t>
            </a:r>
            <a:r>
              <a:rPr lang="en-US" dirty="0"/>
              <a:t>. </a:t>
            </a:r>
          </a:p>
          <a:p>
            <a:r>
              <a:rPr lang="en-US" dirty="0"/>
              <a:t>Amazon Web Services, Inc. “Elastic Compute Cloud (EC2) – Cloud Server &amp; Hosting – AWS.” </a:t>
            </a:r>
            <a:r>
              <a:rPr lang="en-US" i="1" dirty="0"/>
              <a:t>Amazon EC2</a:t>
            </a:r>
            <a:r>
              <a:rPr lang="en-US" dirty="0"/>
              <a:t>, </a:t>
            </a:r>
            <a:r>
              <a:rPr lang="en-US" dirty="0">
                <a:hlinkClick r:id="rId3"/>
              </a:rPr>
              <a:t>https://aws.amazon.com/ec2/</a:t>
            </a:r>
            <a:r>
              <a:rPr lang="en-US" dirty="0"/>
              <a:t>. </a:t>
            </a:r>
          </a:p>
          <a:p>
            <a:r>
              <a:rPr lang="en-US" i="1" dirty="0"/>
              <a:t>Multiple Attribute Decision Making: An Introduction (Quantitative Applications in the Social Sciences)</a:t>
            </a:r>
            <a:r>
              <a:rPr lang="en-US" dirty="0"/>
              <a:t>, 1st Edition, K . Paul Yoon, Ching-Lai Hwang, SAGE Publications, Inc, 1995, ISBN-10: 0803954867</a:t>
            </a:r>
          </a:p>
          <a:p>
            <a:r>
              <a:rPr lang="en-US" i="1" dirty="0"/>
              <a:t>Multi-criteria Decision Analysis: Methods and Software</a:t>
            </a:r>
            <a:r>
              <a:rPr lang="en-US" dirty="0"/>
              <a:t>, 1st Edition, </a:t>
            </a:r>
            <a:r>
              <a:rPr lang="en-US" dirty="0" err="1"/>
              <a:t>Alessio</a:t>
            </a:r>
            <a:r>
              <a:rPr lang="en-US" dirty="0"/>
              <a:t> Ishizaka, Philippe </a:t>
            </a:r>
            <a:r>
              <a:rPr lang="en-US" dirty="0" err="1"/>
              <a:t>Nemery</a:t>
            </a:r>
            <a:r>
              <a:rPr lang="en-US" dirty="0"/>
              <a:t>, Wiley, 2013, ISBN-10: 1119974070</a:t>
            </a:r>
          </a:p>
          <a:p>
            <a:r>
              <a:rPr lang="en-US" dirty="0"/>
              <a:t>Wes McKinney. </a:t>
            </a:r>
            <a:r>
              <a:rPr lang="en-US" b="1" dirty="0"/>
              <a:t>Data Structures for Statistical Computing in Python</a:t>
            </a:r>
            <a:r>
              <a:rPr lang="en-US" dirty="0"/>
              <a:t>, Proceedings of the 9th Python in Science Conference, 51-56 (2010) (</a:t>
            </a:r>
            <a:r>
              <a:rPr lang="en-US" dirty="0">
                <a:hlinkClick r:id="rId4"/>
              </a:rPr>
              <a:t>publisher link</a:t>
            </a:r>
            <a:r>
              <a:rPr lang="en-US" dirty="0"/>
              <a:t>)</a:t>
            </a:r>
          </a:p>
          <a:p>
            <a:r>
              <a:rPr lang="en-US" dirty="0" err="1"/>
              <a:t>Stéfan</a:t>
            </a:r>
            <a:r>
              <a:rPr lang="en-US" dirty="0"/>
              <a:t> van der Walt, S. Chris Colbert and </a:t>
            </a:r>
            <a:r>
              <a:rPr lang="en-US" dirty="0" err="1"/>
              <a:t>Gaël</a:t>
            </a:r>
            <a:r>
              <a:rPr lang="en-US" dirty="0"/>
              <a:t> </a:t>
            </a:r>
            <a:r>
              <a:rPr lang="en-US" dirty="0" err="1"/>
              <a:t>Varoquaux</a:t>
            </a:r>
            <a:r>
              <a:rPr lang="en-US" dirty="0"/>
              <a:t>. </a:t>
            </a:r>
            <a:r>
              <a:rPr lang="en-US" b="1" dirty="0"/>
              <a:t>The </a:t>
            </a:r>
            <a:r>
              <a:rPr lang="en-US" b="1" dirty="0" err="1"/>
              <a:t>NumPy</a:t>
            </a:r>
            <a:r>
              <a:rPr lang="en-US" b="1" dirty="0"/>
              <a:t> Array: A Structure for Efficient Numerical Computation</a:t>
            </a:r>
            <a:r>
              <a:rPr lang="en-US" dirty="0"/>
              <a:t>, Computing in Science &amp; Engineering, </a:t>
            </a:r>
            <a:r>
              <a:rPr lang="en-US" b="1" dirty="0"/>
              <a:t>13</a:t>
            </a:r>
            <a:r>
              <a:rPr lang="en-US" dirty="0"/>
              <a:t>, 22-30 (2011), </a:t>
            </a:r>
            <a:r>
              <a:rPr lang="en-US" dirty="0">
                <a:hlinkClick r:id="rId5"/>
              </a:rPr>
              <a:t>DOI:10.1109/MCSE.2011.37</a:t>
            </a:r>
            <a:r>
              <a:rPr lang="en-US" dirty="0"/>
              <a:t> (</a:t>
            </a:r>
            <a:r>
              <a:rPr lang="en-US" dirty="0">
                <a:hlinkClick r:id="rId6"/>
              </a:rPr>
              <a:t>publisher link</a:t>
            </a:r>
            <a:r>
              <a:rPr lang="en-US" dirty="0"/>
              <a:t>)</a:t>
            </a:r>
          </a:p>
          <a:p>
            <a:r>
              <a:rPr lang="en-US" dirty="0"/>
              <a:t>J. </a:t>
            </a:r>
            <a:r>
              <a:rPr lang="en-US" dirty="0" err="1"/>
              <a:t>McAuley</a:t>
            </a:r>
            <a:r>
              <a:rPr lang="en-US" dirty="0"/>
              <a:t> and J. </a:t>
            </a:r>
            <a:r>
              <a:rPr lang="en-US" dirty="0" err="1"/>
              <a:t>Leskovec</a:t>
            </a:r>
            <a:r>
              <a:rPr lang="en-US" dirty="0"/>
              <a:t>. </a:t>
            </a:r>
            <a:r>
              <a:rPr lang="en-US" dirty="0">
                <a:hlinkClick r:id="rId7"/>
              </a:rPr>
              <a:t>From amateurs to connoisseurs: modeling the evolution of user expertise through online reviews</a:t>
            </a:r>
            <a:r>
              <a:rPr lang="en-US" dirty="0"/>
              <a:t>. WWW, 2013.</a:t>
            </a:r>
          </a:p>
        </p:txBody>
      </p:sp>
    </p:spTree>
    <p:extLst>
      <p:ext uri="{BB962C8B-B14F-4D97-AF65-F5344CB8AC3E}">
        <p14:creationId xmlns:p14="http://schemas.microsoft.com/office/powerpoint/2010/main" val="762175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376CB-68D7-489D-B3AC-F2B45AEB2DE4}"/>
              </a:ext>
            </a:extLst>
          </p:cNvPr>
          <p:cNvSpPr>
            <a:spLocks noGrp="1"/>
          </p:cNvSpPr>
          <p:nvPr>
            <p:ph type="title"/>
          </p:nvPr>
        </p:nvSpPr>
        <p:spPr/>
        <p:txBody>
          <a:bodyPr/>
          <a:lstStyle/>
          <a:p>
            <a:r>
              <a:rPr lang="en-US" dirty="0"/>
              <a:t>Introducing… the data!	</a:t>
            </a:r>
          </a:p>
        </p:txBody>
      </p:sp>
      <p:sp>
        <p:nvSpPr>
          <p:cNvPr id="3" name="Content Placeholder 2">
            <a:extLst>
              <a:ext uri="{FF2B5EF4-FFF2-40B4-BE49-F238E27FC236}">
                <a16:creationId xmlns:a16="http://schemas.microsoft.com/office/drawing/2014/main" id="{6AECEA11-692A-4C44-8DD1-CCD8244BD500}"/>
              </a:ext>
            </a:extLst>
          </p:cNvPr>
          <p:cNvSpPr>
            <a:spLocks noGrp="1"/>
          </p:cNvSpPr>
          <p:nvPr>
            <p:ph idx="1"/>
          </p:nvPr>
        </p:nvSpPr>
        <p:spPr/>
        <p:txBody>
          <a:bodyPr/>
          <a:lstStyle/>
          <a:p>
            <a:r>
              <a:rPr lang="en-US" dirty="0"/>
              <a:t>The dataset provided is in .csv file format (comma separated values) inside of several columns. Each comma separates values into columns, while a value on the next line generates a new row of information.</a:t>
            </a:r>
          </a:p>
          <a:p>
            <a:r>
              <a:rPr lang="en-US" dirty="0"/>
              <a:t>The zipped file is 120 MB, but the unzipped file is ~300 MB with over 500,000 rows.</a:t>
            </a:r>
          </a:p>
          <a:p>
            <a:r>
              <a:rPr lang="en-US" dirty="0"/>
              <a:t>A file of this size causes ‘hiccups’ when processed from a regular desktop computer; it becomes cumbersome when using a program like Excel to process functions due to the size.</a:t>
            </a:r>
          </a:p>
        </p:txBody>
      </p:sp>
    </p:spTree>
    <p:extLst>
      <p:ext uri="{BB962C8B-B14F-4D97-AF65-F5344CB8AC3E}">
        <p14:creationId xmlns:p14="http://schemas.microsoft.com/office/powerpoint/2010/main" val="3355858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F6F22-A9CD-409C-93E2-E9597A4D20A4}"/>
              </a:ext>
            </a:extLst>
          </p:cNvPr>
          <p:cNvSpPr>
            <a:spLocks noGrp="1"/>
          </p:cNvSpPr>
          <p:nvPr>
            <p:ph type="title"/>
          </p:nvPr>
        </p:nvSpPr>
        <p:spPr/>
        <p:txBody>
          <a:bodyPr/>
          <a:lstStyle/>
          <a:p>
            <a:r>
              <a:rPr lang="en-US" dirty="0"/>
              <a:t>Where to Process the data?</a:t>
            </a:r>
          </a:p>
        </p:txBody>
      </p:sp>
      <p:sp>
        <p:nvSpPr>
          <p:cNvPr id="3" name="Content Placeholder 2">
            <a:extLst>
              <a:ext uri="{FF2B5EF4-FFF2-40B4-BE49-F238E27FC236}">
                <a16:creationId xmlns:a16="http://schemas.microsoft.com/office/drawing/2014/main" id="{F743F9D0-B039-43B9-BC70-3CF714B930B3}"/>
              </a:ext>
            </a:extLst>
          </p:cNvPr>
          <p:cNvSpPr>
            <a:spLocks noGrp="1"/>
          </p:cNvSpPr>
          <p:nvPr>
            <p:ph idx="1"/>
          </p:nvPr>
        </p:nvSpPr>
        <p:spPr/>
        <p:txBody>
          <a:bodyPr/>
          <a:lstStyle/>
          <a:p>
            <a:r>
              <a:rPr lang="en-US" dirty="0"/>
              <a:t>A .csv file is ‘structured’ data. Information is neatly sorted into columns and rows, does not go beyond two dimensions, and is relatively easy to fit into RDBMS (Relational database management system), Cloud Servers, and programs like Microsoft Excel (at smaller sizes).</a:t>
            </a:r>
          </a:p>
          <a:p>
            <a:r>
              <a:rPr lang="en-US" dirty="0"/>
              <a:t>For this problem, I use Amazon Web Services and an EC2 instance. Within the EC2 instance, I host a Ubuntu 14.04 server installed with Python 2.7 and python-related modules for the programming language and </a:t>
            </a:r>
            <a:r>
              <a:rPr lang="en-US" dirty="0" err="1"/>
              <a:t>Jupyter</a:t>
            </a:r>
            <a:r>
              <a:rPr lang="en-US" dirty="0"/>
              <a:t> Notebook for the interface.</a:t>
            </a:r>
          </a:p>
          <a:p>
            <a:endParaRPr lang="en-US" dirty="0"/>
          </a:p>
        </p:txBody>
      </p:sp>
    </p:spTree>
    <p:extLst>
      <p:ext uri="{BB962C8B-B14F-4D97-AF65-F5344CB8AC3E}">
        <p14:creationId xmlns:p14="http://schemas.microsoft.com/office/powerpoint/2010/main" val="3692057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57BB3-F48A-4E7C-8604-3D93520E89A8}"/>
              </a:ext>
            </a:extLst>
          </p:cNvPr>
          <p:cNvSpPr>
            <a:spLocks noGrp="1"/>
          </p:cNvSpPr>
          <p:nvPr>
            <p:ph type="title"/>
          </p:nvPr>
        </p:nvSpPr>
        <p:spPr/>
        <p:txBody>
          <a:bodyPr/>
          <a:lstStyle/>
          <a:p>
            <a:r>
              <a:rPr lang="en-US" dirty="0"/>
              <a:t>AMAZON EC2 (1)</a:t>
            </a:r>
          </a:p>
        </p:txBody>
      </p:sp>
      <p:sp>
        <p:nvSpPr>
          <p:cNvPr id="3" name="Content Placeholder 2">
            <a:extLst>
              <a:ext uri="{FF2B5EF4-FFF2-40B4-BE49-F238E27FC236}">
                <a16:creationId xmlns:a16="http://schemas.microsoft.com/office/drawing/2014/main" id="{AE9B8BAE-3F6F-4DD9-B88C-E51E6285ADDD}"/>
              </a:ext>
            </a:extLst>
          </p:cNvPr>
          <p:cNvSpPr>
            <a:spLocks noGrp="1"/>
          </p:cNvSpPr>
          <p:nvPr>
            <p:ph idx="1"/>
          </p:nvPr>
        </p:nvSpPr>
        <p:spPr/>
        <p:txBody>
          <a:bodyPr/>
          <a:lstStyle/>
          <a:p>
            <a:r>
              <a:rPr lang="en-US" dirty="0"/>
              <a:t>EC2 stands for </a:t>
            </a:r>
            <a:r>
              <a:rPr lang="en-US" b="1" dirty="0"/>
              <a:t>Elastic Compute Cloud</a:t>
            </a:r>
            <a:r>
              <a:rPr lang="en-US" dirty="0"/>
              <a:t>. Per Amazon’s front page at this link: </a:t>
            </a:r>
            <a:r>
              <a:rPr lang="en-US" dirty="0">
                <a:hlinkClick r:id="rId2"/>
              </a:rPr>
              <a:t>https://aws.amazon.com/ec2/</a:t>
            </a:r>
            <a:endParaRPr lang="en-US" dirty="0"/>
          </a:p>
          <a:p>
            <a:r>
              <a:rPr lang="en-US" b="1" i="1" dirty="0"/>
              <a:t>“</a:t>
            </a:r>
            <a:r>
              <a:rPr lang="en-US" i="1" dirty="0"/>
              <a:t>Amazon Elastic Compute Cloud (Amazon EC2) is a web service that provides secure, resizable compute capacity in the cloud. It is designed to make web-scale cloud computing easier for developers.”</a:t>
            </a:r>
            <a:endParaRPr lang="en-US" dirty="0"/>
          </a:p>
          <a:p>
            <a:r>
              <a:rPr lang="en-US" dirty="0"/>
              <a:t>EC2 supports structured (e.g. 2d CSV), semi-structured (e.g. JSON, NoSQL DB’s), and unstructured (e.g. book files, audio).</a:t>
            </a:r>
          </a:p>
        </p:txBody>
      </p:sp>
    </p:spTree>
    <p:extLst>
      <p:ext uri="{BB962C8B-B14F-4D97-AF65-F5344CB8AC3E}">
        <p14:creationId xmlns:p14="http://schemas.microsoft.com/office/powerpoint/2010/main" val="3592387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00D23-E006-4B72-8B00-6F1FEAD08B18}"/>
              </a:ext>
            </a:extLst>
          </p:cNvPr>
          <p:cNvSpPr>
            <a:spLocks noGrp="1"/>
          </p:cNvSpPr>
          <p:nvPr>
            <p:ph type="title"/>
          </p:nvPr>
        </p:nvSpPr>
        <p:spPr/>
        <p:txBody>
          <a:bodyPr/>
          <a:lstStyle/>
          <a:p>
            <a:r>
              <a:rPr lang="en-US" dirty="0"/>
              <a:t>AMAZON EC2 (2)</a:t>
            </a:r>
          </a:p>
        </p:txBody>
      </p:sp>
      <p:sp>
        <p:nvSpPr>
          <p:cNvPr id="3" name="Content Placeholder 2">
            <a:extLst>
              <a:ext uri="{FF2B5EF4-FFF2-40B4-BE49-F238E27FC236}">
                <a16:creationId xmlns:a16="http://schemas.microsoft.com/office/drawing/2014/main" id="{CCDD7D5C-C76E-4393-B7FC-367E1673FD67}"/>
              </a:ext>
            </a:extLst>
          </p:cNvPr>
          <p:cNvSpPr>
            <a:spLocks noGrp="1"/>
          </p:cNvSpPr>
          <p:nvPr>
            <p:ph idx="1"/>
          </p:nvPr>
        </p:nvSpPr>
        <p:spPr/>
        <p:txBody>
          <a:bodyPr/>
          <a:lstStyle/>
          <a:p>
            <a:r>
              <a:rPr lang="en-US" dirty="0"/>
              <a:t>For this particular problem, I changed my EC2 instance to t2.large and allocated 30 </a:t>
            </a:r>
            <a:r>
              <a:rPr lang="en-US" dirty="0" err="1"/>
              <a:t>GiB</a:t>
            </a:r>
            <a:r>
              <a:rPr lang="en-US" dirty="0"/>
              <a:t> from EBS.</a:t>
            </a:r>
          </a:p>
          <a:p>
            <a:pPr lvl="1"/>
            <a:r>
              <a:rPr lang="en-US" i="1" dirty="0"/>
              <a:t>For reference: 1 </a:t>
            </a:r>
            <a:r>
              <a:rPr lang="en-US" i="1" dirty="0" err="1"/>
              <a:t>GiB</a:t>
            </a:r>
            <a:r>
              <a:rPr lang="en-US" i="1" dirty="0"/>
              <a:t> ≈ 1.074 GB | </a:t>
            </a:r>
            <a:r>
              <a:rPr lang="en-US" i="1" dirty="0" err="1"/>
              <a:t>GiB</a:t>
            </a:r>
            <a:r>
              <a:rPr lang="en-US" i="1" dirty="0"/>
              <a:t> = Gibibyte.</a:t>
            </a:r>
          </a:p>
          <a:p>
            <a:r>
              <a:rPr lang="en-US" dirty="0"/>
              <a:t>EC2 instance types determine the amount of memory the instance has, while EBS provides capacity for data.</a:t>
            </a:r>
          </a:p>
          <a:p>
            <a:r>
              <a:rPr lang="en-US" dirty="0"/>
              <a:t>In this case, t2.large is a general purpose instance, with 2 vCPU’s, 8 </a:t>
            </a:r>
            <a:r>
              <a:rPr lang="en-US" dirty="0" err="1"/>
              <a:t>GiB</a:t>
            </a:r>
            <a:r>
              <a:rPr lang="en-US" dirty="0"/>
              <a:t> Memory, and costs $0.0928/hour under use in Linux/UNIX.</a:t>
            </a:r>
          </a:p>
          <a:p>
            <a:endParaRPr lang="en-US" dirty="0"/>
          </a:p>
        </p:txBody>
      </p:sp>
    </p:spTree>
    <p:extLst>
      <p:ext uri="{BB962C8B-B14F-4D97-AF65-F5344CB8AC3E}">
        <p14:creationId xmlns:p14="http://schemas.microsoft.com/office/powerpoint/2010/main" val="3871518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AE657-5ECF-4753-B467-57F2484095C3}"/>
              </a:ext>
            </a:extLst>
          </p:cNvPr>
          <p:cNvSpPr>
            <a:spLocks noGrp="1"/>
          </p:cNvSpPr>
          <p:nvPr>
            <p:ph type="title"/>
          </p:nvPr>
        </p:nvSpPr>
        <p:spPr/>
        <p:txBody>
          <a:bodyPr/>
          <a:lstStyle/>
          <a:p>
            <a:r>
              <a:rPr lang="en-US" dirty="0"/>
              <a:t>ACCESSING</a:t>
            </a:r>
          </a:p>
        </p:txBody>
      </p:sp>
      <p:sp>
        <p:nvSpPr>
          <p:cNvPr id="3" name="Content Placeholder 2">
            <a:extLst>
              <a:ext uri="{FF2B5EF4-FFF2-40B4-BE49-F238E27FC236}">
                <a16:creationId xmlns:a16="http://schemas.microsoft.com/office/drawing/2014/main" id="{C0E29ED0-3494-4B64-96FA-015C2CF66F6C}"/>
              </a:ext>
            </a:extLst>
          </p:cNvPr>
          <p:cNvSpPr>
            <a:spLocks noGrp="1"/>
          </p:cNvSpPr>
          <p:nvPr>
            <p:ph idx="1"/>
          </p:nvPr>
        </p:nvSpPr>
        <p:spPr/>
        <p:txBody>
          <a:bodyPr/>
          <a:lstStyle/>
          <a:p>
            <a:r>
              <a:rPr lang="en-US" dirty="0"/>
              <a:t>After setting up the EC2 instance, we use </a:t>
            </a:r>
            <a:r>
              <a:rPr lang="en-US" dirty="0" err="1"/>
              <a:t>PuTTY</a:t>
            </a:r>
            <a:r>
              <a:rPr lang="en-US" dirty="0"/>
              <a:t> to access the instance with a private key for authentication.</a:t>
            </a:r>
          </a:p>
          <a:p>
            <a:r>
              <a:rPr lang="en-US" dirty="0"/>
              <a:t>Activating </a:t>
            </a:r>
            <a:r>
              <a:rPr lang="en-US" dirty="0" err="1"/>
              <a:t>Jupyter</a:t>
            </a:r>
            <a:r>
              <a:rPr lang="en-US" dirty="0"/>
              <a:t> Notebook inside of </a:t>
            </a:r>
            <a:r>
              <a:rPr lang="en-US" dirty="0" err="1"/>
              <a:t>PuTTY</a:t>
            </a:r>
            <a:r>
              <a:rPr lang="en-US" dirty="0"/>
              <a:t> grants us a link we can use to launch </a:t>
            </a:r>
            <a:r>
              <a:rPr lang="en-US" dirty="0" err="1"/>
              <a:t>Jupyter</a:t>
            </a:r>
            <a:r>
              <a:rPr lang="en-US" dirty="0"/>
              <a:t> from any web browser—an easy way to interface! We add the Public DNS (IPv4) EC2 provides on launching into the link by replacing the ‘localhost’ part with a simple </a:t>
            </a:r>
            <a:r>
              <a:rPr lang="en-US" dirty="0" err="1"/>
              <a:t>copypaste</a:t>
            </a:r>
            <a:r>
              <a:rPr lang="en-US" dirty="0"/>
              <a:t>. An example of a token link is below, with the DNS highlighted.</a:t>
            </a:r>
          </a:p>
          <a:p>
            <a:r>
              <a:rPr lang="en-US" dirty="0"/>
              <a:t>https://</a:t>
            </a:r>
            <a:r>
              <a:rPr lang="en-US" dirty="0">
                <a:highlight>
                  <a:srgbClr val="008080"/>
                </a:highlight>
              </a:rPr>
              <a:t>ec2-34-215-141-191.us-west-2.compute.amazonaws.com</a:t>
            </a:r>
            <a:r>
              <a:rPr lang="en-US" dirty="0"/>
              <a:t>:8888/tree?token=c0427197944995fd3a11ef41642325823c4451eb1f2856e9</a:t>
            </a:r>
          </a:p>
          <a:p>
            <a:r>
              <a:rPr lang="en-US" dirty="0" err="1"/>
              <a:t>Jupyter</a:t>
            </a:r>
            <a:r>
              <a:rPr lang="en-US" dirty="0"/>
              <a:t> Notebook can access files stored on the instance, as well as create </a:t>
            </a:r>
            <a:r>
              <a:rPr lang="en-US" dirty="0" err="1"/>
              <a:t>iPython</a:t>
            </a:r>
            <a:r>
              <a:rPr lang="en-US" dirty="0"/>
              <a:t> Notebooks for code to manipulate and process data within the instance.</a:t>
            </a:r>
          </a:p>
          <a:p>
            <a:endParaRPr lang="en-US" dirty="0"/>
          </a:p>
          <a:p>
            <a:endParaRPr lang="en-US" dirty="0"/>
          </a:p>
        </p:txBody>
      </p:sp>
    </p:spTree>
    <p:extLst>
      <p:ext uri="{BB962C8B-B14F-4D97-AF65-F5344CB8AC3E}">
        <p14:creationId xmlns:p14="http://schemas.microsoft.com/office/powerpoint/2010/main" val="1023716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0BB81-6A9B-48CD-9818-9F8B2A31BC31}"/>
              </a:ext>
            </a:extLst>
          </p:cNvPr>
          <p:cNvSpPr>
            <a:spLocks noGrp="1"/>
          </p:cNvSpPr>
          <p:nvPr>
            <p:ph type="title"/>
          </p:nvPr>
        </p:nvSpPr>
        <p:spPr/>
        <p:txBody>
          <a:bodyPr/>
          <a:lstStyle/>
          <a:p>
            <a:r>
              <a:rPr lang="en-US" dirty="0"/>
              <a:t>IMPORTING FILES/EXTRACTING FILES</a:t>
            </a:r>
          </a:p>
        </p:txBody>
      </p:sp>
      <p:sp>
        <p:nvSpPr>
          <p:cNvPr id="3" name="Content Placeholder 2">
            <a:extLst>
              <a:ext uri="{FF2B5EF4-FFF2-40B4-BE49-F238E27FC236}">
                <a16:creationId xmlns:a16="http://schemas.microsoft.com/office/drawing/2014/main" id="{18B533CC-31AE-4314-B2ED-2567FEF2E60A}"/>
              </a:ext>
            </a:extLst>
          </p:cNvPr>
          <p:cNvSpPr>
            <a:spLocks noGrp="1"/>
          </p:cNvSpPr>
          <p:nvPr>
            <p:ph idx="1"/>
          </p:nvPr>
        </p:nvSpPr>
        <p:spPr/>
        <p:txBody>
          <a:bodyPr/>
          <a:lstStyle/>
          <a:p>
            <a:r>
              <a:rPr lang="en-US" dirty="0"/>
              <a:t>For file importing/extracting, I used the FileZilla program.</a:t>
            </a:r>
          </a:p>
          <a:p>
            <a:r>
              <a:rPr lang="en-US" b="1" dirty="0"/>
              <a:t>The process to connect is simple:</a:t>
            </a:r>
          </a:p>
          <a:p>
            <a:pPr lvl="1"/>
            <a:r>
              <a:rPr lang="en-US" dirty="0"/>
              <a:t>Go to site manager</a:t>
            </a:r>
          </a:p>
          <a:p>
            <a:pPr lvl="1"/>
            <a:r>
              <a:rPr lang="en-US" dirty="0"/>
              <a:t>Create a new site</a:t>
            </a:r>
          </a:p>
          <a:p>
            <a:pPr lvl="1"/>
            <a:r>
              <a:rPr lang="en-US" dirty="0"/>
              <a:t>Add the Public DNS (IPv4) as the Host, with a SSH Protocol.</a:t>
            </a:r>
          </a:p>
          <a:p>
            <a:pPr lvl="1"/>
            <a:r>
              <a:rPr lang="en-US" dirty="0"/>
              <a:t>Set Logon Type to normal.</a:t>
            </a:r>
          </a:p>
          <a:p>
            <a:pPr lvl="1"/>
            <a:r>
              <a:rPr lang="en-US" dirty="0"/>
              <a:t>Connect!</a:t>
            </a:r>
          </a:p>
          <a:p>
            <a:r>
              <a:rPr lang="en-US" dirty="0"/>
              <a:t>Once connected, FileZilla places your local site (computer’s director if done on a home computer) next to a window with the instance’s site. It works similarly to your standard computer’s file explorer. </a:t>
            </a:r>
          </a:p>
        </p:txBody>
      </p:sp>
    </p:spTree>
    <p:extLst>
      <p:ext uri="{BB962C8B-B14F-4D97-AF65-F5344CB8AC3E}">
        <p14:creationId xmlns:p14="http://schemas.microsoft.com/office/powerpoint/2010/main" val="32216922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2258</TotalTime>
  <Words>3443</Words>
  <Application>Microsoft Office PowerPoint</Application>
  <PresentationFormat>Widescreen</PresentationFormat>
  <Paragraphs>596</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Calibri</vt:lpstr>
      <vt:lpstr>Cambria Math</vt:lpstr>
      <vt:lpstr>Symbol</vt:lpstr>
      <vt:lpstr>Times New Roman</vt:lpstr>
      <vt:lpstr>Tw Cen MT</vt:lpstr>
      <vt:lpstr>Tw Cen MT Condensed</vt:lpstr>
      <vt:lpstr>Wingdings</vt:lpstr>
      <vt:lpstr>Wingdings 3</vt:lpstr>
      <vt:lpstr>Integral</vt:lpstr>
      <vt:lpstr>Eric Rogler  Master’s Defense Presentation</vt:lpstr>
      <vt:lpstr>Classes Involved </vt:lpstr>
      <vt:lpstr>Problem Statement</vt:lpstr>
      <vt:lpstr>Introducing… the data! </vt:lpstr>
      <vt:lpstr>Where to Process the data?</vt:lpstr>
      <vt:lpstr>AMAZON EC2 (1)</vt:lpstr>
      <vt:lpstr>AMAZON EC2 (2)</vt:lpstr>
      <vt:lpstr>ACCESSING</vt:lpstr>
      <vt:lpstr>IMPORTING FILES/EXTRACTING FILES</vt:lpstr>
      <vt:lpstr>Dataset Structure</vt:lpstr>
      <vt:lpstr>Processing 1: IMPORTING/PREPROCESS</vt:lpstr>
      <vt:lpstr>Processing 2: Sentiment Analysis (1)</vt:lpstr>
      <vt:lpstr>Processing 2: Sentiment Analysis (2)</vt:lpstr>
      <vt:lpstr>Processing 3: Accuracy</vt:lpstr>
      <vt:lpstr>Processing 4: Table Creation</vt:lpstr>
      <vt:lpstr>Processing 5: Table Joins</vt:lpstr>
      <vt:lpstr>Processing 6: Sort and filter</vt:lpstr>
      <vt:lpstr>Processing 7: Manual Searching</vt:lpstr>
      <vt:lpstr>MCDM 1: Explaining the method – TOPSIS (1)</vt:lpstr>
      <vt:lpstr>MCDM 2: Modeling Solution (1)</vt:lpstr>
      <vt:lpstr>MCDM 2: Modeling Solution (2)</vt:lpstr>
      <vt:lpstr>MCDM 2: Modeling Solution (3)</vt:lpstr>
      <vt:lpstr>MCDM 2: Modeling SOlution (4)</vt:lpstr>
      <vt:lpstr>MCDM 2: Modeling SOlution (5)</vt:lpstr>
      <vt:lpstr>MCDM 3: Solution (1)</vt:lpstr>
      <vt:lpstr>APIC 1: WHAT WE KNOW SO FAR/FIND OUT</vt:lpstr>
      <vt:lpstr>APIC 2: Newsvendor Equations</vt:lpstr>
      <vt:lpstr>APIC 3: SOLVING Newsvendor (1)</vt:lpstr>
      <vt:lpstr>APIC 3: SOLVING Newsvendor (2)</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Eric Rogler  Master’s Defense Presentation</dc:title>
  <dc:creator>Eric Rogler</dc:creator>
  <cp:lastModifiedBy>Eric Rogler</cp:lastModifiedBy>
  <cp:revision>39</cp:revision>
  <dcterms:created xsi:type="dcterms:W3CDTF">2017-11-06T03:31:22Z</dcterms:created>
  <dcterms:modified xsi:type="dcterms:W3CDTF">2017-11-07T17:09:50Z</dcterms:modified>
</cp:coreProperties>
</file>