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1" r:id="rId4"/>
    <p:sldId id="258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>
        <p:scale>
          <a:sx n="92" d="100"/>
          <a:sy n="92" d="100"/>
        </p:scale>
        <p:origin x="7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957B-EA2C-1847-8E1A-49998EF81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4A3CA-2A56-A747-B95D-0DDACAFF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A1B1-8711-BC46-84E3-5471818C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F146-BB92-F04D-8DF1-10C4054E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6FEF-BA94-7E49-A4C3-360310B5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408A-F859-5A4E-B886-A6BDAA9B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29771-374E-FA4C-9DB5-A6A37E0FE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CB5D3-0122-FC40-9829-BDB81F9FA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00445-C2CB-3741-A17D-9A1F6DC8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E7C5-B972-4446-8A21-2EB6240D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5ABF3-C551-D941-A13B-2172AFAD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CB02-2125-5842-8FBB-01E11FAC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209A3-5939-FE4B-B676-BD852FB6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F556-9C69-3144-A1AB-FFC3AD4D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C707-CB23-594A-86D1-84652D19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855D-FB26-804A-A0D2-918EB2B5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0EF73-5CD6-1D46-A583-E4F9CA3E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6A5D-F612-424A-8E56-D97BB033E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097D-2E6B-C24B-804D-CE1AB0E7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1C74-CD69-644D-916E-8FE8549E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0796-80CA-594A-B572-F54F9E59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4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2CF1-A572-0B42-887B-B355C8D4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6CA1D-6C01-784D-B209-4A625900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D6FC5-9B8C-2149-B690-7D01DE64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E1E37-C536-9042-80D3-2A102F8E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8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B119-2E6F-7742-A6CC-C09F7B4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1A81-9A4A-8448-A7DC-30BC1375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AF62-486A-CE4B-92E3-7582E2B9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7AA-1A1F-EA4C-A1B3-FA5997D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FA774-401A-6046-964D-1158CA74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3B9C-3BEF-6E40-816C-E993980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0A91E-F66A-5148-B256-99A1BC71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0CF7-9290-2548-99A0-C6CB0A4F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F73B-3520-B247-AD3C-7993954B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8D93-0080-4C48-98A8-D8FD813C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C0A-D3A9-0F41-ABC4-7306400B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6F675-E065-F24F-8C5D-92CF1F49E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FC52E-1B04-5546-A90A-9B2655EA2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D2DC-EEE5-2C4B-AEF3-0B0DD9E4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0CFED-E8E5-E340-8FA8-AAC4F166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B841-261A-2542-AC47-80E7DF55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246E-4705-8D4C-9C52-4C01164F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84D46-0BAD-EA45-B675-FC3C09FA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08D91-44C3-7849-BA29-30EDE123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979D8-80A4-C541-9C2B-39B27EE4B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15846-91CE-094C-BC5C-FA8F0341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3274D-4CE5-E142-9B2F-F0CE0EB1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7D0DB-3276-D541-8242-81AF937C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1B55A-C79A-5C4D-B688-2FE9BE08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91EB-62A3-104A-ADDF-643BC198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1DCF4-1DD0-3F42-A16C-713F4101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F9C8A-B698-5E4A-9D82-4751C765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065D7-2391-334F-8018-32D1CC5C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B804C-39F5-414E-9101-D4FB6F4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A34F5-A044-924B-9E60-13F6DA0A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3AE30-00B4-5147-AE4F-B550E261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2B66-BF57-CB4D-923A-3BD7E30A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8C0D-2EB2-7F45-96D2-E0E0DBA3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05FD9-4AC1-7845-A059-DE38726BB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16DC3-BA1E-FA4C-B262-15F6036C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D54B-CD08-D64C-8F4D-950F8AE5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D8DA6-13F3-584A-9A4E-33D61AB4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1BE05-35C9-8B48-AB35-A364F707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CE6F3-792F-5547-9DE6-ED3FEC12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A07F-1505-6549-9AEB-E50CA0DF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44A5-D284-E24A-BD8F-568BE2235835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7BAD-012F-0947-BF4E-CAF9512C5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FEB4-7ED6-074E-8AB3-C4DFECA2D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4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45FFC-A07B-8544-866A-53F26C8A42A7}"/>
              </a:ext>
            </a:extLst>
          </p:cNvPr>
          <p:cNvSpPr txBox="1"/>
          <p:nvPr/>
        </p:nvSpPr>
        <p:spPr>
          <a:xfrm>
            <a:off x="768096" y="2670048"/>
            <a:ext cx="3223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Simulation and minimal modeling</a:t>
            </a: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Workshop Autumn 2022</a:t>
            </a: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Eric Rouviere</a:t>
            </a:r>
          </a:p>
        </p:txBody>
      </p:sp>
    </p:spTree>
    <p:extLst>
      <p:ext uri="{BB962C8B-B14F-4D97-AF65-F5344CB8AC3E}">
        <p14:creationId xmlns:p14="http://schemas.microsoft.com/office/powerpoint/2010/main" val="40268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991E7-A470-794F-998B-464CB6066C6B}"/>
              </a:ext>
            </a:extLst>
          </p:cNvPr>
          <p:cNvSpPr txBox="1"/>
          <p:nvPr/>
        </p:nvSpPr>
        <p:spPr>
          <a:xfrm>
            <a:off x="560832" y="560832"/>
            <a:ext cx="6710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Now that I have normal modes now what?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Compare to B-factors of a crystal structure</a:t>
            </a: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Compute modes of conformational changes between apo and </a:t>
            </a: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holo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states.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6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E3D06D-8C4B-EA4E-B37C-5F616B4B3040}"/>
              </a:ext>
            </a:extLst>
          </p:cNvPr>
          <p:cNvSpPr txBox="1"/>
          <p:nvPr/>
        </p:nvSpPr>
        <p:spPr>
          <a:xfrm>
            <a:off x="536448" y="451104"/>
            <a:ext cx="780213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Our model: Evolve elastic networks selecting for allostery. (following </a:t>
            </a: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riccardos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work)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 visualization of what it will look like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Elastic network with a sequence and K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Elastic network with spring constants painted on structure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Apply strains at active and allosteric site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Compute allostery set it as fitness 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evolve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Building the model.</a:t>
            </a:r>
          </a:p>
          <a:p>
            <a:pPr marL="342900" indent="-342900" algn="l">
              <a:buAutoNum type="arabicPeriod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Computeing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the hessian matrix</a:t>
            </a:r>
          </a:p>
          <a:p>
            <a:pPr marL="342900" indent="-342900" algn="l">
              <a:buAutoNum type="arabicPeriod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Computeing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response</a:t>
            </a:r>
          </a:p>
          <a:p>
            <a:pPr marL="342900" indent="-342900" algn="l">
              <a:buAutoNum type="arabicPeriod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Computeing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allostery</a:t>
            </a:r>
          </a:p>
          <a:p>
            <a:pPr marL="342900" indent="-342900" algn="l">
              <a:buAutoNum type="arabicPeriod"/>
            </a:pPr>
            <a:r>
              <a:rPr lang="en-US" sz="16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Evolving the model.</a:t>
            </a:r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79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6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76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3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40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7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37D8F-FE0B-3141-ABAD-C065D2E95190}"/>
              </a:ext>
            </a:extLst>
          </p:cNvPr>
          <p:cNvSpPr txBox="1"/>
          <p:nvPr/>
        </p:nvSpPr>
        <p:spPr>
          <a:xfrm>
            <a:off x="773096" y="1463067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AF1D1-DEBB-D141-937A-1824BEBA976B}"/>
              </a:ext>
            </a:extLst>
          </p:cNvPr>
          <p:cNvSpPr txBox="1"/>
          <p:nvPr/>
        </p:nvSpPr>
        <p:spPr>
          <a:xfrm>
            <a:off x="3230882" y="1476243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Build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60BA8-43BC-5B4B-8AF1-2825376067E9}"/>
              </a:ext>
            </a:extLst>
          </p:cNvPr>
          <p:cNvSpPr txBox="1"/>
          <p:nvPr/>
        </p:nvSpPr>
        <p:spPr>
          <a:xfrm>
            <a:off x="6411701" y="147284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A6098C-694D-7744-9C18-61EFC9809542}"/>
              </a:ext>
            </a:extLst>
          </p:cNvPr>
          <p:cNvSpPr/>
          <p:nvPr/>
        </p:nvSpPr>
        <p:spPr>
          <a:xfrm>
            <a:off x="1687303" y="1580325"/>
            <a:ext cx="1153989" cy="130390"/>
          </a:xfrm>
          <a:prstGeom prst="rightArrow">
            <a:avLst>
              <a:gd name="adj1" fmla="val 36818"/>
              <a:gd name="adj2" fmla="val 1455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A524252-B95F-7D4E-A68E-CC089F060C53}"/>
              </a:ext>
            </a:extLst>
          </p:cNvPr>
          <p:cNvSpPr/>
          <p:nvPr/>
        </p:nvSpPr>
        <p:spPr>
          <a:xfrm>
            <a:off x="4881651" y="1567149"/>
            <a:ext cx="1153989" cy="130390"/>
          </a:xfrm>
          <a:prstGeom prst="rightArrow">
            <a:avLst>
              <a:gd name="adj1" fmla="val 36818"/>
              <a:gd name="adj2" fmla="val 1455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EEF14-5786-564C-A61F-649CA0C94938}"/>
              </a:ext>
            </a:extLst>
          </p:cNvPr>
          <p:cNvSpPr txBox="1"/>
          <p:nvPr/>
        </p:nvSpPr>
        <p:spPr>
          <a:xfrm>
            <a:off x="541915" y="498763"/>
            <a:ext cx="4916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Minimal modeling: a useful tool in theoretical work.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392C2-FD52-E345-890B-79CF624712CE}"/>
              </a:ext>
            </a:extLst>
          </p:cNvPr>
          <p:cNvSpPr txBox="1"/>
          <p:nvPr/>
        </p:nvSpPr>
        <p:spPr>
          <a:xfrm>
            <a:off x="1339277" y="2255613"/>
            <a:ext cx="9301014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 Highly expressed proteins evolve slowly.”  -D.A. Drummond (2005).</a:t>
            </a:r>
          </a:p>
          <a:p>
            <a:pPr algn="l"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 Under what conditions is this true?</a:t>
            </a:r>
          </a:p>
          <a:p>
            <a:pPr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 Build a model of protein that can fold, unfold and function.</a:t>
            </a:r>
          </a:p>
          <a:p>
            <a:pPr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4. Evolve a population of these “proteins” under different evolutionary conditions in silico.</a:t>
            </a:r>
          </a:p>
          <a:p>
            <a:pPr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5. Propose a mathematical relationship between expression level and rate of evolution</a:t>
            </a:r>
          </a:p>
          <a:p>
            <a:pPr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6. Maybe you find that at higher mutation rates this does not hold and it explains the data from viruses.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E05CD-DC63-CB4B-A525-570AEFCF6D6F}"/>
              </a:ext>
            </a:extLst>
          </p:cNvPr>
          <p:cNvSpPr txBox="1"/>
          <p:nvPr/>
        </p:nvSpPr>
        <p:spPr>
          <a:xfrm>
            <a:off x="9466125" y="1463067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Write a theory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1388E5E-4610-9948-B013-6B8AEBEB0A16}"/>
              </a:ext>
            </a:extLst>
          </p:cNvPr>
          <p:cNvSpPr/>
          <p:nvPr/>
        </p:nvSpPr>
        <p:spPr>
          <a:xfrm>
            <a:off x="7686412" y="1567149"/>
            <a:ext cx="1153989" cy="130390"/>
          </a:xfrm>
          <a:prstGeom prst="rightArrow">
            <a:avLst>
              <a:gd name="adj1" fmla="val 36818"/>
              <a:gd name="adj2" fmla="val 1455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FFF56-BD81-324A-BFFE-30EC07774EA4}"/>
              </a:ext>
            </a:extLst>
          </p:cNvPr>
          <p:cNvSpPr txBox="1"/>
          <p:nvPr/>
        </p:nvSpPr>
        <p:spPr>
          <a:xfrm>
            <a:off x="377928" y="5694219"/>
            <a:ext cx="11436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Simulations of minimal models give you simple, interpretable “data” that provides a starting point for a mathematical theory.</a:t>
            </a:r>
          </a:p>
        </p:txBody>
      </p:sp>
    </p:spTree>
    <p:extLst>
      <p:ext uri="{BB962C8B-B14F-4D97-AF65-F5344CB8AC3E}">
        <p14:creationId xmlns:p14="http://schemas.microsoft.com/office/powerpoint/2010/main" val="21188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C63C9-BCD3-6649-9DEC-120E9149CF38}"/>
              </a:ext>
            </a:extLst>
          </p:cNvPr>
          <p:cNvSpPr txBox="1"/>
          <p:nvPr/>
        </p:nvSpPr>
        <p:spPr>
          <a:xfrm>
            <a:off x="573024" y="487680"/>
            <a:ext cx="10243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But Biophysics students often don’t have experience in this pipelines. Most computation experience comes from: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618BC-D7E6-454C-AF39-AF8930D833D5}"/>
              </a:ext>
            </a:extLst>
          </p:cNvPr>
          <p:cNvSpPr txBox="1"/>
          <p:nvPr/>
        </p:nvSpPr>
        <p:spPr>
          <a:xfrm>
            <a:off x="2170176" y="2442280"/>
            <a:ext cx="1527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“Data Science”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Scikit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-learn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TensorFlow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PyTorch</a:t>
            </a:r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87553-A39F-0941-8AFE-7192D05F485D}"/>
              </a:ext>
            </a:extLst>
          </p:cNvPr>
          <p:cNvSpPr txBox="1"/>
          <p:nvPr/>
        </p:nvSpPr>
        <p:spPr>
          <a:xfrm>
            <a:off x="7229856" y="2442280"/>
            <a:ext cx="2015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Molecular Dynamics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Gromacs</a:t>
            </a:r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Lammps</a:t>
            </a:r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Amber</a:t>
            </a:r>
          </a:p>
        </p:txBody>
      </p:sp>
    </p:spTree>
    <p:extLst>
      <p:ext uri="{BB962C8B-B14F-4D97-AF65-F5344CB8AC3E}">
        <p14:creationId xmlns:p14="http://schemas.microsoft.com/office/powerpoint/2010/main" val="58393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51C24-AF93-4440-A72B-2DA3EC45C8A7}"/>
              </a:ext>
            </a:extLst>
          </p:cNvPr>
          <p:cNvSpPr/>
          <p:nvPr/>
        </p:nvSpPr>
        <p:spPr>
          <a:xfrm>
            <a:off x="950976" y="552349"/>
            <a:ext cx="9473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this work shop we are going to: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Build a simple model of a protein (2d elastic network).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Measure the model’s “allostery” using linear response theory.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Simulate evolution, selecting for allostery using a Metropolis Monte Carlo algorithm.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Along the way we are going to learn how to write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Learn the basics to a computer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Be exposed to the Julia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Learn how to write very fast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to implement simples models in silico.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DB9AB-0279-4F4F-A44C-D5777745B334}"/>
              </a:ext>
            </a:extLst>
          </p:cNvPr>
          <p:cNvSpPr txBox="1"/>
          <p:nvPr/>
        </p:nvSpPr>
        <p:spPr>
          <a:xfrm>
            <a:off x="5264682" y="309044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Lets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63962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1B0CC-E320-C545-AC9D-C9C855C4A0D9}"/>
              </a:ext>
            </a:extLst>
          </p:cNvPr>
          <p:cNvSpPr txBox="1"/>
          <p:nvPr/>
        </p:nvSpPr>
        <p:spPr>
          <a:xfrm>
            <a:off x="743712" y="609600"/>
            <a:ext cx="57791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Protein allostery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What it is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How people think about it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 there is a need to used physical models to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20211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8C6CD-63AD-E74F-80AA-3219512BBDCD}"/>
              </a:ext>
            </a:extLst>
          </p:cNvPr>
          <p:cNvSpPr txBox="1"/>
          <p:nvPr/>
        </p:nvSpPr>
        <p:spPr>
          <a:xfrm>
            <a:off x="573024" y="438912"/>
            <a:ext cx="30684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elastic network of a protein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What is it</a:t>
            </a: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History</a:t>
            </a: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What is was meant </a:t>
            </a: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todo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7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73F41-4B3B-144B-A23F-6D003DB8DC4D}"/>
              </a:ext>
            </a:extLst>
          </p:cNvPr>
          <p:cNvSpPr txBox="1"/>
          <p:nvPr/>
        </p:nvSpPr>
        <p:spPr>
          <a:xfrm>
            <a:off x="597408" y="512064"/>
            <a:ext cx="72523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 model analysis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an elastic network you can compute its motions in finite number of modes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 you can measure how stiff that mode is.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Write the energy of an elastic network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Write the second order </a:t>
            </a: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expantion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of the energy.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Look at the matrix and describe some of its features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Diagonalize the matrix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 get the eigen modes and eigen values.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1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13226-1E99-A04A-95F6-63D5AC93D781}"/>
              </a:ext>
            </a:extLst>
          </p:cNvPr>
          <p:cNvSpPr txBox="1"/>
          <p:nvPr/>
        </p:nvSpPr>
        <p:spPr>
          <a:xfrm>
            <a:off x="609600" y="341376"/>
            <a:ext cx="4546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Visualizing these motions.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Show different motions on a 2 d elastic network.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8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A0104D6-6379-384B-A10F-49515BC61AE2}" vid="{2AA7F593-0788-3045-95A5-6E850DBA48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34503</TotalTime>
  <Words>474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Rouviere</dc:creator>
  <cp:lastModifiedBy>Eric Rouviere</cp:lastModifiedBy>
  <cp:revision>44</cp:revision>
  <dcterms:created xsi:type="dcterms:W3CDTF">2022-09-14T15:05:20Z</dcterms:created>
  <dcterms:modified xsi:type="dcterms:W3CDTF">2022-10-23T21:16:37Z</dcterms:modified>
</cp:coreProperties>
</file>