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420" r:id="rId2"/>
    <p:sldId id="524" r:id="rId3"/>
    <p:sldId id="438" r:id="rId4"/>
    <p:sldId id="512" r:id="rId5"/>
    <p:sldId id="513" r:id="rId6"/>
    <p:sldId id="439" r:id="rId7"/>
    <p:sldId id="523" r:id="rId8"/>
    <p:sldId id="515" r:id="rId9"/>
    <p:sldId id="529" r:id="rId10"/>
    <p:sldId id="530" r:id="rId11"/>
    <p:sldId id="532" r:id="rId12"/>
    <p:sldId id="525" r:id="rId13"/>
    <p:sldId id="527" r:id="rId14"/>
    <p:sldId id="531" r:id="rId15"/>
    <p:sldId id="520" r:id="rId16"/>
    <p:sldId id="516" r:id="rId17"/>
    <p:sldId id="521" r:id="rId18"/>
    <p:sldId id="519" r:id="rId19"/>
    <p:sldId id="52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A3E"/>
    <a:srgbClr val="97F1AA"/>
    <a:srgbClr val="C00000"/>
    <a:srgbClr val="C70000"/>
    <a:srgbClr val="D9D9D9"/>
    <a:srgbClr val="92C6FF"/>
    <a:srgbClr val="FF9F9A"/>
    <a:srgbClr val="00B05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208" autoAdjust="0"/>
  </p:normalViewPr>
  <p:slideViewPr>
    <p:cSldViewPr snapToGrid="0" snapToObjects="1">
      <p:cViewPr varScale="1">
        <p:scale>
          <a:sx n="159" d="100"/>
          <a:sy n="159" d="100"/>
        </p:scale>
        <p:origin x="22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6273-040D-4C88-AA92-F8BC33465A3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EC7CA-116A-4C4B-A7E7-EB9E5B65A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947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251D-E1D2-724F-A04C-31EB9904EB18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619C-B7FE-A041-BC79-93E04AD5D2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95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22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3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856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246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45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328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52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61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01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324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50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1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83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52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42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6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96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19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971" y="4860928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8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1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22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2512"/>
            <a:ext cx="9144000" cy="1321905"/>
          </a:xfrm>
        </p:spPr>
        <p:txBody>
          <a:bodyPr>
            <a:noAutofit/>
          </a:bodyPr>
          <a:lstStyle/>
          <a:p>
            <a:r>
              <a:rPr lang="en-US" sz="3600" dirty="0"/>
              <a:t>CHOPIN: Scalable Graphics Rendering in Multi-GPU Systems via Parallel Image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PT Sans Narrow"/>
              <a:cs typeface="PT Sans Narrow"/>
            </a:endParaRPr>
          </a:p>
          <a:p>
            <a:r>
              <a:rPr lang="en-US" b="1" dirty="0">
                <a:latin typeface="PT Sans Narrow"/>
                <a:cs typeface="PT Sans Narrow"/>
              </a:rPr>
              <a:t>Xiaowei Ren     </a:t>
            </a:r>
            <a:r>
              <a:rPr lang="en-US" dirty="0">
                <a:latin typeface="PT Sans Narrow"/>
                <a:cs typeface="PT Sans Narrow"/>
              </a:rPr>
              <a:t>Mieszko Lis</a:t>
            </a:r>
          </a:p>
          <a:p>
            <a:r>
              <a:rPr lang="en-US" dirty="0">
                <a:latin typeface="PT Sans Narrow"/>
                <a:cs typeface="PT Sans Narrow"/>
              </a:rPr>
              <a:t>The University of British Columbia</a:t>
            </a:r>
          </a:p>
        </p:txBody>
      </p:sp>
      <p:pic>
        <p:nvPicPr>
          <p:cNvPr id="6" name="Picture 5" descr="UBC Logo Ful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5" y="4479083"/>
            <a:ext cx="2954866" cy="4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Parallelism of Image Composition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E3C35F-6BC2-0046-ADF8-EDBE2D1B258E}"/>
              </a:ext>
            </a:extLst>
          </p:cNvPr>
          <p:cNvSpPr txBox="1"/>
          <p:nvPr/>
        </p:nvSpPr>
        <p:spPr>
          <a:xfrm>
            <a:off x="2743200" y="4869655"/>
            <a:ext cx="64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Bethel et al. High Performance Visualization: Enabling Extreme-Scale Scientific Insight (Chapter 5).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In </a:t>
            </a:r>
            <a:r>
              <a:rPr lang="en-CA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CRC Press 2012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14B65A-1DEE-504D-BF4E-F78B7E188BF8}"/>
              </a:ext>
            </a:extLst>
          </p:cNvPr>
          <p:cNvSpPr txBox="1"/>
          <p:nvPr/>
        </p:nvSpPr>
        <p:spPr>
          <a:xfrm>
            <a:off x="628650" y="1265439"/>
            <a:ext cx="745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Semi-transparent Sub-image Composition: </a:t>
            </a:r>
            <a:r>
              <a:rPr lang="en-US" sz="2000" b="1" dirty="0"/>
              <a:t>blending two pixels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2B602-EA68-1C43-98B8-5F3B6E4F9BF2}"/>
              </a:ext>
            </a:extLst>
          </p:cNvPr>
          <p:cNvSpPr txBox="1"/>
          <p:nvPr/>
        </p:nvSpPr>
        <p:spPr>
          <a:xfrm>
            <a:off x="628650" y="1668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56F0E7-7364-6D4A-8748-B9A8CF972C68}"/>
              </a:ext>
            </a:extLst>
          </p:cNvPr>
          <p:cNvGrpSpPr/>
          <p:nvPr/>
        </p:nvGrpSpPr>
        <p:grpSpPr>
          <a:xfrm>
            <a:off x="628650" y="1912324"/>
            <a:ext cx="688560" cy="500332"/>
            <a:chOff x="813381" y="2311028"/>
            <a:chExt cx="688560" cy="500332"/>
          </a:xfrm>
        </p:grpSpPr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C9BD0808-2703-574B-BCA9-EA3A06B66AC7}"/>
                </a:ext>
              </a:extLst>
            </p:cNvPr>
            <p:cNvSpPr/>
            <p:nvPr/>
          </p:nvSpPr>
          <p:spPr>
            <a:xfrm>
              <a:off x="813381" y="2311028"/>
              <a:ext cx="688559" cy="333554"/>
            </a:xfrm>
            <a:prstGeom prst="triangle">
              <a:avLst/>
            </a:prstGeom>
            <a:solidFill>
              <a:schemeClr val="accent2">
                <a:alpha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859CB4-6DA8-144D-A21E-780FBD02B553}"/>
                </a:ext>
              </a:extLst>
            </p:cNvPr>
            <p:cNvSpPr/>
            <p:nvPr/>
          </p:nvSpPr>
          <p:spPr>
            <a:xfrm>
              <a:off x="1152331" y="2477805"/>
              <a:ext cx="349610" cy="333555"/>
            </a:xfrm>
            <a:prstGeom prst="rect">
              <a:avLst/>
            </a:prstGeom>
            <a:solidFill>
              <a:srgbClr val="FFFF0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BC7CF3-7BB6-9B4D-AB9E-6F4F151AB2A4}"/>
                </a:ext>
              </a:extLst>
            </p:cNvPr>
            <p:cNvSpPr/>
            <p:nvPr/>
          </p:nvSpPr>
          <p:spPr>
            <a:xfrm>
              <a:off x="1152331" y="2311028"/>
              <a:ext cx="349609" cy="33355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BF1380-0F0F-9348-9CFF-67D9BD3B0F1D}"/>
              </a:ext>
            </a:extLst>
          </p:cNvPr>
          <p:cNvGrpSpPr/>
          <p:nvPr/>
        </p:nvGrpSpPr>
        <p:grpSpPr>
          <a:xfrm>
            <a:off x="6726238" y="1728306"/>
            <a:ext cx="2040237" cy="880536"/>
            <a:chOff x="2341769" y="1930823"/>
            <a:chExt cx="2040237" cy="88053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2F4853-AAE3-F640-9BF9-2EA137089EF8}"/>
                </a:ext>
              </a:extLst>
            </p:cNvPr>
            <p:cNvGrpSpPr/>
            <p:nvPr/>
          </p:nvGrpSpPr>
          <p:grpSpPr>
            <a:xfrm>
              <a:off x="2377239" y="1930823"/>
              <a:ext cx="2004767" cy="310027"/>
              <a:chOff x="2310063" y="3310445"/>
              <a:chExt cx="2004767" cy="31002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4CF53-A364-7C4C-A525-8633079D1AA2}"/>
                  </a:ext>
                </a:extLst>
              </p:cNvPr>
              <p:cNvSpPr txBox="1"/>
              <p:nvPr/>
            </p:nvSpPr>
            <p:spPr>
              <a:xfrm>
                <a:off x="2310063" y="331269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F361DA-B773-834C-A16E-734C2C3CE615}"/>
                  </a:ext>
                </a:extLst>
              </p:cNvPr>
              <p:cNvSpPr txBox="1"/>
              <p:nvPr/>
            </p:nvSpPr>
            <p:spPr>
              <a:xfrm>
                <a:off x="3003636" y="331044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A6802A-DF4B-FF49-83F8-3F4AFA88E036}"/>
                  </a:ext>
                </a:extLst>
              </p:cNvPr>
              <p:cNvSpPr txBox="1"/>
              <p:nvPr/>
            </p:nvSpPr>
            <p:spPr>
              <a:xfrm>
                <a:off x="3697209" y="3311172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56773E-2E9C-4342-A200-15DEA26D505D}"/>
                </a:ext>
              </a:extLst>
            </p:cNvPr>
            <p:cNvGrpSpPr/>
            <p:nvPr/>
          </p:nvGrpSpPr>
          <p:grpSpPr>
            <a:xfrm>
              <a:off x="2341769" y="2305353"/>
              <a:ext cx="1906230" cy="506006"/>
              <a:chOff x="2341769" y="2305353"/>
              <a:chExt cx="1906230" cy="506006"/>
            </a:xfrm>
          </p:grpSpPr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1CD249E2-99FF-D744-8901-94B582F9A84C}"/>
                  </a:ext>
                </a:extLst>
              </p:cNvPr>
              <p:cNvSpPr/>
              <p:nvPr/>
            </p:nvSpPr>
            <p:spPr>
              <a:xfrm>
                <a:off x="2341769" y="2311028"/>
                <a:ext cx="688559" cy="333554"/>
              </a:xfrm>
              <a:prstGeom prst="triangle">
                <a:avLst/>
              </a:prstGeom>
              <a:solidFill>
                <a:schemeClr val="accent2">
                  <a:alpha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EE271D-0490-7341-90EA-DD05242D97D2}"/>
                  </a:ext>
                </a:extLst>
              </p:cNvPr>
              <p:cNvSpPr/>
              <p:nvPr/>
            </p:nvSpPr>
            <p:spPr>
              <a:xfrm>
                <a:off x="3204817" y="2477804"/>
                <a:ext cx="349610" cy="333555"/>
              </a:xfrm>
              <a:prstGeom prst="rect">
                <a:avLst/>
              </a:prstGeom>
              <a:solidFill>
                <a:srgbClr val="FFFF00">
                  <a:alpha val="65000"/>
                </a:srgb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BDC45E-749F-AD48-A088-C3C39731035A}"/>
                  </a:ext>
                </a:extLst>
              </p:cNvPr>
              <p:cNvSpPr/>
              <p:nvPr/>
            </p:nvSpPr>
            <p:spPr>
              <a:xfrm>
                <a:off x="3898390" y="2305353"/>
                <a:ext cx="349609" cy="333555"/>
              </a:xfrm>
              <a:prstGeom prst="ellipse">
                <a:avLst/>
              </a:prstGeom>
              <a:solidFill>
                <a:srgbClr val="00B050">
                  <a:alpha val="65000"/>
                </a:srgb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FF9E11-73E1-544F-987C-D84BA55EB44D}"/>
              </a:ext>
            </a:extLst>
          </p:cNvPr>
          <p:cNvGrpSpPr/>
          <p:nvPr/>
        </p:nvGrpSpPr>
        <p:grpSpPr>
          <a:xfrm>
            <a:off x="6761708" y="2780585"/>
            <a:ext cx="693888" cy="333555"/>
            <a:chOff x="1972803" y="3046971"/>
            <a:chExt cx="693888" cy="333555"/>
          </a:xfrm>
        </p:grpSpPr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626119CF-DD1C-DF43-B375-F977CECF6802}"/>
                </a:ext>
              </a:extLst>
            </p:cNvPr>
            <p:cNvSpPr/>
            <p:nvPr/>
          </p:nvSpPr>
          <p:spPr>
            <a:xfrm>
              <a:off x="1972803" y="3046972"/>
              <a:ext cx="688559" cy="333554"/>
            </a:xfrm>
            <a:prstGeom prst="triangle">
              <a:avLst/>
            </a:prstGeom>
            <a:solidFill>
              <a:schemeClr val="accent2">
                <a:alpha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B566E1F-3C22-2A47-B9E3-47271700D204}"/>
                </a:ext>
              </a:extLst>
            </p:cNvPr>
            <p:cNvSpPr/>
            <p:nvPr/>
          </p:nvSpPr>
          <p:spPr>
            <a:xfrm>
              <a:off x="2317082" y="3046971"/>
              <a:ext cx="349609" cy="33355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623DE82-31E4-014E-8E7A-6338CB36E8F5}"/>
              </a:ext>
            </a:extLst>
          </p:cNvPr>
          <p:cNvGrpSpPr/>
          <p:nvPr/>
        </p:nvGrpSpPr>
        <p:grpSpPr>
          <a:xfrm>
            <a:off x="6761708" y="3526640"/>
            <a:ext cx="693889" cy="500332"/>
            <a:chOff x="1967473" y="3782914"/>
            <a:chExt cx="693889" cy="500332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9B8D7679-9736-054B-8B3B-728A3BA58C71}"/>
                </a:ext>
              </a:extLst>
            </p:cNvPr>
            <p:cNvSpPr/>
            <p:nvPr/>
          </p:nvSpPr>
          <p:spPr>
            <a:xfrm>
              <a:off x="1967473" y="3782915"/>
              <a:ext cx="688559" cy="333554"/>
            </a:xfrm>
            <a:prstGeom prst="triangle">
              <a:avLst/>
            </a:prstGeom>
            <a:solidFill>
              <a:schemeClr val="accent2">
                <a:alpha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A6BF79-C6F1-BF4A-A573-6AECED2DA2C5}"/>
                </a:ext>
              </a:extLst>
            </p:cNvPr>
            <p:cNvSpPr/>
            <p:nvPr/>
          </p:nvSpPr>
          <p:spPr>
            <a:xfrm>
              <a:off x="2311752" y="3782914"/>
              <a:ext cx="349609" cy="33355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BC62C6-3234-B841-97D8-5598A4F12ABA}"/>
                </a:ext>
              </a:extLst>
            </p:cNvPr>
            <p:cNvSpPr/>
            <p:nvPr/>
          </p:nvSpPr>
          <p:spPr>
            <a:xfrm>
              <a:off x="2311752" y="3949691"/>
              <a:ext cx="349610" cy="333555"/>
            </a:xfrm>
            <a:prstGeom prst="rect">
              <a:avLst/>
            </a:prstGeom>
            <a:solidFill>
              <a:srgbClr val="FFFF0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2C5B49-C802-AD4C-92C0-12DE22753EEB}"/>
              </a:ext>
            </a:extLst>
          </p:cNvPr>
          <p:cNvGrpSpPr/>
          <p:nvPr/>
        </p:nvGrpSpPr>
        <p:grpSpPr>
          <a:xfrm>
            <a:off x="1846415" y="1756110"/>
            <a:ext cx="2040237" cy="880536"/>
            <a:chOff x="2341769" y="1930823"/>
            <a:chExt cx="2040237" cy="880536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63DE212-5902-114B-9080-BA9C077BFF26}"/>
                </a:ext>
              </a:extLst>
            </p:cNvPr>
            <p:cNvGrpSpPr/>
            <p:nvPr/>
          </p:nvGrpSpPr>
          <p:grpSpPr>
            <a:xfrm>
              <a:off x="2377239" y="1930823"/>
              <a:ext cx="2004767" cy="310027"/>
              <a:chOff x="2310063" y="3310445"/>
              <a:chExt cx="2004767" cy="310027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BE7AA4F-49B5-4445-9F3C-40508300657C}"/>
                  </a:ext>
                </a:extLst>
              </p:cNvPr>
              <p:cNvSpPr txBox="1"/>
              <p:nvPr/>
            </p:nvSpPr>
            <p:spPr>
              <a:xfrm>
                <a:off x="2310063" y="331269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50A0CC5-EECD-0C4B-8015-B8BD18BB1832}"/>
                  </a:ext>
                </a:extLst>
              </p:cNvPr>
              <p:cNvSpPr txBox="1"/>
              <p:nvPr/>
            </p:nvSpPr>
            <p:spPr>
              <a:xfrm>
                <a:off x="3003636" y="331044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BA47F4-5518-1A4E-B063-95DBA89CDB27}"/>
                  </a:ext>
                </a:extLst>
              </p:cNvPr>
              <p:cNvSpPr txBox="1"/>
              <p:nvPr/>
            </p:nvSpPr>
            <p:spPr>
              <a:xfrm>
                <a:off x="3697209" y="3311172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GPU2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4103EE5-A8C8-1047-AB7D-753E791934E3}"/>
                </a:ext>
              </a:extLst>
            </p:cNvPr>
            <p:cNvGrpSpPr/>
            <p:nvPr/>
          </p:nvGrpSpPr>
          <p:grpSpPr>
            <a:xfrm>
              <a:off x="2341769" y="2305353"/>
              <a:ext cx="1906230" cy="506006"/>
              <a:chOff x="2341769" y="2305353"/>
              <a:chExt cx="1906230" cy="506006"/>
            </a:xfrm>
          </p:grpSpPr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32DD8494-ED5F-2541-97EE-3E7683A51D15}"/>
                  </a:ext>
                </a:extLst>
              </p:cNvPr>
              <p:cNvSpPr/>
              <p:nvPr/>
            </p:nvSpPr>
            <p:spPr>
              <a:xfrm>
                <a:off x="2341769" y="2311028"/>
                <a:ext cx="688559" cy="333554"/>
              </a:xfrm>
              <a:prstGeom prst="triangle">
                <a:avLst/>
              </a:prstGeom>
              <a:solidFill>
                <a:schemeClr val="accent2">
                  <a:alpha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BF9DE91-F85C-FB4C-9727-F0D71EEA8BD2}"/>
                  </a:ext>
                </a:extLst>
              </p:cNvPr>
              <p:cNvSpPr/>
              <p:nvPr/>
            </p:nvSpPr>
            <p:spPr>
              <a:xfrm>
                <a:off x="3204817" y="2477804"/>
                <a:ext cx="349610" cy="333555"/>
              </a:xfrm>
              <a:prstGeom prst="rect">
                <a:avLst/>
              </a:prstGeom>
              <a:solidFill>
                <a:srgbClr val="FFFF00">
                  <a:alpha val="65000"/>
                </a:srgb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F94B093-F1D7-674A-8EDB-4A4005D2B583}"/>
                  </a:ext>
                </a:extLst>
              </p:cNvPr>
              <p:cNvSpPr/>
              <p:nvPr/>
            </p:nvSpPr>
            <p:spPr>
              <a:xfrm>
                <a:off x="3898390" y="2305353"/>
                <a:ext cx="349609" cy="333555"/>
              </a:xfrm>
              <a:prstGeom prst="ellipse">
                <a:avLst/>
              </a:prstGeom>
              <a:solidFill>
                <a:srgbClr val="00B050">
                  <a:alpha val="65000"/>
                </a:srgb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A62AE2-3C44-0249-9A23-6B49C04301F7}"/>
              </a:ext>
            </a:extLst>
          </p:cNvPr>
          <p:cNvGrpSpPr/>
          <p:nvPr/>
        </p:nvGrpSpPr>
        <p:grpSpPr>
          <a:xfrm>
            <a:off x="1846415" y="2787161"/>
            <a:ext cx="693889" cy="509949"/>
            <a:chOff x="4357003" y="3043833"/>
            <a:chExt cx="693889" cy="509949"/>
          </a:xfrm>
        </p:grpSpPr>
        <p:sp>
          <p:nvSpPr>
            <p:cNvPr id="101" name="Triangle 100">
              <a:extLst>
                <a:ext uri="{FF2B5EF4-FFF2-40B4-BE49-F238E27FC236}">
                  <a16:creationId xmlns:a16="http://schemas.microsoft.com/office/drawing/2014/main" id="{A4B95DD4-F96A-D44F-81A2-44C61F108DC0}"/>
                </a:ext>
              </a:extLst>
            </p:cNvPr>
            <p:cNvSpPr/>
            <p:nvPr/>
          </p:nvSpPr>
          <p:spPr>
            <a:xfrm>
              <a:off x="4357003" y="3043833"/>
              <a:ext cx="688559" cy="333554"/>
            </a:xfrm>
            <a:prstGeom prst="triangle">
              <a:avLst/>
            </a:prstGeom>
            <a:solidFill>
              <a:schemeClr val="accent2">
                <a:alpha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1754FD-C766-AE4A-8F1F-5C8B27CF4212}"/>
                </a:ext>
              </a:extLst>
            </p:cNvPr>
            <p:cNvSpPr/>
            <p:nvPr/>
          </p:nvSpPr>
          <p:spPr>
            <a:xfrm>
              <a:off x="4701282" y="3220227"/>
              <a:ext cx="349610" cy="333555"/>
            </a:xfrm>
            <a:prstGeom prst="rect">
              <a:avLst/>
            </a:prstGeom>
            <a:solidFill>
              <a:srgbClr val="FFFF0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6B1BC77-B52E-8D4C-B932-24FD53086C37}"/>
              </a:ext>
            </a:extLst>
          </p:cNvPr>
          <p:cNvGrpSpPr/>
          <p:nvPr/>
        </p:nvGrpSpPr>
        <p:grpSpPr>
          <a:xfrm>
            <a:off x="1841085" y="3514946"/>
            <a:ext cx="695906" cy="509950"/>
            <a:chOff x="4351673" y="3771618"/>
            <a:chExt cx="695906" cy="509950"/>
          </a:xfrm>
        </p:grpSpPr>
        <p:sp>
          <p:nvSpPr>
            <p:cNvPr id="103" name="Triangle 102">
              <a:extLst>
                <a:ext uri="{FF2B5EF4-FFF2-40B4-BE49-F238E27FC236}">
                  <a16:creationId xmlns:a16="http://schemas.microsoft.com/office/drawing/2014/main" id="{3BBF65AE-DDF0-3049-A159-94A3C225877F}"/>
                </a:ext>
              </a:extLst>
            </p:cNvPr>
            <p:cNvSpPr/>
            <p:nvPr/>
          </p:nvSpPr>
          <p:spPr>
            <a:xfrm>
              <a:off x="4351673" y="3771619"/>
              <a:ext cx="688559" cy="333554"/>
            </a:xfrm>
            <a:prstGeom prst="triangle">
              <a:avLst/>
            </a:prstGeom>
            <a:solidFill>
              <a:schemeClr val="accent2">
                <a:alpha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876E7D6-ADAF-144D-BFDD-8BD521E9FE12}"/>
                </a:ext>
              </a:extLst>
            </p:cNvPr>
            <p:cNvSpPr/>
            <p:nvPr/>
          </p:nvSpPr>
          <p:spPr>
            <a:xfrm>
              <a:off x="4695952" y="3948013"/>
              <a:ext cx="349610" cy="333555"/>
            </a:xfrm>
            <a:prstGeom prst="rect">
              <a:avLst/>
            </a:prstGeom>
            <a:solidFill>
              <a:srgbClr val="FFFF0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08C9835-574D-974E-AFB6-0D7CAAB5E1E1}"/>
                </a:ext>
              </a:extLst>
            </p:cNvPr>
            <p:cNvSpPr/>
            <p:nvPr/>
          </p:nvSpPr>
          <p:spPr>
            <a:xfrm>
              <a:off x="4697970" y="3771618"/>
              <a:ext cx="349609" cy="33355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2383D47-9BD8-4146-AEDF-D0776696EA97}"/>
              </a:ext>
            </a:extLst>
          </p:cNvPr>
          <p:cNvGrpSpPr/>
          <p:nvPr/>
        </p:nvGrpSpPr>
        <p:grpSpPr>
          <a:xfrm>
            <a:off x="4266085" y="1754361"/>
            <a:ext cx="2040237" cy="880536"/>
            <a:chOff x="2341769" y="1930823"/>
            <a:chExt cx="2040237" cy="880536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F24C0CD-7A13-A046-BE47-5557AF520A8F}"/>
                </a:ext>
              </a:extLst>
            </p:cNvPr>
            <p:cNvGrpSpPr/>
            <p:nvPr/>
          </p:nvGrpSpPr>
          <p:grpSpPr>
            <a:xfrm>
              <a:off x="2377239" y="1930823"/>
              <a:ext cx="2004767" cy="310027"/>
              <a:chOff x="2310063" y="3310445"/>
              <a:chExt cx="2004767" cy="31002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DF12DFD-EE3B-C74F-9C20-DB0288876665}"/>
                  </a:ext>
                </a:extLst>
              </p:cNvPr>
              <p:cNvSpPr txBox="1"/>
              <p:nvPr/>
            </p:nvSpPr>
            <p:spPr>
              <a:xfrm>
                <a:off x="2310063" y="331269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C60CF3-E466-8A47-860D-CF04EC06D3F1}"/>
                  </a:ext>
                </a:extLst>
              </p:cNvPr>
              <p:cNvSpPr txBox="1"/>
              <p:nvPr/>
            </p:nvSpPr>
            <p:spPr>
              <a:xfrm>
                <a:off x="3003636" y="331044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4ECFC8A-3BE3-454C-A2D2-26F237225C74}"/>
                  </a:ext>
                </a:extLst>
              </p:cNvPr>
              <p:cNvSpPr txBox="1"/>
              <p:nvPr/>
            </p:nvSpPr>
            <p:spPr>
              <a:xfrm>
                <a:off x="3697209" y="3311172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GPU2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DA6523A-E0ED-1742-926A-EB402DAD9B02}"/>
                </a:ext>
              </a:extLst>
            </p:cNvPr>
            <p:cNvGrpSpPr/>
            <p:nvPr/>
          </p:nvGrpSpPr>
          <p:grpSpPr>
            <a:xfrm>
              <a:off x="2341769" y="2305353"/>
              <a:ext cx="1906230" cy="506006"/>
              <a:chOff x="2341769" y="2305353"/>
              <a:chExt cx="1906230" cy="506006"/>
            </a:xfrm>
          </p:grpSpPr>
          <p:sp>
            <p:nvSpPr>
              <p:cNvPr id="109" name="Triangle 108">
                <a:extLst>
                  <a:ext uri="{FF2B5EF4-FFF2-40B4-BE49-F238E27FC236}">
                    <a16:creationId xmlns:a16="http://schemas.microsoft.com/office/drawing/2014/main" id="{0D553CD1-C9A7-704F-8321-CFF5DB66EBD3}"/>
                  </a:ext>
                </a:extLst>
              </p:cNvPr>
              <p:cNvSpPr/>
              <p:nvPr/>
            </p:nvSpPr>
            <p:spPr>
              <a:xfrm>
                <a:off x="2341769" y="2311028"/>
                <a:ext cx="688559" cy="333554"/>
              </a:xfrm>
              <a:prstGeom prst="triangle">
                <a:avLst/>
              </a:prstGeom>
              <a:solidFill>
                <a:schemeClr val="accent2">
                  <a:alpha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5D7BD86-F0A0-8F46-A21D-D8B4B500B2E8}"/>
                  </a:ext>
                </a:extLst>
              </p:cNvPr>
              <p:cNvSpPr/>
              <p:nvPr/>
            </p:nvSpPr>
            <p:spPr>
              <a:xfrm>
                <a:off x="3204817" y="2477804"/>
                <a:ext cx="349610" cy="333555"/>
              </a:xfrm>
              <a:prstGeom prst="rect">
                <a:avLst/>
              </a:prstGeom>
              <a:solidFill>
                <a:srgbClr val="FFFF00">
                  <a:alpha val="65000"/>
                </a:srgb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C79182A-16CD-1E45-BF60-6C003396BC75}"/>
                  </a:ext>
                </a:extLst>
              </p:cNvPr>
              <p:cNvSpPr/>
              <p:nvPr/>
            </p:nvSpPr>
            <p:spPr>
              <a:xfrm>
                <a:off x="3898390" y="2305353"/>
                <a:ext cx="349609" cy="333555"/>
              </a:xfrm>
              <a:prstGeom prst="ellipse">
                <a:avLst/>
              </a:prstGeom>
              <a:solidFill>
                <a:srgbClr val="00B050">
                  <a:alpha val="65000"/>
                </a:srgb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4280089-1BF6-9946-B931-A917197C1C73}"/>
              </a:ext>
            </a:extLst>
          </p:cNvPr>
          <p:cNvGrpSpPr/>
          <p:nvPr/>
        </p:nvGrpSpPr>
        <p:grpSpPr>
          <a:xfrm>
            <a:off x="5123803" y="2787142"/>
            <a:ext cx="354940" cy="509967"/>
            <a:chOff x="7634391" y="3043814"/>
            <a:chExt cx="354940" cy="50996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C3C7A6-D19F-6C49-8E85-0BCCCE022F69}"/>
                </a:ext>
              </a:extLst>
            </p:cNvPr>
            <p:cNvSpPr/>
            <p:nvPr/>
          </p:nvSpPr>
          <p:spPr>
            <a:xfrm>
              <a:off x="7639721" y="3220226"/>
              <a:ext cx="349610" cy="333555"/>
            </a:xfrm>
            <a:prstGeom prst="rect">
              <a:avLst/>
            </a:prstGeom>
            <a:solidFill>
              <a:srgbClr val="FFFF0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1905637-195F-5047-AF8B-34CB46985611}"/>
                </a:ext>
              </a:extLst>
            </p:cNvPr>
            <p:cNvSpPr/>
            <p:nvPr/>
          </p:nvSpPr>
          <p:spPr>
            <a:xfrm>
              <a:off x="7634391" y="3043814"/>
              <a:ext cx="349609" cy="33355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FC35D3-8E41-7C44-AED5-C12808E03A5A}"/>
              </a:ext>
            </a:extLst>
          </p:cNvPr>
          <p:cNvGrpSpPr/>
          <p:nvPr/>
        </p:nvGrpSpPr>
        <p:grpSpPr>
          <a:xfrm>
            <a:off x="4266085" y="3514929"/>
            <a:ext cx="688559" cy="509967"/>
            <a:chOff x="6776673" y="3771601"/>
            <a:chExt cx="688559" cy="509967"/>
          </a:xfrm>
        </p:grpSpPr>
        <p:sp>
          <p:nvSpPr>
            <p:cNvPr id="117" name="Triangle 116">
              <a:extLst>
                <a:ext uri="{FF2B5EF4-FFF2-40B4-BE49-F238E27FC236}">
                  <a16:creationId xmlns:a16="http://schemas.microsoft.com/office/drawing/2014/main" id="{34152B08-EB0D-A440-AB1B-C8EAF4875674}"/>
                </a:ext>
              </a:extLst>
            </p:cNvPr>
            <p:cNvSpPr/>
            <p:nvPr/>
          </p:nvSpPr>
          <p:spPr>
            <a:xfrm>
              <a:off x="6776673" y="3771618"/>
              <a:ext cx="688559" cy="333554"/>
            </a:xfrm>
            <a:prstGeom prst="triangle">
              <a:avLst/>
            </a:prstGeom>
            <a:solidFill>
              <a:schemeClr val="accent2">
                <a:alpha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B26CD6-2DBC-2343-9029-6CF2196C6B58}"/>
                </a:ext>
              </a:extLst>
            </p:cNvPr>
            <p:cNvSpPr/>
            <p:nvPr/>
          </p:nvSpPr>
          <p:spPr>
            <a:xfrm>
              <a:off x="7115622" y="3948013"/>
              <a:ext cx="349610" cy="333555"/>
            </a:xfrm>
            <a:prstGeom prst="rect">
              <a:avLst/>
            </a:prstGeom>
            <a:solidFill>
              <a:srgbClr val="FFFF0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2206E3-04F3-4C44-8319-095B21034FB6}"/>
                </a:ext>
              </a:extLst>
            </p:cNvPr>
            <p:cNvSpPr/>
            <p:nvPr/>
          </p:nvSpPr>
          <p:spPr>
            <a:xfrm>
              <a:off x="7110292" y="3771601"/>
              <a:ext cx="349609" cy="33355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BDD21E9-0A51-F448-ABE5-CFE085317D9C}"/>
              </a:ext>
            </a:extLst>
          </p:cNvPr>
          <p:cNvSpPr txBox="1"/>
          <p:nvPr/>
        </p:nvSpPr>
        <p:spPr>
          <a:xfrm>
            <a:off x="830594" y="2927777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85A398-52AA-2343-A21B-E018BF07F6CC}"/>
              </a:ext>
            </a:extLst>
          </p:cNvPr>
          <p:cNvSpPr txBox="1"/>
          <p:nvPr/>
        </p:nvSpPr>
        <p:spPr>
          <a:xfrm>
            <a:off x="834113" y="3655564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0A24FCF-F371-ED45-9DAA-69EB7035467B}"/>
              </a:ext>
            </a:extLst>
          </p:cNvPr>
          <p:cNvSpPr txBox="1"/>
          <p:nvPr/>
        </p:nvSpPr>
        <p:spPr>
          <a:xfrm>
            <a:off x="671262" y="4126733"/>
            <a:ext cx="780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semi-transparent composition is not commutative, but it’s associative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DFC55EC-CF9D-4A46-8E3C-5A89A2956ABE}"/>
              </a:ext>
            </a:extLst>
          </p:cNvPr>
          <p:cNvSpPr txBox="1"/>
          <p:nvPr/>
        </p:nvSpPr>
        <p:spPr>
          <a:xfrm>
            <a:off x="671262" y="4459920"/>
            <a:ext cx="780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start to compose adjacent sub-images once they are ready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31761-D4AE-B74C-8941-4E8781B364C9}"/>
              </a:ext>
            </a:extLst>
          </p:cNvPr>
          <p:cNvSpPr txBox="1"/>
          <p:nvPr/>
        </p:nvSpPr>
        <p:spPr>
          <a:xfrm>
            <a:off x="201763" y="240954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 over B over A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5329D57-D474-4B46-8A63-59CDC623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86" y="3532382"/>
            <a:ext cx="349611" cy="34567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FD486727-2F19-E149-B337-BE36D502D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544" y="3512440"/>
            <a:ext cx="349609" cy="33355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83B5F01C-AE36-FC45-A5A6-D2A7A2DF5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196" y="3512440"/>
            <a:ext cx="349609" cy="3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6" grpId="0"/>
      <p:bldP spid="127" grpId="0"/>
      <p:bldP spid="1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Parallelism of Image Composition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0A62FD-708F-C24A-950C-EF9D0801B8E2}"/>
              </a:ext>
            </a:extLst>
          </p:cNvPr>
          <p:cNvSpPr txBox="1"/>
          <p:nvPr/>
        </p:nvSpPr>
        <p:spPr>
          <a:xfrm>
            <a:off x="628648" y="1356651"/>
            <a:ext cx="583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Opaque Sub-image Composition: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14B65A-1DEE-504D-BF4E-F78B7E188BF8}"/>
              </a:ext>
            </a:extLst>
          </p:cNvPr>
          <p:cNvSpPr txBox="1"/>
          <p:nvPr/>
        </p:nvSpPr>
        <p:spPr>
          <a:xfrm>
            <a:off x="628648" y="2768026"/>
            <a:ext cx="583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Semi-transparent Sub-image Composition: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4790BF-CAC9-D548-A336-B796EDE400AE}"/>
              </a:ext>
            </a:extLst>
          </p:cNvPr>
          <p:cNvSpPr txBox="1"/>
          <p:nvPr/>
        </p:nvSpPr>
        <p:spPr>
          <a:xfrm>
            <a:off x="1013658" y="1842387"/>
            <a:ext cx="752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Simply occlude pixels that are further to camera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be composed </a:t>
            </a:r>
            <a:r>
              <a:rPr lang="en-US" sz="2000" b="1" i="1" dirty="0"/>
              <a:t>out-of-order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A1F3AF-3B65-C449-BA71-3E9B70335CE5}"/>
              </a:ext>
            </a:extLst>
          </p:cNvPr>
          <p:cNvSpPr txBox="1"/>
          <p:nvPr/>
        </p:nvSpPr>
        <p:spPr>
          <a:xfrm>
            <a:off x="1013658" y="3256698"/>
            <a:ext cx="752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blending two pixels, not commutative, but it’s </a:t>
            </a:r>
            <a:r>
              <a:rPr lang="en-US" sz="2000" b="1" i="1" dirty="0"/>
              <a:t>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to compose adjacent sub-images once they are ready</a:t>
            </a:r>
          </a:p>
        </p:txBody>
      </p:sp>
    </p:spTree>
    <p:extLst>
      <p:ext uri="{BB962C8B-B14F-4D97-AF65-F5344CB8AC3E}">
        <p14:creationId xmlns:p14="http://schemas.microsoft.com/office/powerpoint/2010/main" val="391179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Leveraging Parallel Image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694B5-452D-2D44-B7B9-1590C8E3E39B}"/>
              </a:ext>
            </a:extLst>
          </p:cNvPr>
          <p:cNvSpPr txBox="1"/>
          <p:nvPr/>
        </p:nvSpPr>
        <p:spPr>
          <a:xfrm>
            <a:off x="615511" y="1267868"/>
            <a:ext cx="791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Insight: sequential primitive distribution </a:t>
            </a:r>
            <a:r>
              <a:rPr lang="en-US" sz="2000" b="1" dirty="0">
                <a:sym typeface="Wingdings" pitchFamily="2" charset="2"/>
              </a:rPr>
              <a:t></a:t>
            </a:r>
            <a:r>
              <a:rPr lang="en-US" sz="2000" b="1" dirty="0"/>
              <a:t> parallel image composition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EC851BB-6A6C-EA41-9249-51349CF50E16}"/>
              </a:ext>
            </a:extLst>
          </p:cNvPr>
          <p:cNvGrpSpPr/>
          <p:nvPr/>
        </p:nvGrpSpPr>
        <p:grpSpPr>
          <a:xfrm>
            <a:off x="3513673" y="2991284"/>
            <a:ext cx="1748507" cy="1644050"/>
            <a:chOff x="3515970" y="3115059"/>
            <a:chExt cx="1922984" cy="16440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0270FCC-9ACA-4D46-8CED-85A84D5715D6}"/>
                </a:ext>
              </a:extLst>
            </p:cNvPr>
            <p:cNvGrpSpPr/>
            <p:nvPr/>
          </p:nvGrpSpPr>
          <p:grpSpPr>
            <a:xfrm>
              <a:off x="3515970" y="3344180"/>
              <a:ext cx="996210" cy="1194312"/>
              <a:chOff x="797258" y="3056875"/>
              <a:chExt cx="484320" cy="1194312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C4C7C9E-51AD-674A-85A5-9C1102827951}"/>
                  </a:ext>
                </a:extLst>
              </p:cNvPr>
              <p:cNvSpPr/>
              <p:nvPr/>
            </p:nvSpPr>
            <p:spPr>
              <a:xfrm>
                <a:off x="797258" y="3056875"/>
                <a:ext cx="483611" cy="298578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comp.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0CFF8C0B-9031-C248-95AE-F57B4BAFDA6A}"/>
                  </a:ext>
                </a:extLst>
              </p:cNvPr>
              <p:cNvSpPr/>
              <p:nvPr/>
            </p:nvSpPr>
            <p:spPr>
              <a:xfrm>
                <a:off x="797258" y="3355453"/>
                <a:ext cx="483611" cy="298578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comp.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C447802-F97B-1442-B3C2-0400836C78AE}"/>
                  </a:ext>
                </a:extLst>
              </p:cNvPr>
              <p:cNvSpPr/>
              <p:nvPr/>
            </p:nvSpPr>
            <p:spPr>
              <a:xfrm>
                <a:off x="797967" y="3654031"/>
                <a:ext cx="483611" cy="298578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comp.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8C8D5AC-100C-0A47-BF8A-3915A027E6D3}"/>
                  </a:ext>
                </a:extLst>
              </p:cNvPr>
              <p:cNvSpPr/>
              <p:nvPr/>
            </p:nvSpPr>
            <p:spPr>
              <a:xfrm>
                <a:off x="797967" y="3952609"/>
                <a:ext cx="483611" cy="298578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comp.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A86E710-1469-4D44-A0E0-54732D91290A}"/>
                </a:ext>
              </a:extLst>
            </p:cNvPr>
            <p:cNvGrpSpPr/>
            <p:nvPr/>
          </p:nvGrpSpPr>
          <p:grpSpPr>
            <a:xfrm>
              <a:off x="4454356" y="3115059"/>
              <a:ext cx="984598" cy="1644050"/>
              <a:chOff x="4454356" y="3115059"/>
              <a:chExt cx="984598" cy="164405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98D974F-ED4C-7D45-AABB-7EA594A0A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2588" y="3115059"/>
                <a:ext cx="0" cy="1644050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98419F2-FDC8-6347-90C6-D7F7A3CFF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0722" y="3252298"/>
                <a:ext cx="0" cy="1485804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2579E3D-1299-7444-9D92-B48798495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0722" y="4244571"/>
                <a:ext cx="871866" cy="0"/>
              </a:xfrm>
              <a:prstGeom prst="line">
                <a:avLst/>
              </a:prstGeom>
              <a:ln w="38100"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DB27E67-4C92-A843-B4FC-2ED052194F64}"/>
                  </a:ext>
                </a:extLst>
              </p:cNvPr>
              <p:cNvSpPr txBox="1"/>
              <p:nvPr/>
            </p:nvSpPr>
            <p:spPr>
              <a:xfrm>
                <a:off x="4454356" y="3606876"/>
                <a:ext cx="984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reduced</a:t>
                </a:r>
              </a:p>
              <a:p>
                <a:pPr algn="ctr"/>
                <a:r>
                  <a:rPr lang="en-US" sz="1600" dirty="0"/>
                  <a:t>cycles</a:t>
                </a:r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7C30B59-5EE7-344E-A56B-9BA2AC4ECDA8}"/>
              </a:ext>
            </a:extLst>
          </p:cNvPr>
          <p:cNvSpPr txBox="1"/>
          <p:nvPr/>
        </p:nvSpPr>
        <p:spPr>
          <a:xfrm>
            <a:off x="5385511" y="2353462"/>
            <a:ext cx="346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draws to different GPUs, so</a:t>
            </a:r>
          </a:p>
          <a:p>
            <a:r>
              <a:rPr lang="en-US" dirty="0"/>
              <a:t>no redundant computing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ECF02EC-BA9C-0740-B280-34B659D3E894}"/>
              </a:ext>
            </a:extLst>
          </p:cNvPr>
          <p:cNvSpPr txBox="1"/>
          <p:nvPr/>
        </p:nvSpPr>
        <p:spPr>
          <a:xfrm>
            <a:off x="5385510" y="3604970"/>
            <a:ext cx="346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 sub-images in parallel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7BF322-28C7-6B4D-9273-562E8ACB5C4E}"/>
              </a:ext>
            </a:extLst>
          </p:cNvPr>
          <p:cNvSpPr txBox="1"/>
          <p:nvPr/>
        </p:nvSpPr>
        <p:spPr>
          <a:xfrm>
            <a:off x="763883" y="4631899"/>
            <a:ext cx="761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P: Projection   D: Distribution   G: Geometry Processing   R: Rasterization   F: Fragment Processing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BEA9C3-E493-FF44-8ED8-F5333489ACE0}"/>
              </a:ext>
            </a:extLst>
          </p:cNvPr>
          <p:cNvGrpSpPr/>
          <p:nvPr/>
        </p:nvGrpSpPr>
        <p:grpSpPr>
          <a:xfrm>
            <a:off x="463685" y="1763511"/>
            <a:ext cx="4736644" cy="1236882"/>
            <a:chOff x="463685" y="1763511"/>
            <a:chExt cx="4736644" cy="123688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5F0EC0E-3B5C-4746-9D08-101E12D5E01E}"/>
                </a:ext>
              </a:extLst>
            </p:cNvPr>
            <p:cNvGrpSpPr/>
            <p:nvPr/>
          </p:nvGrpSpPr>
          <p:grpSpPr>
            <a:xfrm>
              <a:off x="818989" y="1763511"/>
              <a:ext cx="4381340" cy="1236882"/>
              <a:chOff x="627408" y="1882776"/>
              <a:chExt cx="4755801" cy="12368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DA989B2-6821-3B4B-B841-2B6B6F0A4E2A}"/>
                  </a:ext>
                </a:extLst>
              </p:cNvPr>
              <p:cNvGrpSpPr/>
              <p:nvPr/>
            </p:nvGrpSpPr>
            <p:grpSpPr>
              <a:xfrm>
                <a:off x="3389547" y="1927890"/>
                <a:ext cx="997452" cy="1187169"/>
                <a:chOff x="2803271" y="3064018"/>
                <a:chExt cx="1140576" cy="1187169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3AEB538D-314A-8643-A841-C31649306C27}"/>
                    </a:ext>
                  </a:extLst>
                </p:cNvPr>
                <p:cNvSpPr/>
                <p:nvPr/>
              </p:nvSpPr>
              <p:spPr>
                <a:xfrm>
                  <a:off x="2803981" y="3064018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50525211-102F-B840-8032-EEC308F9484C}"/>
                    </a:ext>
                  </a:extLst>
                </p:cNvPr>
                <p:cNvSpPr/>
                <p:nvPr/>
              </p:nvSpPr>
              <p:spPr>
                <a:xfrm>
                  <a:off x="2803271" y="3355453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3D18520-7FE6-8544-9180-1AECF31DA513}"/>
                    </a:ext>
                  </a:extLst>
                </p:cNvPr>
                <p:cNvSpPr/>
                <p:nvPr/>
              </p:nvSpPr>
              <p:spPr>
                <a:xfrm>
                  <a:off x="2803271" y="364909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5F9A542C-A488-894B-89EA-53522F3CCF03}"/>
                    </a:ext>
                  </a:extLst>
                </p:cNvPr>
                <p:cNvSpPr/>
                <p:nvPr/>
              </p:nvSpPr>
              <p:spPr>
                <a:xfrm>
                  <a:off x="2803271" y="395260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E2216A3-B356-1D40-AC79-CF5626D0D799}"/>
                  </a:ext>
                </a:extLst>
              </p:cNvPr>
              <p:cNvGrpSpPr/>
              <p:nvPr/>
            </p:nvGrpSpPr>
            <p:grpSpPr>
              <a:xfrm>
                <a:off x="4386378" y="1927890"/>
                <a:ext cx="996831" cy="1187169"/>
                <a:chOff x="3945428" y="3064018"/>
                <a:chExt cx="1140576" cy="1187169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5C514015-609C-E140-AC37-BD296E79D206}"/>
                    </a:ext>
                  </a:extLst>
                </p:cNvPr>
                <p:cNvSpPr/>
                <p:nvPr/>
              </p:nvSpPr>
              <p:spPr>
                <a:xfrm>
                  <a:off x="3946138" y="3064018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496132DB-CC72-3849-A7E2-005E04E6869D}"/>
                    </a:ext>
                  </a:extLst>
                </p:cNvPr>
                <p:cNvSpPr/>
                <p:nvPr/>
              </p:nvSpPr>
              <p:spPr>
                <a:xfrm>
                  <a:off x="3945428" y="3355453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F38E145-A2F1-044A-985C-C5424AE89F1D}"/>
                    </a:ext>
                  </a:extLst>
                </p:cNvPr>
                <p:cNvSpPr/>
                <p:nvPr/>
              </p:nvSpPr>
              <p:spPr>
                <a:xfrm>
                  <a:off x="3945428" y="364909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F498E1D2-5B26-2549-84F4-73BB27F0D5B1}"/>
                    </a:ext>
                  </a:extLst>
                </p:cNvPr>
                <p:cNvSpPr/>
                <p:nvPr/>
              </p:nvSpPr>
              <p:spPr>
                <a:xfrm>
                  <a:off x="3945428" y="395260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7B8AA4D-A8CD-4F4D-BD0D-0E94DAF4DB2B}"/>
                  </a:ext>
                </a:extLst>
              </p:cNvPr>
              <p:cNvGrpSpPr/>
              <p:nvPr/>
            </p:nvGrpSpPr>
            <p:grpSpPr>
              <a:xfrm>
                <a:off x="1866524" y="1923779"/>
                <a:ext cx="1528805" cy="1191280"/>
                <a:chOff x="1866524" y="1923779"/>
                <a:chExt cx="1528805" cy="119128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3D9166F-4BE6-3F41-A429-01C4D08B333B}"/>
                    </a:ext>
                  </a:extLst>
                </p:cNvPr>
                <p:cNvGrpSpPr/>
                <p:nvPr/>
              </p:nvGrpSpPr>
              <p:grpSpPr>
                <a:xfrm>
                  <a:off x="1866524" y="1923779"/>
                  <a:ext cx="1523644" cy="298578"/>
                  <a:chOff x="1280870" y="3064018"/>
                  <a:chExt cx="1523644" cy="298578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FD0EDAC5-8CE9-0947-B410-83745172CB27}"/>
                      </a:ext>
                    </a:extLst>
                  </p:cNvPr>
                  <p:cNvSpPr/>
                  <p:nvPr/>
                </p:nvSpPr>
                <p:spPr>
                  <a:xfrm>
                    <a:off x="1280870" y="3064018"/>
                    <a:ext cx="380245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FB8EB31-46DE-3246-A673-38C3CDE397C3}"/>
                      </a:ext>
                    </a:extLst>
                  </p:cNvPr>
                  <p:cNvCxnSpPr>
                    <a:cxnSpLocks/>
                    <a:stCxn id="28" idx="3"/>
                    <a:endCxn id="6" idx="1"/>
                  </p:cNvCxnSpPr>
                  <p:nvPr/>
                </p:nvCxnSpPr>
                <p:spPr>
                  <a:xfrm>
                    <a:off x="1661115" y="3213307"/>
                    <a:ext cx="1143399" cy="411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D54BDB2-04DB-E441-BA2F-DCC4E2534E53}"/>
                    </a:ext>
                  </a:extLst>
                </p:cNvPr>
                <p:cNvGrpSpPr/>
                <p:nvPr/>
              </p:nvGrpSpPr>
              <p:grpSpPr>
                <a:xfrm>
                  <a:off x="1872927" y="2207250"/>
                  <a:ext cx="1522402" cy="298578"/>
                  <a:chOff x="1280870" y="3357727"/>
                  <a:chExt cx="1522402" cy="298578"/>
                </a:xfrm>
              </p:grpSpPr>
              <p:sp>
                <p:nvSpPr>
                  <p:cNvPr id="25" name="Rounded Rectangle 24">
                    <a:extLst>
                      <a:ext uri="{FF2B5EF4-FFF2-40B4-BE49-F238E27FC236}">
                        <a16:creationId xmlns:a16="http://schemas.microsoft.com/office/drawing/2014/main" id="{AAE3AF80-EE86-6C44-B61F-E28DE4F61374}"/>
                      </a:ext>
                    </a:extLst>
                  </p:cNvPr>
                  <p:cNvSpPr/>
                  <p:nvPr/>
                </p:nvSpPr>
                <p:spPr>
                  <a:xfrm>
                    <a:off x="1660761" y="3357727"/>
                    <a:ext cx="380955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C1C6FB2E-93EE-5E4D-86EE-33E862551A6F}"/>
                      </a:ext>
                    </a:extLst>
                  </p:cNvPr>
                  <p:cNvCxnSpPr>
                    <a:stCxn id="25" idx="3"/>
                    <a:endCxn id="7" idx="1"/>
                  </p:cNvCxnSpPr>
                  <p:nvPr/>
                </p:nvCxnSpPr>
                <p:spPr>
                  <a:xfrm flipV="1">
                    <a:off x="2041716" y="3504742"/>
                    <a:ext cx="761556" cy="227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9F212B9-D0CF-C241-98FC-303C27EF9EC4}"/>
                      </a:ext>
                    </a:extLst>
                  </p:cNvPr>
                  <p:cNvCxnSpPr>
                    <a:stCxn id="38" idx="3"/>
                    <a:endCxn id="25" idx="1"/>
                  </p:cNvCxnSpPr>
                  <p:nvPr/>
                </p:nvCxnSpPr>
                <p:spPr>
                  <a:xfrm>
                    <a:off x="1280870" y="3504742"/>
                    <a:ext cx="379891" cy="227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66BF2E2-ACDA-9E44-A9C8-6097A980F52B}"/>
                    </a:ext>
                  </a:extLst>
                </p:cNvPr>
                <p:cNvGrpSpPr/>
                <p:nvPr/>
              </p:nvGrpSpPr>
              <p:grpSpPr>
                <a:xfrm>
                  <a:off x="1867854" y="2514167"/>
                  <a:ext cx="1521693" cy="298578"/>
                  <a:chOff x="1281579" y="3650295"/>
                  <a:chExt cx="1521693" cy="298578"/>
                </a:xfrm>
              </p:grpSpPr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84903D00-2201-D443-82A9-9174A0324E2A}"/>
                      </a:ext>
                    </a:extLst>
                  </p:cNvPr>
                  <p:cNvSpPr/>
                  <p:nvPr/>
                </p:nvSpPr>
                <p:spPr>
                  <a:xfrm>
                    <a:off x="2047498" y="3650295"/>
                    <a:ext cx="380955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DC04391-8110-E24A-9116-CAB53D495701}"/>
                      </a:ext>
                    </a:extLst>
                  </p:cNvPr>
                  <p:cNvCxnSpPr>
                    <a:stCxn id="22" idx="3"/>
                    <a:endCxn id="8" idx="1"/>
                  </p:cNvCxnSpPr>
                  <p:nvPr/>
                </p:nvCxnSpPr>
                <p:spPr>
                  <a:xfrm flipV="1">
                    <a:off x="2428453" y="3798388"/>
                    <a:ext cx="374819" cy="119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27A0A95F-8C6B-9B45-A004-5426462FF14E}"/>
                      </a:ext>
                    </a:extLst>
                  </p:cNvPr>
                  <p:cNvCxnSpPr>
                    <a:stCxn id="39" idx="3"/>
                    <a:endCxn id="22" idx="1"/>
                  </p:cNvCxnSpPr>
                  <p:nvPr/>
                </p:nvCxnSpPr>
                <p:spPr>
                  <a:xfrm flipV="1">
                    <a:off x="1281579" y="3799584"/>
                    <a:ext cx="765919" cy="373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09DA6E3C-338C-0F4E-BE78-96DACD6AF58E}"/>
                    </a:ext>
                  </a:extLst>
                </p:cNvPr>
                <p:cNvGrpSpPr/>
                <p:nvPr/>
              </p:nvGrpSpPr>
              <p:grpSpPr>
                <a:xfrm>
                  <a:off x="1867854" y="2816481"/>
                  <a:ext cx="1522402" cy="298578"/>
                  <a:chOff x="1281579" y="3952609"/>
                  <a:chExt cx="1522402" cy="298578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9DBA8925-0999-354C-B4A8-673DAEF7FEF5}"/>
                      </a:ext>
                    </a:extLst>
                  </p:cNvPr>
                  <p:cNvSpPr/>
                  <p:nvPr/>
                </p:nvSpPr>
                <p:spPr>
                  <a:xfrm>
                    <a:off x="2423025" y="3952609"/>
                    <a:ext cx="380956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FDFA782-2B57-8E47-8CCD-64B841D38304}"/>
                      </a:ext>
                    </a:extLst>
                  </p:cNvPr>
                  <p:cNvCxnSpPr>
                    <a:stCxn id="40" idx="3"/>
                    <a:endCxn id="20" idx="1"/>
                  </p:cNvCxnSpPr>
                  <p:nvPr/>
                </p:nvCxnSpPr>
                <p:spPr>
                  <a:xfrm>
                    <a:off x="1281579" y="4101898"/>
                    <a:ext cx="1141446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3BF0DE3-6860-364E-8004-1F9B58187A83}"/>
                  </a:ext>
                </a:extLst>
              </p:cNvPr>
              <p:cNvGrpSpPr/>
              <p:nvPr/>
            </p:nvGrpSpPr>
            <p:grpSpPr>
              <a:xfrm>
                <a:off x="627408" y="1882776"/>
                <a:ext cx="1240446" cy="1236882"/>
                <a:chOff x="557968" y="3018904"/>
                <a:chExt cx="1240446" cy="12368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B70C675-BB28-3D4F-B251-0F41A52B948C}"/>
                    </a:ext>
                  </a:extLst>
                </p:cNvPr>
                <p:cNvGrpSpPr/>
                <p:nvPr/>
              </p:nvGrpSpPr>
              <p:grpSpPr>
                <a:xfrm>
                  <a:off x="1314094" y="3056875"/>
                  <a:ext cx="484320" cy="1194312"/>
                  <a:chOff x="797258" y="3056875"/>
                  <a:chExt cx="484320" cy="1194312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AFEFDB0D-1E97-4C42-AA36-6C84AE74641A}"/>
                      </a:ext>
                    </a:extLst>
                  </p:cNvPr>
                  <p:cNvSpPr/>
                  <p:nvPr/>
                </p:nvSpPr>
                <p:spPr>
                  <a:xfrm>
                    <a:off x="797258" y="3056875"/>
                    <a:ext cx="483611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52F18158-7D4A-3E47-8BF7-B0844A2AD502}"/>
                      </a:ext>
                    </a:extLst>
                  </p:cNvPr>
                  <p:cNvSpPr/>
                  <p:nvPr/>
                </p:nvSpPr>
                <p:spPr>
                  <a:xfrm>
                    <a:off x="797258" y="3355453"/>
                    <a:ext cx="483611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F6B6AE1F-31AA-7A4C-B57B-C87DA82C1637}"/>
                      </a:ext>
                    </a:extLst>
                  </p:cNvPr>
                  <p:cNvSpPr/>
                  <p:nvPr/>
                </p:nvSpPr>
                <p:spPr>
                  <a:xfrm>
                    <a:off x="797967" y="3654031"/>
                    <a:ext cx="483611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0EB672D1-BD21-2F4B-9B89-97B49ED02AF7}"/>
                      </a:ext>
                    </a:extLst>
                  </p:cNvPr>
                  <p:cNvSpPr/>
                  <p:nvPr/>
                </p:nvSpPr>
                <p:spPr>
                  <a:xfrm>
                    <a:off x="797967" y="3952609"/>
                    <a:ext cx="483611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9FCA2498-364C-F24E-9227-2C7B927CEC18}"/>
                    </a:ext>
                  </a:extLst>
                </p:cNvPr>
                <p:cNvGrpSpPr/>
                <p:nvPr/>
              </p:nvGrpSpPr>
              <p:grpSpPr>
                <a:xfrm>
                  <a:off x="557968" y="3018904"/>
                  <a:ext cx="759743" cy="1236882"/>
                  <a:chOff x="557968" y="3018904"/>
                  <a:chExt cx="759743" cy="1236882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0ABB96A-0C22-F649-A023-83B9D876705C}"/>
                      </a:ext>
                    </a:extLst>
                  </p:cNvPr>
                  <p:cNvSpPr txBox="1"/>
                  <p:nvPr/>
                </p:nvSpPr>
                <p:spPr>
                  <a:xfrm>
                    <a:off x="557968" y="3018904"/>
                    <a:ext cx="7503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GPU0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22FB1767-3605-664E-8AAC-8E1FD8884295}"/>
                      </a:ext>
                    </a:extLst>
                  </p:cNvPr>
                  <p:cNvSpPr txBox="1"/>
                  <p:nvPr/>
                </p:nvSpPr>
                <p:spPr>
                  <a:xfrm>
                    <a:off x="567367" y="3318779"/>
                    <a:ext cx="7503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GPU1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B9CDB20-FC7A-F64A-97AF-9E9F1A4A1CCA}"/>
                      </a:ext>
                    </a:extLst>
                  </p:cNvPr>
                  <p:cNvSpPr txBox="1"/>
                  <p:nvPr/>
                </p:nvSpPr>
                <p:spPr>
                  <a:xfrm>
                    <a:off x="561408" y="3613722"/>
                    <a:ext cx="7503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GPU2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6DB2243-84CB-F140-9244-131A00DC6126}"/>
                      </a:ext>
                    </a:extLst>
                  </p:cNvPr>
                  <p:cNvSpPr txBox="1"/>
                  <p:nvPr/>
                </p:nvSpPr>
                <p:spPr>
                  <a:xfrm>
                    <a:off x="558672" y="3917232"/>
                    <a:ext cx="7503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GPU3</a:t>
                    </a:r>
                  </a:p>
                </p:txBody>
              </p:sp>
            </p:grp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6CE89AF-9FFE-6D47-A1E4-6CF2661D7730}"/>
                </a:ext>
              </a:extLst>
            </p:cNvPr>
            <p:cNvSpPr txBox="1"/>
            <p:nvPr/>
          </p:nvSpPr>
          <p:spPr>
            <a:xfrm rot="16200000">
              <a:off x="147202" y="2209039"/>
              <a:ext cx="1002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GPUpd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FBB8903-1EED-4E45-BEB6-7DCF639AC0F2}"/>
              </a:ext>
            </a:extLst>
          </p:cNvPr>
          <p:cNvGrpSpPr/>
          <p:nvPr/>
        </p:nvGrpSpPr>
        <p:grpSpPr>
          <a:xfrm>
            <a:off x="458316" y="3177441"/>
            <a:ext cx="3047594" cy="1236882"/>
            <a:chOff x="458316" y="3177441"/>
            <a:chExt cx="3047594" cy="1236882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5B11E58-6E05-7842-8A1A-D1AE5B2BA1A1}"/>
                </a:ext>
              </a:extLst>
            </p:cNvPr>
            <p:cNvGrpSpPr/>
            <p:nvPr/>
          </p:nvGrpSpPr>
          <p:grpSpPr>
            <a:xfrm>
              <a:off x="780792" y="3177441"/>
              <a:ext cx="2725118" cy="1236882"/>
              <a:chOff x="780792" y="3177441"/>
              <a:chExt cx="2725118" cy="123688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9832F35-CF19-174C-A853-8467BC2CC49B}"/>
                  </a:ext>
                </a:extLst>
              </p:cNvPr>
              <p:cNvGrpSpPr/>
              <p:nvPr/>
            </p:nvGrpSpPr>
            <p:grpSpPr>
              <a:xfrm>
                <a:off x="1483756" y="3224915"/>
                <a:ext cx="1001039" cy="1187169"/>
                <a:chOff x="2803271" y="3064018"/>
                <a:chExt cx="1140576" cy="1187169"/>
              </a:xfrm>
            </p:grpSpPr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93C5D032-D21B-EC45-B914-49E528339E83}"/>
                    </a:ext>
                  </a:extLst>
                </p:cNvPr>
                <p:cNvSpPr/>
                <p:nvPr/>
              </p:nvSpPr>
              <p:spPr>
                <a:xfrm>
                  <a:off x="2803981" y="3064018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FC87268D-C47E-7342-B49F-EFC8F0CDE269}"/>
                    </a:ext>
                  </a:extLst>
                </p:cNvPr>
                <p:cNvSpPr/>
                <p:nvPr/>
              </p:nvSpPr>
              <p:spPr>
                <a:xfrm>
                  <a:off x="2803271" y="3355453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3EF4A228-B266-7A40-8199-42A9A95C289B}"/>
                    </a:ext>
                  </a:extLst>
                </p:cNvPr>
                <p:cNvSpPr/>
                <p:nvPr/>
              </p:nvSpPr>
              <p:spPr>
                <a:xfrm>
                  <a:off x="2803271" y="364909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E6A55357-C5D5-8C49-BB04-EF13D3DB0611}"/>
                    </a:ext>
                  </a:extLst>
                </p:cNvPr>
                <p:cNvSpPr/>
                <p:nvPr/>
              </p:nvSpPr>
              <p:spPr>
                <a:xfrm>
                  <a:off x="2803271" y="395260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8856C97-220E-FE4E-BB51-589FBFAA6606}"/>
                  </a:ext>
                </a:extLst>
              </p:cNvPr>
              <p:cNvGrpSpPr/>
              <p:nvPr/>
            </p:nvGrpSpPr>
            <p:grpSpPr>
              <a:xfrm>
                <a:off x="2484172" y="3224915"/>
                <a:ext cx="1021738" cy="1187169"/>
                <a:chOff x="3945428" y="3064018"/>
                <a:chExt cx="1140576" cy="1187169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A9CFB29A-D99A-A044-A25D-6532B689DE43}"/>
                    </a:ext>
                  </a:extLst>
                </p:cNvPr>
                <p:cNvSpPr/>
                <p:nvPr/>
              </p:nvSpPr>
              <p:spPr>
                <a:xfrm>
                  <a:off x="3946138" y="3064018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44082AA5-9A01-5741-AB82-938652BCE3A9}"/>
                    </a:ext>
                  </a:extLst>
                </p:cNvPr>
                <p:cNvSpPr/>
                <p:nvPr/>
              </p:nvSpPr>
              <p:spPr>
                <a:xfrm>
                  <a:off x="3945428" y="3355453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7087348-5A25-CB4C-A05D-70EEDC588A1A}"/>
                    </a:ext>
                  </a:extLst>
                </p:cNvPr>
                <p:cNvSpPr/>
                <p:nvPr/>
              </p:nvSpPr>
              <p:spPr>
                <a:xfrm>
                  <a:off x="3945428" y="364909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ounded Rectangle 72">
                  <a:extLst>
                    <a:ext uri="{FF2B5EF4-FFF2-40B4-BE49-F238E27FC236}">
                      <a16:creationId xmlns:a16="http://schemas.microsoft.com/office/drawing/2014/main" id="{46FE154E-2EE7-544D-9CF0-1C9005549910}"/>
                    </a:ext>
                  </a:extLst>
                </p:cNvPr>
                <p:cNvSpPr/>
                <p:nvPr/>
              </p:nvSpPr>
              <p:spPr>
                <a:xfrm>
                  <a:off x="3945428" y="395260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79BC927-7E00-1B46-A57F-36CD89ADA9A2}"/>
                  </a:ext>
                </a:extLst>
              </p:cNvPr>
              <p:cNvGrpSpPr/>
              <p:nvPr/>
            </p:nvGrpSpPr>
            <p:grpSpPr>
              <a:xfrm>
                <a:off x="780792" y="3177441"/>
                <a:ext cx="705562" cy="1236882"/>
                <a:chOff x="503926" y="3018904"/>
                <a:chExt cx="813785" cy="1236882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65B09B8-F124-1548-8C26-DF483961A62B}"/>
                    </a:ext>
                  </a:extLst>
                </p:cNvPr>
                <p:cNvSpPr txBox="1"/>
                <p:nvPr/>
              </p:nvSpPr>
              <p:spPr>
                <a:xfrm>
                  <a:off x="511018" y="3018904"/>
                  <a:ext cx="7972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GPU0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466388D-2E13-9743-B7EF-AE345822D052}"/>
                    </a:ext>
                  </a:extLst>
                </p:cNvPr>
                <p:cNvSpPr txBox="1"/>
                <p:nvPr/>
              </p:nvSpPr>
              <p:spPr>
                <a:xfrm>
                  <a:off x="516978" y="3318779"/>
                  <a:ext cx="8007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GPU1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F9C4F8F-2E7F-1B44-BD92-DD3BDD134CF9}"/>
                    </a:ext>
                  </a:extLst>
                </p:cNvPr>
                <p:cNvSpPr txBox="1"/>
                <p:nvPr/>
              </p:nvSpPr>
              <p:spPr>
                <a:xfrm>
                  <a:off x="510452" y="3613722"/>
                  <a:ext cx="801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GPU2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925113-33EC-1B47-966D-E3001219AC0F}"/>
                    </a:ext>
                  </a:extLst>
                </p:cNvPr>
                <p:cNvSpPr txBox="1"/>
                <p:nvPr/>
              </p:nvSpPr>
              <p:spPr>
                <a:xfrm>
                  <a:off x="503926" y="3917232"/>
                  <a:ext cx="8050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GPU3</a:t>
                  </a:r>
                </a:p>
              </p:txBody>
            </p:sp>
          </p:grp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324DBB-4FDD-A34F-8F25-0365197E415A}"/>
                </a:ext>
              </a:extLst>
            </p:cNvPr>
            <p:cNvSpPr txBox="1"/>
            <p:nvPr/>
          </p:nvSpPr>
          <p:spPr>
            <a:xfrm rot="16200000">
              <a:off x="141833" y="3587593"/>
              <a:ext cx="1002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CHOPIN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0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Draw Command Scheduler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F85FB7-8493-8343-BE4C-41EB7129D604}"/>
              </a:ext>
            </a:extLst>
          </p:cNvPr>
          <p:cNvGrpSpPr/>
          <p:nvPr/>
        </p:nvGrpSpPr>
        <p:grpSpPr>
          <a:xfrm>
            <a:off x="2044337" y="2011735"/>
            <a:ext cx="5055326" cy="1421734"/>
            <a:chOff x="2044337" y="1900625"/>
            <a:chExt cx="5055326" cy="142173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10E0DF5-B6E8-4747-BF67-C3B7E7BB89FD}"/>
                </a:ext>
              </a:extLst>
            </p:cNvPr>
            <p:cNvGrpSpPr/>
            <p:nvPr/>
          </p:nvGrpSpPr>
          <p:grpSpPr>
            <a:xfrm>
              <a:off x="2148353" y="2724149"/>
              <a:ext cx="4847294" cy="598210"/>
              <a:chOff x="1714955" y="1783307"/>
              <a:chExt cx="4847294" cy="59821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F36BE18-5EB3-5A40-9227-7FBAED91FE89}"/>
                  </a:ext>
                </a:extLst>
              </p:cNvPr>
              <p:cNvSpPr/>
              <p:nvPr/>
            </p:nvSpPr>
            <p:spPr>
              <a:xfrm>
                <a:off x="1714955" y="1783308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90933C7-8FDC-4247-A6CC-AF777CE4DDA6}"/>
                  </a:ext>
                </a:extLst>
              </p:cNvPr>
              <p:cNvSpPr/>
              <p:nvPr/>
            </p:nvSpPr>
            <p:spPr>
              <a:xfrm>
                <a:off x="3114825" y="1783308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GPU1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492640A-09E1-244B-A7DC-DA2D1DA78DBA}"/>
                  </a:ext>
                </a:extLst>
              </p:cNvPr>
              <p:cNvSpPr/>
              <p:nvPr/>
            </p:nvSpPr>
            <p:spPr>
              <a:xfrm>
                <a:off x="4514302" y="1783307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GPU2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DF9E4C-048C-694D-924C-7196004C1CC0}"/>
                  </a:ext>
                </a:extLst>
              </p:cNvPr>
              <p:cNvSpPr/>
              <p:nvPr/>
            </p:nvSpPr>
            <p:spPr>
              <a:xfrm>
                <a:off x="5910739" y="1783307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GPU3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0D4347-6E10-3742-911F-5C1F3C43EA49}"/>
                </a:ext>
              </a:extLst>
            </p:cNvPr>
            <p:cNvGrpSpPr/>
            <p:nvPr/>
          </p:nvGrpSpPr>
          <p:grpSpPr>
            <a:xfrm>
              <a:off x="2044337" y="2269957"/>
              <a:ext cx="5055326" cy="369332"/>
              <a:chOff x="2044337" y="2117558"/>
              <a:chExt cx="5055326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625FC-DAF5-7D45-94AC-AB8B9949C4FE}"/>
                  </a:ext>
                </a:extLst>
              </p:cNvPr>
              <p:cNvSpPr txBox="1"/>
              <p:nvPr/>
            </p:nvSpPr>
            <p:spPr>
              <a:xfrm>
                <a:off x="2044337" y="2117558"/>
                <a:ext cx="85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Draw0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12B8025-1BFB-7C48-B0B1-FE27F2211980}"/>
                  </a:ext>
                </a:extLst>
              </p:cNvPr>
              <p:cNvSpPr txBox="1"/>
              <p:nvPr/>
            </p:nvSpPr>
            <p:spPr>
              <a:xfrm>
                <a:off x="3444207" y="2117558"/>
                <a:ext cx="85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Draw1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824AC42-08A1-2E4C-9C3B-E7D425F3329F}"/>
                  </a:ext>
                </a:extLst>
              </p:cNvPr>
              <p:cNvSpPr txBox="1"/>
              <p:nvPr/>
            </p:nvSpPr>
            <p:spPr>
              <a:xfrm>
                <a:off x="4843684" y="2117558"/>
                <a:ext cx="85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Draw2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6738739-8DFD-FC4F-8FD1-616817A2171B}"/>
                  </a:ext>
                </a:extLst>
              </p:cNvPr>
              <p:cNvSpPr txBox="1"/>
              <p:nvPr/>
            </p:nvSpPr>
            <p:spPr>
              <a:xfrm>
                <a:off x="6240121" y="2117558"/>
                <a:ext cx="85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Draw3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8938250-6804-4449-9490-39913FCA97A6}"/>
                </a:ext>
              </a:extLst>
            </p:cNvPr>
            <p:cNvGrpSpPr/>
            <p:nvPr/>
          </p:nvGrpSpPr>
          <p:grpSpPr>
            <a:xfrm>
              <a:off x="2044337" y="1900625"/>
              <a:ext cx="5055326" cy="369332"/>
              <a:chOff x="2044337" y="2117558"/>
              <a:chExt cx="5055326" cy="369332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A30A4D8-A25A-0B4D-95FA-7F07F3F75BC7}"/>
                  </a:ext>
                </a:extLst>
              </p:cNvPr>
              <p:cNvSpPr txBox="1"/>
              <p:nvPr/>
            </p:nvSpPr>
            <p:spPr>
              <a:xfrm>
                <a:off x="2044337" y="2117558"/>
                <a:ext cx="85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Draw4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9613A20-C28A-AD44-8B9C-3E2931D7D78A}"/>
                  </a:ext>
                </a:extLst>
              </p:cNvPr>
              <p:cNvSpPr txBox="1"/>
              <p:nvPr/>
            </p:nvSpPr>
            <p:spPr>
              <a:xfrm>
                <a:off x="3444207" y="2117558"/>
                <a:ext cx="85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Draw5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A300A72-9A97-1044-8C04-A26D4E4FE82E}"/>
                  </a:ext>
                </a:extLst>
              </p:cNvPr>
              <p:cNvSpPr txBox="1"/>
              <p:nvPr/>
            </p:nvSpPr>
            <p:spPr>
              <a:xfrm>
                <a:off x="4843684" y="2117558"/>
                <a:ext cx="85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Draw6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98D7361-3FEC-DD41-ACFE-CBBEB7BE488D}"/>
                  </a:ext>
                </a:extLst>
              </p:cNvPr>
              <p:cNvSpPr txBox="1"/>
              <p:nvPr/>
            </p:nvSpPr>
            <p:spPr>
              <a:xfrm>
                <a:off x="6240121" y="2117558"/>
                <a:ext cx="85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Draw7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9EC484-3F97-4844-AB61-CEB8163909E1}"/>
              </a:ext>
            </a:extLst>
          </p:cNvPr>
          <p:cNvSpPr txBox="1"/>
          <p:nvPr/>
        </p:nvSpPr>
        <p:spPr>
          <a:xfrm>
            <a:off x="1000124" y="1371974"/>
            <a:ext cx="71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Distribute draw commands to GPUs with Round Robin scheduling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9DDE11-E6BE-BC48-A98E-E32171F2405B}"/>
              </a:ext>
            </a:extLst>
          </p:cNvPr>
          <p:cNvSpPr txBox="1"/>
          <p:nvPr/>
        </p:nvSpPr>
        <p:spPr>
          <a:xfrm>
            <a:off x="739439" y="3702265"/>
            <a:ext cx="766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execution time of draw commands vary significantly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DD1A92E-67D0-8144-B022-60DA6A679C26}"/>
              </a:ext>
            </a:extLst>
          </p:cNvPr>
          <p:cNvSpPr txBox="1"/>
          <p:nvPr/>
        </p:nvSpPr>
        <p:spPr>
          <a:xfrm>
            <a:off x="739438" y="4071597"/>
            <a:ext cx="766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simple, but can create load imbalance very easily</a:t>
            </a:r>
          </a:p>
        </p:txBody>
      </p:sp>
    </p:spTree>
    <p:extLst>
      <p:ext uri="{BB962C8B-B14F-4D97-AF65-F5344CB8AC3E}">
        <p14:creationId xmlns:p14="http://schemas.microsoft.com/office/powerpoint/2010/main" val="4729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8" grpId="0"/>
      <p:bldP spid="1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Draw Command Scheduler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3A041-3C56-4358-A11F-042E9B35FDF5}"/>
              </a:ext>
            </a:extLst>
          </p:cNvPr>
          <p:cNvSpPr txBox="1"/>
          <p:nvPr/>
        </p:nvSpPr>
        <p:spPr>
          <a:xfrm>
            <a:off x="496010" y="3527108"/>
            <a:ext cx="815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Heuristic: more primitives waiting at geometry processing</a:t>
            </a:r>
          </a:p>
          <a:p>
            <a:pPr algn="ctr"/>
            <a:r>
              <a:rPr lang="en-CA" b="1" dirty="0">
                <a:solidFill>
                  <a:srgbClr val="FF0000"/>
                </a:solidFill>
                <a:sym typeface="Wingdings" pitchFamily="2" charset="2"/>
              </a:rPr>
              <a:t>indicates bigger </a:t>
            </a:r>
            <a:r>
              <a:rPr lang="en-CA" b="1" dirty="0">
                <a:solidFill>
                  <a:srgbClr val="FF0000"/>
                </a:solidFill>
              </a:rPr>
              <a:t>remaining workload of the graphics pipeline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B49D88-ECFF-4745-990F-34D5956E1BCE}"/>
              </a:ext>
            </a:extLst>
          </p:cNvPr>
          <p:cNvGrpSpPr/>
          <p:nvPr/>
        </p:nvGrpSpPr>
        <p:grpSpPr>
          <a:xfrm>
            <a:off x="1166449" y="1742955"/>
            <a:ext cx="6811102" cy="1707191"/>
            <a:chOff x="557549" y="1499229"/>
            <a:chExt cx="8191302" cy="239285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4EE79C1-ED90-4F6F-B567-951061440AEC}"/>
                </a:ext>
              </a:extLst>
            </p:cNvPr>
            <p:cNvCxnSpPr>
              <a:cxnSpLocks/>
            </p:cNvCxnSpPr>
            <p:nvPr/>
          </p:nvCxnSpPr>
          <p:spPr>
            <a:xfrm>
              <a:off x="2291265" y="2569270"/>
              <a:ext cx="6504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10815E0-E0A0-423F-B594-4A24FC8D6602}"/>
                </a:ext>
              </a:extLst>
            </p:cNvPr>
            <p:cNvCxnSpPr>
              <a:cxnSpLocks/>
            </p:cNvCxnSpPr>
            <p:nvPr/>
          </p:nvCxnSpPr>
          <p:spPr>
            <a:xfrm>
              <a:off x="4337600" y="2559542"/>
              <a:ext cx="6504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0F2BD91-117B-48FE-93D1-3794B87E6408}"/>
                </a:ext>
              </a:extLst>
            </p:cNvPr>
            <p:cNvCxnSpPr>
              <a:cxnSpLocks/>
            </p:cNvCxnSpPr>
            <p:nvPr/>
          </p:nvCxnSpPr>
          <p:spPr>
            <a:xfrm>
              <a:off x="6467593" y="2577769"/>
              <a:ext cx="6504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53330E-3600-4C3C-BC93-8C18A5AC5F98}"/>
                </a:ext>
              </a:extLst>
            </p:cNvPr>
            <p:cNvSpPr txBox="1"/>
            <p:nvPr/>
          </p:nvSpPr>
          <p:spPr>
            <a:xfrm>
              <a:off x="1826315" y="3199135"/>
              <a:ext cx="1580322" cy="69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Geometry</a:t>
              </a:r>
            </a:p>
            <a:p>
              <a:pPr algn="ctr"/>
              <a:r>
                <a:rPr lang="en-CA" sz="1600" dirty="0"/>
                <a:t>Processing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67E529-2BB4-4794-B0C8-5222BFF75C28}"/>
                </a:ext>
              </a:extLst>
            </p:cNvPr>
            <p:cNvSpPr txBox="1"/>
            <p:nvPr/>
          </p:nvSpPr>
          <p:spPr>
            <a:xfrm>
              <a:off x="3766483" y="3353022"/>
              <a:ext cx="1792655" cy="40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Rasterization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FD221A-B00F-41D1-909A-6CC7FD7845A7}"/>
                </a:ext>
              </a:extLst>
            </p:cNvPr>
            <p:cNvSpPr txBox="1"/>
            <p:nvPr/>
          </p:nvSpPr>
          <p:spPr>
            <a:xfrm>
              <a:off x="6002644" y="3199135"/>
              <a:ext cx="1580322" cy="69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Fragment</a:t>
              </a:r>
            </a:p>
            <a:p>
              <a:pPr algn="ctr"/>
              <a:r>
                <a:rPr lang="en-CA" sz="1600" dirty="0"/>
                <a:t>Processing</a:t>
              </a:r>
            </a:p>
          </p:txBody>
        </p:sp>
        <p:sp>
          <p:nvSpPr>
            <p:cNvPr id="49" name="AutoShape 25">
              <a:extLst>
                <a:ext uri="{FF2B5EF4-FFF2-40B4-BE49-F238E27FC236}">
                  <a16:creationId xmlns:a16="http://schemas.microsoft.com/office/drawing/2014/main" id="{07598441-33C9-4BF6-A20E-523A421059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28950" y="1868488"/>
              <a:ext cx="1563688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C62D6D5-4FB8-47CF-92F3-E1A1EEB24E72}"/>
                </a:ext>
              </a:extLst>
            </p:cNvPr>
            <p:cNvGrpSpPr/>
            <p:nvPr/>
          </p:nvGrpSpPr>
          <p:grpSpPr>
            <a:xfrm>
              <a:off x="2633457" y="1499229"/>
              <a:ext cx="1987826" cy="1659897"/>
              <a:chOff x="2633457" y="1499229"/>
              <a:chExt cx="1987826" cy="16598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74D65C-5898-4AD3-B5DF-D51FF086DA27}"/>
                  </a:ext>
                </a:extLst>
              </p:cNvPr>
              <p:cNvSpPr txBox="1"/>
              <p:nvPr/>
            </p:nvSpPr>
            <p:spPr>
              <a:xfrm>
                <a:off x="2633457" y="1499229"/>
                <a:ext cx="1987826" cy="40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2D</a:t>
                </a:r>
                <a:r>
                  <a:rPr lang="en-CA" altLang="zh-CN" sz="1600" dirty="0"/>
                  <a:t> Screen Space</a:t>
                </a:r>
                <a:endParaRPr lang="en-CA" sz="1600" dirty="0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C1D2C7E2-2000-41A5-8F71-E85FABBD44FA}"/>
                  </a:ext>
                </a:extLst>
              </p:cNvPr>
              <p:cNvGrpSpPr/>
              <p:nvPr/>
            </p:nvGrpSpPr>
            <p:grpSpPr>
              <a:xfrm>
                <a:off x="3048000" y="1836828"/>
                <a:ext cx="1498494" cy="1322298"/>
                <a:chOff x="3048000" y="1836828"/>
                <a:chExt cx="1498494" cy="1322298"/>
              </a:xfrm>
            </p:grpSpPr>
            <p:sp>
              <p:nvSpPr>
                <p:cNvPr id="67" name="Rectangle 44">
                  <a:extLst>
                    <a:ext uri="{FF2B5EF4-FFF2-40B4-BE49-F238E27FC236}">
                      <a16:creationId xmlns:a16="http://schemas.microsoft.com/office/drawing/2014/main" id="{5B560883-F51D-40E0-BEBE-550B065C8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8641" y="1836828"/>
                  <a:ext cx="198438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y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F27C5D60-009B-4A64-8A04-117FCD792258}"/>
                    </a:ext>
                  </a:extLst>
                </p:cNvPr>
                <p:cNvGrpSpPr/>
                <p:nvPr/>
              </p:nvGrpSpPr>
              <p:grpSpPr>
                <a:xfrm>
                  <a:off x="3048000" y="1965326"/>
                  <a:ext cx="1498494" cy="1193800"/>
                  <a:chOff x="3048000" y="1965326"/>
                  <a:chExt cx="1498494" cy="1193800"/>
                </a:xfrm>
              </p:grpSpPr>
              <p:sp>
                <p:nvSpPr>
                  <p:cNvPr id="50" name="Freeform 27">
                    <a:extLst>
                      <a:ext uri="{FF2B5EF4-FFF2-40B4-BE49-F238E27FC236}">
                        <a16:creationId xmlns:a16="http://schemas.microsoft.com/office/drawing/2014/main" id="{BAB4D109-D727-4571-A293-8C3958D422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8838" y="2344738"/>
                    <a:ext cx="349250" cy="434975"/>
                  </a:xfrm>
                  <a:custGeom>
                    <a:avLst/>
                    <a:gdLst>
                      <a:gd name="T0" fmla="*/ 220 w 220"/>
                      <a:gd name="T1" fmla="*/ 274 h 274"/>
                      <a:gd name="T2" fmla="*/ 110 w 220"/>
                      <a:gd name="T3" fmla="*/ 0 h 274"/>
                      <a:gd name="T4" fmla="*/ 0 w 220"/>
                      <a:gd name="T5" fmla="*/ 274 h 274"/>
                      <a:gd name="T6" fmla="*/ 220 w 220"/>
                      <a:gd name="T7" fmla="*/ 274 h 2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0" h="274">
                        <a:moveTo>
                          <a:pt x="220" y="274"/>
                        </a:moveTo>
                        <a:lnTo>
                          <a:pt x="110" y="0"/>
                        </a:lnTo>
                        <a:lnTo>
                          <a:pt x="0" y="274"/>
                        </a:lnTo>
                        <a:lnTo>
                          <a:pt x="220" y="274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51" name="Freeform 28">
                    <a:extLst>
                      <a:ext uri="{FF2B5EF4-FFF2-40B4-BE49-F238E27FC236}">
                        <a16:creationId xmlns:a16="http://schemas.microsoft.com/office/drawing/2014/main" id="{780C66EB-3349-4390-8FA0-39EB09A8D1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8838" y="2344738"/>
                    <a:ext cx="349250" cy="434975"/>
                  </a:xfrm>
                  <a:custGeom>
                    <a:avLst/>
                    <a:gdLst>
                      <a:gd name="T0" fmla="*/ 220 w 220"/>
                      <a:gd name="T1" fmla="*/ 274 h 274"/>
                      <a:gd name="T2" fmla="*/ 110 w 220"/>
                      <a:gd name="T3" fmla="*/ 0 h 274"/>
                      <a:gd name="T4" fmla="*/ 0 w 220"/>
                      <a:gd name="T5" fmla="*/ 274 h 274"/>
                      <a:gd name="T6" fmla="*/ 220 w 220"/>
                      <a:gd name="T7" fmla="*/ 274 h 2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0" h="274">
                        <a:moveTo>
                          <a:pt x="220" y="274"/>
                        </a:moveTo>
                        <a:lnTo>
                          <a:pt x="110" y="0"/>
                        </a:lnTo>
                        <a:lnTo>
                          <a:pt x="0" y="274"/>
                        </a:lnTo>
                        <a:lnTo>
                          <a:pt x="220" y="274"/>
                        </a:lnTo>
                        <a:close/>
                      </a:path>
                    </a:pathLst>
                  </a:custGeom>
                  <a:noFill/>
                  <a:ln w="19050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53" name="Line 30">
                    <a:extLst>
                      <a:ext uri="{FF2B5EF4-FFF2-40B4-BE49-F238E27FC236}">
                        <a16:creationId xmlns:a16="http://schemas.microsoft.com/office/drawing/2014/main" id="{CFDE214C-849B-4953-8E62-604A60B208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79813" y="2330451"/>
                    <a:ext cx="285750" cy="233363"/>
                  </a:xfrm>
                  <a:prstGeom prst="line">
                    <a:avLst/>
                  </a:pr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54" name="Rectangle 31">
                    <a:extLst>
                      <a:ext uri="{FF2B5EF4-FFF2-40B4-BE49-F238E27FC236}">
                        <a16:creationId xmlns:a16="http://schemas.microsoft.com/office/drawing/2014/main" id="{9B945517-69C9-4CE0-8251-0186F136B4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1099" y="2682124"/>
                    <a:ext cx="196850" cy="2825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v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5" name="Rectangle 32">
                    <a:extLst>
                      <a:ext uri="{FF2B5EF4-FFF2-40B4-BE49-F238E27FC236}">
                        <a16:creationId xmlns:a16="http://schemas.microsoft.com/office/drawing/2014/main" id="{56714BE5-A951-4933-AB3E-8FC119F1B0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2776277"/>
                    <a:ext cx="136525" cy="1905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2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33">
                    <a:extLst>
                      <a:ext uri="{FF2B5EF4-FFF2-40B4-BE49-F238E27FC236}">
                        <a16:creationId xmlns:a16="http://schemas.microsoft.com/office/drawing/2014/main" id="{A216E8DC-8860-45DC-9C8F-67B85B1B4E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46449" y="2687379"/>
                    <a:ext cx="198438" cy="2825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v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34">
                    <a:extLst>
                      <a:ext uri="{FF2B5EF4-FFF2-40B4-BE49-F238E27FC236}">
                        <a16:creationId xmlns:a16="http://schemas.microsoft.com/office/drawing/2014/main" id="{F1754CD1-B9FB-4C42-86B6-CD7F2440E6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36939" y="2776277"/>
                    <a:ext cx="134939" cy="1905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1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35">
                    <a:extLst>
                      <a:ext uri="{FF2B5EF4-FFF2-40B4-BE49-F238E27FC236}">
                        <a16:creationId xmlns:a16="http://schemas.microsoft.com/office/drawing/2014/main" id="{F4ABBBB0-C6DE-4558-9B7D-5286D88BC5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4613" y="2369621"/>
                    <a:ext cx="196850" cy="2825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v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36">
                    <a:extLst>
                      <a:ext uri="{FF2B5EF4-FFF2-40B4-BE49-F238E27FC236}">
                        <a16:creationId xmlns:a16="http://schemas.microsoft.com/office/drawing/2014/main" id="{52DB7216-54EA-4FC0-86FB-C22E8127AD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3513" y="2472690"/>
                    <a:ext cx="136525" cy="1905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3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37">
                    <a:extLst>
                      <a:ext uri="{FF2B5EF4-FFF2-40B4-BE49-F238E27FC236}">
                        <a16:creationId xmlns:a16="http://schemas.microsoft.com/office/drawing/2014/main" id="{AD2B5753-5CFD-42F1-848B-58FA7B8CE2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51250" y="2117809"/>
                    <a:ext cx="196850" cy="2825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v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38">
                    <a:extLst>
                      <a:ext uri="{FF2B5EF4-FFF2-40B4-BE49-F238E27FC236}">
                        <a16:creationId xmlns:a16="http://schemas.microsoft.com/office/drawing/2014/main" id="{1222511D-38F3-44CC-BA53-C6382C3195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0150" y="2248736"/>
                    <a:ext cx="136525" cy="1905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0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2" name="Line 39">
                    <a:extLst>
                      <a:ext uri="{FF2B5EF4-FFF2-40B4-BE49-F238E27FC236}">
                        <a16:creationId xmlns:a16="http://schemas.microsoft.com/office/drawing/2014/main" id="{A61C8DD3-4A2F-4B6E-9769-9C8A3ABB54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48000" y="2979738"/>
                    <a:ext cx="1158875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63" name="Freeform 40">
                    <a:extLst>
                      <a:ext uri="{FF2B5EF4-FFF2-40B4-BE49-F238E27FC236}">
                        <a16:creationId xmlns:a16="http://schemas.microsoft.com/office/drawing/2014/main" id="{40DBEE1D-DDB6-4F14-8A3E-25D5E2A329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5763" y="2938463"/>
                    <a:ext cx="136525" cy="84138"/>
                  </a:xfrm>
                  <a:custGeom>
                    <a:avLst/>
                    <a:gdLst>
                      <a:gd name="T0" fmla="*/ 0 w 86"/>
                      <a:gd name="T1" fmla="*/ 0 h 53"/>
                      <a:gd name="T2" fmla="*/ 86 w 86"/>
                      <a:gd name="T3" fmla="*/ 26 h 53"/>
                      <a:gd name="T4" fmla="*/ 0 w 86"/>
                      <a:gd name="T5" fmla="*/ 53 h 53"/>
                      <a:gd name="T6" fmla="*/ 0 w 86"/>
                      <a:gd name="T7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6" h="53">
                        <a:moveTo>
                          <a:pt x="0" y="0"/>
                        </a:moveTo>
                        <a:lnTo>
                          <a:pt x="86" y="26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64" name="Line 41">
                    <a:extLst>
                      <a:ext uri="{FF2B5EF4-FFF2-40B4-BE49-F238E27FC236}">
                        <a16:creationId xmlns:a16="http://schemas.microsoft.com/office/drawing/2014/main" id="{B67B7BF0-5C54-4012-9044-4486B4BE74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3888" y="2081213"/>
                    <a:ext cx="0" cy="1025525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65" name="Freeform 42">
                    <a:extLst>
                      <a:ext uri="{FF2B5EF4-FFF2-40B4-BE49-F238E27FC236}">
                        <a16:creationId xmlns:a16="http://schemas.microsoft.com/office/drawing/2014/main" id="{9862CFED-D406-4D80-969C-FDD14FBB72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9438" y="1965326"/>
                    <a:ext cx="90488" cy="127000"/>
                  </a:xfrm>
                  <a:custGeom>
                    <a:avLst/>
                    <a:gdLst>
                      <a:gd name="T0" fmla="*/ 0 w 57"/>
                      <a:gd name="T1" fmla="*/ 80 h 80"/>
                      <a:gd name="T2" fmla="*/ 28 w 57"/>
                      <a:gd name="T3" fmla="*/ 0 h 80"/>
                      <a:gd name="T4" fmla="*/ 57 w 57"/>
                      <a:gd name="T5" fmla="*/ 80 h 80"/>
                      <a:gd name="T6" fmla="*/ 0 w 57"/>
                      <a:gd name="T7" fmla="*/ 8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7" h="80">
                        <a:moveTo>
                          <a:pt x="0" y="80"/>
                        </a:moveTo>
                        <a:lnTo>
                          <a:pt x="28" y="0"/>
                        </a:lnTo>
                        <a:lnTo>
                          <a:pt x="57" y="8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66" name="Rectangle 43">
                    <a:extLst>
                      <a:ext uri="{FF2B5EF4-FFF2-40B4-BE49-F238E27FC236}">
                        <a16:creationId xmlns:a16="http://schemas.microsoft.com/office/drawing/2014/main" id="{E67284F9-A2EC-41B8-8356-B22A4C0F99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55994" y="2876552"/>
                    <a:ext cx="190500" cy="2825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x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8" name="Line 45">
                    <a:extLst>
                      <a:ext uri="{FF2B5EF4-FFF2-40B4-BE49-F238E27FC236}">
                        <a16:creationId xmlns:a16="http://schemas.microsoft.com/office/drawing/2014/main" id="{43535404-FEAE-46DD-89F0-2A14DA0396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63888" y="2192338"/>
                    <a:ext cx="946150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69" name="Line 46">
                    <a:extLst>
                      <a:ext uri="{FF2B5EF4-FFF2-40B4-BE49-F238E27FC236}">
                        <a16:creationId xmlns:a16="http://schemas.microsoft.com/office/drawing/2014/main" id="{FD7A72F7-87AA-4623-A5CF-EC0853ED2C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10038" y="2192338"/>
                    <a:ext cx="0" cy="78740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6BC74FC3-77F9-4E65-84AE-8FD2E23FFE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96457" y="2571750"/>
                    <a:ext cx="469106" cy="20716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F49BA0B-D9F9-4F07-904E-FDE4D0D7D91F}"/>
                </a:ext>
              </a:extLst>
            </p:cNvPr>
            <p:cNvGrpSpPr/>
            <p:nvPr/>
          </p:nvGrpSpPr>
          <p:grpSpPr>
            <a:xfrm>
              <a:off x="4801774" y="1504126"/>
              <a:ext cx="1987826" cy="1537524"/>
              <a:chOff x="4801774" y="1504126"/>
              <a:chExt cx="1987826" cy="153752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0E4489-3ECE-4FB7-B34D-486359C3791E}"/>
                  </a:ext>
                </a:extLst>
              </p:cNvPr>
              <p:cNvSpPr txBox="1"/>
              <p:nvPr/>
            </p:nvSpPr>
            <p:spPr>
              <a:xfrm>
                <a:off x="4801774" y="1504126"/>
                <a:ext cx="1987826" cy="40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Fragments</a:t>
                </a:r>
                <a:endParaRPr lang="en-CA" sz="1600" dirty="0"/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D69F3877-4D84-47E2-8723-E82634787418}"/>
                  </a:ext>
                </a:extLst>
              </p:cNvPr>
              <p:cNvGrpSpPr/>
              <p:nvPr/>
            </p:nvGrpSpPr>
            <p:grpSpPr>
              <a:xfrm>
                <a:off x="5226050" y="2097088"/>
                <a:ext cx="1146175" cy="944562"/>
                <a:chOff x="5226050" y="2097088"/>
                <a:chExt cx="1146175" cy="944562"/>
              </a:xfrm>
            </p:grpSpPr>
            <p:sp>
              <p:nvSpPr>
                <p:cNvPr id="73" name="AutoShape 48">
                  <a:extLst>
                    <a:ext uri="{FF2B5EF4-FFF2-40B4-BE49-F238E27FC236}">
                      <a16:creationId xmlns:a16="http://schemas.microsoft.com/office/drawing/2014/main" id="{B44DEC14-2A51-4496-B813-509A4A28F99C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26050" y="2097088"/>
                  <a:ext cx="1146175" cy="944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74" name="Rectangle 50">
                  <a:extLst>
                    <a:ext uri="{FF2B5EF4-FFF2-40B4-BE49-F238E27FC236}">
                      <a16:creationId xmlns:a16="http://schemas.microsoft.com/office/drawing/2014/main" id="{3A4C9A6F-10A8-46FA-B743-52F12F1809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688" y="2117725"/>
                  <a:ext cx="1106488" cy="908050"/>
                </a:xfrm>
                <a:prstGeom prst="rect">
                  <a:avLst/>
                </a:prstGeom>
                <a:noFill/>
                <a:ln w="26988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75" name="Rectangle 51">
                  <a:extLst>
                    <a:ext uri="{FF2B5EF4-FFF2-40B4-BE49-F238E27FC236}">
                      <a16:creationId xmlns:a16="http://schemas.microsoft.com/office/drawing/2014/main" id="{658CD6E2-D35D-473B-A178-CAEA1171C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8475" y="2698750"/>
                  <a:ext cx="127000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76" name="Rectangle 52">
                  <a:extLst>
                    <a:ext uri="{FF2B5EF4-FFF2-40B4-BE49-F238E27FC236}">
                      <a16:creationId xmlns:a16="http://schemas.microsoft.com/office/drawing/2014/main" id="{68CD7753-D6CD-40E1-A11F-3A307E918C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05475" y="2698750"/>
                  <a:ext cx="125413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77" name="Rectangle 53">
                  <a:extLst>
                    <a:ext uri="{FF2B5EF4-FFF2-40B4-BE49-F238E27FC236}">
                      <a16:creationId xmlns:a16="http://schemas.microsoft.com/office/drawing/2014/main" id="{3DCE889F-BC3B-41A2-9055-CBBBC3E33B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0888" y="2698750"/>
                  <a:ext cx="127000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78" name="Rectangle 54">
                  <a:extLst>
                    <a:ext uri="{FF2B5EF4-FFF2-40B4-BE49-F238E27FC236}">
                      <a16:creationId xmlns:a16="http://schemas.microsoft.com/office/drawing/2014/main" id="{C18BCE9D-8F9E-4E77-A9EC-1E9D7259AE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05475" y="2444750"/>
                  <a:ext cx="125413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79" name="Rectangle 55">
                  <a:extLst>
                    <a:ext uri="{FF2B5EF4-FFF2-40B4-BE49-F238E27FC236}">
                      <a16:creationId xmlns:a16="http://schemas.microsoft.com/office/drawing/2014/main" id="{4225C444-496C-42A3-8F8D-224469290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1975" y="2571750"/>
                  <a:ext cx="125413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80" name="Rectangle 56">
                  <a:extLst>
                    <a:ext uri="{FF2B5EF4-FFF2-40B4-BE49-F238E27FC236}">
                      <a16:creationId xmlns:a16="http://schemas.microsoft.com/office/drawing/2014/main" id="{2B4A6EF6-5255-4568-A158-060CF7C38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7388" y="2571750"/>
                  <a:ext cx="127000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84" name="Rectangle 60">
                  <a:extLst>
                    <a:ext uri="{FF2B5EF4-FFF2-40B4-BE49-F238E27FC236}">
                      <a16:creationId xmlns:a16="http://schemas.microsoft.com/office/drawing/2014/main" id="{6268EE09-D1E9-43D8-B8EA-88EC33FB0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0888" y="2444750"/>
                  <a:ext cx="127000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85" name="Rectangle 61">
                  <a:extLst>
                    <a:ext uri="{FF2B5EF4-FFF2-40B4-BE49-F238E27FC236}">
                      <a16:creationId xmlns:a16="http://schemas.microsoft.com/office/drawing/2014/main" id="{59D7DB3C-9AF1-468E-B662-941752495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51475" y="2698750"/>
                  <a:ext cx="127000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86" name="Rectangle 62">
                  <a:extLst>
                    <a:ext uri="{FF2B5EF4-FFF2-40B4-BE49-F238E27FC236}">
                      <a16:creationId xmlns:a16="http://schemas.microsoft.com/office/drawing/2014/main" id="{AC6EE3F7-A920-4B94-8DA0-80D076E78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4975" y="2571750"/>
                  <a:ext cx="127000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87" name="Rectangle 63">
                  <a:extLst>
                    <a:ext uri="{FF2B5EF4-FFF2-40B4-BE49-F238E27FC236}">
                      <a16:creationId xmlns:a16="http://schemas.microsoft.com/office/drawing/2014/main" id="{47B86CDC-D871-4052-9B84-2AA2FE1CE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8475" y="2444750"/>
                  <a:ext cx="127000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88" name="Rectangle 64">
                  <a:extLst>
                    <a:ext uri="{FF2B5EF4-FFF2-40B4-BE49-F238E27FC236}">
                      <a16:creationId xmlns:a16="http://schemas.microsoft.com/office/drawing/2014/main" id="{D14FC21F-96B0-43C5-A853-27C3B9BFE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1975" y="2317750"/>
                  <a:ext cx="125413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89" name="Rectangle 65">
                  <a:extLst>
                    <a:ext uri="{FF2B5EF4-FFF2-40B4-BE49-F238E27FC236}">
                      <a16:creationId xmlns:a16="http://schemas.microsoft.com/office/drawing/2014/main" id="{60275BBF-78B2-4EC7-A817-51145ADC75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7888" y="2444750"/>
                  <a:ext cx="127000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90" name="Rectangle 66">
                  <a:extLst>
                    <a:ext uri="{FF2B5EF4-FFF2-40B4-BE49-F238E27FC236}">
                      <a16:creationId xmlns:a16="http://schemas.microsoft.com/office/drawing/2014/main" id="{98580873-C06D-4557-A4AD-E04FABBB43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7388" y="2317750"/>
                  <a:ext cx="127000" cy="12700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9F0F0E6-079B-444D-B820-C96F8811597D}"/>
                </a:ext>
              </a:extLst>
            </p:cNvPr>
            <p:cNvGrpSpPr/>
            <p:nvPr/>
          </p:nvGrpSpPr>
          <p:grpSpPr>
            <a:xfrm>
              <a:off x="6761025" y="1504126"/>
              <a:ext cx="1987826" cy="1542287"/>
              <a:chOff x="6761025" y="1504126"/>
              <a:chExt cx="1987826" cy="154228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5C74B6-911A-4B9C-938F-9F0E4C4F6A29}"/>
                  </a:ext>
                </a:extLst>
              </p:cNvPr>
              <p:cNvSpPr txBox="1"/>
              <p:nvPr/>
            </p:nvSpPr>
            <p:spPr>
              <a:xfrm>
                <a:off x="6761025" y="1504126"/>
                <a:ext cx="1987826" cy="40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Pixels</a:t>
                </a:r>
                <a:endParaRPr lang="en-CA" sz="1600" dirty="0"/>
              </a:p>
            </p:txBody>
          </p:sp>
          <p:grpSp>
            <p:nvGrpSpPr>
              <p:cNvPr id="91" name="Group 69">
                <a:extLst>
                  <a:ext uri="{FF2B5EF4-FFF2-40B4-BE49-F238E27FC236}">
                    <a16:creationId xmlns:a16="http://schemas.microsoft.com/office/drawing/2014/main" id="{25D04D26-50DF-433B-9A18-2712B155952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213600" y="2101850"/>
                <a:ext cx="1146175" cy="944563"/>
                <a:chOff x="4544" y="1324"/>
                <a:chExt cx="722" cy="595"/>
              </a:xfrm>
            </p:grpSpPr>
            <p:sp>
              <p:nvSpPr>
                <p:cNvPr id="92" name="AutoShape 68">
                  <a:extLst>
                    <a:ext uri="{FF2B5EF4-FFF2-40B4-BE49-F238E27FC236}">
                      <a16:creationId xmlns:a16="http://schemas.microsoft.com/office/drawing/2014/main" id="{54EA9B15-88F0-4CD2-B0F6-A80452C82911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544" y="1324"/>
                  <a:ext cx="722" cy="5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93" name="Rectangle 70">
                  <a:extLst>
                    <a:ext uri="{FF2B5EF4-FFF2-40B4-BE49-F238E27FC236}">
                      <a16:creationId xmlns:a16="http://schemas.microsoft.com/office/drawing/2014/main" id="{19BAC23B-18DB-4330-9161-62CDF699E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1703"/>
                  <a:ext cx="80" cy="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94" name="Rectangle 71">
                  <a:extLst>
                    <a:ext uri="{FF2B5EF4-FFF2-40B4-BE49-F238E27FC236}">
                      <a16:creationId xmlns:a16="http://schemas.microsoft.com/office/drawing/2014/main" id="{74DC5C86-D0BB-48EA-BD59-3B5E30FEC1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1703"/>
                  <a:ext cx="80" cy="8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95" name="Rectangle 72">
                  <a:extLst>
                    <a:ext uri="{FF2B5EF4-FFF2-40B4-BE49-F238E27FC236}">
                      <a16:creationId xmlns:a16="http://schemas.microsoft.com/office/drawing/2014/main" id="{3B164B52-4548-492E-94FA-B0BECA19C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6" y="1703"/>
                  <a:ext cx="79" cy="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96" name="Rectangle 73">
                  <a:extLst>
                    <a:ext uri="{FF2B5EF4-FFF2-40B4-BE49-F238E27FC236}">
                      <a16:creationId xmlns:a16="http://schemas.microsoft.com/office/drawing/2014/main" id="{4D21C102-00C0-4DCC-BC0A-C1E8A5A6BE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6" y="1703"/>
                  <a:ext cx="79" cy="8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97" name="Rectangle 74">
                  <a:extLst>
                    <a:ext uri="{FF2B5EF4-FFF2-40B4-BE49-F238E27FC236}">
                      <a16:creationId xmlns:a16="http://schemas.microsoft.com/office/drawing/2014/main" id="{AB0A057F-4626-4189-A12B-5C1615A12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5" y="1703"/>
                  <a:ext cx="80" cy="8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98" name="Rectangle 75">
                  <a:extLst>
                    <a:ext uri="{FF2B5EF4-FFF2-40B4-BE49-F238E27FC236}">
                      <a16:creationId xmlns:a16="http://schemas.microsoft.com/office/drawing/2014/main" id="{91C3668C-DDBF-4845-B5E9-737D117E2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5" y="1703"/>
                  <a:ext cx="80" cy="80"/>
                </a:xfrm>
                <a:prstGeom prst="rect">
                  <a:avLst/>
                </a:prstGeom>
                <a:solidFill>
                  <a:srgbClr val="FF0000"/>
                </a:solidFill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99" name="Rectangle 76">
                  <a:extLst>
                    <a:ext uri="{FF2B5EF4-FFF2-40B4-BE49-F238E27FC236}">
                      <a16:creationId xmlns:a16="http://schemas.microsoft.com/office/drawing/2014/main" id="{3BAD0BA0-D6D3-4EF0-808D-8BA844CA4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6" y="1543"/>
                  <a:ext cx="79" cy="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00" name="Rectangle 77">
                  <a:extLst>
                    <a:ext uri="{FF2B5EF4-FFF2-40B4-BE49-F238E27FC236}">
                      <a16:creationId xmlns:a16="http://schemas.microsoft.com/office/drawing/2014/main" id="{9FFF31F4-BACA-434F-B7BB-BFC0B1D6E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6" y="1543"/>
                  <a:ext cx="79" cy="8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01" name="Rectangle 78">
                  <a:extLst>
                    <a:ext uri="{FF2B5EF4-FFF2-40B4-BE49-F238E27FC236}">
                      <a16:creationId xmlns:a16="http://schemas.microsoft.com/office/drawing/2014/main" id="{44CE8D64-41A1-4B30-80CA-DFAC9E91EB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1623"/>
                  <a:ext cx="79" cy="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02" name="Rectangle 79">
                  <a:extLst>
                    <a:ext uri="{FF2B5EF4-FFF2-40B4-BE49-F238E27FC236}">
                      <a16:creationId xmlns:a16="http://schemas.microsoft.com/office/drawing/2014/main" id="{99E15DD6-4B9B-4166-B8EC-0432304DB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1623"/>
                  <a:ext cx="79" cy="8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03" name="Rectangle 80">
                  <a:extLst>
                    <a:ext uri="{FF2B5EF4-FFF2-40B4-BE49-F238E27FC236}">
                      <a16:creationId xmlns:a16="http://schemas.microsoft.com/office/drawing/2014/main" id="{F0B68F47-C829-404B-BACF-C8C0A687E6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5" y="1623"/>
                  <a:ext cx="80" cy="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04" name="Rectangle 81">
                  <a:extLst>
                    <a:ext uri="{FF2B5EF4-FFF2-40B4-BE49-F238E27FC236}">
                      <a16:creationId xmlns:a16="http://schemas.microsoft.com/office/drawing/2014/main" id="{9C4A34A3-F63F-4B21-AD82-F68DD58FB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5" y="1623"/>
                  <a:ext cx="80" cy="8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08" name="Rectangle 85">
                  <a:extLst>
                    <a:ext uri="{FF2B5EF4-FFF2-40B4-BE49-F238E27FC236}">
                      <a16:creationId xmlns:a16="http://schemas.microsoft.com/office/drawing/2014/main" id="{387EA6FA-6B83-492B-8ED9-9C8677D04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5" y="1543"/>
                  <a:ext cx="80" cy="80"/>
                </a:xfrm>
                <a:prstGeom prst="rect">
                  <a:avLst/>
                </a:prstGeom>
                <a:solidFill>
                  <a:srgbClr val="FFFF00"/>
                </a:solidFill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09" name="Rectangle 86">
                  <a:extLst>
                    <a:ext uri="{FF2B5EF4-FFF2-40B4-BE49-F238E27FC236}">
                      <a16:creationId xmlns:a16="http://schemas.microsoft.com/office/drawing/2014/main" id="{455331F8-B5DD-4AA8-A5AC-6C1DA5B48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1703"/>
                  <a:ext cx="80" cy="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10" name="Rectangle 87">
                  <a:extLst>
                    <a:ext uri="{FF2B5EF4-FFF2-40B4-BE49-F238E27FC236}">
                      <a16:creationId xmlns:a16="http://schemas.microsoft.com/office/drawing/2014/main" id="{834A7F9F-59E9-4D4D-A00E-9ADC59A37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1703"/>
                  <a:ext cx="80" cy="8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11" name="Rectangle 88">
                  <a:extLst>
                    <a:ext uri="{FF2B5EF4-FFF2-40B4-BE49-F238E27FC236}">
                      <a16:creationId xmlns:a16="http://schemas.microsoft.com/office/drawing/2014/main" id="{478DE199-8194-451B-BB97-AAC0213E5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6" y="1623"/>
                  <a:ext cx="80" cy="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12" name="Rectangle 89">
                  <a:extLst>
                    <a:ext uri="{FF2B5EF4-FFF2-40B4-BE49-F238E27FC236}">
                      <a16:creationId xmlns:a16="http://schemas.microsoft.com/office/drawing/2014/main" id="{5944B9D6-BF94-434B-ADE6-F30E1DDD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6" y="1623"/>
                  <a:ext cx="80" cy="8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13" name="Rectangle 90">
                  <a:extLst>
                    <a:ext uri="{FF2B5EF4-FFF2-40B4-BE49-F238E27FC236}">
                      <a16:creationId xmlns:a16="http://schemas.microsoft.com/office/drawing/2014/main" id="{D1BF16EC-113A-43BA-BF8F-3D9EA04B8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1543"/>
                  <a:ext cx="80" cy="8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14" name="Rectangle 91">
                  <a:extLst>
                    <a:ext uri="{FF2B5EF4-FFF2-40B4-BE49-F238E27FC236}">
                      <a16:creationId xmlns:a16="http://schemas.microsoft.com/office/drawing/2014/main" id="{CDDC1384-84AF-497D-9C8F-3E3E75C533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1543"/>
                  <a:ext cx="80" cy="80"/>
                </a:xfrm>
                <a:prstGeom prst="rect">
                  <a:avLst/>
                </a:prstGeom>
                <a:solidFill>
                  <a:srgbClr val="FF0000"/>
                </a:solidFill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15" name="Rectangle 92">
                  <a:extLst>
                    <a:ext uri="{FF2B5EF4-FFF2-40B4-BE49-F238E27FC236}">
                      <a16:creationId xmlns:a16="http://schemas.microsoft.com/office/drawing/2014/main" id="{D61B7AC9-3B7E-462A-AA21-6B30F6D053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1463"/>
                  <a:ext cx="79" cy="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16" name="Rectangle 93">
                  <a:extLst>
                    <a:ext uri="{FF2B5EF4-FFF2-40B4-BE49-F238E27FC236}">
                      <a16:creationId xmlns:a16="http://schemas.microsoft.com/office/drawing/2014/main" id="{0A2CF80F-9797-459E-A7B2-19BC6D4E8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1463"/>
                  <a:ext cx="79" cy="8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17" name="Rectangle 94">
                  <a:extLst>
                    <a:ext uri="{FF2B5EF4-FFF2-40B4-BE49-F238E27FC236}">
                      <a16:creationId xmlns:a16="http://schemas.microsoft.com/office/drawing/2014/main" id="{DBB29662-6396-4143-83D4-0C347744B6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5" y="1543"/>
                  <a:ext cx="80" cy="80"/>
                </a:xfrm>
                <a:prstGeom prst="rect">
                  <a:avLst/>
                </a:prstGeom>
                <a:solidFill>
                  <a:srgbClr val="FFFF00"/>
                </a:solidFill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18" name="Rectangle 95">
                  <a:extLst>
                    <a:ext uri="{FF2B5EF4-FFF2-40B4-BE49-F238E27FC236}">
                      <a16:creationId xmlns:a16="http://schemas.microsoft.com/office/drawing/2014/main" id="{33F8EC9C-B38F-461B-ADAE-CD4CF6F22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5" y="1463"/>
                  <a:ext cx="80" cy="80"/>
                </a:xfrm>
                <a:prstGeom prst="rect">
                  <a:avLst/>
                </a:prstGeom>
                <a:solidFill>
                  <a:srgbClr val="FFFF00"/>
                </a:solidFill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19" name="Rectangle 96">
                  <a:extLst>
                    <a:ext uri="{FF2B5EF4-FFF2-40B4-BE49-F238E27FC236}">
                      <a16:creationId xmlns:a16="http://schemas.microsoft.com/office/drawing/2014/main" id="{55082F8F-437F-4943-9ABE-502FB493DD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7" y="1337"/>
                  <a:ext cx="697" cy="572"/>
                </a:xfrm>
                <a:prstGeom prst="rect">
                  <a:avLst/>
                </a:prstGeom>
                <a:noFill/>
                <a:ln w="26988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DDA080D-8126-40E0-A465-353D84C48E9B}"/>
                </a:ext>
              </a:extLst>
            </p:cNvPr>
            <p:cNvGrpSpPr/>
            <p:nvPr/>
          </p:nvGrpSpPr>
          <p:grpSpPr>
            <a:xfrm>
              <a:off x="557549" y="1504126"/>
              <a:ext cx="1987826" cy="1613725"/>
              <a:chOff x="557549" y="1504126"/>
              <a:chExt cx="1987826" cy="1613725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D687DBF-71E0-4ED3-899F-D8AF333E146D}"/>
                  </a:ext>
                </a:extLst>
              </p:cNvPr>
              <p:cNvSpPr txBox="1"/>
              <p:nvPr/>
            </p:nvSpPr>
            <p:spPr>
              <a:xfrm>
                <a:off x="557549" y="1504126"/>
                <a:ext cx="1987826" cy="40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3D</a:t>
                </a:r>
                <a:r>
                  <a:rPr lang="en-CA" altLang="zh-CN" sz="1600" dirty="0"/>
                  <a:t> Object Space</a:t>
                </a:r>
                <a:endParaRPr lang="en-CA" sz="1600" dirty="0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B6A104AF-2A5D-4B13-9202-D8E4A3C1DB41}"/>
                  </a:ext>
                </a:extLst>
              </p:cNvPr>
              <p:cNvGrpSpPr/>
              <p:nvPr/>
            </p:nvGrpSpPr>
            <p:grpSpPr>
              <a:xfrm>
                <a:off x="879475" y="2009776"/>
                <a:ext cx="1343026" cy="1108075"/>
                <a:chOff x="879475" y="2009776"/>
                <a:chExt cx="1343026" cy="1108075"/>
              </a:xfrm>
            </p:grpSpPr>
            <p:sp>
              <p:nvSpPr>
                <p:cNvPr id="159" name="Isosceles Triangle 158">
                  <a:extLst>
                    <a:ext uri="{FF2B5EF4-FFF2-40B4-BE49-F238E27FC236}">
                      <a16:creationId xmlns:a16="http://schemas.microsoft.com/office/drawing/2014/main" id="{5C5B3D24-FCD5-4F6E-B72F-4C5504E2FBBC}"/>
                    </a:ext>
                  </a:extLst>
                </p:cNvPr>
                <p:cNvSpPr/>
                <p:nvPr/>
              </p:nvSpPr>
              <p:spPr>
                <a:xfrm rot="19980000">
                  <a:off x="1277738" y="2339300"/>
                  <a:ext cx="535997" cy="337117"/>
                </a:xfrm>
                <a:prstGeom prst="triangle">
                  <a:avLst>
                    <a:gd name="adj" fmla="val 68991"/>
                  </a:avLst>
                </a:prstGeom>
                <a:solidFill>
                  <a:srgbClr val="FFFF0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0" name="AutoShape 98">
                  <a:extLst>
                    <a:ext uri="{FF2B5EF4-FFF2-40B4-BE49-F238E27FC236}">
                      <a16:creationId xmlns:a16="http://schemas.microsoft.com/office/drawing/2014/main" id="{E87A4832-E0FE-476F-B846-3EC05F18087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79475" y="2009776"/>
                  <a:ext cx="1343025" cy="1108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131" name="Line 100">
                  <a:extLst>
                    <a:ext uri="{FF2B5EF4-FFF2-40B4-BE49-F238E27FC236}">
                      <a16:creationId xmlns:a16="http://schemas.microsoft.com/office/drawing/2014/main" id="{FF4D75C0-0C9F-4BD5-BCF5-541E9BE61C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8525" y="2979739"/>
                  <a:ext cx="1195388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32" name="Freeform 101">
                  <a:extLst>
                    <a:ext uri="{FF2B5EF4-FFF2-40B4-BE49-F238E27FC236}">
                      <a16:creationId xmlns:a16="http://schemas.microsoft.com/office/drawing/2014/main" id="{A707B57E-86C1-454E-819C-0289146A7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1213" y="2932114"/>
                  <a:ext cx="141288" cy="93663"/>
                </a:xfrm>
                <a:custGeom>
                  <a:avLst/>
                  <a:gdLst>
                    <a:gd name="T0" fmla="*/ 0 w 89"/>
                    <a:gd name="T1" fmla="*/ 0 h 59"/>
                    <a:gd name="T2" fmla="*/ 89 w 89"/>
                    <a:gd name="T3" fmla="*/ 30 h 59"/>
                    <a:gd name="T4" fmla="*/ 0 w 89"/>
                    <a:gd name="T5" fmla="*/ 59 h 59"/>
                    <a:gd name="T6" fmla="*/ 0 w 89"/>
                    <a:gd name="T7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9" h="59">
                      <a:moveTo>
                        <a:pt x="0" y="0"/>
                      </a:moveTo>
                      <a:lnTo>
                        <a:pt x="89" y="30"/>
                      </a:lnTo>
                      <a:lnTo>
                        <a:pt x="0" y="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33" name="Line 102">
                  <a:extLst>
                    <a:ext uri="{FF2B5EF4-FFF2-40B4-BE49-F238E27FC236}">
                      <a16:creationId xmlns:a16="http://schemas.microsoft.com/office/drawing/2014/main" id="{F61E2780-6861-4456-9890-2C797D5435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19175" y="2144714"/>
                  <a:ext cx="0" cy="954088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34" name="Freeform 103">
                  <a:extLst>
                    <a:ext uri="{FF2B5EF4-FFF2-40B4-BE49-F238E27FC236}">
                      <a16:creationId xmlns:a16="http://schemas.microsoft.com/office/drawing/2014/main" id="{0282442C-ED29-481D-9626-FEDF34E00A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550" y="2016126"/>
                  <a:ext cx="95250" cy="141288"/>
                </a:xfrm>
                <a:custGeom>
                  <a:avLst/>
                  <a:gdLst>
                    <a:gd name="T0" fmla="*/ 0 w 60"/>
                    <a:gd name="T1" fmla="*/ 89 h 89"/>
                    <a:gd name="T2" fmla="*/ 30 w 60"/>
                    <a:gd name="T3" fmla="*/ 0 h 89"/>
                    <a:gd name="T4" fmla="*/ 60 w 60"/>
                    <a:gd name="T5" fmla="*/ 89 h 89"/>
                    <a:gd name="T6" fmla="*/ 0 w 60"/>
                    <a:gd name="T7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89">
                      <a:moveTo>
                        <a:pt x="0" y="89"/>
                      </a:moveTo>
                      <a:lnTo>
                        <a:pt x="30" y="0"/>
                      </a:lnTo>
                      <a:lnTo>
                        <a:pt x="60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35" name="Line 104">
                  <a:extLst>
                    <a:ext uri="{FF2B5EF4-FFF2-40B4-BE49-F238E27FC236}">
                      <a16:creationId xmlns:a16="http://schemas.microsoft.com/office/drawing/2014/main" id="{0A41203E-DEA7-4C6B-B876-5A8DE79B17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6150" y="2198689"/>
                  <a:ext cx="536575" cy="900113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36" name="Freeform 105">
                  <a:extLst>
                    <a:ext uri="{FF2B5EF4-FFF2-40B4-BE49-F238E27FC236}">
                      <a16:creationId xmlns:a16="http://schemas.microsoft.com/office/drawing/2014/main" id="{94E69118-91C0-4EC2-A92A-9E2204C60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6688" y="2089151"/>
                  <a:ext cx="111125" cy="144463"/>
                </a:xfrm>
                <a:custGeom>
                  <a:avLst/>
                  <a:gdLst>
                    <a:gd name="T0" fmla="*/ 0 w 70"/>
                    <a:gd name="T1" fmla="*/ 61 h 91"/>
                    <a:gd name="T2" fmla="*/ 70 w 70"/>
                    <a:gd name="T3" fmla="*/ 0 h 91"/>
                    <a:gd name="T4" fmla="*/ 50 w 70"/>
                    <a:gd name="T5" fmla="*/ 91 h 91"/>
                    <a:gd name="T6" fmla="*/ 0 w 70"/>
                    <a:gd name="T7" fmla="*/ 6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" h="91">
                      <a:moveTo>
                        <a:pt x="0" y="61"/>
                      </a:moveTo>
                      <a:lnTo>
                        <a:pt x="70" y="0"/>
                      </a:lnTo>
                      <a:lnTo>
                        <a:pt x="50" y="9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37" name="Freeform 106">
                  <a:extLst>
                    <a:ext uri="{FF2B5EF4-FFF2-40B4-BE49-F238E27FC236}">
                      <a16:creationId xmlns:a16="http://schemas.microsoft.com/office/drawing/2014/main" id="{063FD8E8-3197-446A-BF83-5C465C2E86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743" y="2302934"/>
                  <a:ext cx="360363" cy="481013"/>
                </a:xfrm>
                <a:custGeom>
                  <a:avLst/>
                  <a:gdLst>
                    <a:gd name="T0" fmla="*/ 227 w 227"/>
                    <a:gd name="T1" fmla="*/ 303 h 303"/>
                    <a:gd name="T2" fmla="*/ 114 w 227"/>
                    <a:gd name="T3" fmla="*/ 0 h 303"/>
                    <a:gd name="T4" fmla="*/ 0 w 227"/>
                    <a:gd name="T5" fmla="*/ 303 h 303"/>
                    <a:gd name="T6" fmla="*/ 227 w 227"/>
                    <a:gd name="T7" fmla="*/ 303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303">
                      <a:moveTo>
                        <a:pt x="227" y="303"/>
                      </a:moveTo>
                      <a:lnTo>
                        <a:pt x="114" y="0"/>
                      </a:lnTo>
                      <a:lnTo>
                        <a:pt x="0" y="303"/>
                      </a:lnTo>
                      <a:lnTo>
                        <a:pt x="227" y="30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142" name="Rectangle 111">
                  <a:extLst>
                    <a:ext uri="{FF2B5EF4-FFF2-40B4-BE49-F238E27FC236}">
                      <a16:creationId xmlns:a16="http://schemas.microsoft.com/office/drawing/2014/main" id="{D6161840-9649-4DCC-911B-C4E688DD2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7675" y="2678950"/>
                  <a:ext cx="198438" cy="246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" name="Rectangle 112">
                  <a:extLst>
                    <a:ext uri="{FF2B5EF4-FFF2-40B4-BE49-F238E27FC236}">
                      <a16:creationId xmlns:a16="http://schemas.microsoft.com/office/drawing/2014/main" id="{43F56F88-EF8D-4825-BBB3-05FA8E9FF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9750" y="2771024"/>
                  <a:ext cx="141288" cy="169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2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4" name="Rectangle 113">
                  <a:extLst>
                    <a:ext uri="{FF2B5EF4-FFF2-40B4-BE49-F238E27FC236}">
                      <a16:creationId xmlns:a16="http://schemas.microsoft.com/office/drawing/2014/main" id="{0E39E8E2-F8A5-4C67-B7E0-29DFE80869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3500" y="2678950"/>
                  <a:ext cx="196850" cy="246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5" name="Rectangle 114">
                  <a:extLst>
                    <a:ext uri="{FF2B5EF4-FFF2-40B4-BE49-F238E27FC236}">
                      <a16:creationId xmlns:a16="http://schemas.microsoft.com/office/drawing/2014/main" id="{33EDED87-8B61-4D9E-A2FA-D237A85B71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5576" y="2765771"/>
                  <a:ext cx="139700" cy="169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6" name="Rectangle 115">
                  <a:extLst>
                    <a:ext uri="{FF2B5EF4-FFF2-40B4-BE49-F238E27FC236}">
                      <a16:creationId xmlns:a16="http://schemas.microsoft.com/office/drawing/2014/main" id="{2BCA17C7-D099-4E71-A084-DDFEB51450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5001" y="2350452"/>
                  <a:ext cx="196850" cy="246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7" name="Rectangle 116">
                  <a:extLst>
                    <a:ext uri="{FF2B5EF4-FFF2-40B4-BE49-F238E27FC236}">
                      <a16:creationId xmlns:a16="http://schemas.microsoft.com/office/drawing/2014/main" id="{762BBF4C-C08E-408D-9721-8AB92AB3C2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1584" y="2449859"/>
                  <a:ext cx="139700" cy="169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3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8" name="Rectangle 117">
                  <a:extLst>
                    <a:ext uri="{FF2B5EF4-FFF2-40B4-BE49-F238E27FC236}">
                      <a16:creationId xmlns:a16="http://schemas.microsoft.com/office/drawing/2014/main" id="{A2BD6E8B-2E3B-4D37-8A26-C6174AE47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6238" y="2080086"/>
                  <a:ext cx="196850" cy="246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" name="Rectangle 118">
                  <a:extLst>
                    <a:ext uri="{FF2B5EF4-FFF2-40B4-BE49-F238E27FC236}">
                      <a16:creationId xmlns:a16="http://schemas.microsoft.com/office/drawing/2014/main" id="{292AD754-B5CD-4462-B0C7-A596A13E6F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8314" y="2172161"/>
                  <a:ext cx="139700" cy="169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0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1A3FF5B9-D5E5-174A-943B-23E9F3BA605E}"/>
              </a:ext>
            </a:extLst>
          </p:cNvPr>
          <p:cNvSpPr txBox="1"/>
          <p:nvPr/>
        </p:nvSpPr>
        <p:spPr>
          <a:xfrm>
            <a:off x="496010" y="4207084"/>
            <a:ext cx="815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Scheduler: schedule each draw to the GPU that has the smallest number</a:t>
            </a:r>
          </a:p>
          <a:p>
            <a:pPr algn="ctr"/>
            <a:r>
              <a:rPr lang="en-CA" b="1" dirty="0"/>
              <a:t>of remaining primitives in geometry processing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1E4C7BA-34BE-4F46-9C59-713CB765B6A9}"/>
              </a:ext>
            </a:extLst>
          </p:cNvPr>
          <p:cNvSpPr txBox="1"/>
          <p:nvPr/>
        </p:nvSpPr>
        <p:spPr>
          <a:xfrm>
            <a:off x="496010" y="1271505"/>
            <a:ext cx="815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optimal load balancing requires ideal execution time estimation</a:t>
            </a:r>
          </a:p>
        </p:txBody>
      </p:sp>
    </p:spTree>
    <p:extLst>
      <p:ext uri="{BB962C8B-B14F-4D97-AF65-F5344CB8AC3E}">
        <p14:creationId xmlns:p14="http://schemas.microsoft.com/office/powerpoint/2010/main" val="40847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6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Image Composition Scheduler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5E51D-0C07-FB40-8E4B-2A3ADC05119E}"/>
              </a:ext>
            </a:extLst>
          </p:cNvPr>
          <p:cNvSpPr txBox="1"/>
          <p:nvPr/>
        </p:nvSpPr>
        <p:spPr>
          <a:xfrm>
            <a:off x="1522539" y="3861685"/>
            <a:ext cx="5964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Only start inter-GPU communication while</a:t>
            </a:r>
          </a:p>
          <a:p>
            <a:pPr algn="ctr"/>
            <a:r>
              <a:rPr lang="en-CA" sz="2000" b="1" dirty="0"/>
              <a:t>two GPUs are ready and available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A91388-18EC-2E4F-8484-464271D0EBF8}"/>
              </a:ext>
            </a:extLst>
          </p:cNvPr>
          <p:cNvGrpSpPr/>
          <p:nvPr/>
        </p:nvGrpSpPr>
        <p:grpSpPr>
          <a:xfrm>
            <a:off x="1701884" y="1281815"/>
            <a:ext cx="5150036" cy="966488"/>
            <a:chOff x="1563711" y="1415029"/>
            <a:chExt cx="5150036" cy="96648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10ABACB-BEBE-5D48-9F5A-C8BB8A93ED8D}"/>
                </a:ext>
              </a:extLst>
            </p:cNvPr>
            <p:cNvGrpSpPr/>
            <p:nvPr/>
          </p:nvGrpSpPr>
          <p:grpSpPr>
            <a:xfrm>
              <a:off x="1563711" y="1415029"/>
              <a:ext cx="954506" cy="966488"/>
              <a:chOff x="1563711" y="1415029"/>
              <a:chExt cx="954506" cy="96648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131D55-40C1-F049-BFAD-564CDF8F9332}"/>
                  </a:ext>
                </a:extLst>
              </p:cNvPr>
              <p:cNvSpPr/>
              <p:nvPr/>
            </p:nvSpPr>
            <p:spPr>
              <a:xfrm>
                <a:off x="1714955" y="1783308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GPU0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9E235-6CD0-D046-9521-4B9AE8E7EB12}"/>
                  </a:ext>
                </a:extLst>
              </p:cNvPr>
              <p:cNvSpPr txBox="1"/>
              <p:nvPr/>
            </p:nvSpPr>
            <p:spPr>
              <a:xfrm>
                <a:off x="1563711" y="1415029"/>
                <a:ext cx="954506" cy="368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running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38B1A8-1D4A-DD42-B8B9-06677EA95408}"/>
                </a:ext>
              </a:extLst>
            </p:cNvPr>
            <p:cNvGrpSpPr/>
            <p:nvPr/>
          </p:nvGrpSpPr>
          <p:grpSpPr>
            <a:xfrm>
              <a:off x="2962483" y="1415029"/>
              <a:ext cx="954506" cy="966488"/>
              <a:chOff x="3135642" y="1415029"/>
              <a:chExt cx="954506" cy="96648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91BC2F-0840-5A40-A181-4A514D28415D}"/>
                  </a:ext>
                </a:extLst>
              </p:cNvPr>
              <p:cNvSpPr/>
              <p:nvPr/>
            </p:nvSpPr>
            <p:spPr>
              <a:xfrm>
                <a:off x="3287984" y="1783308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1818FE-5F5C-D34C-89EC-F077066A9765}"/>
                  </a:ext>
                </a:extLst>
              </p:cNvPr>
              <p:cNvSpPr txBox="1"/>
              <p:nvPr/>
            </p:nvSpPr>
            <p:spPr>
              <a:xfrm>
                <a:off x="3135642" y="1415029"/>
                <a:ext cx="954506" cy="368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done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34BFBF-609D-5947-99B6-223B25885CCA}"/>
                </a:ext>
              </a:extLst>
            </p:cNvPr>
            <p:cNvGrpSpPr/>
            <p:nvPr/>
          </p:nvGrpSpPr>
          <p:grpSpPr>
            <a:xfrm>
              <a:off x="4360862" y="1415029"/>
              <a:ext cx="954506" cy="966487"/>
              <a:chOff x="4707573" y="1415029"/>
              <a:chExt cx="954506" cy="96648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CE770D-E2CC-954D-830D-AB0E6CF620B1}"/>
                  </a:ext>
                </a:extLst>
              </p:cNvPr>
              <p:cNvSpPr/>
              <p:nvPr/>
            </p:nvSpPr>
            <p:spPr>
              <a:xfrm>
                <a:off x="4861013" y="1783307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6AB1C-6E81-EB4A-BE01-6CFFF5ED0A70}"/>
                  </a:ext>
                </a:extLst>
              </p:cNvPr>
              <p:cNvSpPr txBox="1"/>
              <p:nvPr/>
            </p:nvSpPr>
            <p:spPr>
              <a:xfrm>
                <a:off x="4707573" y="1415029"/>
                <a:ext cx="954506" cy="368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done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FFF376-5D3B-DE4D-9546-EC938B8923EB}"/>
                </a:ext>
              </a:extLst>
            </p:cNvPr>
            <p:cNvGrpSpPr/>
            <p:nvPr/>
          </p:nvGrpSpPr>
          <p:grpSpPr>
            <a:xfrm>
              <a:off x="5759241" y="1415029"/>
              <a:ext cx="954506" cy="966487"/>
              <a:chOff x="6282544" y="1415029"/>
              <a:chExt cx="954506" cy="96648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2FF6E2-3837-7147-BC55-68366C0D1455}"/>
                  </a:ext>
                </a:extLst>
              </p:cNvPr>
              <p:cNvSpPr/>
              <p:nvPr/>
            </p:nvSpPr>
            <p:spPr>
              <a:xfrm>
                <a:off x="6434042" y="1783307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566A43-00FE-2E4B-9BDC-BAC1160CAC68}"/>
                  </a:ext>
                </a:extLst>
              </p:cNvPr>
              <p:cNvSpPr txBox="1"/>
              <p:nvPr/>
            </p:nvSpPr>
            <p:spPr>
              <a:xfrm>
                <a:off x="6282544" y="1415029"/>
                <a:ext cx="954506" cy="368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done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68702F-FB9D-CF48-9C4A-22CC544988E3}"/>
              </a:ext>
            </a:extLst>
          </p:cNvPr>
          <p:cNvGrpSpPr/>
          <p:nvPr/>
        </p:nvGrpSpPr>
        <p:grpSpPr>
          <a:xfrm>
            <a:off x="1481395" y="2241953"/>
            <a:ext cx="4893273" cy="522787"/>
            <a:chOff x="1481395" y="2241953"/>
            <a:chExt cx="4893273" cy="5227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A93AD1-1EFB-834C-B3DC-AB0C34778301}"/>
                </a:ext>
              </a:extLst>
            </p:cNvPr>
            <p:cNvGrpSpPr/>
            <p:nvPr/>
          </p:nvGrpSpPr>
          <p:grpSpPr>
            <a:xfrm>
              <a:off x="2178884" y="2241953"/>
              <a:ext cx="4195784" cy="12700"/>
              <a:chOff x="2178884" y="2241953"/>
              <a:chExt cx="4195784" cy="12700"/>
            </a:xfrm>
          </p:grpSpPr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914979A0-3918-D644-A16E-18C3E391BBAC}"/>
                  </a:ext>
                </a:extLst>
              </p:cNvPr>
              <p:cNvCxnSpPr>
                <a:stCxn id="6" idx="2"/>
                <a:endCxn id="5" idx="2"/>
              </p:cNvCxnSpPr>
              <p:nvPr/>
            </p:nvCxnSpPr>
            <p:spPr>
              <a:xfrm rot="5400000">
                <a:off x="2878818" y="1548368"/>
                <a:ext cx="12700" cy="1399870"/>
              </a:xfrm>
              <a:prstGeom prst="curvedConnector3">
                <a:avLst>
                  <a:gd name="adj1" fmla="val 1800000"/>
                </a:avLst>
              </a:prstGeom>
              <a:ln w="317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01890E9A-C849-9A4D-A66E-10C13334DA5E}"/>
                  </a:ext>
                </a:extLst>
              </p:cNvPr>
              <p:cNvCxnSpPr>
                <a:stCxn id="7" idx="2"/>
                <a:endCxn id="5" idx="2"/>
              </p:cNvCxnSpPr>
              <p:nvPr/>
            </p:nvCxnSpPr>
            <p:spPr>
              <a:xfrm rot="5400000">
                <a:off x="3578557" y="848629"/>
                <a:ext cx="1" cy="2799347"/>
              </a:xfrm>
              <a:prstGeom prst="curvedConnector3">
                <a:avLst>
                  <a:gd name="adj1" fmla="val 22860100000"/>
                </a:avLst>
              </a:prstGeom>
              <a:ln w="317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C0FFC70F-AB33-254E-857A-B30B21278195}"/>
                  </a:ext>
                </a:extLst>
              </p:cNvPr>
              <p:cNvCxnSpPr>
                <a:stCxn id="8" idx="2"/>
                <a:endCxn id="5" idx="2"/>
              </p:cNvCxnSpPr>
              <p:nvPr/>
            </p:nvCxnSpPr>
            <p:spPr>
              <a:xfrm rot="5400000">
                <a:off x="4276775" y="150410"/>
                <a:ext cx="1" cy="4195784"/>
              </a:xfrm>
              <a:prstGeom prst="curvedConnector3">
                <a:avLst>
                  <a:gd name="adj1" fmla="val 22860100000"/>
                </a:avLst>
              </a:prstGeom>
              <a:ln w="317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0F4363-66D7-A24F-9793-EBA96EFD4519}"/>
                </a:ext>
              </a:extLst>
            </p:cNvPr>
            <p:cNvSpPr txBox="1"/>
            <p:nvPr/>
          </p:nvSpPr>
          <p:spPr>
            <a:xfrm>
              <a:off x="1481395" y="2395408"/>
              <a:ext cx="1277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congestion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D42794-1E9E-5C44-B864-8905FBF55221}"/>
              </a:ext>
            </a:extLst>
          </p:cNvPr>
          <p:cNvGrpSpPr/>
          <p:nvPr/>
        </p:nvGrpSpPr>
        <p:grpSpPr>
          <a:xfrm>
            <a:off x="1853128" y="2242189"/>
            <a:ext cx="4847294" cy="1299078"/>
            <a:chOff x="1714955" y="2356514"/>
            <a:chExt cx="4847294" cy="129907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31FD55-1EE7-A64D-81F2-2218389F2FCB}"/>
                </a:ext>
              </a:extLst>
            </p:cNvPr>
            <p:cNvSpPr/>
            <p:nvPr/>
          </p:nvSpPr>
          <p:spPr>
            <a:xfrm>
              <a:off x="1714955" y="3057617"/>
              <a:ext cx="4847294" cy="597975"/>
            </a:xfrm>
            <a:prstGeom prst="rect">
              <a:avLst/>
            </a:prstGeom>
            <a:noFill/>
            <a:ln w="317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scheduler table records GPU execution status</a:t>
              </a:r>
            </a:p>
            <a:p>
              <a:pPr algn="ctr"/>
              <a:r>
                <a:rPr lang="en-US" dirty="0"/>
                <a:t>e.g., running? busy composing? 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B28DFD1-439D-7D41-8337-1EB3C4EE8EFC}"/>
                </a:ext>
              </a:extLst>
            </p:cNvPr>
            <p:cNvGrpSpPr/>
            <p:nvPr/>
          </p:nvGrpSpPr>
          <p:grpSpPr>
            <a:xfrm>
              <a:off x="2047060" y="2356514"/>
              <a:ext cx="4195785" cy="694753"/>
              <a:chOff x="2047060" y="2356514"/>
              <a:chExt cx="4195785" cy="694753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292C39-93AF-CA47-B88A-4EA04B61F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060" y="2372067"/>
                <a:ext cx="6350" cy="676100"/>
              </a:xfrm>
              <a:prstGeom prst="straightConnector1">
                <a:avLst/>
              </a:prstGeom>
              <a:ln w="3175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4FDAC2D-DF2F-7E40-908F-C49936378D1E}"/>
                  </a:ext>
                </a:extLst>
              </p:cNvPr>
              <p:cNvCxnSpPr/>
              <p:nvPr/>
            </p:nvCxnSpPr>
            <p:spPr>
              <a:xfrm>
                <a:off x="3453279" y="2375167"/>
                <a:ext cx="6350" cy="676100"/>
              </a:xfrm>
              <a:prstGeom prst="straightConnector1">
                <a:avLst/>
              </a:prstGeom>
              <a:ln w="3175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77325D3-CB4C-C64A-A21F-10F2196E8806}"/>
                  </a:ext>
                </a:extLst>
              </p:cNvPr>
              <p:cNvCxnSpPr/>
              <p:nvPr/>
            </p:nvCxnSpPr>
            <p:spPr>
              <a:xfrm>
                <a:off x="4841712" y="2356514"/>
                <a:ext cx="6350" cy="676100"/>
              </a:xfrm>
              <a:prstGeom prst="straightConnector1">
                <a:avLst/>
              </a:prstGeom>
              <a:ln w="3175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5439B22-C363-D94A-940A-275FDAEFDAC6}"/>
                  </a:ext>
                </a:extLst>
              </p:cNvPr>
              <p:cNvCxnSpPr/>
              <p:nvPr/>
            </p:nvCxnSpPr>
            <p:spPr>
              <a:xfrm>
                <a:off x="6236495" y="2356514"/>
                <a:ext cx="6350" cy="676100"/>
              </a:xfrm>
              <a:prstGeom prst="straightConnector1">
                <a:avLst/>
              </a:prstGeom>
              <a:ln w="3175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17DEDC3-1DE7-AF49-821E-48F8C7BF9838}"/>
              </a:ext>
            </a:extLst>
          </p:cNvPr>
          <p:cNvCxnSpPr>
            <a:stCxn id="7" idx="2"/>
            <a:endCxn id="8" idx="2"/>
          </p:cNvCxnSpPr>
          <p:nvPr/>
        </p:nvCxnSpPr>
        <p:spPr>
          <a:xfrm rot="16200000" flipH="1">
            <a:off x="5676448" y="1550083"/>
            <a:ext cx="12700" cy="1396437"/>
          </a:xfrm>
          <a:prstGeom prst="curvedConnector3">
            <a:avLst>
              <a:gd name="adj1" fmla="val 1800000"/>
            </a:avLst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1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Overall Performance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AD425C-B067-2E4B-9EC7-81BF1DD8F625}"/>
              </a:ext>
            </a:extLst>
          </p:cNvPr>
          <p:cNvSpPr txBox="1"/>
          <p:nvPr/>
        </p:nvSpPr>
        <p:spPr>
          <a:xfrm>
            <a:off x="4175072" y="3185115"/>
            <a:ext cx="440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5% of the idealized system with image composition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A60C62-670D-C843-A69E-3C975635B960}"/>
              </a:ext>
            </a:extLst>
          </p:cNvPr>
          <p:cNvGrpSpPr/>
          <p:nvPr/>
        </p:nvGrpSpPr>
        <p:grpSpPr>
          <a:xfrm>
            <a:off x="986460" y="1268017"/>
            <a:ext cx="2495621" cy="3597576"/>
            <a:chOff x="744107" y="1173969"/>
            <a:chExt cx="3098051" cy="40894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F9DF28-0BB1-9449-8CF0-907F6EC0B0A2}"/>
                </a:ext>
              </a:extLst>
            </p:cNvPr>
            <p:cNvGrpSpPr/>
            <p:nvPr/>
          </p:nvGrpSpPr>
          <p:grpSpPr>
            <a:xfrm>
              <a:off x="1114173" y="1200979"/>
              <a:ext cx="2727985" cy="2740889"/>
              <a:chOff x="872971" y="1713007"/>
              <a:chExt cx="2062534" cy="274088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72C7E56-B854-2C4D-A1E4-E5E0FA5BF5F8}"/>
                  </a:ext>
                </a:extLst>
              </p:cNvPr>
              <p:cNvGrpSpPr/>
              <p:nvPr/>
            </p:nvGrpSpPr>
            <p:grpSpPr>
              <a:xfrm>
                <a:off x="1396554" y="1903198"/>
                <a:ext cx="1538951" cy="2329353"/>
                <a:chOff x="1396554" y="1903198"/>
                <a:chExt cx="1538951" cy="2329353"/>
              </a:xfrm>
            </p:grpSpPr>
            <p:cxnSp>
              <p:nvCxnSpPr>
                <p:cNvPr id="30" name="直接箭头连接符 61">
                  <a:extLst>
                    <a:ext uri="{FF2B5EF4-FFF2-40B4-BE49-F238E27FC236}">
                      <a16:creationId xmlns:a16="http://schemas.microsoft.com/office/drawing/2014/main" id="{251B6479-C9BD-C94B-AC00-7B4AEE79A74E}"/>
                    </a:ext>
                  </a:extLst>
                </p:cNvPr>
                <p:cNvCxnSpPr/>
                <p:nvPr/>
              </p:nvCxnSpPr>
              <p:spPr>
                <a:xfrm>
                  <a:off x="1396554" y="4232551"/>
                  <a:ext cx="1538951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C17AA07-3E3C-C640-90AD-8FD41EA6DF49}"/>
                    </a:ext>
                  </a:extLst>
                </p:cNvPr>
                <p:cNvGrpSpPr/>
                <p:nvPr/>
              </p:nvGrpSpPr>
              <p:grpSpPr>
                <a:xfrm>
                  <a:off x="1396554" y="1903198"/>
                  <a:ext cx="1538951" cy="2329353"/>
                  <a:chOff x="1396554" y="1903198"/>
                  <a:chExt cx="1538951" cy="2329353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7DB1CE38-B67B-9F4F-A88E-3CCB5D31D0B9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1903198"/>
                    <a:ext cx="1538951" cy="590463"/>
                    <a:chOff x="1396554" y="3642088"/>
                    <a:chExt cx="1538951" cy="590463"/>
                  </a:xfrm>
                </p:grpSpPr>
                <p:cxnSp>
                  <p:nvCxnSpPr>
                    <p:cNvPr id="42" name="直接连接符 62">
                      <a:extLst>
                        <a:ext uri="{FF2B5EF4-FFF2-40B4-BE49-F238E27FC236}">
                          <a16:creationId xmlns:a16="http://schemas.microsoft.com/office/drawing/2014/main" id="{55978053-0548-FC47-8A54-B88E4892D0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96554" y="3642088"/>
                      <a:ext cx="0" cy="590463"/>
                    </a:xfrm>
                    <a:prstGeom prst="line">
                      <a:avLst/>
                    </a:prstGeom>
                    <a:ln w="28575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接箭头连接符 63">
                      <a:extLst>
                        <a:ext uri="{FF2B5EF4-FFF2-40B4-BE49-F238E27FC236}">
                          <a16:creationId xmlns:a16="http://schemas.microsoft.com/office/drawing/2014/main" id="{DE034BE0-84FB-0647-9C3D-B7964D85723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96554" y="3642088"/>
                      <a:ext cx="1538951" cy="4697"/>
                    </a:xfrm>
                    <a:prstGeom prst="straightConnector1">
                      <a:avLst/>
                    </a:prstGeom>
                    <a:ln w="12700">
                      <a:prstDash val="sysDash"/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DDF1C5A-C365-8E4C-B02F-8FBD5EFA7B7D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2474593"/>
                    <a:ext cx="1538951" cy="590463"/>
                    <a:chOff x="1396554" y="3642088"/>
                    <a:chExt cx="1538951" cy="590463"/>
                  </a:xfrm>
                </p:grpSpPr>
                <p:cxnSp>
                  <p:nvCxnSpPr>
                    <p:cNvPr id="40" name="直接连接符 62">
                      <a:extLst>
                        <a:ext uri="{FF2B5EF4-FFF2-40B4-BE49-F238E27FC236}">
                          <a16:creationId xmlns:a16="http://schemas.microsoft.com/office/drawing/2014/main" id="{D9D4FEFF-7F30-8D49-8091-F4792ED729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96554" y="3642088"/>
                      <a:ext cx="0" cy="590463"/>
                    </a:xfrm>
                    <a:prstGeom prst="line">
                      <a:avLst/>
                    </a:prstGeom>
                    <a:ln w="28575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箭头连接符 63">
                      <a:extLst>
                        <a:ext uri="{FF2B5EF4-FFF2-40B4-BE49-F238E27FC236}">
                          <a16:creationId xmlns:a16="http://schemas.microsoft.com/office/drawing/2014/main" id="{1B9F29C2-CCE5-2F4F-BFB0-FEE990F2425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96554" y="3642088"/>
                      <a:ext cx="1538951" cy="4697"/>
                    </a:xfrm>
                    <a:prstGeom prst="straightConnector1">
                      <a:avLst/>
                    </a:prstGeom>
                    <a:ln w="12700">
                      <a:prstDash val="sysDash"/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B67520BA-0BDD-A14E-92A4-978D57C0F0DF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3071075"/>
                    <a:ext cx="1538951" cy="590463"/>
                    <a:chOff x="1396554" y="3642088"/>
                    <a:chExt cx="1538951" cy="590463"/>
                  </a:xfrm>
                </p:grpSpPr>
                <p:cxnSp>
                  <p:nvCxnSpPr>
                    <p:cNvPr id="38" name="直接连接符 62">
                      <a:extLst>
                        <a:ext uri="{FF2B5EF4-FFF2-40B4-BE49-F238E27FC236}">
                          <a16:creationId xmlns:a16="http://schemas.microsoft.com/office/drawing/2014/main" id="{560DF9BF-9E9C-8048-B580-BCEF636B51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96554" y="3642088"/>
                      <a:ext cx="0" cy="590463"/>
                    </a:xfrm>
                    <a:prstGeom prst="line">
                      <a:avLst/>
                    </a:prstGeom>
                    <a:ln w="28575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箭头连接符 63">
                      <a:extLst>
                        <a:ext uri="{FF2B5EF4-FFF2-40B4-BE49-F238E27FC236}">
                          <a16:creationId xmlns:a16="http://schemas.microsoft.com/office/drawing/2014/main" id="{2198218D-BF01-F145-840F-B98B9FDDB2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96554" y="3642088"/>
                      <a:ext cx="1538951" cy="4697"/>
                    </a:xfrm>
                    <a:prstGeom prst="straightConnector1">
                      <a:avLst/>
                    </a:prstGeom>
                    <a:ln w="12700">
                      <a:prstDash val="sysDash"/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748DF96-099D-F248-997D-82982525214B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3642088"/>
                    <a:ext cx="1538951" cy="590463"/>
                    <a:chOff x="1396554" y="3642088"/>
                    <a:chExt cx="1538951" cy="590463"/>
                  </a:xfrm>
                </p:grpSpPr>
                <p:cxnSp>
                  <p:nvCxnSpPr>
                    <p:cNvPr id="36" name="直接连接符 62">
                      <a:extLst>
                        <a:ext uri="{FF2B5EF4-FFF2-40B4-BE49-F238E27FC236}">
                          <a16:creationId xmlns:a16="http://schemas.microsoft.com/office/drawing/2014/main" id="{8528F64A-BFC2-E94C-AC98-73FA67CC7B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96554" y="3642088"/>
                      <a:ext cx="0" cy="590463"/>
                    </a:xfrm>
                    <a:prstGeom prst="line">
                      <a:avLst/>
                    </a:prstGeom>
                    <a:ln w="28575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接箭头连接符 63">
                      <a:extLst>
                        <a:ext uri="{FF2B5EF4-FFF2-40B4-BE49-F238E27FC236}">
                          <a16:creationId xmlns:a16="http://schemas.microsoft.com/office/drawing/2014/main" id="{1B789175-62C2-3149-879E-151AC1CDA4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96554" y="3642088"/>
                      <a:ext cx="1538951" cy="4697"/>
                    </a:xfrm>
                    <a:prstGeom prst="straightConnector1">
                      <a:avLst/>
                    </a:prstGeom>
                    <a:ln w="12700">
                      <a:prstDash val="sysDash"/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5" name="文本框 68">
                <a:extLst>
                  <a:ext uri="{FF2B5EF4-FFF2-40B4-BE49-F238E27FC236}">
                    <a16:creationId xmlns:a16="http://schemas.microsoft.com/office/drawing/2014/main" id="{9F9920DB-B915-D145-BC46-3AFF354F5E74}"/>
                  </a:ext>
                </a:extLst>
              </p:cNvPr>
              <p:cNvSpPr txBox="1"/>
              <p:nvPr/>
            </p:nvSpPr>
            <p:spPr>
              <a:xfrm>
                <a:off x="881726" y="4040241"/>
                <a:ext cx="514826" cy="41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0.0</a:t>
                </a:r>
                <a:endParaRPr lang="zh-CN" altLang="en-US" sz="1600" dirty="0"/>
              </a:p>
            </p:txBody>
          </p:sp>
          <p:sp>
            <p:nvSpPr>
              <p:cNvPr id="26" name="文本框 69">
                <a:extLst>
                  <a:ext uri="{FF2B5EF4-FFF2-40B4-BE49-F238E27FC236}">
                    <a16:creationId xmlns:a16="http://schemas.microsoft.com/office/drawing/2014/main" id="{04574FD6-2860-F349-B235-858422DE7DDD}"/>
                  </a:ext>
                </a:extLst>
              </p:cNvPr>
              <p:cNvSpPr txBox="1"/>
              <p:nvPr/>
            </p:nvSpPr>
            <p:spPr>
              <a:xfrm>
                <a:off x="881725" y="3453867"/>
                <a:ext cx="514826" cy="38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0.4</a:t>
                </a:r>
                <a:endParaRPr lang="zh-CN" altLang="en-US" sz="1600" dirty="0"/>
              </a:p>
            </p:txBody>
          </p:sp>
          <p:sp>
            <p:nvSpPr>
              <p:cNvPr id="27" name="文本框 70">
                <a:extLst>
                  <a:ext uri="{FF2B5EF4-FFF2-40B4-BE49-F238E27FC236}">
                    <a16:creationId xmlns:a16="http://schemas.microsoft.com/office/drawing/2014/main" id="{DF332974-AC62-374F-9830-3722260C2542}"/>
                  </a:ext>
                </a:extLst>
              </p:cNvPr>
              <p:cNvSpPr txBox="1"/>
              <p:nvPr/>
            </p:nvSpPr>
            <p:spPr>
              <a:xfrm>
                <a:off x="881724" y="2883893"/>
                <a:ext cx="514826" cy="38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0.8</a:t>
                </a:r>
                <a:endParaRPr lang="zh-CN" altLang="en-US" sz="1600" dirty="0"/>
              </a:p>
            </p:txBody>
          </p:sp>
          <p:sp>
            <p:nvSpPr>
              <p:cNvPr id="28" name="文本框 71">
                <a:extLst>
                  <a:ext uri="{FF2B5EF4-FFF2-40B4-BE49-F238E27FC236}">
                    <a16:creationId xmlns:a16="http://schemas.microsoft.com/office/drawing/2014/main" id="{97B68A9F-C3EB-7445-BDCD-DD03E182118B}"/>
                  </a:ext>
                </a:extLst>
              </p:cNvPr>
              <p:cNvSpPr txBox="1"/>
              <p:nvPr/>
            </p:nvSpPr>
            <p:spPr>
              <a:xfrm>
                <a:off x="880923" y="2276005"/>
                <a:ext cx="514826" cy="38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1.2</a:t>
                </a:r>
                <a:endParaRPr lang="zh-CN" altLang="en-US" sz="1600" dirty="0"/>
              </a:p>
            </p:txBody>
          </p:sp>
          <p:sp>
            <p:nvSpPr>
              <p:cNvPr id="29" name="文本框 72">
                <a:extLst>
                  <a:ext uri="{FF2B5EF4-FFF2-40B4-BE49-F238E27FC236}">
                    <a16:creationId xmlns:a16="http://schemas.microsoft.com/office/drawing/2014/main" id="{D8DA4D54-4F83-454E-9F79-A6590402EF49}"/>
                  </a:ext>
                </a:extLst>
              </p:cNvPr>
              <p:cNvSpPr txBox="1"/>
              <p:nvPr/>
            </p:nvSpPr>
            <p:spPr>
              <a:xfrm>
                <a:off x="872971" y="1713007"/>
                <a:ext cx="514826" cy="38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1.6</a:t>
                </a:r>
                <a:endParaRPr lang="zh-CN" altLang="en-US" sz="1600" dirty="0"/>
              </a:p>
            </p:txBody>
          </p:sp>
        </p:grpSp>
        <p:grpSp>
          <p:nvGrpSpPr>
            <p:cNvPr id="15" name="组合 50">
              <a:extLst>
                <a:ext uri="{FF2B5EF4-FFF2-40B4-BE49-F238E27FC236}">
                  <a16:creationId xmlns:a16="http://schemas.microsoft.com/office/drawing/2014/main" id="{4757DB8C-009A-8F46-A495-B6F4C2022CBD}"/>
                </a:ext>
              </a:extLst>
            </p:cNvPr>
            <p:cNvGrpSpPr/>
            <p:nvPr/>
          </p:nvGrpSpPr>
          <p:grpSpPr>
            <a:xfrm>
              <a:off x="2235855" y="2313629"/>
              <a:ext cx="534901" cy="2453356"/>
              <a:chOff x="4073376" y="1907030"/>
              <a:chExt cx="628830" cy="3655982"/>
            </a:xfrm>
          </p:grpSpPr>
          <p:sp>
            <p:nvSpPr>
              <p:cNvPr id="22" name="矩形 59">
                <a:extLst>
                  <a:ext uri="{FF2B5EF4-FFF2-40B4-BE49-F238E27FC236}">
                    <a16:creationId xmlns:a16="http://schemas.microsoft.com/office/drawing/2014/main" id="{E9BB169D-C4A9-6F4F-8785-8B86BAD5B834}"/>
                  </a:ext>
                </a:extLst>
              </p:cNvPr>
              <p:cNvSpPr/>
              <p:nvPr/>
            </p:nvSpPr>
            <p:spPr>
              <a:xfrm>
                <a:off x="4213859" y="1907030"/>
                <a:ext cx="347866" cy="2104166"/>
              </a:xfrm>
              <a:prstGeom prst="rect">
                <a:avLst/>
              </a:prstGeom>
              <a:solidFill>
                <a:srgbClr val="97F1AA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0">
                <a:extLst>
                  <a:ext uri="{FF2B5EF4-FFF2-40B4-BE49-F238E27FC236}">
                    <a16:creationId xmlns:a16="http://schemas.microsoft.com/office/drawing/2014/main" id="{13D51461-A48C-3445-9281-0ADE017A5CF6}"/>
                  </a:ext>
                </a:extLst>
              </p:cNvPr>
              <p:cNvSpPr txBox="1"/>
              <p:nvPr/>
            </p:nvSpPr>
            <p:spPr>
              <a:xfrm rot="10800000">
                <a:off x="4073376" y="4054805"/>
                <a:ext cx="628830" cy="150820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r"/>
                <a:r>
                  <a:rPr lang="en-US" altLang="zh-CN" sz="1600" dirty="0"/>
                  <a:t>GPUpd</a:t>
                </a:r>
                <a:endParaRPr lang="zh-CN" altLang="en-US" sz="1600" dirty="0"/>
              </a:p>
            </p:txBody>
          </p:sp>
        </p:grpSp>
        <p:grpSp>
          <p:nvGrpSpPr>
            <p:cNvPr id="16" name="组合 51">
              <a:extLst>
                <a:ext uri="{FF2B5EF4-FFF2-40B4-BE49-F238E27FC236}">
                  <a16:creationId xmlns:a16="http://schemas.microsoft.com/office/drawing/2014/main" id="{D3394E3E-B7A3-B64F-90B4-56637F0948FF}"/>
                </a:ext>
              </a:extLst>
            </p:cNvPr>
            <p:cNvGrpSpPr/>
            <p:nvPr/>
          </p:nvGrpSpPr>
          <p:grpSpPr>
            <a:xfrm>
              <a:off x="2556970" y="2148818"/>
              <a:ext cx="534901" cy="2961464"/>
              <a:chOff x="4830277" y="1668573"/>
              <a:chExt cx="628830" cy="4413163"/>
            </a:xfrm>
          </p:grpSpPr>
          <p:sp>
            <p:nvSpPr>
              <p:cNvPr id="20" name="矩形 57">
                <a:extLst>
                  <a:ext uri="{FF2B5EF4-FFF2-40B4-BE49-F238E27FC236}">
                    <a16:creationId xmlns:a16="http://schemas.microsoft.com/office/drawing/2014/main" id="{B34731AA-1EEF-2F44-A5A4-A576055809E0}"/>
                  </a:ext>
                </a:extLst>
              </p:cNvPr>
              <p:cNvSpPr/>
              <p:nvPr/>
            </p:nvSpPr>
            <p:spPr>
              <a:xfrm>
                <a:off x="4945787" y="1668573"/>
                <a:ext cx="347866" cy="2350351"/>
              </a:xfrm>
              <a:prstGeom prst="rect">
                <a:avLst/>
              </a:prstGeom>
              <a:solidFill>
                <a:srgbClr val="FF9F9A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58">
                <a:extLst>
                  <a:ext uri="{FF2B5EF4-FFF2-40B4-BE49-F238E27FC236}">
                    <a16:creationId xmlns:a16="http://schemas.microsoft.com/office/drawing/2014/main" id="{1983659B-FA14-484E-958E-121F66D8AEE6}"/>
                  </a:ext>
                </a:extLst>
              </p:cNvPr>
              <p:cNvSpPr txBox="1"/>
              <p:nvPr/>
            </p:nvSpPr>
            <p:spPr>
              <a:xfrm rot="10800000">
                <a:off x="4830277" y="4061361"/>
                <a:ext cx="628830" cy="202037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r"/>
                <a:r>
                  <a:rPr lang="en-US" altLang="zh-CN" sz="1600" dirty="0"/>
                  <a:t>Ideal-GPUpd</a:t>
                </a:r>
                <a:endParaRPr lang="zh-CN" altLang="en-US" sz="1600" dirty="0"/>
              </a:p>
            </p:txBody>
          </p:sp>
        </p:grpSp>
        <p:grpSp>
          <p:nvGrpSpPr>
            <p:cNvPr id="17" name="组合 53">
              <a:extLst>
                <a:ext uri="{FF2B5EF4-FFF2-40B4-BE49-F238E27FC236}">
                  <a16:creationId xmlns:a16="http://schemas.microsoft.com/office/drawing/2014/main" id="{AEFE1CF2-B603-3249-84D2-C66E74A00A36}"/>
                </a:ext>
              </a:extLst>
            </p:cNvPr>
            <p:cNvGrpSpPr/>
            <p:nvPr/>
          </p:nvGrpSpPr>
          <p:grpSpPr>
            <a:xfrm>
              <a:off x="2825952" y="1892192"/>
              <a:ext cx="534900" cy="2976755"/>
              <a:chOff x="5521239" y="1263545"/>
              <a:chExt cx="628828" cy="4435950"/>
            </a:xfrm>
          </p:grpSpPr>
          <p:sp>
            <p:nvSpPr>
              <p:cNvPr id="18" name="矩形 55">
                <a:extLst>
                  <a:ext uri="{FF2B5EF4-FFF2-40B4-BE49-F238E27FC236}">
                    <a16:creationId xmlns:a16="http://schemas.microsoft.com/office/drawing/2014/main" id="{3AF88DC6-1CDA-E745-910D-9ADB978F4619}"/>
                  </a:ext>
                </a:extLst>
              </p:cNvPr>
              <p:cNvSpPr/>
              <p:nvPr/>
            </p:nvSpPr>
            <p:spPr>
              <a:xfrm>
                <a:off x="5665128" y="1263545"/>
                <a:ext cx="347865" cy="273234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9" name="文本框 56">
                <a:extLst>
                  <a:ext uri="{FF2B5EF4-FFF2-40B4-BE49-F238E27FC236}">
                    <a16:creationId xmlns:a16="http://schemas.microsoft.com/office/drawing/2014/main" id="{8FC03CD4-D3E2-5548-AE6D-6E96B4C1CDB5}"/>
                  </a:ext>
                </a:extLst>
              </p:cNvPr>
              <p:cNvSpPr txBox="1"/>
              <p:nvPr/>
            </p:nvSpPr>
            <p:spPr>
              <a:xfrm rot="10800000">
                <a:off x="5521239" y="4039340"/>
                <a:ext cx="628828" cy="16601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r"/>
                <a:r>
                  <a:rPr lang="en-US" altLang="zh-CN" sz="1600" dirty="0"/>
                  <a:t>CHOPIN</a:t>
                </a:r>
                <a:endParaRPr lang="zh-CN" altLang="en-US" sz="16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ACF0CA-3FEA-7845-940C-94E5C00D8BEC}"/>
                </a:ext>
              </a:extLst>
            </p:cNvPr>
            <p:cNvSpPr txBox="1"/>
            <p:nvPr/>
          </p:nvSpPr>
          <p:spPr>
            <a:xfrm rot="16200000">
              <a:off x="-424811" y="2342887"/>
              <a:ext cx="2758115" cy="42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Normalized Speedup</a:t>
              </a:r>
            </a:p>
          </p:txBody>
        </p:sp>
        <p:grpSp>
          <p:nvGrpSpPr>
            <p:cNvPr id="47" name="组合 53">
              <a:extLst>
                <a:ext uri="{FF2B5EF4-FFF2-40B4-BE49-F238E27FC236}">
                  <a16:creationId xmlns:a16="http://schemas.microsoft.com/office/drawing/2014/main" id="{8CE5B8C3-F3A8-0A4E-900F-F1B942BFA952}"/>
                </a:ext>
              </a:extLst>
            </p:cNvPr>
            <p:cNvGrpSpPr/>
            <p:nvPr/>
          </p:nvGrpSpPr>
          <p:grpSpPr>
            <a:xfrm>
              <a:off x="3122317" y="1791812"/>
              <a:ext cx="534901" cy="3471596"/>
              <a:chOff x="5524642" y="1113959"/>
              <a:chExt cx="628829" cy="5173358"/>
            </a:xfrm>
          </p:grpSpPr>
          <p:sp>
            <p:nvSpPr>
              <p:cNvPr id="48" name="矩形 55">
                <a:extLst>
                  <a:ext uri="{FF2B5EF4-FFF2-40B4-BE49-F238E27FC236}">
                    <a16:creationId xmlns:a16="http://schemas.microsoft.com/office/drawing/2014/main" id="{57BFBBE9-D13B-0B4D-B606-E2643C74FDBD}"/>
                  </a:ext>
                </a:extLst>
              </p:cNvPr>
              <p:cNvSpPr/>
              <p:nvPr/>
            </p:nvSpPr>
            <p:spPr>
              <a:xfrm>
                <a:off x="5665128" y="1113959"/>
                <a:ext cx="347864" cy="2881928"/>
              </a:xfrm>
              <a:prstGeom prst="rect">
                <a:avLst/>
              </a:prstGeom>
              <a:solidFill>
                <a:srgbClr val="92C6FF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文本框 56">
                <a:extLst>
                  <a:ext uri="{FF2B5EF4-FFF2-40B4-BE49-F238E27FC236}">
                    <a16:creationId xmlns:a16="http://schemas.microsoft.com/office/drawing/2014/main" id="{39D13F79-3121-CA4E-BF55-CC87F287D456}"/>
                  </a:ext>
                </a:extLst>
              </p:cNvPr>
              <p:cNvSpPr txBox="1"/>
              <p:nvPr/>
            </p:nvSpPr>
            <p:spPr>
              <a:xfrm rot="10800000">
                <a:off x="5524642" y="4039341"/>
                <a:ext cx="628829" cy="224797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r"/>
                <a:r>
                  <a:rPr lang="en-US" altLang="zh-CN" sz="1600" dirty="0"/>
                  <a:t>Ideal-CHOPIN</a:t>
                </a:r>
                <a:endParaRPr lang="zh-CN" altLang="en-US" sz="1600" dirty="0"/>
              </a:p>
            </p:txBody>
          </p:sp>
        </p:grpSp>
        <p:grpSp>
          <p:nvGrpSpPr>
            <p:cNvPr id="50" name="组合 50">
              <a:extLst>
                <a:ext uri="{FF2B5EF4-FFF2-40B4-BE49-F238E27FC236}">
                  <a16:creationId xmlns:a16="http://schemas.microsoft.com/office/drawing/2014/main" id="{8038BE1B-ACA7-194F-94AE-6D14E397C42D}"/>
                </a:ext>
              </a:extLst>
            </p:cNvPr>
            <p:cNvGrpSpPr/>
            <p:nvPr/>
          </p:nvGrpSpPr>
          <p:grpSpPr>
            <a:xfrm>
              <a:off x="1939484" y="2268131"/>
              <a:ext cx="534901" cy="2743437"/>
              <a:chOff x="4076913" y="1837003"/>
              <a:chExt cx="628830" cy="4088256"/>
            </a:xfrm>
          </p:grpSpPr>
          <p:sp>
            <p:nvSpPr>
              <p:cNvPr id="51" name="矩形 59">
                <a:extLst>
                  <a:ext uri="{FF2B5EF4-FFF2-40B4-BE49-F238E27FC236}">
                    <a16:creationId xmlns:a16="http://schemas.microsoft.com/office/drawing/2014/main" id="{6EBF1B58-ED31-2343-962A-77AD238BF525}"/>
                  </a:ext>
                </a:extLst>
              </p:cNvPr>
              <p:cNvSpPr/>
              <p:nvPr/>
            </p:nvSpPr>
            <p:spPr>
              <a:xfrm>
                <a:off x="4213860" y="1837003"/>
                <a:ext cx="347866" cy="217419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文本框 60">
                <a:extLst>
                  <a:ext uri="{FF2B5EF4-FFF2-40B4-BE49-F238E27FC236}">
                    <a16:creationId xmlns:a16="http://schemas.microsoft.com/office/drawing/2014/main" id="{6DB179E4-27D2-244F-9FFB-B2ADF51D2E59}"/>
                  </a:ext>
                </a:extLst>
              </p:cNvPr>
              <p:cNvSpPr txBox="1"/>
              <p:nvPr/>
            </p:nvSpPr>
            <p:spPr>
              <a:xfrm rot="10800000">
                <a:off x="4076913" y="4051994"/>
                <a:ext cx="628830" cy="187326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r"/>
                <a:r>
                  <a:rPr lang="en-US" altLang="zh-CN" sz="1600" dirty="0"/>
                  <a:t>Duplication</a:t>
                </a:r>
                <a:endParaRPr lang="zh-CN" altLang="en-US" sz="1600" dirty="0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51B77ED-0C7F-2546-90BF-33E416B82F01}"/>
              </a:ext>
            </a:extLst>
          </p:cNvPr>
          <p:cNvSpPr txBox="1"/>
          <p:nvPr/>
        </p:nvSpPr>
        <p:spPr>
          <a:xfrm>
            <a:off x="4175072" y="2429532"/>
            <a:ext cx="440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 faster than the best prior solution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2A96DF-2A84-DB4A-AF09-A11A82976ADE}"/>
              </a:ext>
            </a:extLst>
          </p:cNvPr>
          <p:cNvCxnSpPr>
            <a:cxnSpLocks/>
          </p:cNvCxnSpPr>
          <p:nvPr/>
        </p:nvCxnSpPr>
        <p:spPr>
          <a:xfrm flipH="1">
            <a:off x="2877691" y="1387090"/>
            <a:ext cx="239968" cy="519836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B1AD21E-F5CB-C947-8606-038DE60A1C5B}"/>
              </a:ext>
            </a:extLst>
          </p:cNvPr>
          <p:cNvSpPr txBox="1"/>
          <p:nvPr/>
        </p:nvSpPr>
        <p:spPr>
          <a:xfrm>
            <a:off x="4175072" y="1672568"/>
            <a:ext cx="440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8-GPU system, 8 real-world game traces</a:t>
            </a:r>
          </a:p>
        </p:txBody>
      </p:sp>
    </p:spTree>
    <p:extLst>
      <p:ext uri="{BB962C8B-B14F-4D97-AF65-F5344CB8AC3E}">
        <p14:creationId xmlns:p14="http://schemas.microsoft.com/office/powerpoint/2010/main" val="35381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59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Scaling to Modern and Future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7AA36-BA88-FF4C-8C92-0DE12BA671C2}"/>
              </a:ext>
            </a:extLst>
          </p:cNvPr>
          <p:cNvSpPr txBox="1"/>
          <p:nvPr/>
        </p:nvSpPr>
        <p:spPr>
          <a:xfrm>
            <a:off x="628650" y="1268017"/>
            <a:ext cx="677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Crysis</a:t>
            </a:r>
            <a:r>
              <a:rPr lang="en-US" dirty="0"/>
              <a:t> Remastered (released in Sept.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FE0F5-399B-DC46-8C05-769CF73F88D4}"/>
              </a:ext>
            </a:extLst>
          </p:cNvPr>
          <p:cNvSpPr txBox="1"/>
          <p:nvPr/>
        </p:nvSpPr>
        <p:spPr>
          <a:xfrm>
            <a:off x="901366" y="1637349"/>
            <a:ext cx="6774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number of triangles: 12 million /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primitive processing time: 11.57ms /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fragment processing time: 11.11ms /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E7D18-834E-8848-A788-E5CF80DD2AE5}"/>
              </a:ext>
            </a:extLst>
          </p:cNvPr>
          <p:cNvSpPr txBox="1"/>
          <p:nvPr/>
        </p:nvSpPr>
        <p:spPr>
          <a:xfrm>
            <a:off x="596564" y="2957188"/>
            <a:ext cx="353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bigger number of triangles</a:t>
            </a:r>
          </a:p>
          <a:p>
            <a:pPr algn="ctr"/>
            <a:r>
              <a:rPr lang="en-US" dirty="0"/>
              <a:t>longer primitive processing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486FB-2FAA-B445-9EDF-BEFDCDF0B69C}"/>
              </a:ext>
            </a:extLst>
          </p:cNvPr>
          <p:cNvSpPr txBox="1"/>
          <p:nvPr/>
        </p:nvSpPr>
        <p:spPr>
          <a:xfrm>
            <a:off x="5007645" y="2957189"/>
            <a:ext cx="353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redundant computing</a:t>
            </a:r>
          </a:p>
          <a:p>
            <a:pPr algn="ctr"/>
            <a:r>
              <a:rPr lang="en-US" dirty="0"/>
              <a:t>larger sequential bottleneck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EAA473-1015-A144-A668-5B5ADA34EC65}"/>
              </a:ext>
            </a:extLst>
          </p:cNvPr>
          <p:cNvCxnSpPr/>
          <p:nvPr/>
        </p:nvCxnSpPr>
        <p:spPr>
          <a:xfrm>
            <a:off x="4312815" y="3280355"/>
            <a:ext cx="628153" cy="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BAE972-7E74-FF4C-95A5-53D631D25DED}"/>
              </a:ext>
            </a:extLst>
          </p:cNvPr>
          <p:cNvSpPr txBox="1"/>
          <p:nvPr/>
        </p:nvSpPr>
        <p:spPr>
          <a:xfrm>
            <a:off x="612609" y="3997915"/>
            <a:ext cx="791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modern and future games favor schemes of parallel image composition</a:t>
            </a:r>
          </a:p>
        </p:txBody>
      </p:sp>
    </p:spTree>
    <p:extLst>
      <p:ext uri="{BB962C8B-B14F-4D97-AF65-F5344CB8AC3E}">
        <p14:creationId xmlns:p14="http://schemas.microsoft.com/office/powerpoint/2010/main" val="267519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E7633-7F88-BF43-8803-949CF442A551}"/>
              </a:ext>
            </a:extLst>
          </p:cNvPr>
          <p:cNvSpPr txBox="1"/>
          <p:nvPr/>
        </p:nvSpPr>
        <p:spPr>
          <a:xfrm>
            <a:off x="628650" y="1473294"/>
            <a:ext cx="794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multi-GPU rendering mechanisms are not scalable due to redundant computing and sequential inter-GPU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ED153-19CC-AC47-97DD-37E3ED6B5470}"/>
              </a:ext>
            </a:extLst>
          </p:cNvPr>
          <p:cNvSpPr txBox="1"/>
          <p:nvPr/>
        </p:nvSpPr>
        <p:spPr>
          <a:xfrm>
            <a:off x="628650" y="2571750"/>
            <a:ext cx="794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Leveraging parallelism of image composition can eliminate the bottlenecks of prior work and extend performance scaling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3170C-E2C9-0548-A2D0-7D590492962E}"/>
              </a:ext>
            </a:extLst>
          </p:cNvPr>
          <p:cNvSpPr txBox="1"/>
          <p:nvPr/>
        </p:nvSpPr>
        <p:spPr>
          <a:xfrm>
            <a:off x="628650" y="3670206"/>
            <a:ext cx="794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and future games favor schemes of parallel image composition</a:t>
            </a:r>
          </a:p>
        </p:txBody>
      </p:sp>
    </p:spTree>
    <p:extLst>
      <p:ext uri="{BB962C8B-B14F-4D97-AF65-F5344CB8AC3E}">
        <p14:creationId xmlns:p14="http://schemas.microsoft.com/office/powerpoint/2010/main" val="272014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B1920-C673-5641-918F-C8E028A99618}"/>
              </a:ext>
            </a:extLst>
          </p:cNvPr>
          <p:cNvSpPr txBox="1"/>
          <p:nvPr/>
        </p:nvSpPr>
        <p:spPr>
          <a:xfrm>
            <a:off x="628650" y="1978351"/>
            <a:ext cx="796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000" dirty="0"/>
              <a:t>Contact me: xiaowei@ece.ubc.ca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5395E-597B-BC4B-A5D4-2E23C3F7F917}"/>
              </a:ext>
            </a:extLst>
          </p:cNvPr>
          <p:cNvSpPr txBox="1"/>
          <p:nvPr/>
        </p:nvSpPr>
        <p:spPr>
          <a:xfrm>
            <a:off x="628650" y="3088795"/>
            <a:ext cx="7961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000" dirty="0"/>
              <a:t>This presentation and recording belong to the authors. No distribution is allowed without the authors' permission.</a:t>
            </a:r>
          </a:p>
        </p:txBody>
      </p:sp>
    </p:spTree>
    <p:extLst>
      <p:ext uri="{BB962C8B-B14F-4D97-AF65-F5344CB8AC3E}">
        <p14:creationId xmlns:p14="http://schemas.microsoft.com/office/powerpoint/2010/main" val="413635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Coming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5722F-8CE2-EC41-8CEA-1200E76301AF}"/>
              </a:ext>
            </a:extLst>
          </p:cNvPr>
          <p:cNvSpPr txBox="1"/>
          <p:nvPr/>
        </p:nvSpPr>
        <p:spPr>
          <a:xfrm>
            <a:off x="628650" y="1589648"/>
            <a:ext cx="756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 performance scaling of graphics rendering in the latest multi-GPUs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E4898-5DC9-2544-98AB-87CCFDD1353A}"/>
              </a:ext>
            </a:extLst>
          </p:cNvPr>
          <p:cNvSpPr txBox="1"/>
          <p:nvPr/>
        </p:nvSpPr>
        <p:spPr>
          <a:xfrm>
            <a:off x="628647" y="2109982"/>
            <a:ext cx="818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bottlenecks: redundant computing and sequential inter-GPU communication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D16D7-78FC-604B-8999-03ADDFB806CE}"/>
              </a:ext>
            </a:extLst>
          </p:cNvPr>
          <p:cNvSpPr txBox="1"/>
          <p:nvPr/>
        </p:nvSpPr>
        <p:spPr>
          <a:xfrm>
            <a:off x="628647" y="284885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work: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7E244-7E9B-B443-83AD-BD6342EBAF33}"/>
              </a:ext>
            </a:extLst>
          </p:cNvPr>
          <p:cNvSpPr txBox="1"/>
          <p:nvPr/>
        </p:nvSpPr>
        <p:spPr>
          <a:xfrm>
            <a:off x="628647" y="3368722"/>
            <a:ext cx="79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Insight: eliminating prior bottlenecks by leveraging parallel image 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A2D46-2534-1440-B8D4-6275A3373A9D}"/>
              </a:ext>
            </a:extLst>
          </p:cNvPr>
          <p:cNvSpPr txBox="1"/>
          <p:nvPr/>
        </p:nvSpPr>
        <p:spPr>
          <a:xfrm>
            <a:off x="628647" y="3888592"/>
            <a:ext cx="709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Outperform the best prior scheme by up to </a:t>
            </a:r>
            <a:r>
              <a:rPr lang="en-US" b="1" dirty="0"/>
              <a:t>56% (25% gmean)</a:t>
            </a:r>
          </a:p>
        </p:txBody>
      </p:sp>
    </p:spTree>
    <p:extLst>
      <p:ext uri="{BB962C8B-B14F-4D97-AF65-F5344CB8AC3E}">
        <p14:creationId xmlns:p14="http://schemas.microsoft.com/office/powerpoint/2010/main" val="322985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Graphics Pipeline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EE79C1-ED90-4F6F-B567-951061440AEC}"/>
              </a:ext>
            </a:extLst>
          </p:cNvPr>
          <p:cNvCxnSpPr>
            <a:cxnSpLocks/>
          </p:cNvCxnSpPr>
          <p:nvPr/>
        </p:nvCxnSpPr>
        <p:spPr>
          <a:xfrm>
            <a:off x="2291265" y="2569270"/>
            <a:ext cx="65042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0815E0-E0A0-423F-B594-4A24FC8D6602}"/>
              </a:ext>
            </a:extLst>
          </p:cNvPr>
          <p:cNvCxnSpPr>
            <a:cxnSpLocks/>
          </p:cNvCxnSpPr>
          <p:nvPr/>
        </p:nvCxnSpPr>
        <p:spPr>
          <a:xfrm>
            <a:off x="4337600" y="2559542"/>
            <a:ext cx="65042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F2BD91-117B-48FE-93D1-3794B87E6408}"/>
              </a:ext>
            </a:extLst>
          </p:cNvPr>
          <p:cNvCxnSpPr>
            <a:cxnSpLocks/>
          </p:cNvCxnSpPr>
          <p:nvPr/>
        </p:nvCxnSpPr>
        <p:spPr>
          <a:xfrm>
            <a:off x="6467593" y="2577769"/>
            <a:ext cx="65042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53330E-3600-4C3C-BC93-8C18A5AC5F98}"/>
              </a:ext>
            </a:extLst>
          </p:cNvPr>
          <p:cNvSpPr txBox="1"/>
          <p:nvPr/>
        </p:nvSpPr>
        <p:spPr>
          <a:xfrm>
            <a:off x="1826315" y="3199135"/>
            <a:ext cx="158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Geometry</a:t>
            </a:r>
          </a:p>
          <a:p>
            <a:pPr algn="ctr"/>
            <a:r>
              <a:rPr lang="en-CA" b="1" dirty="0"/>
              <a:t>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7E529-2BB4-4794-B0C8-5222BFF75C28}"/>
              </a:ext>
            </a:extLst>
          </p:cNvPr>
          <p:cNvSpPr txBox="1"/>
          <p:nvPr/>
        </p:nvSpPr>
        <p:spPr>
          <a:xfrm>
            <a:off x="3766483" y="3353023"/>
            <a:ext cx="179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Rasterization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D221A-B00F-41D1-909A-6CC7FD7845A7}"/>
              </a:ext>
            </a:extLst>
          </p:cNvPr>
          <p:cNvSpPr txBox="1"/>
          <p:nvPr/>
        </p:nvSpPr>
        <p:spPr>
          <a:xfrm>
            <a:off x="6002643" y="3199135"/>
            <a:ext cx="158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Fragment</a:t>
            </a:r>
          </a:p>
          <a:p>
            <a:pPr algn="ctr"/>
            <a:r>
              <a:rPr lang="en-CA" b="1" dirty="0"/>
              <a:t>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3A041-3C56-4358-A11F-042E9B35FDF5}"/>
              </a:ext>
            </a:extLst>
          </p:cNvPr>
          <p:cNvSpPr txBox="1"/>
          <p:nvPr/>
        </p:nvSpPr>
        <p:spPr>
          <a:xfrm>
            <a:off x="628650" y="4075043"/>
            <a:ext cx="815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Need multi-GPU solutions to meet increasing performance requirements</a:t>
            </a: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07598441-33C9-4BF6-A20E-523A421059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028950" y="1868488"/>
            <a:ext cx="1563688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C62D6D5-4FB8-47CF-92F3-E1A1EEB24E72}"/>
              </a:ext>
            </a:extLst>
          </p:cNvPr>
          <p:cNvGrpSpPr/>
          <p:nvPr/>
        </p:nvGrpSpPr>
        <p:grpSpPr>
          <a:xfrm>
            <a:off x="2633457" y="1499229"/>
            <a:ext cx="1987826" cy="1659897"/>
            <a:chOff x="2633457" y="1499229"/>
            <a:chExt cx="1987826" cy="16598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4D65C-5898-4AD3-B5DF-D51FF086DA27}"/>
                </a:ext>
              </a:extLst>
            </p:cNvPr>
            <p:cNvSpPr txBox="1"/>
            <p:nvPr/>
          </p:nvSpPr>
          <p:spPr>
            <a:xfrm>
              <a:off x="2633457" y="1499229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2D</a:t>
              </a:r>
              <a:r>
                <a:rPr lang="en-CA" altLang="zh-CN" dirty="0"/>
                <a:t> Screen Space</a:t>
              </a:r>
              <a:endParaRPr lang="en-CA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1D2C7E2-2000-41A5-8F71-E85FABBD44FA}"/>
                </a:ext>
              </a:extLst>
            </p:cNvPr>
            <p:cNvGrpSpPr/>
            <p:nvPr/>
          </p:nvGrpSpPr>
          <p:grpSpPr>
            <a:xfrm>
              <a:off x="3048000" y="1920876"/>
              <a:ext cx="1552575" cy="1238250"/>
              <a:chOff x="3048000" y="1920876"/>
              <a:chExt cx="1552575" cy="1238250"/>
            </a:xfrm>
          </p:grpSpPr>
          <p:sp>
            <p:nvSpPr>
              <p:cNvPr id="67" name="Rectangle 44">
                <a:extLst>
                  <a:ext uri="{FF2B5EF4-FFF2-40B4-BE49-F238E27FC236}">
                    <a16:creationId xmlns:a16="http://schemas.microsoft.com/office/drawing/2014/main" id="{5B560883-F51D-40E0-BEBE-550B065C8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1920876"/>
                <a:ext cx="19843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F27C5D60-009B-4A64-8A04-117FCD792258}"/>
                  </a:ext>
                </a:extLst>
              </p:cNvPr>
              <p:cNvGrpSpPr/>
              <p:nvPr/>
            </p:nvGrpSpPr>
            <p:grpSpPr>
              <a:xfrm>
                <a:off x="3048000" y="1965326"/>
                <a:ext cx="1552575" cy="1193800"/>
                <a:chOff x="3048000" y="1965326"/>
                <a:chExt cx="1552575" cy="1193800"/>
              </a:xfrm>
            </p:grpSpPr>
            <p:sp>
              <p:nvSpPr>
                <p:cNvPr id="50" name="Freeform 27">
                  <a:extLst>
                    <a:ext uri="{FF2B5EF4-FFF2-40B4-BE49-F238E27FC236}">
                      <a16:creationId xmlns:a16="http://schemas.microsoft.com/office/drawing/2014/main" id="{BAB4D109-D727-4571-A293-8C3958D42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344738"/>
                  <a:ext cx="349250" cy="434975"/>
                </a:xfrm>
                <a:custGeom>
                  <a:avLst/>
                  <a:gdLst>
                    <a:gd name="T0" fmla="*/ 220 w 220"/>
                    <a:gd name="T1" fmla="*/ 274 h 274"/>
                    <a:gd name="T2" fmla="*/ 110 w 220"/>
                    <a:gd name="T3" fmla="*/ 0 h 274"/>
                    <a:gd name="T4" fmla="*/ 0 w 220"/>
                    <a:gd name="T5" fmla="*/ 274 h 274"/>
                    <a:gd name="T6" fmla="*/ 220 w 220"/>
                    <a:gd name="T7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0" h="274">
                      <a:moveTo>
                        <a:pt x="220" y="274"/>
                      </a:moveTo>
                      <a:lnTo>
                        <a:pt x="110" y="0"/>
                      </a:lnTo>
                      <a:lnTo>
                        <a:pt x="0" y="274"/>
                      </a:lnTo>
                      <a:lnTo>
                        <a:pt x="220" y="27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51" name="Freeform 28">
                  <a:extLst>
                    <a:ext uri="{FF2B5EF4-FFF2-40B4-BE49-F238E27FC236}">
                      <a16:creationId xmlns:a16="http://schemas.microsoft.com/office/drawing/2014/main" id="{780C66EB-3349-4390-8FA0-39EB09A8D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344738"/>
                  <a:ext cx="349250" cy="434975"/>
                </a:xfrm>
                <a:custGeom>
                  <a:avLst/>
                  <a:gdLst>
                    <a:gd name="T0" fmla="*/ 220 w 220"/>
                    <a:gd name="T1" fmla="*/ 274 h 274"/>
                    <a:gd name="T2" fmla="*/ 110 w 220"/>
                    <a:gd name="T3" fmla="*/ 0 h 274"/>
                    <a:gd name="T4" fmla="*/ 0 w 220"/>
                    <a:gd name="T5" fmla="*/ 274 h 274"/>
                    <a:gd name="T6" fmla="*/ 220 w 220"/>
                    <a:gd name="T7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0" h="274">
                      <a:moveTo>
                        <a:pt x="220" y="274"/>
                      </a:moveTo>
                      <a:lnTo>
                        <a:pt x="110" y="0"/>
                      </a:lnTo>
                      <a:lnTo>
                        <a:pt x="0" y="274"/>
                      </a:lnTo>
                      <a:lnTo>
                        <a:pt x="220" y="274"/>
                      </a:lnTo>
                      <a:close/>
                    </a:path>
                  </a:pathLst>
                </a:custGeom>
                <a:noFill/>
                <a:ln w="19050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53" name="Line 30">
                  <a:extLst>
                    <a:ext uri="{FF2B5EF4-FFF2-40B4-BE49-F238E27FC236}">
                      <a16:creationId xmlns:a16="http://schemas.microsoft.com/office/drawing/2014/main" id="{CFDE214C-849B-4953-8E62-604A60B208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9813" y="2330451"/>
                  <a:ext cx="285750" cy="233363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54" name="Rectangle 31">
                  <a:extLst>
                    <a:ext uri="{FF2B5EF4-FFF2-40B4-BE49-F238E27FC236}">
                      <a16:creationId xmlns:a16="http://schemas.microsoft.com/office/drawing/2014/main" id="{9B945517-69C9-4CE0-8251-0186F136B4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100" y="2724151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" name="Rectangle 32">
                  <a:extLst>
                    <a:ext uri="{FF2B5EF4-FFF2-40B4-BE49-F238E27FC236}">
                      <a16:creationId xmlns:a16="http://schemas.microsoft.com/office/drawing/2014/main" id="{56714BE5-A951-4933-AB3E-8FC119F1B0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0000" y="2813051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2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" name="Rectangle 33">
                  <a:extLst>
                    <a:ext uri="{FF2B5EF4-FFF2-40B4-BE49-F238E27FC236}">
                      <a16:creationId xmlns:a16="http://schemas.microsoft.com/office/drawing/2014/main" id="{A216E8DC-8860-45DC-9C8F-67B85B1B4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6450" y="2724151"/>
                  <a:ext cx="198438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" name="Rectangle 34">
                  <a:extLst>
                    <a:ext uri="{FF2B5EF4-FFF2-40B4-BE49-F238E27FC236}">
                      <a16:creationId xmlns:a16="http://schemas.microsoft.com/office/drawing/2014/main" id="{F1754CD1-B9FB-4C42-86B6-CD7F2440E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6938" y="2813051"/>
                  <a:ext cx="134938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" name="Rectangle 35">
                  <a:extLst>
                    <a:ext uri="{FF2B5EF4-FFF2-40B4-BE49-F238E27FC236}">
                      <a16:creationId xmlns:a16="http://schemas.microsoft.com/office/drawing/2014/main" id="{F4ABBBB0-C6DE-4558-9B7D-5286D88BC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4613" y="2443163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36">
                  <a:extLst>
                    <a:ext uri="{FF2B5EF4-FFF2-40B4-BE49-F238E27FC236}">
                      <a16:creationId xmlns:a16="http://schemas.microsoft.com/office/drawing/2014/main" id="{52DB7216-54EA-4FC0-86FB-C22E8127AD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3513" y="2530476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3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Rectangle 37">
                  <a:extLst>
                    <a:ext uri="{FF2B5EF4-FFF2-40B4-BE49-F238E27FC236}">
                      <a16:creationId xmlns:a16="http://schemas.microsoft.com/office/drawing/2014/main" id="{AD2B5753-5CFD-42F1-848B-58FA7B8CE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1250" y="2201863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Rectangle 38">
                  <a:extLst>
                    <a:ext uri="{FF2B5EF4-FFF2-40B4-BE49-F238E27FC236}">
                      <a16:creationId xmlns:a16="http://schemas.microsoft.com/office/drawing/2014/main" id="{1222511D-38F3-44CC-BA53-C6382C3195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0150" y="2290763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0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Line 39">
                  <a:extLst>
                    <a:ext uri="{FF2B5EF4-FFF2-40B4-BE49-F238E27FC236}">
                      <a16:creationId xmlns:a16="http://schemas.microsoft.com/office/drawing/2014/main" id="{A61C8DD3-4A2F-4B6E-9769-9C8A3ABB5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8000" y="2979738"/>
                  <a:ext cx="1158875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63" name="Freeform 40">
                  <a:extLst>
                    <a:ext uri="{FF2B5EF4-FFF2-40B4-BE49-F238E27FC236}">
                      <a16:creationId xmlns:a16="http://schemas.microsoft.com/office/drawing/2014/main" id="{40DBEE1D-DDB6-4F14-8A3E-25D5E2A329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5763" y="2938463"/>
                  <a:ext cx="136525" cy="84138"/>
                </a:xfrm>
                <a:custGeom>
                  <a:avLst/>
                  <a:gdLst>
                    <a:gd name="T0" fmla="*/ 0 w 86"/>
                    <a:gd name="T1" fmla="*/ 0 h 53"/>
                    <a:gd name="T2" fmla="*/ 86 w 86"/>
                    <a:gd name="T3" fmla="*/ 26 h 53"/>
                    <a:gd name="T4" fmla="*/ 0 w 86"/>
                    <a:gd name="T5" fmla="*/ 53 h 53"/>
                    <a:gd name="T6" fmla="*/ 0 w 86"/>
                    <a:gd name="T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53">
                      <a:moveTo>
                        <a:pt x="0" y="0"/>
                      </a:moveTo>
                      <a:lnTo>
                        <a:pt x="86" y="26"/>
                      </a:lnTo>
                      <a:lnTo>
                        <a:pt x="0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64" name="Line 41">
                  <a:extLst>
                    <a:ext uri="{FF2B5EF4-FFF2-40B4-BE49-F238E27FC236}">
                      <a16:creationId xmlns:a16="http://schemas.microsoft.com/office/drawing/2014/main" id="{B67B7BF0-5C54-4012-9044-4486B4BE7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3888" y="2081213"/>
                  <a:ext cx="0" cy="1025525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65" name="Freeform 42">
                  <a:extLst>
                    <a:ext uri="{FF2B5EF4-FFF2-40B4-BE49-F238E27FC236}">
                      <a16:creationId xmlns:a16="http://schemas.microsoft.com/office/drawing/2014/main" id="{9862CFED-D406-4D80-969C-FDD14FBB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38" y="1965326"/>
                  <a:ext cx="90488" cy="127000"/>
                </a:xfrm>
                <a:custGeom>
                  <a:avLst/>
                  <a:gdLst>
                    <a:gd name="T0" fmla="*/ 0 w 57"/>
                    <a:gd name="T1" fmla="*/ 80 h 80"/>
                    <a:gd name="T2" fmla="*/ 28 w 57"/>
                    <a:gd name="T3" fmla="*/ 0 h 80"/>
                    <a:gd name="T4" fmla="*/ 57 w 57"/>
                    <a:gd name="T5" fmla="*/ 80 h 80"/>
                    <a:gd name="T6" fmla="*/ 0 w 57"/>
                    <a:gd name="T7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80">
                      <a:moveTo>
                        <a:pt x="0" y="80"/>
                      </a:moveTo>
                      <a:lnTo>
                        <a:pt x="28" y="0"/>
                      </a:lnTo>
                      <a:lnTo>
                        <a:pt x="57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66" name="Rectangle 43">
                  <a:extLst>
                    <a:ext uri="{FF2B5EF4-FFF2-40B4-BE49-F238E27FC236}">
                      <a16:creationId xmlns:a16="http://schemas.microsoft.com/office/drawing/2014/main" id="{E67284F9-A2EC-41B8-8356-B22A4C0F9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075" y="2876551"/>
                  <a:ext cx="19050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x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" name="Line 45">
                  <a:extLst>
                    <a:ext uri="{FF2B5EF4-FFF2-40B4-BE49-F238E27FC236}">
                      <a16:creationId xmlns:a16="http://schemas.microsoft.com/office/drawing/2014/main" id="{43535404-FEAE-46DD-89F0-2A14DA039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3888" y="2192338"/>
                  <a:ext cx="946150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69" name="Line 46">
                  <a:extLst>
                    <a:ext uri="{FF2B5EF4-FFF2-40B4-BE49-F238E27FC236}">
                      <a16:creationId xmlns:a16="http://schemas.microsoft.com/office/drawing/2014/main" id="{FD7A72F7-87AA-4623-A5CF-EC0853ED2C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10038" y="2192338"/>
                  <a:ext cx="0" cy="78740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C74FC3-77F9-4E65-84AE-8FD2E23FF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96457" y="2571750"/>
                  <a:ext cx="469106" cy="20716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F49BA0B-D9F9-4F07-904E-FDE4D0D7D91F}"/>
              </a:ext>
            </a:extLst>
          </p:cNvPr>
          <p:cNvGrpSpPr/>
          <p:nvPr/>
        </p:nvGrpSpPr>
        <p:grpSpPr>
          <a:xfrm>
            <a:off x="4801774" y="1504126"/>
            <a:ext cx="1987826" cy="1537524"/>
            <a:chOff x="4801774" y="1504126"/>
            <a:chExt cx="1987826" cy="15375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0E4489-3ECE-4FB7-B34D-486359C3791E}"/>
                </a:ext>
              </a:extLst>
            </p:cNvPr>
            <p:cNvSpPr txBox="1"/>
            <p:nvPr/>
          </p:nvSpPr>
          <p:spPr>
            <a:xfrm>
              <a:off x="4801774" y="1504126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Fragments</a:t>
              </a:r>
              <a:endParaRPr lang="en-CA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69F3877-4D84-47E2-8723-E82634787418}"/>
                </a:ext>
              </a:extLst>
            </p:cNvPr>
            <p:cNvGrpSpPr/>
            <p:nvPr/>
          </p:nvGrpSpPr>
          <p:grpSpPr>
            <a:xfrm>
              <a:off x="5226050" y="2097088"/>
              <a:ext cx="1146175" cy="944562"/>
              <a:chOff x="5226050" y="2097088"/>
              <a:chExt cx="1146175" cy="944562"/>
            </a:xfrm>
          </p:grpSpPr>
          <p:sp>
            <p:nvSpPr>
              <p:cNvPr id="73" name="AutoShape 48">
                <a:extLst>
                  <a:ext uri="{FF2B5EF4-FFF2-40B4-BE49-F238E27FC236}">
                    <a16:creationId xmlns:a16="http://schemas.microsoft.com/office/drawing/2014/main" id="{B44DEC14-2A51-4496-B813-509A4A28F99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26050" y="2097088"/>
                <a:ext cx="1146175" cy="944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74" name="Rectangle 50">
                <a:extLst>
                  <a:ext uri="{FF2B5EF4-FFF2-40B4-BE49-F238E27FC236}">
                    <a16:creationId xmlns:a16="http://schemas.microsoft.com/office/drawing/2014/main" id="{3A4C9A6F-10A8-46FA-B743-52F12F180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688" y="2117725"/>
                <a:ext cx="1106488" cy="908050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75" name="Rectangle 51">
                <a:extLst>
                  <a:ext uri="{FF2B5EF4-FFF2-40B4-BE49-F238E27FC236}">
                    <a16:creationId xmlns:a16="http://schemas.microsoft.com/office/drawing/2014/main" id="{658CD6E2-D35D-473B-A178-CAEA1171C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76" name="Rectangle 52">
                <a:extLst>
                  <a:ext uri="{FF2B5EF4-FFF2-40B4-BE49-F238E27FC236}">
                    <a16:creationId xmlns:a16="http://schemas.microsoft.com/office/drawing/2014/main" id="{68CD7753-D6CD-40E1-A11F-3A307E918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475" y="2698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77" name="Rectangle 53">
                <a:extLst>
                  <a:ext uri="{FF2B5EF4-FFF2-40B4-BE49-F238E27FC236}">
                    <a16:creationId xmlns:a16="http://schemas.microsoft.com/office/drawing/2014/main" id="{3DCE889F-BC3B-41A2-9055-CBBBC3E33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888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78" name="Rectangle 54">
                <a:extLst>
                  <a:ext uri="{FF2B5EF4-FFF2-40B4-BE49-F238E27FC236}">
                    <a16:creationId xmlns:a16="http://schemas.microsoft.com/office/drawing/2014/main" id="{C18BCE9D-8F9E-4E77-A9EC-1E9D7259A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475" y="2444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79" name="Rectangle 55">
                <a:extLst>
                  <a:ext uri="{FF2B5EF4-FFF2-40B4-BE49-F238E27FC236}">
                    <a16:creationId xmlns:a16="http://schemas.microsoft.com/office/drawing/2014/main" id="{4225C444-496C-42A3-8F8D-22446929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571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0" name="Rectangle 56">
                <a:extLst>
                  <a:ext uri="{FF2B5EF4-FFF2-40B4-BE49-F238E27FC236}">
                    <a16:creationId xmlns:a16="http://schemas.microsoft.com/office/drawing/2014/main" id="{2B4A6EF6-5255-4568-A158-060CF7C38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388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4" name="Rectangle 60">
                <a:extLst>
                  <a:ext uri="{FF2B5EF4-FFF2-40B4-BE49-F238E27FC236}">
                    <a16:creationId xmlns:a16="http://schemas.microsoft.com/office/drawing/2014/main" id="{6268EE09-D1E9-43D8-B8EA-88EC33FB0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888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5" name="Rectangle 61">
                <a:extLst>
                  <a:ext uri="{FF2B5EF4-FFF2-40B4-BE49-F238E27FC236}">
                    <a16:creationId xmlns:a16="http://schemas.microsoft.com/office/drawing/2014/main" id="{59D7DB3C-9AF1-468E-B662-941752495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AC6EE3F7-A920-4B94-8DA0-80D076E78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975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7" name="Rectangle 63">
                <a:extLst>
                  <a:ext uri="{FF2B5EF4-FFF2-40B4-BE49-F238E27FC236}">
                    <a16:creationId xmlns:a16="http://schemas.microsoft.com/office/drawing/2014/main" id="{47B86CDC-D871-4052-9B84-2AA2FE1CE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8" name="Rectangle 64">
                <a:extLst>
                  <a:ext uri="{FF2B5EF4-FFF2-40B4-BE49-F238E27FC236}">
                    <a16:creationId xmlns:a16="http://schemas.microsoft.com/office/drawing/2014/main" id="{D14FC21F-96B0-43C5-A853-27C3B9BFE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317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60275BBF-78B2-4EC7-A817-51145ADC7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7888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0" name="Rectangle 66">
                <a:extLst>
                  <a:ext uri="{FF2B5EF4-FFF2-40B4-BE49-F238E27FC236}">
                    <a16:creationId xmlns:a16="http://schemas.microsoft.com/office/drawing/2014/main" id="{98580873-C06D-4557-A4AD-E04FABBB4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388" y="2317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9F0F0E6-079B-444D-B820-C96F8811597D}"/>
              </a:ext>
            </a:extLst>
          </p:cNvPr>
          <p:cNvGrpSpPr/>
          <p:nvPr/>
        </p:nvGrpSpPr>
        <p:grpSpPr>
          <a:xfrm>
            <a:off x="6761025" y="1504126"/>
            <a:ext cx="1987826" cy="1542287"/>
            <a:chOff x="6761025" y="1504126"/>
            <a:chExt cx="1987826" cy="15422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5C74B6-911A-4B9C-938F-9F0E4C4F6A29}"/>
                </a:ext>
              </a:extLst>
            </p:cNvPr>
            <p:cNvSpPr txBox="1"/>
            <p:nvPr/>
          </p:nvSpPr>
          <p:spPr>
            <a:xfrm>
              <a:off x="6761025" y="1504126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Pixels</a:t>
              </a:r>
              <a:endParaRPr lang="en-CA" dirty="0"/>
            </a:p>
          </p:txBody>
        </p:sp>
        <p:grpSp>
          <p:nvGrpSpPr>
            <p:cNvPr id="91" name="Group 69">
              <a:extLst>
                <a:ext uri="{FF2B5EF4-FFF2-40B4-BE49-F238E27FC236}">
                  <a16:creationId xmlns:a16="http://schemas.microsoft.com/office/drawing/2014/main" id="{25D04D26-50DF-433B-9A18-2712B155952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13600" y="2101850"/>
              <a:ext cx="1146175" cy="944563"/>
              <a:chOff x="4544" y="1324"/>
              <a:chExt cx="722" cy="595"/>
            </a:xfrm>
          </p:grpSpPr>
          <p:sp>
            <p:nvSpPr>
              <p:cNvPr id="92" name="AutoShape 68">
                <a:extLst>
                  <a:ext uri="{FF2B5EF4-FFF2-40B4-BE49-F238E27FC236}">
                    <a16:creationId xmlns:a16="http://schemas.microsoft.com/office/drawing/2014/main" id="{54EA9B15-88F0-4CD2-B0F6-A80452C8291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544" y="1324"/>
                <a:ext cx="722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93" name="Rectangle 70">
                <a:extLst>
                  <a:ext uri="{FF2B5EF4-FFF2-40B4-BE49-F238E27FC236}">
                    <a16:creationId xmlns:a16="http://schemas.microsoft.com/office/drawing/2014/main" id="{19BAC23B-18DB-4330-9161-62CDF699E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4" name="Rectangle 71">
                <a:extLst>
                  <a:ext uri="{FF2B5EF4-FFF2-40B4-BE49-F238E27FC236}">
                    <a16:creationId xmlns:a16="http://schemas.microsoft.com/office/drawing/2014/main" id="{74DC5C86-D0BB-48EA-BD59-3B5E30FEC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5" name="Rectangle 72">
                <a:extLst>
                  <a:ext uri="{FF2B5EF4-FFF2-40B4-BE49-F238E27FC236}">
                    <a16:creationId xmlns:a16="http://schemas.microsoft.com/office/drawing/2014/main" id="{3B164B52-4548-492E-94FA-B0BECA19C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70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6" name="Rectangle 73">
                <a:extLst>
                  <a:ext uri="{FF2B5EF4-FFF2-40B4-BE49-F238E27FC236}">
                    <a16:creationId xmlns:a16="http://schemas.microsoft.com/office/drawing/2014/main" id="{4D21C102-00C0-4DCC-BC0A-C1E8A5A6B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70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7" name="Rectangle 74">
                <a:extLst>
                  <a:ext uri="{FF2B5EF4-FFF2-40B4-BE49-F238E27FC236}">
                    <a16:creationId xmlns:a16="http://schemas.microsoft.com/office/drawing/2014/main" id="{AB0A057F-4626-4189-A12B-5C1615A12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703"/>
                <a:ext cx="80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8" name="Rectangle 75">
                <a:extLst>
                  <a:ext uri="{FF2B5EF4-FFF2-40B4-BE49-F238E27FC236}">
                    <a16:creationId xmlns:a16="http://schemas.microsoft.com/office/drawing/2014/main" id="{91C3668C-DDBF-4845-B5E9-737D117E2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9" name="Rectangle 76">
                <a:extLst>
                  <a:ext uri="{FF2B5EF4-FFF2-40B4-BE49-F238E27FC236}">
                    <a16:creationId xmlns:a16="http://schemas.microsoft.com/office/drawing/2014/main" id="{3BAD0BA0-D6D3-4EF0-808D-8BA844CA4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0" name="Rectangle 77">
                <a:extLst>
                  <a:ext uri="{FF2B5EF4-FFF2-40B4-BE49-F238E27FC236}">
                    <a16:creationId xmlns:a16="http://schemas.microsoft.com/office/drawing/2014/main" id="{9FFF31F4-BACA-434F-B7BB-BFC0B1D6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1" name="Rectangle 78">
                <a:extLst>
                  <a:ext uri="{FF2B5EF4-FFF2-40B4-BE49-F238E27FC236}">
                    <a16:creationId xmlns:a16="http://schemas.microsoft.com/office/drawing/2014/main" id="{44CE8D64-41A1-4B30-80CA-DFAC9E91E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2" name="Rectangle 79">
                <a:extLst>
                  <a:ext uri="{FF2B5EF4-FFF2-40B4-BE49-F238E27FC236}">
                    <a16:creationId xmlns:a16="http://schemas.microsoft.com/office/drawing/2014/main" id="{99E15DD6-4B9B-4166-B8EC-0432304DB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3" name="Rectangle 80">
                <a:extLst>
                  <a:ext uri="{FF2B5EF4-FFF2-40B4-BE49-F238E27FC236}">
                    <a16:creationId xmlns:a16="http://schemas.microsoft.com/office/drawing/2014/main" id="{F0B68F47-C829-404B-BACF-C8C0A687E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4" name="Rectangle 81">
                <a:extLst>
                  <a:ext uri="{FF2B5EF4-FFF2-40B4-BE49-F238E27FC236}">
                    <a16:creationId xmlns:a16="http://schemas.microsoft.com/office/drawing/2014/main" id="{9C4A34A3-F63F-4B21-AD82-F68DD58FB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8" name="Rectangle 85">
                <a:extLst>
                  <a:ext uri="{FF2B5EF4-FFF2-40B4-BE49-F238E27FC236}">
                    <a16:creationId xmlns:a16="http://schemas.microsoft.com/office/drawing/2014/main" id="{387EA6FA-6B83-492B-8ED9-9C8677D04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54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9" name="Rectangle 86">
                <a:extLst>
                  <a:ext uri="{FF2B5EF4-FFF2-40B4-BE49-F238E27FC236}">
                    <a16:creationId xmlns:a16="http://schemas.microsoft.com/office/drawing/2014/main" id="{455331F8-B5DD-4AA8-A5AC-6C1DA5B48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0" name="Rectangle 87">
                <a:extLst>
                  <a:ext uri="{FF2B5EF4-FFF2-40B4-BE49-F238E27FC236}">
                    <a16:creationId xmlns:a16="http://schemas.microsoft.com/office/drawing/2014/main" id="{834A7F9F-59E9-4D4D-A00E-9ADC59A37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1" name="Rectangle 88">
                <a:extLst>
                  <a:ext uri="{FF2B5EF4-FFF2-40B4-BE49-F238E27FC236}">
                    <a16:creationId xmlns:a16="http://schemas.microsoft.com/office/drawing/2014/main" id="{478DE199-8194-451B-BB97-AAC0213E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2" name="Rectangle 89">
                <a:extLst>
                  <a:ext uri="{FF2B5EF4-FFF2-40B4-BE49-F238E27FC236}">
                    <a16:creationId xmlns:a16="http://schemas.microsoft.com/office/drawing/2014/main" id="{5944B9D6-BF94-434B-ADE6-F30E1DDD1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3" name="Rectangle 90">
                <a:extLst>
                  <a:ext uri="{FF2B5EF4-FFF2-40B4-BE49-F238E27FC236}">
                    <a16:creationId xmlns:a16="http://schemas.microsoft.com/office/drawing/2014/main" id="{D1BF16EC-113A-43BA-BF8F-3D9EA04B8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4" name="Rectangle 91">
                <a:extLst>
                  <a:ext uri="{FF2B5EF4-FFF2-40B4-BE49-F238E27FC236}">
                    <a16:creationId xmlns:a16="http://schemas.microsoft.com/office/drawing/2014/main" id="{CDDC1384-84AF-497D-9C8F-3E3E75C53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5" name="Rectangle 92">
                <a:extLst>
                  <a:ext uri="{FF2B5EF4-FFF2-40B4-BE49-F238E27FC236}">
                    <a16:creationId xmlns:a16="http://schemas.microsoft.com/office/drawing/2014/main" id="{D61B7AC9-3B7E-462A-AA21-6B30F6D05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6" name="Rectangle 93">
                <a:extLst>
                  <a:ext uri="{FF2B5EF4-FFF2-40B4-BE49-F238E27FC236}">
                    <a16:creationId xmlns:a16="http://schemas.microsoft.com/office/drawing/2014/main" id="{0A2CF80F-9797-459E-A7B2-19BC6D4E8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7" name="Rectangle 94">
                <a:extLst>
                  <a:ext uri="{FF2B5EF4-FFF2-40B4-BE49-F238E27FC236}">
                    <a16:creationId xmlns:a16="http://schemas.microsoft.com/office/drawing/2014/main" id="{DBB29662-6396-4143-83D4-0C347744B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54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8" name="Rectangle 95">
                <a:extLst>
                  <a:ext uri="{FF2B5EF4-FFF2-40B4-BE49-F238E27FC236}">
                    <a16:creationId xmlns:a16="http://schemas.microsoft.com/office/drawing/2014/main" id="{33F8EC9C-B38F-461B-ADAE-CD4CF6F22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46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9" name="Rectangle 96">
                <a:extLst>
                  <a:ext uri="{FF2B5EF4-FFF2-40B4-BE49-F238E27FC236}">
                    <a16:creationId xmlns:a16="http://schemas.microsoft.com/office/drawing/2014/main" id="{55082F8F-437F-4943-9ABE-502FB493D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337"/>
                <a:ext cx="697" cy="572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DDA080D-8126-40E0-A465-353D84C48E9B}"/>
              </a:ext>
            </a:extLst>
          </p:cNvPr>
          <p:cNvGrpSpPr/>
          <p:nvPr/>
        </p:nvGrpSpPr>
        <p:grpSpPr>
          <a:xfrm>
            <a:off x="557549" y="1504126"/>
            <a:ext cx="1987826" cy="1613725"/>
            <a:chOff x="557549" y="1504126"/>
            <a:chExt cx="1987826" cy="161372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D687DBF-71E0-4ED3-899F-D8AF333E146D}"/>
                </a:ext>
              </a:extLst>
            </p:cNvPr>
            <p:cNvSpPr txBox="1"/>
            <p:nvPr/>
          </p:nvSpPr>
          <p:spPr>
            <a:xfrm>
              <a:off x="557549" y="1504126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3D</a:t>
              </a:r>
              <a:r>
                <a:rPr lang="en-CA" altLang="zh-CN" dirty="0"/>
                <a:t> Object Space</a:t>
              </a:r>
              <a:endParaRPr lang="en-CA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6A104AF-2A5D-4B13-9202-D8E4A3C1DB41}"/>
                </a:ext>
              </a:extLst>
            </p:cNvPr>
            <p:cNvGrpSpPr/>
            <p:nvPr/>
          </p:nvGrpSpPr>
          <p:grpSpPr>
            <a:xfrm>
              <a:off x="879475" y="2009776"/>
              <a:ext cx="1343026" cy="1108075"/>
              <a:chOff x="879475" y="2009776"/>
              <a:chExt cx="1343026" cy="1108075"/>
            </a:xfrm>
          </p:grpSpPr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C5B3D24-FCD5-4F6E-B72F-4C5504E2FBBC}"/>
                  </a:ext>
                </a:extLst>
              </p:cNvPr>
              <p:cNvSpPr/>
              <p:nvPr/>
            </p:nvSpPr>
            <p:spPr>
              <a:xfrm rot="19980000">
                <a:off x="1277738" y="2339300"/>
                <a:ext cx="535997" cy="337117"/>
              </a:xfrm>
              <a:prstGeom prst="triangle">
                <a:avLst>
                  <a:gd name="adj" fmla="val 68991"/>
                </a:avLst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0" name="AutoShape 98">
                <a:extLst>
                  <a:ext uri="{FF2B5EF4-FFF2-40B4-BE49-F238E27FC236}">
                    <a16:creationId xmlns:a16="http://schemas.microsoft.com/office/drawing/2014/main" id="{E87A4832-E0FE-476F-B846-3EC05F18087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79475" y="2009776"/>
                <a:ext cx="1343025" cy="1108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131" name="Line 100">
                <a:extLst>
                  <a:ext uri="{FF2B5EF4-FFF2-40B4-BE49-F238E27FC236}">
                    <a16:creationId xmlns:a16="http://schemas.microsoft.com/office/drawing/2014/main" id="{FF4D75C0-0C9F-4BD5-BCF5-541E9BE6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8525" y="2979739"/>
                <a:ext cx="1195388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A707B57E-86C1-454E-819C-0289146A7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213" y="2932114"/>
                <a:ext cx="141288" cy="93663"/>
              </a:xfrm>
              <a:custGeom>
                <a:avLst/>
                <a:gdLst>
                  <a:gd name="T0" fmla="*/ 0 w 89"/>
                  <a:gd name="T1" fmla="*/ 0 h 59"/>
                  <a:gd name="T2" fmla="*/ 89 w 89"/>
                  <a:gd name="T3" fmla="*/ 30 h 59"/>
                  <a:gd name="T4" fmla="*/ 0 w 89"/>
                  <a:gd name="T5" fmla="*/ 59 h 59"/>
                  <a:gd name="T6" fmla="*/ 0 w 89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9">
                    <a:moveTo>
                      <a:pt x="0" y="0"/>
                    </a:moveTo>
                    <a:lnTo>
                      <a:pt x="89" y="30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3" name="Line 102">
                <a:extLst>
                  <a:ext uri="{FF2B5EF4-FFF2-40B4-BE49-F238E27FC236}">
                    <a16:creationId xmlns:a16="http://schemas.microsoft.com/office/drawing/2014/main" id="{F61E2780-6861-4456-9890-2C797D543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9175" y="2144714"/>
                <a:ext cx="0" cy="954088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4" name="Freeform 103">
                <a:extLst>
                  <a:ext uri="{FF2B5EF4-FFF2-40B4-BE49-F238E27FC236}">
                    <a16:creationId xmlns:a16="http://schemas.microsoft.com/office/drawing/2014/main" id="{0282442C-ED29-481D-9626-FEDF34E00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550" y="2016126"/>
                <a:ext cx="95250" cy="141288"/>
              </a:xfrm>
              <a:custGeom>
                <a:avLst/>
                <a:gdLst>
                  <a:gd name="T0" fmla="*/ 0 w 60"/>
                  <a:gd name="T1" fmla="*/ 89 h 89"/>
                  <a:gd name="T2" fmla="*/ 30 w 60"/>
                  <a:gd name="T3" fmla="*/ 0 h 89"/>
                  <a:gd name="T4" fmla="*/ 60 w 60"/>
                  <a:gd name="T5" fmla="*/ 89 h 89"/>
                  <a:gd name="T6" fmla="*/ 0 w 6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89">
                    <a:moveTo>
                      <a:pt x="0" y="89"/>
                    </a:moveTo>
                    <a:lnTo>
                      <a:pt x="30" y="0"/>
                    </a:lnTo>
                    <a:lnTo>
                      <a:pt x="6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5" name="Line 104">
                <a:extLst>
                  <a:ext uri="{FF2B5EF4-FFF2-40B4-BE49-F238E27FC236}">
                    <a16:creationId xmlns:a16="http://schemas.microsoft.com/office/drawing/2014/main" id="{0A41203E-DEA7-4C6B-B876-5A8DE79B1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6150" y="2198689"/>
                <a:ext cx="536575" cy="900113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6" name="Freeform 105">
                <a:extLst>
                  <a:ext uri="{FF2B5EF4-FFF2-40B4-BE49-F238E27FC236}">
                    <a16:creationId xmlns:a16="http://schemas.microsoft.com/office/drawing/2014/main" id="{94E69118-91C0-4EC2-A92A-9E2204C60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688" y="2089151"/>
                <a:ext cx="111125" cy="144463"/>
              </a:xfrm>
              <a:custGeom>
                <a:avLst/>
                <a:gdLst>
                  <a:gd name="T0" fmla="*/ 0 w 70"/>
                  <a:gd name="T1" fmla="*/ 61 h 91"/>
                  <a:gd name="T2" fmla="*/ 70 w 70"/>
                  <a:gd name="T3" fmla="*/ 0 h 91"/>
                  <a:gd name="T4" fmla="*/ 50 w 70"/>
                  <a:gd name="T5" fmla="*/ 91 h 91"/>
                  <a:gd name="T6" fmla="*/ 0 w 70"/>
                  <a:gd name="T7" fmla="*/ 6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91">
                    <a:moveTo>
                      <a:pt x="0" y="61"/>
                    </a:moveTo>
                    <a:lnTo>
                      <a:pt x="70" y="0"/>
                    </a:lnTo>
                    <a:lnTo>
                      <a:pt x="50" y="9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7" name="Freeform 106">
                <a:extLst>
                  <a:ext uri="{FF2B5EF4-FFF2-40B4-BE49-F238E27FC236}">
                    <a16:creationId xmlns:a16="http://schemas.microsoft.com/office/drawing/2014/main" id="{063FD8E8-3197-446A-BF83-5C465C2E8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743" y="2302934"/>
                <a:ext cx="360363" cy="481013"/>
              </a:xfrm>
              <a:custGeom>
                <a:avLst/>
                <a:gdLst>
                  <a:gd name="T0" fmla="*/ 227 w 227"/>
                  <a:gd name="T1" fmla="*/ 303 h 303"/>
                  <a:gd name="T2" fmla="*/ 114 w 227"/>
                  <a:gd name="T3" fmla="*/ 0 h 303"/>
                  <a:gd name="T4" fmla="*/ 0 w 227"/>
                  <a:gd name="T5" fmla="*/ 303 h 303"/>
                  <a:gd name="T6" fmla="*/ 227 w 227"/>
                  <a:gd name="T7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" h="303">
                    <a:moveTo>
                      <a:pt x="227" y="303"/>
                    </a:moveTo>
                    <a:lnTo>
                      <a:pt x="114" y="0"/>
                    </a:lnTo>
                    <a:lnTo>
                      <a:pt x="0" y="303"/>
                    </a:lnTo>
                    <a:lnTo>
                      <a:pt x="227" y="30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42" name="Rectangle 111">
                <a:extLst>
                  <a:ext uri="{FF2B5EF4-FFF2-40B4-BE49-F238E27FC236}">
                    <a16:creationId xmlns:a16="http://schemas.microsoft.com/office/drawing/2014/main" id="{D6161840-9649-4DCC-911B-C4E688DD2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675" y="2720976"/>
                <a:ext cx="19843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112">
                <a:extLst>
                  <a:ext uri="{FF2B5EF4-FFF2-40B4-BE49-F238E27FC236}">
                    <a16:creationId xmlns:a16="http://schemas.microsoft.com/office/drawing/2014/main" id="{43F56F88-EF8D-4825-BBB3-05FA8E9FF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9750" y="2813051"/>
                <a:ext cx="14128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113">
                <a:extLst>
                  <a:ext uri="{FF2B5EF4-FFF2-40B4-BE49-F238E27FC236}">
                    <a16:creationId xmlns:a16="http://schemas.microsoft.com/office/drawing/2014/main" id="{0E39E8E2-F8A5-4C67-B7E0-29DFE8086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0" y="2720976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114">
                <a:extLst>
                  <a:ext uri="{FF2B5EF4-FFF2-40B4-BE49-F238E27FC236}">
                    <a16:creationId xmlns:a16="http://schemas.microsoft.com/office/drawing/2014/main" id="{33EDED87-8B61-4D9E-A2FA-D237A85B7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5575" y="2813051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115">
                <a:extLst>
                  <a:ext uri="{FF2B5EF4-FFF2-40B4-BE49-F238E27FC236}">
                    <a16:creationId xmlns:a16="http://schemas.microsoft.com/office/drawing/2014/main" id="{2BCA17C7-D099-4E71-A084-DDFEB514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538" y="2408239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116">
                <a:extLst>
                  <a:ext uri="{FF2B5EF4-FFF2-40B4-BE49-F238E27FC236}">
                    <a16:creationId xmlns:a16="http://schemas.microsoft.com/office/drawing/2014/main" id="{762BBF4C-C08E-408D-9721-8AB92AB3C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9613" y="2497139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7">
                <a:extLst>
                  <a:ext uri="{FF2B5EF4-FFF2-40B4-BE49-F238E27FC236}">
                    <a16:creationId xmlns:a16="http://schemas.microsoft.com/office/drawing/2014/main" id="{A2BD6E8B-2E3B-4D37-8A26-C6174AE4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238" y="2143126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118">
                <a:extLst>
                  <a:ext uri="{FF2B5EF4-FFF2-40B4-BE49-F238E27FC236}">
                    <a16:creationId xmlns:a16="http://schemas.microsoft.com/office/drawing/2014/main" id="{292AD754-B5CD-4462-B0C7-A596A13E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313" y="2235201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775CD-0CF3-3B44-9A62-DFEC9D494AF2}"/>
              </a:ext>
            </a:extLst>
          </p:cNvPr>
          <p:cNvSpPr txBox="1"/>
          <p:nvPr/>
        </p:nvSpPr>
        <p:spPr>
          <a:xfrm>
            <a:off x="5612341" y="4870005"/>
            <a:ext cx="3530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Chas Boyd.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The DirectX 11 Compute Shader.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In </a:t>
            </a:r>
            <a:r>
              <a:rPr lang="en-CA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SIGGRAPH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2008.</a:t>
            </a:r>
          </a:p>
        </p:txBody>
      </p:sp>
    </p:spTree>
    <p:extLst>
      <p:ext uri="{BB962C8B-B14F-4D97-AF65-F5344CB8AC3E}">
        <p14:creationId xmlns:p14="http://schemas.microsoft.com/office/powerpoint/2010/main" val="6190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Graphics Pipeline</a:t>
            </a: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4577F174-7076-4E3F-8B77-769B1AA3622E}"/>
              </a:ext>
            </a:extLst>
          </p:cNvPr>
          <p:cNvGrpSpPr/>
          <p:nvPr/>
        </p:nvGrpSpPr>
        <p:grpSpPr>
          <a:xfrm>
            <a:off x="1930672" y="1141425"/>
            <a:ext cx="7021855" cy="3051187"/>
            <a:chOff x="1930672" y="1141425"/>
            <a:chExt cx="7021855" cy="3051187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DFB1233A-8220-404F-88B9-1AF5927988AD}"/>
                </a:ext>
              </a:extLst>
            </p:cNvPr>
            <p:cNvGrpSpPr/>
            <p:nvPr/>
          </p:nvGrpSpPr>
          <p:grpSpPr>
            <a:xfrm>
              <a:off x="2221737" y="1553566"/>
              <a:ext cx="1406526" cy="1108075"/>
              <a:chOff x="919715" y="1553566"/>
              <a:chExt cx="1406526" cy="1108075"/>
            </a:xfrm>
          </p:grpSpPr>
          <p:sp>
            <p:nvSpPr>
              <p:cNvPr id="298" name="AutoShape 98">
                <a:extLst>
                  <a:ext uri="{FF2B5EF4-FFF2-40B4-BE49-F238E27FC236}">
                    <a16:creationId xmlns:a16="http://schemas.microsoft.com/office/drawing/2014/main" id="{0BBC8A64-E75A-4548-83CF-5A92EE653AA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19715" y="1553566"/>
                <a:ext cx="1343025" cy="1108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299" name="Line 100">
                <a:extLst>
                  <a:ext uri="{FF2B5EF4-FFF2-40B4-BE49-F238E27FC236}">
                    <a16:creationId xmlns:a16="http://schemas.microsoft.com/office/drawing/2014/main" id="{3D4E1E1C-C5A0-4085-B80F-34C80C829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265" y="2523529"/>
                <a:ext cx="1195388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1" name="Line 102">
                <a:extLst>
                  <a:ext uri="{FF2B5EF4-FFF2-40B4-BE49-F238E27FC236}">
                    <a16:creationId xmlns:a16="http://schemas.microsoft.com/office/drawing/2014/main" id="{9359CDD4-0438-4261-AEFF-1FDB8CA38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2915" y="1688504"/>
                <a:ext cx="0" cy="954088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3" name="Line 104">
                <a:extLst>
                  <a:ext uri="{FF2B5EF4-FFF2-40B4-BE49-F238E27FC236}">
                    <a16:creationId xmlns:a16="http://schemas.microsoft.com/office/drawing/2014/main" id="{71828715-97F1-4E2E-9141-8F17552A2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9890" y="1742479"/>
                <a:ext cx="536575" cy="900113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5" name="Freeform 106">
                <a:extLst>
                  <a:ext uri="{FF2B5EF4-FFF2-40B4-BE49-F238E27FC236}">
                    <a16:creationId xmlns:a16="http://schemas.microsoft.com/office/drawing/2014/main" id="{FD058A2F-B1DC-4594-9802-10EFBB201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483" y="1846724"/>
                <a:ext cx="360363" cy="481013"/>
              </a:xfrm>
              <a:custGeom>
                <a:avLst/>
                <a:gdLst>
                  <a:gd name="T0" fmla="*/ 227 w 227"/>
                  <a:gd name="T1" fmla="*/ 303 h 303"/>
                  <a:gd name="T2" fmla="*/ 114 w 227"/>
                  <a:gd name="T3" fmla="*/ 0 h 303"/>
                  <a:gd name="T4" fmla="*/ 0 w 227"/>
                  <a:gd name="T5" fmla="*/ 303 h 303"/>
                  <a:gd name="T6" fmla="*/ 227 w 227"/>
                  <a:gd name="T7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" h="303">
                    <a:moveTo>
                      <a:pt x="227" y="303"/>
                    </a:moveTo>
                    <a:lnTo>
                      <a:pt x="114" y="0"/>
                    </a:lnTo>
                    <a:lnTo>
                      <a:pt x="0" y="303"/>
                    </a:lnTo>
                    <a:lnTo>
                      <a:pt x="227" y="30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0" name="Freeform 101">
                <a:extLst>
                  <a:ext uri="{FF2B5EF4-FFF2-40B4-BE49-F238E27FC236}">
                    <a16:creationId xmlns:a16="http://schemas.microsoft.com/office/drawing/2014/main" id="{97AC4501-7DE6-469C-AB7B-54A1727C0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953" y="2475904"/>
                <a:ext cx="141288" cy="93663"/>
              </a:xfrm>
              <a:custGeom>
                <a:avLst/>
                <a:gdLst>
                  <a:gd name="T0" fmla="*/ 0 w 89"/>
                  <a:gd name="T1" fmla="*/ 0 h 59"/>
                  <a:gd name="T2" fmla="*/ 89 w 89"/>
                  <a:gd name="T3" fmla="*/ 30 h 59"/>
                  <a:gd name="T4" fmla="*/ 0 w 89"/>
                  <a:gd name="T5" fmla="*/ 59 h 59"/>
                  <a:gd name="T6" fmla="*/ 0 w 89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9">
                    <a:moveTo>
                      <a:pt x="0" y="0"/>
                    </a:moveTo>
                    <a:lnTo>
                      <a:pt x="89" y="30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2" name="Freeform 103">
                <a:extLst>
                  <a:ext uri="{FF2B5EF4-FFF2-40B4-BE49-F238E27FC236}">
                    <a16:creationId xmlns:a16="http://schemas.microsoft.com/office/drawing/2014/main" id="{F368CA88-7059-4DB0-AA9C-86E5546AC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290" y="1559916"/>
                <a:ext cx="95250" cy="141288"/>
              </a:xfrm>
              <a:custGeom>
                <a:avLst/>
                <a:gdLst>
                  <a:gd name="T0" fmla="*/ 0 w 60"/>
                  <a:gd name="T1" fmla="*/ 89 h 89"/>
                  <a:gd name="T2" fmla="*/ 30 w 60"/>
                  <a:gd name="T3" fmla="*/ 0 h 89"/>
                  <a:gd name="T4" fmla="*/ 60 w 60"/>
                  <a:gd name="T5" fmla="*/ 89 h 89"/>
                  <a:gd name="T6" fmla="*/ 0 w 6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89">
                    <a:moveTo>
                      <a:pt x="0" y="89"/>
                    </a:moveTo>
                    <a:lnTo>
                      <a:pt x="30" y="0"/>
                    </a:lnTo>
                    <a:lnTo>
                      <a:pt x="6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4" name="Freeform 105">
                <a:extLst>
                  <a:ext uri="{FF2B5EF4-FFF2-40B4-BE49-F238E27FC236}">
                    <a16:creationId xmlns:a16="http://schemas.microsoft.com/office/drawing/2014/main" id="{6DA79219-6118-414A-B7C8-72BEB4695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0428" y="1632941"/>
                <a:ext cx="111125" cy="144463"/>
              </a:xfrm>
              <a:custGeom>
                <a:avLst/>
                <a:gdLst>
                  <a:gd name="T0" fmla="*/ 0 w 70"/>
                  <a:gd name="T1" fmla="*/ 61 h 91"/>
                  <a:gd name="T2" fmla="*/ 70 w 70"/>
                  <a:gd name="T3" fmla="*/ 0 h 91"/>
                  <a:gd name="T4" fmla="*/ 50 w 70"/>
                  <a:gd name="T5" fmla="*/ 91 h 91"/>
                  <a:gd name="T6" fmla="*/ 0 w 70"/>
                  <a:gd name="T7" fmla="*/ 6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91">
                    <a:moveTo>
                      <a:pt x="0" y="61"/>
                    </a:moveTo>
                    <a:lnTo>
                      <a:pt x="70" y="0"/>
                    </a:lnTo>
                    <a:lnTo>
                      <a:pt x="50" y="9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89D44DFE-90F7-45D1-88D6-FC0665780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415" y="2264766"/>
                <a:ext cx="1984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Rectangle 112">
                <a:extLst>
                  <a:ext uri="{FF2B5EF4-FFF2-40B4-BE49-F238E27FC236}">
                    <a16:creationId xmlns:a16="http://schemas.microsoft.com/office/drawing/2014/main" id="{649153B3-4803-464E-9B1F-7B8FF774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490" y="2356841"/>
                <a:ext cx="141288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" name="Rectangle 113">
                <a:extLst>
                  <a:ext uri="{FF2B5EF4-FFF2-40B4-BE49-F238E27FC236}">
                    <a16:creationId xmlns:a16="http://schemas.microsoft.com/office/drawing/2014/main" id="{4AC62AE7-FC71-4474-8DA9-D477DCC06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240" y="2264766"/>
                <a:ext cx="1968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" name="Rectangle 114">
                <a:extLst>
                  <a:ext uri="{FF2B5EF4-FFF2-40B4-BE49-F238E27FC236}">
                    <a16:creationId xmlns:a16="http://schemas.microsoft.com/office/drawing/2014/main" id="{9A29F951-6CC0-4926-862F-637C27BDE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15" y="2356841"/>
                <a:ext cx="139700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" name="Rectangle 117">
                <a:extLst>
                  <a:ext uri="{FF2B5EF4-FFF2-40B4-BE49-F238E27FC236}">
                    <a16:creationId xmlns:a16="http://schemas.microsoft.com/office/drawing/2014/main" id="{9FB91063-0478-4E34-A9FC-5118F23A7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478" y="1686916"/>
                <a:ext cx="1968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" name="Rectangle 118">
                <a:extLst>
                  <a:ext uri="{FF2B5EF4-FFF2-40B4-BE49-F238E27FC236}">
                    <a16:creationId xmlns:a16="http://schemas.microsoft.com/office/drawing/2014/main" id="{D786B481-AFBC-4EFE-A285-C2752C7DF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553" y="1778991"/>
                <a:ext cx="139700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5A09FF-3B65-4624-B2CA-8013A17CA15A}"/>
                </a:ext>
              </a:extLst>
            </p:cNvPr>
            <p:cNvSpPr txBox="1"/>
            <p:nvPr/>
          </p:nvSpPr>
          <p:spPr>
            <a:xfrm>
              <a:off x="1930672" y="1141425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3D</a:t>
              </a:r>
              <a:r>
                <a:rPr lang="en-CA" altLang="zh-CN" dirty="0"/>
                <a:t> Object</a:t>
              </a:r>
              <a:endParaRPr lang="en-CA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4D65C-5898-4AD3-B5DF-D51FF086DA27}"/>
                </a:ext>
              </a:extLst>
            </p:cNvPr>
            <p:cNvSpPr txBox="1"/>
            <p:nvPr/>
          </p:nvSpPr>
          <p:spPr>
            <a:xfrm>
              <a:off x="3578087" y="1141425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2D</a:t>
              </a:r>
              <a:r>
                <a:rPr lang="en-CA" altLang="zh-CN" dirty="0"/>
                <a:t> Screen</a:t>
              </a:r>
              <a:endParaRPr lang="en-CA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0E4489-3ECE-4FB7-B34D-486359C3791E}"/>
                </a:ext>
              </a:extLst>
            </p:cNvPr>
            <p:cNvSpPr txBox="1"/>
            <p:nvPr/>
          </p:nvSpPr>
          <p:spPr>
            <a:xfrm>
              <a:off x="5282090" y="1146322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Fragments</a:t>
              </a:r>
              <a:endParaRPr lang="en-C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5C74B6-911A-4B9C-938F-9F0E4C4F6A29}"/>
                </a:ext>
              </a:extLst>
            </p:cNvPr>
            <p:cNvSpPr txBox="1"/>
            <p:nvPr/>
          </p:nvSpPr>
          <p:spPr>
            <a:xfrm>
              <a:off x="6964701" y="1146322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Pixels</a:t>
              </a:r>
              <a:endParaRPr lang="en-CA" dirty="0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F3F5E7A-9F2B-462F-95C4-D792A2DE3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454" y="2103332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882D3103-498E-498E-8B2D-305781B29847}"/>
                </a:ext>
              </a:extLst>
            </p:cNvPr>
            <p:cNvGrpSpPr/>
            <p:nvPr/>
          </p:nvGrpSpPr>
          <p:grpSpPr>
            <a:xfrm>
              <a:off x="4006505" y="1464666"/>
              <a:ext cx="1383612" cy="1327701"/>
              <a:chOff x="2704483" y="1464666"/>
              <a:chExt cx="1383612" cy="1327701"/>
            </a:xfrm>
          </p:grpSpPr>
          <p:sp>
            <p:nvSpPr>
              <p:cNvPr id="235" name="Rectangle 44">
                <a:extLst>
                  <a:ext uri="{FF2B5EF4-FFF2-40B4-BE49-F238E27FC236}">
                    <a16:creationId xmlns:a16="http://schemas.microsoft.com/office/drawing/2014/main" id="{322E1174-9EC4-4961-AB22-F50E93D6A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904" y="1464666"/>
                <a:ext cx="19843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F5357B88-1183-4455-B61F-E6E58A5DF4B5}"/>
                  </a:ext>
                </a:extLst>
              </p:cNvPr>
              <p:cNvGrpSpPr/>
              <p:nvPr/>
            </p:nvGrpSpPr>
            <p:grpSpPr>
              <a:xfrm>
                <a:off x="2704483" y="1509116"/>
                <a:ext cx="1383612" cy="1283251"/>
                <a:chOff x="3048000" y="1965326"/>
                <a:chExt cx="1383612" cy="1283251"/>
              </a:xfrm>
            </p:grpSpPr>
            <p:sp>
              <p:nvSpPr>
                <p:cNvPr id="237" name="Freeform 27">
                  <a:extLst>
                    <a:ext uri="{FF2B5EF4-FFF2-40B4-BE49-F238E27FC236}">
                      <a16:creationId xmlns:a16="http://schemas.microsoft.com/office/drawing/2014/main" id="{143C22EE-A563-441F-9E0D-FEED70CA0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344738"/>
                  <a:ext cx="349250" cy="434975"/>
                </a:xfrm>
                <a:custGeom>
                  <a:avLst/>
                  <a:gdLst>
                    <a:gd name="T0" fmla="*/ 220 w 220"/>
                    <a:gd name="T1" fmla="*/ 274 h 274"/>
                    <a:gd name="T2" fmla="*/ 110 w 220"/>
                    <a:gd name="T3" fmla="*/ 0 h 274"/>
                    <a:gd name="T4" fmla="*/ 0 w 220"/>
                    <a:gd name="T5" fmla="*/ 274 h 274"/>
                    <a:gd name="T6" fmla="*/ 220 w 220"/>
                    <a:gd name="T7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0" h="274">
                      <a:moveTo>
                        <a:pt x="220" y="274"/>
                      </a:moveTo>
                      <a:lnTo>
                        <a:pt x="110" y="0"/>
                      </a:lnTo>
                      <a:lnTo>
                        <a:pt x="0" y="274"/>
                      </a:lnTo>
                      <a:lnTo>
                        <a:pt x="220" y="27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38" name="Freeform 28">
                  <a:extLst>
                    <a:ext uri="{FF2B5EF4-FFF2-40B4-BE49-F238E27FC236}">
                      <a16:creationId xmlns:a16="http://schemas.microsoft.com/office/drawing/2014/main" id="{E0408022-28B7-4664-AAED-717C9E8958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344738"/>
                  <a:ext cx="349250" cy="434975"/>
                </a:xfrm>
                <a:custGeom>
                  <a:avLst/>
                  <a:gdLst>
                    <a:gd name="T0" fmla="*/ 220 w 220"/>
                    <a:gd name="T1" fmla="*/ 274 h 274"/>
                    <a:gd name="T2" fmla="*/ 110 w 220"/>
                    <a:gd name="T3" fmla="*/ 0 h 274"/>
                    <a:gd name="T4" fmla="*/ 0 w 220"/>
                    <a:gd name="T5" fmla="*/ 274 h 274"/>
                    <a:gd name="T6" fmla="*/ 220 w 220"/>
                    <a:gd name="T7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0" h="274">
                      <a:moveTo>
                        <a:pt x="220" y="274"/>
                      </a:moveTo>
                      <a:lnTo>
                        <a:pt x="110" y="0"/>
                      </a:lnTo>
                      <a:lnTo>
                        <a:pt x="0" y="274"/>
                      </a:lnTo>
                      <a:lnTo>
                        <a:pt x="220" y="274"/>
                      </a:lnTo>
                      <a:close/>
                    </a:path>
                  </a:pathLst>
                </a:custGeom>
                <a:noFill/>
                <a:ln w="19050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40" name="Rectangle 31">
                  <a:extLst>
                    <a:ext uri="{FF2B5EF4-FFF2-40B4-BE49-F238E27FC236}">
                      <a16:creationId xmlns:a16="http://schemas.microsoft.com/office/drawing/2014/main" id="{C914022B-97AE-4110-85AA-6E060FB69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100" y="2724151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" name="Rectangle 32">
                  <a:extLst>
                    <a:ext uri="{FF2B5EF4-FFF2-40B4-BE49-F238E27FC236}">
                      <a16:creationId xmlns:a16="http://schemas.microsoft.com/office/drawing/2014/main" id="{825038BD-CCDA-4732-B0A9-77681DEF0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0000" y="2813051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2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2" name="Rectangle 33">
                  <a:extLst>
                    <a:ext uri="{FF2B5EF4-FFF2-40B4-BE49-F238E27FC236}">
                      <a16:creationId xmlns:a16="http://schemas.microsoft.com/office/drawing/2014/main" id="{C66443E5-272E-49EA-9CA6-8BA4A148D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6450" y="2724151"/>
                  <a:ext cx="198438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3" name="Rectangle 34">
                  <a:extLst>
                    <a:ext uri="{FF2B5EF4-FFF2-40B4-BE49-F238E27FC236}">
                      <a16:creationId xmlns:a16="http://schemas.microsoft.com/office/drawing/2014/main" id="{C8B691FA-7270-4D0E-B9C3-BE463869C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6938" y="2813051"/>
                  <a:ext cx="134938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" name="Rectangle 37">
                  <a:extLst>
                    <a:ext uri="{FF2B5EF4-FFF2-40B4-BE49-F238E27FC236}">
                      <a16:creationId xmlns:a16="http://schemas.microsoft.com/office/drawing/2014/main" id="{ECE7328F-060A-4714-BD9E-F35FD0BCB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1250" y="2201863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7" name="Rectangle 38">
                  <a:extLst>
                    <a:ext uri="{FF2B5EF4-FFF2-40B4-BE49-F238E27FC236}">
                      <a16:creationId xmlns:a16="http://schemas.microsoft.com/office/drawing/2014/main" id="{F5E7A1F1-9CB0-47F4-85C8-554D8D6D9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0150" y="2290763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0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8" name="Line 39">
                  <a:extLst>
                    <a:ext uri="{FF2B5EF4-FFF2-40B4-BE49-F238E27FC236}">
                      <a16:creationId xmlns:a16="http://schemas.microsoft.com/office/drawing/2014/main" id="{88584CDF-75A6-49FE-99E8-05CDF3A3B6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8000" y="2979738"/>
                  <a:ext cx="1158875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49" name="Freeform 40">
                  <a:extLst>
                    <a:ext uri="{FF2B5EF4-FFF2-40B4-BE49-F238E27FC236}">
                      <a16:creationId xmlns:a16="http://schemas.microsoft.com/office/drawing/2014/main" id="{4DEDF6EC-F48C-4C60-A80A-CACB85AD7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5763" y="2938463"/>
                  <a:ext cx="136525" cy="84138"/>
                </a:xfrm>
                <a:custGeom>
                  <a:avLst/>
                  <a:gdLst>
                    <a:gd name="T0" fmla="*/ 0 w 86"/>
                    <a:gd name="T1" fmla="*/ 0 h 53"/>
                    <a:gd name="T2" fmla="*/ 86 w 86"/>
                    <a:gd name="T3" fmla="*/ 26 h 53"/>
                    <a:gd name="T4" fmla="*/ 0 w 86"/>
                    <a:gd name="T5" fmla="*/ 53 h 53"/>
                    <a:gd name="T6" fmla="*/ 0 w 86"/>
                    <a:gd name="T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53">
                      <a:moveTo>
                        <a:pt x="0" y="0"/>
                      </a:moveTo>
                      <a:lnTo>
                        <a:pt x="86" y="26"/>
                      </a:lnTo>
                      <a:lnTo>
                        <a:pt x="0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50" name="Line 41">
                  <a:extLst>
                    <a:ext uri="{FF2B5EF4-FFF2-40B4-BE49-F238E27FC236}">
                      <a16:creationId xmlns:a16="http://schemas.microsoft.com/office/drawing/2014/main" id="{BD4CDBFD-3540-4F9B-9838-EBA8DABBC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3888" y="2081213"/>
                  <a:ext cx="0" cy="1025525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51" name="Freeform 42">
                  <a:extLst>
                    <a:ext uri="{FF2B5EF4-FFF2-40B4-BE49-F238E27FC236}">
                      <a16:creationId xmlns:a16="http://schemas.microsoft.com/office/drawing/2014/main" id="{A8252519-F1DB-440C-A296-ADDDF8435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38" y="1965326"/>
                  <a:ext cx="90488" cy="127000"/>
                </a:xfrm>
                <a:custGeom>
                  <a:avLst/>
                  <a:gdLst>
                    <a:gd name="T0" fmla="*/ 0 w 57"/>
                    <a:gd name="T1" fmla="*/ 80 h 80"/>
                    <a:gd name="T2" fmla="*/ 28 w 57"/>
                    <a:gd name="T3" fmla="*/ 0 h 80"/>
                    <a:gd name="T4" fmla="*/ 57 w 57"/>
                    <a:gd name="T5" fmla="*/ 80 h 80"/>
                    <a:gd name="T6" fmla="*/ 0 w 57"/>
                    <a:gd name="T7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80">
                      <a:moveTo>
                        <a:pt x="0" y="80"/>
                      </a:moveTo>
                      <a:lnTo>
                        <a:pt x="28" y="0"/>
                      </a:lnTo>
                      <a:lnTo>
                        <a:pt x="57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52" name="Rectangle 43">
                  <a:extLst>
                    <a:ext uri="{FF2B5EF4-FFF2-40B4-BE49-F238E27FC236}">
                      <a16:creationId xmlns:a16="http://schemas.microsoft.com/office/drawing/2014/main" id="{B92C9C32-635D-403A-A68D-5BE76EF276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112" y="2966002"/>
                  <a:ext cx="19050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x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3" name="Line 45">
                  <a:extLst>
                    <a:ext uri="{FF2B5EF4-FFF2-40B4-BE49-F238E27FC236}">
                      <a16:creationId xmlns:a16="http://schemas.microsoft.com/office/drawing/2014/main" id="{7DB6CA8B-AB6F-46E0-A1A5-C8A56DA1AE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3888" y="2192338"/>
                  <a:ext cx="946150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54" name="Line 46">
                  <a:extLst>
                    <a:ext uri="{FF2B5EF4-FFF2-40B4-BE49-F238E27FC236}">
                      <a16:creationId xmlns:a16="http://schemas.microsoft.com/office/drawing/2014/main" id="{E91F48AD-DB36-4BE5-88D8-F1B5FF8E57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10038" y="2192338"/>
                  <a:ext cx="0" cy="78740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7BD88E0-875A-4C6E-8F80-FD5212B6732E}"/>
                </a:ext>
              </a:extLst>
            </p:cNvPr>
            <p:cNvGrpSpPr/>
            <p:nvPr/>
          </p:nvGrpSpPr>
          <p:grpSpPr>
            <a:xfrm>
              <a:off x="5677653" y="1640878"/>
              <a:ext cx="1146175" cy="944562"/>
              <a:chOff x="5226050" y="2097088"/>
              <a:chExt cx="1146175" cy="944562"/>
            </a:xfrm>
          </p:grpSpPr>
          <p:sp>
            <p:nvSpPr>
              <p:cNvPr id="257" name="AutoShape 48">
                <a:extLst>
                  <a:ext uri="{FF2B5EF4-FFF2-40B4-BE49-F238E27FC236}">
                    <a16:creationId xmlns:a16="http://schemas.microsoft.com/office/drawing/2014/main" id="{11F12982-1259-490D-8D97-5AE57222220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26050" y="2097088"/>
                <a:ext cx="1146175" cy="944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258" name="Rectangle 50">
                <a:extLst>
                  <a:ext uri="{FF2B5EF4-FFF2-40B4-BE49-F238E27FC236}">
                    <a16:creationId xmlns:a16="http://schemas.microsoft.com/office/drawing/2014/main" id="{B9E2F068-B79E-4810-876C-3A4D4971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688" y="2117725"/>
                <a:ext cx="1106488" cy="908050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59" name="Rectangle 51">
                <a:extLst>
                  <a:ext uri="{FF2B5EF4-FFF2-40B4-BE49-F238E27FC236}">
                    <a16:creationId xmlns:a16="http://schemas.microsoft.com/office/drawing/2014/main" id="{F21C4109-3FBD-4311-9AE7-5B0066C4A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0" name="Rectangle 52">
                <a:extLst>
                  <a:ext uri="{FF2B5EF4-FFF2-40B4-BE49-F238E27FC236}">
                    <a16:creationId xmlns:a16="http://schemas.microsoft.com/office/drawing/2014/main" id="{D8D90DD8-B2E1-41E0-878A-F19FF9BB9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475" y="2698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1" name="Rectangle 53">
                <a:extLst>
                  <a:ext uri="{FF2B5EF4-FFF2-40B4-BE49-F238E27FC236}">
                    <a16:creationId xmlns:a16="http://schemas.microsoft.com/office/drawing/2014/main" id="{755BB83D-493E-42A6-BC11-BB3A1F6F6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888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2" name="Rectangle 54">
                <a:extLst>
                  <a:ext uri="{FF2B5EF4-FFF2-40B4-BE49-F238E27FC236}">
                    <a16:creationId xmlns:a16="http://schemas.microsoft.com/office/drawing/2014/main" id="{665265DC-1BE9-4E19-82A5-48E95E349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475" y="2444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3" name="Rectangle 55">
                <a:extLst>
                  <a:ext uri="{FF2B5EF4-FFF2-40B4-BE49-F238E27FC236}">
                    <a16:creationId xmlns:a16="http://schemas.microsoft.com/office/drawing/2014/main" id="{D84DAB6D-D26A-4732-AA2D-5A981919E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571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4" name="Rectangle 56">
                <a:extLst>
                  <a:ext uri="{FF2B5EF4-FFF2-40B4-BE49-F238E27FC236}">
                    <a16:creationId xmlns:a16="http://schemas.microsoft.com/office/drawing/2014/main" id="{ADFCA9AE-08E0-4657-9E14-77CC07E11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388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6" name="Rectangle 61">
                <a:extLst>
                  <a:ext uri="{FF2B5EF4-FFF2-40B4-BE49-F238E27FC236}">
                    <a16:creationId xmlns:a16="http://schemas.microsoft.com/office/drawing/2014/main" id="{F11D3411-9BAF-4A8A-A0F4-466C80D9C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7" name="Rectangle 62">
                <a:extLst>
                  <a:ext uri="{FF2B5EF4-FFF2-40B4-BE49-F238E27FC236}">
                    <a16:creationId xmlns:a16="http://schemas.microsoft.com/office/drawing/2014/main" id="{70F62944-523B-43EA-8948-1C1A68707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975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8" name="Rectangle 63">
                <a:extLst>
                  <a:ext uri="{FF2B5EF4-FFF2-40B4-BE49-F238E27FC236}">
                    <a16:creationId xmlns:a16="http://schemas.microsoft.com/office/drawing/2014/main" id="{AB9C71DE-FE6F-4EEA-A89A-A1531311B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9" name="Rectangle 64">
                <a:extLst>
                  <a:ext uri="{FF2B5EF4-FFF2-40B4-BE49-F238E27FC236}">
                    <a16:creationId xmlns:a16="http://schemas.microsoft.com/office/drawing/2014/main" id="{7A895DAA-E53E-4040-A64F-368667DB2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317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272" name="Group 69">
              <a:extLst>
                <a:ext uri="{FF2B5EF4-FFF2-40B4-BE49-F238E27FC236}">
                  <a16:creationId xmlns:a16="http://schemas.microsoft.com/office/drawing/2014/main" id="{C10D2B52-8423-4B2B-9F21-FEE7E62610C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67030" y="1645640"/>
              <a:ext cx="1146175" cy="944563"/>
              <a:chOff x="4544" y="1324"/>
              <a:chExt cx="722" cy="595"/>
            </a:xfrm>
          </p:grpSpPr>
          <p:sp>
            <p:nvSpPr>
              <p:cNvPr id="273" name="AutoShape 68">
                <a:extLst>
                  <a:ext uri="{FF2B5EF4-FFF2-40B4-BE49-F238E27FC236}">
                    <a16:creationId xmlns:a16="http://schemas.microsoft.com/office/drawing/2014/main" id="{41343C74-3721-457D-A9AD-E3F78432971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544" y="1324"/>
                <a:ext cx="722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274" name="Rectangle 70">
                <a:extLst>
                  <a:ext uri="{FF2B5EF4-FFF2-40B4-BE49-F238E27FC236}">
                    <a16:creationId xmlns:a16="http://schemas.microsoft.com/office/drawing/2014/main" id="{B4A4DF76-5A3A-4AAE-A48A-83AF40F3D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75" name="Rectangle 71">
                <a:extLst>
                  <a:ext uri="{FF2B5EF4-FFF2-40B4-BE49-F238E27FC236}">
                    <a16:creationId xmlns:a16="http://schemas.microsoft.com/office/drawing/2014/main" id="{B976F979-EE0E-46E0-8E74-4B72556B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76" name="Rectangle 72">
                <a:extLst>
                  <a:ext uri="{FF2B5EF4-FFF2-40B4-BE49-F238E27FC236}">
                    <a16:creationId xmlns:a16="http://schemas.microsoft.com/office/drawing/2014/main" id="{25A6CD80-C07B-4A7F-BCF0-FC2BDB301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70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77" name="Rectangle 73">
                <a:extLst>
                  <a:ext uri="{FF2B5EF4-FFF2-40B4-BE49-F238E27FC236}">
                    <a16:creationId xmlns:a16="http://schemas.microsoft.com/office/drawing/2014/main" id="{940E50C0-4407-4584-A537-6D803ABE2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70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78" name="Rectangle 74">
                <a:extLst>
                  <a:ext uri="{FF2B5EF4-FFF2-40B4-BE49-F238E27FC236}">
                    <a16:creationId xmlns:a16="http://schemas.microsoft.com/office/drawing/2014/main" id="{FB007A00-DAAB-43EA-9B58-7639A458F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703"/>
                <a:ext cx="80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79" name="Rectangle 75">
                <a:extLst>
                  <a:ext uri="{FF2B5EF4-FFF2-40B4-BE49-F238E27FC236}">
                    <a16:creationId xmlns:a16="http://schemas.microsoft.com/office/drawing/2014/main" id="{B109610F-706D-4E5A-898C-3AE0B9CEF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0" name="Rectangle 76">
                <a:extLst>
                  <a:ext uri="{FF2B5EF4-FFF2-40B4-BE49-F238E27FC236}">
                    <a16:creationId xmlns:a16="http://schemas.microsoft.com/office/drawing/2014/main" id="{3CD84E4F-A677-4353-9FB3-2C4329E43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1" name="Rectangle 77">
                <a:extLst>
                  <a:ext uri="{FF2B5EF4-FFF2-40B4-BE49-F238E27FC236}">
                    <a16:creationId xmlns:a16="http://schemas.microsoft.com/office/drawing/2014/main" id="{AC18A762-4A63-43AB-AA3D-0B827B4A4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2" name="Rectangle 78">
                <a:extLst>
                  <a:ext uri="{FF2B5EF4-FFF2-40B4-BE49-F238E27FC236}">
                    <a16:creationId xmlns:a16="http://schemas.microsoft.com/office/drawing/2014/main" id="{D3C4D9F7-26E5-40BB-B35B-D86079EF5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3" name="Rectangle 79">
                <a:extLst>
                  <a:ext uri="{FF2B5EF4-FFF2-40B4-BE49-F238E27FC236}">
                    <a16:creationId xmlns:a16="http://schemas.microsoft.com/office/drawing/2014/main" id="{E1441F47-09B4-451A-9A1D-7EAF93B31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4" name="Rectangle 80">
                <a:extLst>
                  <a:ext uri="{FF2B5EF4-FFF2-40B4-BE49-F238E27FC236}">
                    <a16:creationId xmlns:a16="http://schemas.microsoft.com/office/drawing/2014/main" id="{93B9EA63-E987-4964-81E9-EA94CA558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5" name="Rectangle 81">
                <a:extLst>
                  <a:ext uri="{FF2B5EF4-FFF2-40B4-BE49-F238E27FC236}">
                    <a16:creationId xmlns:a16="http://schemas.microsoft.com/office/drawing/2014/main" id="{325931B2-2CC9-482B-B203-BCCC9E98F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7" name="Rectangle 86">
                <a:extLst>
                  <a:ext uri="{FF2B5EF4-FFF2-40B4-BE49-F238E27FC236}">
                    <a16:creationId xmlns:a16="http://schemas.microsoft.com/office/drawing/2014/main" id="{81C103DC-FE42-4EE2-BD93-9DBC20E41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8" name="Rectangle 87">
                <a:extLst>
                  <a:ext uri="{FF2B5EF4-FFF2-40B4-BE49-F238E27FC236}">
                    <a16:creationId xmlns:a16="http://schemas.microsoft.com/office/drawing/2014/main" id="{5C3C178F-E7F6-4A06-B168-2ABBDC924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9" name="Rectangle 88">
                <a:extLst>
                  <a:ext uri="{FF2B5EF4-FFF2-40B4-BE49-F238E27FC236}">
                    <a16:creationId xmlns:a16="http://schemas.microsoft.com/office/drawing/2014/main" id="{E17AC9AA-5392-4004-BE20-5B8B93350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0" name="Rectangle 89">
                <a:extLst>
                  <a:ext uri="{FF2B5EF4-FFF2-40B4-BE49-F238E27FC236}">
                    <a16:creationId xmlns:a16="http://schemas.microsoft.com/office/drawing/2014/main" id="{7D43208C-BA2D-4DB2-8D89-0DE524CD4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1" name="Rectangle 90">
                <a:extLst>
                  <a:ext uri="{FF2B5EF4-FFF2-40B4-BE49-F238E27FC236}">
                    <a16:creationId xmlns:a16="http://schemas.microsoft.com/office/drawing/2014/main" id="{EF185D93-5547-4C7E-8323-5AC9C6152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2" name="Rectangle 91">
                <a:extLst>
                  <a:ext uri="{FF2B5EF4-FFF2-40B4-BE49-F238E27FC236}">
                    <a16:creationId xmlns:a16="http://schemas.microsoft.com/office/drawing/2014/main" id="{0A4017F9-F28E-4A34-9B69-0183E273B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3" name="Rectangle 92">
                <a:extLst>
                  <a:ext uri="{FF2B5EF4-FFF2-40B4-BE49-F238E27FC236}">
                    <a16:creationId xmlns:a16="http://schemas.microsoft.com/office/drawing/2014/main" id="{79E01869-9594-4AB9-B187-CE388E504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4" name="Rectangle 93">
                <a:extLst>
                  <a:ext uri="{FF2B5EF4-FFF2-40B4-BE49-F238E27FC236}">
                    <a16:creationId xmlns:a16="http://schemas.microsoft.com/office/drawing/2014/main" id="{7FD54AB9-D77D-4D87-B766-0F482D810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7" name="Rectangle 96">
                <a:extLst>
                  <a:ext uri="{FF2B5EF4-FFF2-40B4-BE49-F238E27FC236}">
                    <a16:creationId xmlns:a16="http://schemas.microsoft.com/office/drawing/2014/main" id="{EF4F0F5E-12C6-4BC7-8049-86E7A6DA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337"/>
                <a:ext cx="697" cy="572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930375D1-F007-4251-AB70-D67A23AC14EA}"/>
                </a:ext>
              </a:extLst>
            </p:cNvPr>
            <p:cNvGrpSpPr/>
            <p:nvPr/>
          </p:nvGrpSpPr>
          <p:grpSpPr>
            <a:xfrm>
              <a:off x="5696150" y="3051062"/>
              <a:ext cx="1146175" cy="944562"/>
              <a:chOff x="5226050" y="2097088"/>
              <a:chExt cx="1146175" cy="944562"/>
            </a:xfrm>
          </p:grpSpPr>
          <p:sp>
            <p:nvSpPr>
              <p:cNvPr id="341" name="AutoShape 48">
                <a:extLst>
                  <a:ext uri="{FF2B5EF4-FFF2-40B4-BE49-F238E27FC236}">
                    <a16:creationId xmlns:a16="http://schemas.microsoft.com/office/drawing/2014/main" id="{C929249B-9619-4DA0-B7FF-A397ABBAEEE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26050" y="2097088"/>
                <a:ext cx="1146175" cy="944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342" name="Rectangle 50">
                <a:extLst>
                  <a:ext uri="{FF2B5EF4-FFF2-40B4-BE49-F238E27FC236}">
                    <a16:creationId xmlns:a16="http://schemas.microsoft.com/office/drawing/2014/main" id="{6A96520B-AC25-47E8-8693-34E0FF8BA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688" y="2117725"/>
                <a:ext cx="1106488" cy="908050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43" name="Rectangle 51">
                <a:extLst>
                  <a:ext uri="{FF2B5EF4-FFF2-40B4-BE49-F238E27FC236}">
                    <a16:creationId xmlns:a16="http://schemas.microsoft.com/office/drawing/2014/main" id="{64831A9A-938A-45DB-89EB-E026BBDC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46" name="Rectangle 54">
                <a:extLst>
                  <a:ext uri="{FF2B5EF4-FFF2-40B4-BE49-F238E27FC236}">
                    <a16:creationId xmlns:a16="http://schemas.microsoft.com/office/drawing/2014/main" id="{ECDD35D2-A68B-42B1-A5D9-AED8E5A18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475" y="2444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47" name="Rectangle 55">
                <a:extLst>
                  <a:ext uri="{FF2B5EF4-FFF2-40B4-BE49-F238E27FC236}">
                    <a16:creationId xmlns:a16="http://schemas.microsoft.com/office/drawing/2014/main" id="{B77675A4-DEF3-4456-B594-C14481737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571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48" name="Rectangle 56">
                <a:extLst>
                  <a:ext uri="{FF2B5EF4-FFF2-40B4-BE49-F238E27FC236}">
                    <a16:creationId xmlns:a16="http://schemas.microsoft.com/office/drawing/2014/main" id="{DB5512C3-0ADA-45F8-B040-0CCAF7596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388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49" name="Rectangle 60">
                <a:extLst>
                  <a:ext uri="{FF2B5EF4-FFF2-40B4-BE49-F238E27FC236}">
                    <a16:creationId xmlns:a16="http://schemas.microsoft.com/office/drawing/2014/main" id="{FAFDA4AD-7394-4A4B-BC74-734FE346B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888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0" name="Rectangle 61">
                <a:extLst>
                  <a:ext uri="{FF2B5EF4-FFF2-40B4-BE49-F238E27FC236}">
                    <a16:creationId xmlns:a16="http://schemas.microsoft.com/office/drawing/2014/main" id="{C5C718E0-016F-44A3-8482-3E352D172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1" name="Rectangle 62">
                <a:extLst>
                  <a:ext uri="{FF2B5EF4-FFF2-40B4-BE49-F238E27FC236}">
                    <a16:creationId xmlns:a16="http://schemas.microsoft.com/office/drawing/2014/main" id="{DFEC1A43-625C-4EA5-B0B7-4BFC87EB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975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2" name="Rectangle 63">
                <a:extLst>
                  <a:ext uri="{FF2B5EF4-FFF2-40B4-BE49-F238E27FC236}">
                    <a16:creationId xmlns:a16="http://schemas.microsoft.com/office/drawing/2014/main" id="{FEE96E82-3A83-45B8-B1FC-02B7B728B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3" name="Rectangle 64">
                <a:extLst>
                  <a:ext uri="{FF2B5EF4-FFF2-40B4-BE49-F238E27FC236}">
                    <a16:creationId xmlns:a16="http://schemas.microsoft.com/office/drawing/2014/main" id="{EA2BE3E6-D0BD-44AB-9425-E09C407E4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317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4" name="Rectangle 65">
                <a:extLst>
                  <a:ext uri="{FF2B5EF4-FFF2-40B4-BE49-F238E27FC236}">
                    <a16:creationId xmlns:a16="http://schemas.microsoft.com/office/drawing/2014/main" id="{383D422A-3C4E-40E9-AE3D-9A48846CA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7888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5" name="Rectangle 66">
                <a:extLst>
                  <a:ext uri="{FF2B5EF4-FFF2-40B4-BE49-F238E27FC236}">
                    <a16:creationId xmlns:a16="http://schemas.microsoft.com/office/drawing/2014/main" id="{5CC181AA-65E6-432D-A3B3-5A44CECF3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388" y="2317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356" name="Group 69">
              <a:extLst>
                <a:ext uri="{FF2B5EF4-FFF2-40B4-BE49-F238E27FC236}">
                  <a16:creationId xmlns:a16="http://schemas.microsoft.com/office/drawing/2014/main" id="{2B6194D7-32D0-4EF9-B1B7-05C00F2DF9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5527" y="3055824"/>
              <a:ext cx="1146175" cy="944563"/>
              <a:chOff x="4544" y="1324"/>
              <a:chExt cx="722" cy="595"/>
            </a:xfrm>
          </p:grpSpPr>
          <p:sp>
            <p:nvSpPr>
              <p:cNvPr id="357" name="AutoShape 68">
                <a:extLst>
                  <a:ext uri="{FF2B5EF4-FFF2-40B4-BE49-F238E27FC236}">
                    <a16:creationId xmlns:a16="http://schemas.microsoft.com/office/drawing/2014/main" id="{3285ADDD-44A6-4DCB-A48A-430C6BF880E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544" y="1324"/>
                <a:ext cx="722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358" name="Rectangle 70">
                <a:extLst>
                  <a:ext uri="{FF2B5EF4-FFF2-40B4-BE49-F238E27FC236}">
                    <a16:creationId xmlns:a16="http://schemas.microsoft.com/office/drawing/2014/main" id="{3BD91861-35C3-45BD-A11F-7892F4489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9" name="Rectangle 71">
                <a:extLst>
                  <a:ext uri="{FF2B5EF4-FFF2-40B4-BE49-F238E27FC236}">
                    <a16:creationId xmlns:a16="http://schemas.microsoft.com/office/drawing/2014/main" id="{6B66723F-1B08-45A0-BEC5-B0938EA49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4" name="Rectangle 76">
                <a:extLst>
                  <a:ext uri="{FF2B5EF4-FFF2-40B4-BE49-F238E27FC236}">
                    <a16:creationId xmlns:a16="http://schemas.microsoft.com/office/drawing/2014/main" id="{A129D7BD-8CD2-47B3-917C-04FB8EA5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5" name="Rectangle 77">
                <a:extLst>
                  <a:ext uri="{FF2B5EF4-FFF2-40B4-BE49-F238E27FC236}">
                    <a16:creationId xmlns:a16="http://schemas.microsoft.com/office/drawing/2014/main" id="{D17B3647-0CA0-4A98-9842-13E065529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6" name="Rectangle 78">
                <a:extLst>
                  <a:ext uri="{FF2B5EF4-FFF2-40B4-BE49-F238E27FC236}">
                    <a16:creationId xmlns:a16="http://schemas.microsoft.com/office/drawing/2014/main" id="{49208C24-A5CF-4E0F-806D-DD54BA881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7" name="Rectangle 79">
                <a:extLst>
                  <a:ext uri="{FF2B5EF4-FFF2-40B4-BE49-F238E27FC236}">
                    <a16:creationId xmlns:a16="http://schemas.microsoft.com/office/drawing/2014/main" id="{8228EBFA-8640-46F0-90F1-F5EEF62B6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8" name="Rectangle 80">
                <a:extLst>
                  <a:ext uri="{FF2B5EF4-FFF2-40B4-BE49-F238E27FC236}">
                    <a16:creationId xmlns:a16="http://schemas.microsoft.com/office/drawing/2014/main" id="{E4BA5192-92CD-49DC-922D-3EB85EF89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9" name="Rectangle 81">
                <a:extLst>
                  <a:ext uri="{FF2B5EF4-FFF2-40B4-BE49-F238E27FC236}">
                    <a16:creationId xmlns:a16="http://schemas.microsoft.com/office/drawing/2014/main" id="{4032F665-368E-46B4-9082-6BFB01B84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0" name="Rectangle 85">
                <a:extLst>
                  <a:ext uri="{FF2B5EF4-FFF2-40B4-BE49-F238E27FC236}">
                    <a16:creationId xmlns:a16="http://schemas.microsoft.com/office/drawing/2014/main" id="{982826E9-F274-40B4-8CE6-6E1862734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54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1" name="Rectangle 86">
                <a:extLst>
                  <a:ext uri="{FF2B5EF4-FFF2-40B4-BE49-F238E27FC236}">
                    <a16:creationId xmlns:a16="http://schemas.microsoft.com/office/drawing/2014/main" id="{33F6036A-411E-4D20-AB53-F9BCF1241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2" name="Rectangle 87">
                <a:extLst>
                  <a:ext uri="{FF2B5EF4-FFF2-40B4-BE49-F238E27FC236}">
                    <a16:creationId xmlns:a16="http://schemas.microsoft.com/office/drawing/2014/main" id="{915F1617-3B94-4E35-9E16-AFEDF84F4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3" name="Rectangle 88">
                <a:extLst>
                  <a:ext uri="{FF2B5EF4-FFF2-40B4-BE49-F238E27FC236}">
                    <a16:creationId xmlns:a16="http://schemas.microsoft.com/office/drawing/2014/main" id="{045131C6-6A76-4751-91B8-253F4B542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4" name="Rectangle 89">
                <a:extLst>
                  <a:ext uri="{FF2B5EF4-FFF2-40B4-BE49-F238E27FC236}">
                    <a16:creationId xmlns:a16="http://schemas.microsoft.com/office/drawing/2014/main" id="{161880A6-1AE4-4B53-96D9-53A1316C8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5" name="Rectangle 90">
                <a:extLst>
                  <a:ext uri="{FF2B5EF4-FFF2-40B4-BE49-F238E27FC236}">
                    <a16:creationId xmlns:a16="http://schemas.microsoft.com/office/drawing/2014/main" id="{A1898B21-2771-4614-926B-91D236F0F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6" name="Rectangle 91">
                <a:extLst>
                  <a:ext uri="{FF2B5EF4-FFF2-40B4-BE49-F238E27FC236}">
                    <a16:creationId xmlns:a16="http://schemas.microsoft.com/office/drawing/2014/main" id="{A1A8B22E-68B3-41C3-82B7-9C196BC73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7" name="Rectangle 92">
                <a:extLst>
                  <a:ext uri="{FF2B5EF4-FFF2-40B4-BE49-F238E27FC236}">
                    <a16:creationId xmlns:a16="http://schemas.microsoft.com/office/drawing/2014/main" id="{22E77368-E01A-4262-80D9-3931F30AA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8" name="Rectangle 93">
                <a:extLst>
                  <a:ext uri="{FF2B5EF4-FFF2-40B4-BE49-F238E27FC236}">
                    <a16:creationId xmlns:a16="http://schemas.microsoft.com/office/drawing/2014/main" id="{191475FF-C449-4793-AAF9-4FD4ADDA5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9" name="Rectangle 94">
                <a:extLst>
                  <a:ext uri="{FF2B5EF4-FFF2-40B4-BE49-F238E27FC236}">
                    <a16:creationId xmlns:a16="http://schemas.microsoft.com/office/drawing/2014/main" id="{E11CE29E-925E-42FD-9C40-766F0FEF5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54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0" name="Rectangle 95">
                <a:extLst>
                  <a:ext uri="{FF2B5EF4-FFF2-40B4-BE49-F238E27FC236}">
                    <a16:creationId xmlns:a16="http://schemas.microsoft.com/office/drawing/2014/main" id="{A674D721-C09A-4027-8E9D-BA4DA4BF2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46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1" name="Rectangle 96">
                <a:extLst>
                  <a:ext uri="{FF2B5EF4-FFF2-40B4-BE49-F238E27FC236}">
                    <a16:creationId xmlns:a16="http://schemas.microsoft.com/office/drawing/2014/main" id="{E71DC64F-DE95-4012-86A4-D83693B78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337"/>
                <a:ext cx="697" cy="572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909F08E2-28C3-440A-9216-232173BC7142}"/>
                </a:ext>
              </a:extLst>
            </p:cNvPr>
            <p:cNvGrpSpPr/>
            <p:nvPr/>
          </p:nvGrpSpPr>
          <p:grpSpPr>
            <a:xfrm>
              <a:off x="2303734" y="2963750"/>
              <a:ext cx="1343026" cy="1108075"/>
              <a:chOff x="1001712" y="2963750"/>
              <a:chExt cx="1343026" cy="1108075"/>
            </a:xfrm>
          </p:grpSpPr>
          <p:sp>
            <p:nvSpPr>
              <p:cNvPr id="314" name="Isosceles Triangle 313">
                <a:extLst>
                  <a:ext uri="{FF2B5EF4-FFF2-40B4-BE49-F238E27FC236}">
                    <a16:creationId xmlns:a16="http://schemas.microsoft.com/office/drawing/2014/main" id="{F33F9A68-707A-4353-BA9F-1B6EF4700582}"/>
                  </a:ext>
                </a:extLst>
              </p:cNvPr>
              <p:cNvSpPr/>
              <p:nvPr/>
            </p:nvSpPr>
            <p:spPr>
              <a:xfrm rot="19980000">
                <a:off x="1399975" y="3293274"/>
                <a:ext cx="535997" cy="337117"/>
              </a:xfrm>
              <a:prstGeom prst="triangle">
                <a:avLst>
                  <a:gd name="adj" fmla="val 68991"/>
                </a:avLst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utoShape 98">
                <a:extLst>
                  <a:ext uri="{FF2B5EF4-FFF2-40B4-BE49-F238E27FC236}">
                    <a16:creationId xmlns:a16="http://schemas.microsoft.com/office/drawing/2014/main" id="{69F09998-85EB-4DA2-9715-74B8146270F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001712" y="2963750"/>
                <a:ext cx="1343025" cy="1108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383" name="Line 100">
                <a:extLst>
                  <a:ext uri="{FF2B5EF4-FFF2-40B4-BE49-F238E27FC236}">
                    <a16:creationId xmlns:a16="http://schemas.microsoft.com/office/drawing/2014/main" id="{7E0E196B-EC2F-497A-89BA-D5A70CDAE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762" y="3933713"/>
                <a:ext cx="1195388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4" name="Freeform 101">
                <a:extLst>
                  <a:ext uri="{FF2B5EF4-FFF2-40B4-BE49-F238E27FC236}">
                    <a16:creationId xmlns:a16="http://schemas.microsoft.com/office/drawing/2014/main" id="{70E5FAFB-868E-441E-9E30-5B5DC703A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3450" y="3886088"/>
                <a:ext cx="141288" cy="93663"/>
              </a:xfrm>
              <a:custGeom>
                <a:avLst/>
                <a:gdLst>
                  <a:gd name="T0" fmla="*/ 0 w 89"/>
                  <a:gd name="T1" fmla="*/ 0 h 59"/>
                  <a:gd name="T2" fmla="*/ 89 w 89"/>
                  <a:gd name="T3" fmla="*/ 30 h 59"/>
                  <a:gd name="T4" fmla="*/ 0 w 89"/>
                  <a:gd name="T5" fmla="*/ 59 h 59"/>
                  <a:gd name="T6" fmla="*/ 0 w 89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9">
                    <a:moveTo>
                      <a:pt x="0" y="0"/>
                    </a:moveTo>
                    <a:lnTo>
                      <a:pt x="89" y="30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5" name="Line 102">
                <a:extLst>
                  <a:ext uri="{FF2B5EF4-FFF2-40B4-BE49-F238E27FC236}">
                    <a16:creationId xmlns:a16="http://schemas.microsoft.com/office/drawing/2014/main" id="{E50A3A54-026A-4BD0-9315-37231621F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1412" y="3098688"/>
                <a:ext cx="0" cy="954088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6" name="Freeform 103">
                <a:extLst>
                  <a:ext uri="{FF2B5EF4-FFF2-40B4-BE49-F238E27FC236}">
                    <a16:creationId xmlns:a16="http://schemas.microsoft.com/office/drawing/2014/main" id="{AB544843-3FB1-4CE3-A2BA-DF001FF44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787" y="2970100"/>
                <a:ext cx="95250" cy="141288"/>
              </a:xfrm>
              <a:custGeom>
                <a:avLst/>
                <a:gdLst>
                  <a:gd name="T0" fmla="*/ 0 w 60"/>
                  <a:gd name="T1" fmla="*/ 89 h 89"/>
                  <a:gd name="T2" fmla="*/ 30 w 60"/>
                  <a:gd name="T3" fmla="*/ 0 h 89"/>
                  <a:gd name="T4" fmla="*/ 60 w 60"/>
                  <a:gd name="T5" fmla="*/ 89 h 89"/>
                  <a:gd name="T6" fmla="*/ 0 w 6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89">
                    <a:moveTo>
                      <a:pt x="0" y="89"/>
                    </a:moveTo>
                    <a:lnTo>
                      <a:pt x="30" y="0"/>
                    </a:lnTo>
                    <a:lnTo>
                      <a:pt x="6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7" name="Line 104">
                <a:extLst>
                  <a:ext uri="{FF2B5EF4-FFF2-40B4-BE49-F238E27FC236}">
                    <a16:creationId xmlns:a16="http://schemas.microsoft.com/office/drawing/2014/main" id="{366602D6-144C-445D-A90D-13FACBEBE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8387" y="3152663"/>
                <a:ext cx="536575" cy="900113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8" name="Freeform 105">
                <a:extLst>
                  <a:ext uri="{FF2B5EF4-FFF2-40B4-BE49-F238E27FC236}">
                    <a16:creationId xmlns:a16="http://schemas.microsoft.com/office/drawing/2014/main" id="{644B70BF-B1DD-4718-98D1-F9ACF1018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3043125"/>
                <a:ext cx="111125" cy="144463"/>
              </a:xfrm>
              <a:custGeom>
                <a:avLst/>
                <a:gdLst>
                  <a:gd name="T0" fmla="*/ 0 w 70"/>
                  <a:gd name="T1" fmla="*/ 61 h 91"/>
                  <a:gd name="T2" fmla="*/ 70 w 70"/>
                  <a:gd name="T3" fmla="*/ 0 h 91"/>
                  <a:gd name="T4" fmla="*/ 50 w 70"/>
                  <a:gd name="T5" fmla="*/ 91 h 91"/>
                  <a:gd name="T6" fmla="*/ 0 w 70"/>
                  <a:gd name="T7" fmla="*/ 6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91">
                    <a:moveTo>
                      <a:pt x="0" y="61"/>
                    </a:moveTo>
                    <a:lnTo>
                      <a:pt x="70" y="0"/>
                    </a:lnTo>
                    <a:lnTo>
                      <a:pt x="50" y="9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92" name="Rectangle 113">
                <a:extLst>
                  <a:ext uri="{FF2B5EF4-FFF2-40B4-BE49-F238E27FC236}">
                    <a16:creationId xmlns:a16="http://schemas.microsoft.com/office/drawing/2014/main" id="{5AB237DB-EE07-4BB4-9E2D-19ED7E2F5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7" y="3674950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3" name="Rectangle 114">
                <a:extLst>
                  <a:ext uri="{FF2B5EF4-FFF2-40B4-BE49-F238E27FC236}">
                    <a16:creationId xmlns:a16="http://schemas.microsoft.com/office/drawing/2014/main" id="{541FCB67-0880-4402-9203-0BCDF86E8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812" y="3767025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4" name="Rectangle 115">
                <a:extLst>
                  <a:ext uri="{FF2B5EF4-FFF2-40B4-BE49-F238E27FC236}">
                    <a16:creationId xmlns:a16="http://schemas.microsoft.com/office/drawing/2014/main" id="{29411DAB-631D-40AC-8A71-098DA9E8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775" y="3362213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5" name="Rectangle 116">
                <a:extLst>
                  <a:ext uri="{FF2B5EF4-FFF2-40B4-BE49-F238E27FC236}">
                    <a16:creationId xmlns:a16="http://schemas.microsoft.com/office/drawing/2014/main" id="{74A6AE93-8F21-4EA7-B2EC-B3B987FE5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3451113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6" name="Rectangle 117">
                <a:extLst>
                  <a:ext uri="{FF2B5EF4-FFF2-40B4-BE49-F238E27FC236}">
                    <a16:creationId xmlns:a16="http://schemas.microsoft.com/office/drawing/2014/main" id="{913A5467-0770-4E1F-B5CC-811217703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8475" y="3097100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" name="Rectangle 118">
                <a:extLst>
                  <a:ext uri="{FF2B5EF4-FFF2-40B4-BE49-F238E27FC236}">
                    <a16:creationId xmlns:a16="http://schemas.microsoft.com/office/drawing/2014/main" id="{34A82291-E410-4F39-823A-C32D53981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550" y="3189175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6561822-907D-47CF-8694-E81476599E93}"/>
                </a:ext>
              </a:extLst>
            </p:cNvPr>
            <p:cNvGrpSpPr/>
            <p:nvPr/>
          </p:nvGrpSpPr>
          <p:grpSpPr>
            <a:xfrm>
              <a:off x="4025002" y="2874850"/>
              <a:ext cx="1373671" cy="1317762"/>
              <a:chOff x="2722980" y="2874850"/>
              <a:chExt cx="1373671" cy="1317762"/>
            </a:xfrm>
          </p:grpSpPr>
          <p:sp>
            <p:nvSpPr>
              <p:cNvPr id="319" name="Rectangle 44">
                <a:extLst>
                  <a:ext uri="{FF2B5EF4-FFF2-40B4-BE49-F238E27FC236}">
                    <a16:creationId xmlns:a16="http://schemas.microsoft.com/office/drawing/2014/main" id="{77772DC1-B4B2-4998-831F-C29CBAC34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462" y="2874850"/>
                <a:ext cx="19843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C9D6CC86-BD4B-4C0B-ACFC-98473DD689D3}"/>
                  </a:ext>
                </a:extLst>
              </p:cNvPr>
              <p:cNvGrpSpPr/>
              <p:nvPr/>
            </p:nvGrpSpPr>
            <p:grpSpPr>
              <a:xfrm>
                <a:off x="2722980" y="2919300"/>
                <a:ext cx="1373671" cy="1273312"/>
                <a:chOff x="3048000" y="1965326"/>
                <a:chExt cx="1373671" cy="1273312"/>
              </a:xfrm>
            </p:grpSpPr>
            <p:sp>
              <p:nvSpPr>
                <p:cNvPr id="321" name="Freeform 27">
                  <a:extLst>
                    <a:ext uri="{FF2B5EF4-FFF2-40B4-BE49-F238E27FC236}">
                      <a16:creationId xmlns:a16="http://schemas.microsoft.com/office/drawing/2014/main" id="{267ECFC8-10CB-4649-B141-E96A1C17A1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344738"/>
                  <a:ext cx="349250" cy="434975"/>
                </a:xfrm>
                <a:custGeom>
                  <a:avLst/>
                  <a:gdLst>
                    <a:gd name="T0" fmla="*/ 220 w 220"/>
                    <a:gd name="T1" fmla="*/ 274 h 274"/>
                    <a:gd name="T2" fmla="*/ 110 w 220"/>
                    <a:gd name="T3" fmla="*/ 0 h 274"/>
                    <a:gd name="T4" fmla="*/ 0 w 220"/>
                    <a:gd name="T5" fmla="*/ 274 h 274"/>
                    <a:gd name="T6" fmla="*/ 220 w 220"/>
                    <a:gd name="T7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0" h="274">
                      <a:moveTo>
                        <a:pt x="220" y="274"/>
                      </a:moveTo>
                      <a:lnTo>
                        <a:pt x="110" y="0"/>
                      </a:lnTo>
                      <a:lnTo>
                        <a:pt x="0" y="274"/>
                      </a:lnTo>
                      <a:lnTo>
                        <a:pt x="220" y="27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23" name="Line 30">
                  <a:extLst>
                    <a:ext uri="{FF2B5EF4-FFF2-40B4-BE49-F238E27FC236}">
                      <a16:creationId xmlns:a16="http://schemas.microsoft.com/office/drawing/2014/main" id="{AA3172FF-E69A-4914-AAF4-BF6B5DA72D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9813" y="2330451"/>
                  <a:ext cx="285750" cy="233363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26" name="Rectangle 33">
                  <a:extLst>
                    <a:ext uri="{FF2B5EF4-FFF2-40B4-BE49-F238E27FC236}">
                      <a16:creationId xmlns:a16="http://schemas.microsoft.com/office/drawing/2014/main" id="{CDB16298-9732-49F3-92F1-2CE0AE928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6450" y="2724151"/>
                  <a:ext cx="198438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7" name="Rectangle 34">
                  <a:extLst>
                    <a:ext uri="{FF2B5EF4-FFF2-40B4-BE49-F238E27FC236}">
                      <a16:creationId xmlns:a16="http://schemas.microsoft.com/office/drawing/2014/main" id="{81C3BAA1-81CE-4A35-B392-E9D30B718D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6938" y="2813051"/>
                  <a:ext cx="134938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8" name="Rectangle 35">
                  <a:extLst>
                    <a:ext uri="{FF2B5EF4-FFF2-40B4-BE49-F238E27FC236}">
                      <a16:creationId xmlns:a16="http://schemas.microsoft.com/office/drawing/2014/main" id="{A77F872E-22DA-40E8-B9D4-E0054B5F67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4613" y="2443163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9" name="Rectangle 36">
                  <a:extLst>
                    <a:ext uri="{FF2B5EF4-FFF2-40B4-BE49-F238E27FC236}">
                      <a16:creationId xmlns:a16="http://schemas.microsoft.com/office/drawing/2014/main" id="{9749179A-1917-4D5D-B9D7-5ACA05BC4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3513" y="2530476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3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0" name="Rectangle 37">
                  <a:extLst>
                    <a:ext uri="{FF2B5EF4-FFF2-40B4-BE49-F238E27FC236}">
                      <a16:creationId xmlns:a16="http://schemas.microsoft.com/office/drawing/2014/main" id="{8417AA31-2803-41AD-AD02-80C10C2FB6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6005" y="2170906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1" name="Rectangle 38">
                  <a:extLst>
                    <a:ext uri="{FF2B5EF4-FFF2-40B4-BE49-F238E27FC236}">
                      <a16:creationId xmlns:a16="http://schemas.microsoft.com/office/drawing/2014/main" id="{8E61F094-A48D-4687-881D-9D0D4D6818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4905" y="2259806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0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2" name="Line 39">
                  <a:extLst>
                    <a:ext uri="{FF2B5EF4-FFF2-40B4-BE49-F238E27FC236}">
                      <a16:creationId xmlns:a16="http://schemas.microsoft.com/office/drawing/2014/main" id="{BB9E3E97-13FC-49F0-95A4-BFEE3DB65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8000" y="2979738"/>
                  <a:ext cx="1158875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33" name="Freeform 40">
                  <a:extLst>
                    <a:ext uri="{FF2B5EF4-FFF2-40B4-BE49-F238E27FC236}">
                      <a16:creationId xmlns:a16="http://schemas.microsoft.com/office/drawing/2014/main" id="{3211705A-9143-4F53-A76A-4590109745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5763" y="2938463"/>
                  <a:ext cx="136525" cy="84138"/>
                </a:xfrm>
                <a:custGeom>
                  <a:avLst/>
                  <a:gdLst>
                    <a:gd name="T0" fmla="*/ 0 w 86"/>
                    <a:gd name="T1" fmla="*/ 0 h 53"/>
                    <a:gd name="T2" fmla="*/ 86 w 86"/>
                    <a:gd name="T3" fmla="*/ 26 h 53"/>
                    <a:gd name="T4" fmla="*/ 0 w 86"/>
                    <a:gd name="T5" fmla="*/ 53 h 53"/>
                    <a:gd name="T6" fmla="*/ 0 w 86"/>
                    <a:gd name="T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53">
                      <a:moveTo>
                        <a:pt x="0" y="0"/>
                      </a:moveTo>
                      <a:lnTo>
                        <a:pt x="86" y="26"/>
                      </a:lnTo>
                      <a:lnTo>
                        <a:pt x="0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34" name="Line 41">
                  <a:extLst>
                    <a:ext uri="{FF2B5EF4-FFF2-40B4-BE49-F238E27FC236}">
                      <a16:creationId xmlns:a16="http://schemas.microsoft.com/office/drawing/2014/main" id="{0D5F6228-769E-4CC9-B249-AD38FA00D8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3888" y="2081213"/>
                  <a:ext cx="0" cy="1025525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35" name="Freeform 42">
                  <a:extLst>
                    <a:ext uri="{FF2B5EF4-FFF2-40B4-BE49-F238E27FC236}">
                      <a16:creationId xmlns:a16="http://schemas.microsoft.com/office/drawing/2014/main" id="{0FB6CBEA-E12D-4A7B-861E-3014ECAE7C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38" y="1965326"/>
                  <a:ext cx="90488" cy="127000"/>
                </a:xfrm>
                <a:custGeom>
                  <a:avLst/>
                  <a:gdLst>
                    <a:gd name="T0" fmla="*/ 0 w 57"/>
                    <a:gd name="T1" fmla="*/ 80 h 80"/>
                    <a:gd name="T2" fmla="*/ 28 w 57"/>
                    <a:gd name="T3" fmla="*/ 0 h 80"/>
                    <a:gd name="T4" fmla="*/ 57 w 57"/>
                    <a:gd name="T5" fmla="*/ 80 h 80"/>
                    <a:gd name="T6" fmla="*/ 0 w 57"/>
                    <a:gd name="T7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80">
                      <a:moveTo>
                        <a:pt x="0" y="80"/>
                      </a:moveTo>
                      <a:lnTo>
                        <a:pt x="28" y="0"/>
                      </a:lnTo>
                      <a:lnTo>
                        <a:pt x="57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36" name="Rectangle 43">
                  <a:extLst>
                    <a:ext uri="{FF2B5EF4-FFF2-40B4-BE49-F238E27FC236}">
                      <a16:creationId xmlns:a16="http://schemas.microsoft.com/office/drawing/2014/main" id="{18821AB2-B634-46C4-BFC0-6681C9691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1171" y="2956063"/>
                  <a:ext cx="19050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x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7" name="Line 45">
                  <a:extLst>
                    <a:ext uri="{FF2B5EF4-FFF2-40B4-BE49-F238E27FC236}">
                      <a16:creationId xmlns:a16="http://schemas.microsoft.com/office/drawing/2014/main" id="{BAFA5595-3681-4FB0-B865-0A801CBEE9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3888" y="2192338"/>
                  <a:ext cx="946150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38" name="Line 46">
                  <a:extLst>
                    <a:ext uri="{FF2B5EF4-FFF2-40B4-BE49-F238E27FC236}">
                      <a16:creationId xmlns:a16="http://schemas.microsoft.com/office/drawing/2014/main" id="{1E615930-FC1B-4445-9AA9-EC79FA9F6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10038" y="2192338"/>
                  <a:ext cx="0" cy="78740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D5F8ADEA-A4F0-456E-896D-EC6EE8723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96457" y="2571750"/>
                  <a:ext cx="469106" cy="20716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43F8E29-CB36-4C90-8A99-839E615E88DB}"/>
                  </a:ext>
                </a:extLst>
              </p:cNvPr>
              <p:cNvCxnSpPr>
                <a:cxnSpLocks/>
                <a:stCxn id="323" idx="0"/>
              </p:cNvCxnSpPr>
              <p:nvPr/>
            </p:nvCxnSpPr>
            <p:spPr>
              <a:xfrm flipH="1">
                <a:off x="3077787" y="3284425"/>
                <a:ext cx="177006" cy="4530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9FFF4572-06A5-47CE-9D6B-CB1373491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3161" y="3489859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92A65709-1685-47CD-AF24-30A75702F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090" y="2116070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757E772B-6AA9-4BEC-BC10-426C18713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797" y="3502597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C304A15E-219A-4AF2-847F-B7EE89E6F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1347" y="2120303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1E7B6533-474F-4B57-BC45-724E4F4C2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7054" y="3506830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1288937-D5FE-4590-8CC9-A70CF3663E84}"/>
              </a:ext>
            </a:extLst>
          </p:cNvPr>
          <p:cNvGrpSpPr/>
          <p:nvPr/>
        </p:nvGrpSpPr>
        <p:grpSpPr>
          <a:xfrm>
            <a:off x="381992" y="2216751"/>
            <a:ext cx="1343026" cy="1108075"/>
            <a:chOff x="879475" y="2009776"/>
            <a:chExt cx="1343026" cy="1108075"/>
          </a:xfrm>
        </p:grpSpPr>
        <p:sp>
          <p:nvSpPr>
            <p:cNvPr id="415" name="Isosceles Triangle 414">
              <a:extLst>
                <a:ext uri="{FF2B5EF4-FFF2-40B4-BE49-F238E27FC236}">
                  <a16:creationId xmlns:a16="http://schemas.microsoft.com/office/drawing/2014/main" id="{520DA6C7-D092-40A2-9E0C-FB02454C4A30}"/>
                </a:ext>
              </a:extLst>
            </p:cNvPr>
            <p:cNvSpPr/>
            <p:nvPr/>
          </p:nvSpPr>
          <p:spPr>
            <a:xfrm rot="19980000">
              <a:off x="1277738" y="2339300"/>
              <a:ext cx="535997" cy="337117"/>
            </a:xfrm>
            <a:prstGeom prst="triangle">
              <a:avLst>
                <a:gd name="adj" fmla="val 68991"/>
              </a:avLst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6" name="AutoShape 98">
              <a:extLst>
                <a:ext uri="{FF2B5EF4-FFF2-40B4-BE49-F238E27FC236}">
                  <a16:creationId xmlns:a16="http://schemas.microsoft.com/office/drawing/2014/main" id="{97410F6B-80A5-45B7-A245-4B041739EF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79475" y="2009776"/>
              <a:ext cx="1343025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dirty="0"/>
            </a:p>
          </p:txBody>
        </p:sp>
        <p:sp>
          <p:nvSpPr>
            <p:cNvPr id="417" name="Line 100">
              <a:extLst>
                <a:ext uri="{FF2B5EF4-FFF2-40B4-BE49-F238E27FC236}">
                  <a16:creationId xmlns:a16="http://schemas.microsoft.com/office/drawing/2014/main" id="{2D9F69E5-D479-4FBA-A734-E40EA50B6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525" y="2979739"/>
              <a:ext cx="119538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8" name="Freeform 101">
              <a:extLst>
                <a:ext uri="{FF2B5EF4-FFF2-40B4-BE49-F238E27FC236}">
                  <a16:creationId xmlns:a16="http://schemas.microsoft.com/office/drawing/2014/main" id="{6BDB85C0-79DD-488A-9E38-9C39F684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2932114"/>
              <a:ext cx="141288" cy="93663"/>
            </a:xfrm>
            <a:custGeom>
              <a:avLst/>
              <a:gdLst>
                <a:gd name="T0" fmla="*/ 0 w 89"/>
                <a:gd name="T1" fmla="*/ 0 h 59"/>
                <a:gd name="T2" fmla="*/ 89 w 89"/>
                <a:gd name="T3" fmla="*/ 30 h 59"/>
                <a:gd name="T4" fmla="*/ 0 w 89"/>
                <a:gd name="T5" fmla="*/ 59 h 59"/>
                <a:gd name="T6" fmla="*/ 0 w 89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59">
                  <a:moveTo>
                    <a:pt x="0" y="0"/>
                  </a:moveTo>
                  <a:lnTo>
                    <a:pt x="89" y="30"/>
                  </a:lnTo>
                  <a:lnTo>
                    <a:pt x="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9" name="Line 102">
              <a:extLst>
                <a:ext uri="{FF2B5EF4-FFF2-40B4-BE49-F238E27FC236}">
                  <a16:creationId xmlns:a16="http://schemas.microsoft.com/office/drawing/2014/main" id="{C8355DE1-4232-4C35-BFA5-5C5B74B75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9175" y="2144714"/>
              <a:ext cx="0" cy="95408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0" name="Freeform 103">
              <a:extLst>
                <a:ext uri="{FF2B5EF4-FFF2-40B4-BE49-F238E27FC236}">
                  <a16:creationId xmlns:a16="http://schemas.microsoft.com/office/drawing/2014/main" id="{49FF7E88-F516-44C0-8C09-81D66155B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" y="2016126"/>
              <a:ext cx="95250" cy="141288"/>
            </a:xfrm>
            <a:custGeom>
              <a:avLst/>
              <a:gdLst>
                <a:gd name="T0" fmla="*/ 0 w 60"/>
                <a:gd name="T1" fmla="*/ 89 h 89"/>
                <a:gd name="T2" fmla="*/ 30 w 60"/>
                <a:gd name="T3" fmla="*/ 0 h 89"/>
                <a:gd name="T4" fmla="*/ 60 w 60"/>
                <a:gd name="T5" fmla="*/ 89 h 89"/>
                <a:gd name="T6" fmla="*/ 0 w 60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9">
                  <a:moveTo>
                    <a:pt x="0" y="89"/>
                  </a:moveTo>
                  <a:lnTo>
                    <a:pt x="30" y="0"/>
                  </a:lnTo>
                  <a:lnTo>
                    <a:pt x="60" y="8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1" name="Line 104">
              <a:extLst>
                <a:ext uri="{FF2B5EF4-FFF2-40B4-BE49-F238E27FC236}">
                  <a16:creationId xmlns:a16="http://schemas.microsoft.com/office/drawing/2014/main" id="{B22C0962-B127-4668-A90E-A1D290AFF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6150" y="2198689"/>
              <a:ext cx="536575" cy="90011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2" name="Freeform 105">
              <a:extLst>
                <a:ext uri="{FF2B5EF4-FFF2-40B4-BE49-F238E27FC236}">
                  <a16:creationId xmlns:a16="http://schemas.microsoft.com/office/drawing/2014/main" id="{F230B181-8848-4029-8535-C3691DF1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88" y="2089151"/>
              <a:ext cx="111125" cy="144463"/>
            </a:xfrm>
            <a:custGeom>
              <a:avLst/>
              <a:gdLst>
                <a:gd name="T0" fmla="*/ 0 w 70"/>
                <a:gd name="T1" fmla="*/ 61 h 91"/>
                <a:gd name="T2" fmla="*/ 70 w 70"/>
                <a:gd name="T3" fmla="*/ 0 h 91"/>
                <a:gd name="T4" fmla="*/ 50 w 70"/>
                <a:gd name="T5" fmla="*/ 91 h 91"/>
                <a:gd name="T6" fmla="*/ 0 w 70"/>
                <a:gd name="T7" fmla="*/ 6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91">
                  <a:moveTo>
                    <a:pt x="0" y="61"/>
                  </a:moveTo>
                  <a:lnTo>
                    <a:pt x="70" y="0"/>
                  </a:lnTo>
                  <a:lnTo>
                    <a:pt x="50" y="9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3" name="Freeform 106">
              <a:extLst>
                <a:ext uri="{FF2B5EF4-FFF2-40B4-BE49-F238E27FC236}">
                  <a16:creationId xmlns:a16="http://schemas.microsoft.com/office/drawing/2014/main" id="{2AB7ECC9-F652-4A98-9EB0-D48589248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743" y="2302934"/>
              <a:ext cx="360363" cy="481013"/>
            </a:xfrm>
            <a:custGeom>
              <a:avLst/>
              <a:gdLst>
                <a:gd name="T0" fmla="*/ 227 w 227"/>
                <a:gd name="T1" fmla="*/ 303 h 303"/>
                <a:gd name="T2" fmla="*/ 114 w 227"/>
                <a:gd name="T3" fmla="*/ 0 h 303"/>
                <a:gd name="T4" fmla="*/ 0 w 227"/>
                <a:gd name="T5" fmla="*/ 303 h 303"/>
                <a:gd name="T6" fmla="*/ 227 w 227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303">
                  <a:moveTo>
                    <a:pt x="227" y="303"/>
                  </a:moveTo>
                  <a:lnTo>
                    <a:pt x="114" y="0"/>
                  </a:lnTo>
                  <a:lnTo>
                    <a:pt x="0" y="303"/>
                  </a:lnTo>
                  <a:lnTo>
                    <a:pt x="227" y="30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4" name="Rectangle 111">
              <a:extLst>
                <a:ext uri="{FF2B5EF4-FFF2-40B4-BE49-F238E27FC236}">
                  <a16:creationId xmlns:a16="http://schemas.microsoft.com/office/drawing/2014/main" id="{729B67B3-80B1-44ED-9CEE-02A462B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675" y="2720976"/>
              <a:ext cx="19843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5" name="Rectangle 112">
              <a:extLst>
                <a:ext uri="{FF2B5EF4-FFF2-40B4-BE49-F238E27FC236}">
                  <a16:creationId xmlns:a16="http://schemas.microsoft.com/office/drawing/2014/main" id="{66EA69BE-8275-4BBE-8B60-9EEEBA53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750" y="2813051"/>
              <a:ext cx="14128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6" name="Rectangle 113">
              <a:extLst>
                <a:ext uri="{FF2B5EF4-FFF2-40B4-BE49-F238E27FC236}">
                  <a16:creationId xmlns:a16="http://schemas.microsoft.com/office/drawing/2014/main" id="{A02FC0D4-8E70-4B87-8B74-5645F1AC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0" y="2720976"/>
              <a:ext cx="196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7" name="Rectangle 114">
              <a:extLst>
                <a:ext uri="{FF2B5EF4-FFF2-40B4-BE49-F238E27FC236}">
                  <a16:creationId xmlns:a16="http://schemas.microsoft.com/office/drawing/2014/main" id="{39914477-2E88-4BD3-86C8-1A0D0D442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575" y="2813051"/>
              <a:ext cx="13970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8" name="Rectangle 115">
              <a:extLst>
                <a:ext uri="{FF2B5EF4-FFF2-40B4-BE49-F238E27FC236}">
                  <a16:creationId xmlns:a16="http://schemas.microsoft.com/office/drawing/2014/main" id="{90319586-D0C2-4C9D-B958-53C012991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538" y="2408239"/>
              <a:ext cx="196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9" name="Rectangle 116">
              <a:extLst>
                <a:ext uri="{FF2B5EF4-FFF2-40B4-BE49-F238E27FC236}">
                  <a16:creationId xmlns:a16="http://schemas.microsoft.com/office/drawing/2014/main" id="{4DAE2BED-08A5-4BA1-A0CE-C8DF0DB8F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2497139"/>
              <a:ext cx="13970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" name="Rectangle 117">
              <a:extLst>
                <a:ext uri="{FF2B5EF4-FFF2-40B4-BE49-F238E27FC236}">
                  <a16:creationId xmlns:a16="http://schemas.microsoft.com/office/drawing/2014/main" id="{646D6B87-ADEE-414A-99D9-EC37E57E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38" y="2143126"/>
              <a:ext cx="196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" name="Rectangle 118">
              <a:extLst>
                <a:ext uri="{FF2B5EF4-FFF2-40B4-BE49-F238E27FC236}">
                  <a16:creationId xmlns:a16="http://schemas.microsoft.com/office/drawing/2014/main" id="{BD282F00-3138-4277-AD01-CBECBCC59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235201"/>
              <a:ext cx="13970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AC9EBE82-BDF5-4254-8D02-89FB3F857283}"/>
              </a:ext>
            </a:extLst>
          </p:cNvPr>
          <p:cNvCxnSpPr>
            <a:cxnSpLocks/>
          </p:cNvCxnSpPr>
          <p:nvPr/>
        </p:nvCxnSpPr>
        <p:spPr>
          <a:xfrm flipV="1">
            <a:off x="1728233" y="2073063"/>
            <a:ext cx="485108" cy="4028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E6E1BBD9-29A7-40F1-9F70-DDCA6D694756}"/>
              </a:ext>
            </a:extLst>
          </p:cNvPr>
          <p:cNvCxnSpPr>
            <a:cxnSpLocks/>
          </p:cNvCxnSpPr>
          <p:nvPr/>
        </p:nvCxnSpPr>
        <p:spPr>
          <a:xfrm>
            <a:off x="1716107" y="2990922"/>
            <a:ext cx="498598" cy="2520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4FCE16F2-A924-4EE2-A6BE-3E8C4F28B5D5}"/>
              </a:ext>
            </a:extLst>
          </p:cNvPr>
          <p:cNvSpPr txBox="1"/>
          <p:nvPr/>
        </p:nvSpPr>
        <p:spPr>
          <a:xfrm>
            <a:off x="1281151" y="1729428"/>
            <a:ext cx="84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GPU 0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72201A8A-DB24-4367-B048-6AD04A2E4448}"/>
              </a:ext>
            </a:extLst>
          </p:cNvPr>
          <p:cNvSpPr txBox="1"/>
          <p:nvPr/>
        </p:nvSpPr>
        <p:spPr>
          <a:xfrm>
            <a:off x="1285407" y="3472821"/>
            <a:ext cx="84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GPU 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92A8D5B2-9E09-4DCB-AE70-128DEA09E420}"/>
              </a:ext>
            </a:extLst>
          </p:cNvPr>
          <p:cNvSpPr txBox="1"/>
          <p:nvPr/>
        </p:nvSpPr>
        <p:spPr>
          <a:xfrm>
            <a:off x="466682" y="4134302"/>
            <a:ext cx="815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Inter-GPU synchronization is necessary for the final image generation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511B5A6C-2CFE-4E67-9BAA-744038DBEC8E}"/>
              </a:ext>
            </a:extLst>
          </p:cNvPr>
          <p:cNvSpPr txBox="1"/>
          <p:nvPr/>
        </p:nvSpPr>
        <p:spPr>
          <a:xfrm>
            <a:off x="472888" y="4515584"/>
            <a:ext cx="815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Inter-GPU synchronization cannot break the primitive depth order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B095CB-B823-584B-B2C8-1F75B19B412C}"/>
              </a:ext>
            </a:extLst>
          </p:cNvPr>
          <p:cNvSpPr/>
          <p:nvPr/>
        </p:nvSpPr>
        <p:spPr>
          <a:xfrm>
            <a:off x="248653" y="2246755"/>
            <a:ext cx="1549389" cy="11204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43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/>
      <p:bldP spid="450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Bottleneck: Primitive Duplication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DD267D-754E-E540-93E9-15C30AF5B3B9}"/>
              </a:ext>
            </a:extLst>
          </p:cNvPr>
          <p:cNvGrpSpPr/>
          <p:nvPr/>
        </p:nvGrpSpPr>
        <p:grpSpPr>
          <a:xfrm>
            <a:off x="1119422" y="2011212"/>
            <a:ext cx="1641656" cy="1437395"/>
            <a:chOff x="549487" y="3561145"/>
            <a:chExt cx="1208707" cy="120215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ADAF496-8C44-EF40-B80C-17482755D8E9}"/>
                </a:ext>
              </a:extLst>
            </p:cNvPr>
            <p:cNvGrpSpPr/>
            <p:nvPr/>
          </p:nvGrpSpPr>
          <p:grpSpPr>
            <a:xfrm>
              <a:off x="549487" y="3561145"/>
              <a:ext cx="1208706" cy="774482"/>
              <a:chOff x="549487" y="3561145"/>
              <a:chExt cx="1208706" cy="774482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95D7A6C-CF4B-3B43-9A45-E94CEB391BDD}"/>
                  </a:ext>
                </a:extLst>
              </p:cNvPr>
              <p:cNvSpPr/>
              <p:nvPr/>
            </p:nvSpPr>
            <p:spPr>
              <a:xfrm>
                <a:off x="549487" y="3561145"/>
                <a:ext cx="1208706" cy="77448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C6DE3E-37B4-AE44-BAB8-0AED79432DCE}"/>
                  </a:ext>
                </a:extLst>
              </p:cNvPr>
              <p:cNvCxnSpPr>
                <a:stCxn id="120" idx="1"/>
                <a:endCxn id="120" idx="3"/>
              </p:cNvCxnSpPr>
              <p:nvPr/>
            </p:nvCxnSpPr>
            <p:spPr>
              <a:xfrm>
                <a:off x="549487" y="3948386"/>
                <a:ext cx="120870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C54832B-F55D-574D-80B0-187CE245D820}"/>
                  </a:ext>
                </a:extLst>
              </p:cNvPr>
              <p:cNvCxnSpPr>
                <a:stCxn id="120" idx="0"/>
                <a:endCxn id="120" idx="2"/>
              </p:cNvCxnSpPr>
              <p:nvPr/>
            </p:nvCxnSpPr>
            <p:spPr>
              <a:xfrm>
                <a:off x="1153840" y="3561145"/>
                <a:ext cx="0" cy="77448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95C2BBF-E632-DA4E-BE81-5587BEE6FA5C}"/>
                  </a:ext>
                </a:extLst>
              </p:cNvPr>
              <p:cNvSpPr txBox="1"/>
              <p:nvPr/>
            </p:nvSpPr>
            <p:spPr>
              <a:xfrm>
                <a:off x="559460" y="3600473"/>
                <a:ext cx="584408" cy="54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GPU2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AD38934-843F-854D-92B5-B171918D01DA}"/>
                  </a:ext>
                </a:extLst>
              </p:cNvPr>
              <p:cNvSpPr txBox="1"/>
              <p:nvPr/>
            </p:nvSpPr>
            <p:spPr>
              <a:xfrm>
                <a:off x="1156851" y="3603349"/>
                <a:ext cx="584408" cy="30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GPU3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8660107-562A-5B45-98E0-6F4034A65AAC}"/>
                  </a:ext>
                </a:extLst>
              </p:cNvPr>
              <p:cNvSpPr txBox="1"/>
              <p:nvPr/>
            </p:nvSpPr>
            <p:spPr>
              <a:xfrm>
                <a:off x="564670" y="3986968"/>
                <a:ext cx="584408" cy="30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GPU0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9832969-FCA1-554D-AC12-92A6E7A0AC2B}"/>
                  </a:ext>
                </a:extLst>
              </p:cNvPr>
              <p:cNvSpPr txBox="1"/>
              <p:nvPr/>
            </p:nvSpPr>
            <p:spPr>
              <a:xfrm>
                <a:off x="1158795" y="3988042"/>
                <a:ext cx="584408" cy="30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GPU1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525311-24BB-3144-B3F6-549A660F7A46}"/>
                </a:ext>
              </a:extLst>
            </p:cNvPr>
            <p:cNvSpPr txBox="1"/>
            <p:nvPr/>
          </p:nvSpPr>
          <p:spPr>
            <a:xfrm>
              <a:off x="549488" y="4393971"/>
              <a:ext cx="120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2D Screen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15DD0A-ABE9-514F-9995-802A3D7CF3C2}"/>
              </a:ext>
            </a:extLst>
          </p:cNvPr>
          <p:cNvSpPr txBox="1"/>
          <p:nvPr/>
        </p:nvSpPr>
        <p:spPr>
          <a:xfrm>
            <a:off x="3267895" y="1735697"/>
            <a:ext cx="553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by inter-GPU links (e.g., SLI, CrossFire), </a:t>
            </a:r>
          </a:p>
          <a:p>
            <a:r>
              <a:rPr lang="en-US" dirty="0"/>
              <a:t>duplicate all primitives in each GPU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E7AC48-3DA5-0E4D-9442-7805BA8B1CE1}"/>
              </a:ext>
            </a:extLst>
          </p:cNvPr>
          <p:cNvSpPr txBox="1"/>
          <p:nvPr/>
        </p:nvSpPr>
        <p:spPr>
          <a:xfrm>
            <a:off x="3267895" y="2480935"/>
            <a:ext cx="553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out primitives and fragments of other GPUs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93458B-15B2-4C45-954D-5BC399A00D16}"/>
              </a:ext>
            </a:extLst>
          </p:cNvPr>
          <p:cNvSpPr txBox="1"/>
          <p:nvPr/>
        </p:nvSpPr>
        <p:spPr>
          <a:xfrm>
            <a:off x="3267896" y="2952725"/>
            <a:ext cx="553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simple, but limited by redundant computing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EB8C20-0995-0A48-A105-176E9823C773}"/>
              </a:ext>
            </a:extLst>
          </p:cNvPr>
          <p:cNvSpPr txBox="1"/>
          <p:nvPr/>
        </p:nvSpPr>
        <p:spPr>
          <a:xfrm>
            <a:off x="7261177" y="4869655"/>
            <a:ext cx="188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NVIDIA. SLI Best Practices.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2011.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2CA4E8-D523-6949-B82F-B9F0556200D6}"/>
              </a:ext>
            </a:extLst>
          </p:cNvPr>
          <p:cNvSpPr txBox="1"/>
          <p:nvPr/>
        </p:nvSpPr>
        <p:spPr>
          <a:xfrm>
            <a:off x="3267896" y="1261845"/>
            <a:ext cx="55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screen regions to different GPUs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D7B746-9208-4A4E-AC3A-AEDEDA4A9006}"/>
              </a:ext>
            </a:extLst>
          </p:cNvPr>
          <p:cNvSpPr txBox="1"/>
          <p:nvPr/>
        </p:nvSpPr>
        <p:spPr>
          <a:xfrm>
            <a:off x="1402430" y="3993928"/>
            <a:ext cx="6339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Modern inter-GPU links (e.g., NVLink, NVSwitch) enable</a:t>
            </a:r>
          </a:p>
          <a:p>
            <a:pPr algn="ctr"/>
            <a:r>
              <a:rPr lang="en-US" sz="2000" b="1" dirty="0"/>
              <a:t>high-performance inter-GPU synchronization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D02C4-0689-A745-ADCC-23C53A706147}"/>
              </a:ext>
            </a:extLst>
          </p:cNvPr>
          <p:cNvSpPr txBox="1"/>
          <p:nvPr/>
        </p:nvSpPr>
        <p:spPr>
          <a:xfrm>
            <a:off x="3267894" y="3448607"/>
            <a:ext cx="553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 8GPUs, % of Geo Process cycles 55%  75%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8" grpId="0"/>
      <p:bldP spid="139" grpId="0"/>
      <p:bldP spid="58" grpId="0"/>
      <p:bldP spid="59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Synchronization in Multi-GPU Rendering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35606-B994-41F3-8046-B237D9E1917A}"/>
              </a:ext>
            </a:extLst>
          </p:cNvPr>
          <p:cNvSpPr txBox="1"/>
          <p:nvPr/>
        </p:nvSpPr>
        <p:spPr>
          <a:xfrm>
            <a:off x="-3724" y="432673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G: Geometry Processing, R: Rasterization, F: Fragment Processing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2F21C8D-1C4B-4431-BB28-CBE017AB16CE}"/>
              </a:ext>
            </a:extLst>
          </p:cNvPr>
          <p:cNvGrpSpPr/>
          <p:nvPr/>
        </p:nvGrpSpPr>
        <p:grpSpPr>
          <a:xfrm>
            <a:off x="975152" y="1070540"/>
            <a:ext cx="1858616" cy="2915054"/>
            <a:chOff x="1124613" y="1228915"/>
            <a:chExt cx="1858616" cy="3113204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FE591EA-BB2E-4843-8F25-72610B372E33}"/>
                </a:ext>
              </a:extLst>
            </p:cNvPr>
            <p:cNvSpPr/>
            <p:nvPr/>
          </p:nvSpPr>
          <p:spPr>
            <a:xfrm>
              <a:off x="1338304" y="1657645"/>
              <a:ext cx="1431234" cy="3449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Primitives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6C12640-AFBC-4B98-9D20-3382E837221F}"/>
                </a:ext>
              </a:extLst>
            </p:cNvPr>
            <p:cNvSpPr/>
            <p:nvPr/>
          </p:nvSpPr>
          <p:spPr>
            <a:xfrm>
              <a:off x="1344282" y="3997202"/>
              <a:ext cx="1431234" cy="3449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Display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5BB6A2-98EB-4CBC-81EC-7205B43E4CF6}"/>
                </a:ext>
              </a:extLst>
            </p:cNvPr>
            <p:cNvGrpSpPr/>
            <p:nvPr/>
          </p:nvGrpSpPr>
          <p:grpSpPr>
            <a:xfrm>
              <a:off x="1124613" y="3405403"/>
              <a:ext cx="1858616" cy="347479"/>
              <a:chOff x="1292627" y="3090513"/>
              <a:chExt cx="1858616" cy="347479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DA9A8B6-C4BE-4326-BA77-A85E0A328175}"/>
                  </a:ext>
                </a:extLst>
              </p:cNvPr>
              <p:cNvSpPr/>
              <p:nvPr/>
            </p:nvSpPr>
            <p:spPr>
              <a:xfrm>
                <a:off x="2435626" y="3090513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R&amp;F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5AB33F1F-B63E-42FD-9EAE-93D16256250F}"/>
                  </a:ext>
                </a:extLst>
              </p:cNvPr>
              <p:cNvSpPr/>
              <p:nvPr/>
            </p:nvSpPr>
            <p:spPr>
              <a:xfrm>
                <a:off x="1292627" y="3093075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R&amp;F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0AF17B5-5BBE-4C73-A83B-2D65C05317D3}"/>
                </a:ext>
              </a:extLst>
            </p:cNvPr>
            <p:cNvGrpSpPr/>
            <p:nvPr/>
          </p:nvGrpSpPr>
          <p:grpSpPr>
            <a:xfrm>
              <a:off x="1129584" y="2824250"/>
              <a:ext cx="1848673" cy="344917"/>
              <a:chOff x="1292627" y="2372211"/>
              <a:chExt cx="1848673" cy="344917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1893C07-AA13-44CF-A6B1-0749E0A4D917}"/>
                  </a:ext>
                </a:extLst>
              </p:cNvPr>
              <p:cNvSpPr/>
              <p:nvPr/>
            </p:nvSpPr>
            <p:spPr>
              <a:xfrm>
                <a:off x="2425683" y="2372211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G</a:t>
                </a: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401398E-6933-4AAD-BAD2-CAB6AB706155}"/>
                  </a:ext>
                </a:extLst>
              </p:cNvPr>
              <p:cNvSpPr/>
              <p:nvPr/>
            </p:nvSpPr>
            <p:spPr>
              <a:xfrm>
                <a:off x="1292627" y="2372211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G</a:t>
                </a:r>
              </a:p>
            </p:txBody>
          </p:sp>
        </p:grp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576632F-ED14-4F66-B841-2C16060D5A71}"/>
                </a:ext>
              </a:extLst>
            </p:cNvPr>
            <p:cNvSpPr/>
            <p:nvPr/>
          </p:nvSpPr>
          <p:spPr>
            <a:xfrm>
              <a:off x="1344282" y="2243097"/>
              <a:ext cx="1431234" cy="34491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rgbClr val="FF0000"/>
                  </a:solidFill>
                </a:rPr>
                <a:t>Sync.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AD58514-30EE-43D4-A22F-018CC1635524}"/>
                </a:ext>
              </a:extLst>
            </p:cNvPr>
            <p:cNvSpPr txBox="1"/>
            <p:nvPr/>
          </p:nvSpPr>
          <p:spPr>
            <a:xfrm>
              <a:off x="1437695" y="1228915"/>
              <a:ext cx="1232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/>
                <a:t>sort-first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8150A5B-748D-437B-B2B4-C1B9BEBE4158}"/>
                </a:ext>
              </a:extLst>
            </p:cNvPr>
            <p:cNvCxnSpPr>
              <a:cxnSpLocks/>
            </p:cNvCxnSpPr>
            <p:nvPr/>
          </p:nvCxnSpPr>
          <p:spPr>
            <a:xfrm>
              <a:off x="2056572" y="2020107"/>
              <a:ext cx="0" cy="20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61AE234-F583-4285-A81E-9224727886D2}"/>
                </a:ext>
              </a:extLst>
            </p:cNvPr>
            <p:cNvCxnSpPr>
              <a:cxnSpLocks/>
            </p:cNvCxnSpPr>
            <p:nvPr/>
          </p:nvCxnSpPr>
          <p:spPr>
            <a:xfrm>
              <a:off x="1482421" y="3185239"/>
              <a:ext cx="0" cy="20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C100BA0-7FFC-44DB-A9F4-6416364191DC}"/>
                </a:ext>
              </a:extLst>
            </p:cNvPr>
            <p:cNvCxnSpPr>
              <a:cxnSpLocks/>
            </p:cNvCxnSpPr>
            <p:nvPr/>
          </p:nvCxnSpPr>
          <p:spPr>
            <a:xfrm>
              <a:off x="2620448" y="3185239"/>
              <a:ext cx="0" cy="20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C7F9ED4-18AB-4DDA-8044-0FA48419EA27}"/>
                </a:ext>
              </a:extLst>
            </p:cNvPr>
            <p:cNvCxnSpPr>
              <a:endCxn id="80" idx="0"/>
            </p:cNvCxnSpPr>
            <p:nvPr/>
          </p:nvCxnSpPr>
          <p:spPr>
            <a:xfrm flipH="1">
              <a:off x="1487393" y="2588014"/>
              <a:ext cx="261894" cy="2362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2504CA8-DA38-4C47-8768-19FD22967620}"/>
                </a:ext>
              </a:extLst>
            </p:cNvPr>
            <p:cNvCxnSpPr>
              <a:endCxn id="79" idx="0"/>
            </p:cNvCxnSpPr>
            <p:nvPr/>
          </p:nvCxnSpPr>
          <p:spPr>
            <a:xfrm>
              <a:off x="2324577" y="2584095"/>
              <a:ext cx="295872" cy="24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3B15BB2-A032-4897-8C14-55C78DA0E94A}"/>
                </a:ext>
              </a:extLst>
            </p:cNvPr>
            <p:cNvCxnSpPr>
              <a:stCxn id="78" idx="2"/>
            </p:cNvCxnSpPr>
            <p:nvPr/>
          </p:nvCxnSpPr>
          <p:spPr>
            <a:xfrm>
              <a:off x="1482422" y="3752882"/>
              <a:ext cx="297833" cy="24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11E02F5-304D-48D5-B924-8091EC1A0D4A}"/>
                </a:ext>
              </a:extLst>
            </p:cNvPr>
            <p:cNvCxnSpPr>
              <a:stCxn id="77" idx="2"/>
            </p:cNvCxnSpPr>
            <p:nvPr/>
          </p:nvCxnSpPr>
          <p:spPr>
            <a:xfrm flipH="1">
              <a:off x="2324577" y="3750320"/>
              <a:ext cx="300844" cy="246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146C595-123E-45B5-9CF4-C3777307357F}"/>
              </a:ext>
            </a:extLst>
          </p:cNvPr>
          <p:cNvGrpSpPr/>
          <p:nvPr/>
        </p:nvGrpSpPr>
        <p:grpSpPr>
          <a:xfrm>
            <a:off x="3537673" y="1095992"/>
            <a:ext cx="1858616" cy="2889602"/>
            <a:chOff x="5609778" y="1228915"/>
            <a:chExt cx="1858616" cy="3113204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7F59080-46F3-4A13-83F8-2C66341A3EE0}"/>
                </a:ext>
              </a:extLst>
            </p:cNvPr>
            <p:cNvSpPr/>
            <p:nvPr/>
          </p:nvSpPr>
          <p:spPr>
            <a:xfrm>
              <a:off x="5823469" y="1657645"/>
              <a:ext cx="1431234" cy="3449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Primitives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9B43BC66-A9D4-4620-8E35-CD6DAD8210B7}"/>
                </a:ext>
              </a:extLst>
            </p:cNvPr>
            <p:cNvSpPr/>
            <p:nvPr/>
          </p:nvSpPr>
          <p:spPr>
            <a:xfrm>
              <a:off x="5829447" y="3997202"/>
              <a:ext cx="1431234" cy="3449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Display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FA96F55-1572-4FD0-8D64-07BA9DC3FD00}"/>
                </a:ext>
              </a:extLst>
            </p:cNvPr>
            <p:cNvGrpSpPr/>
            <p:nvPr/>
          </p:nvGrpSpPr>
          <p:grpSpPr>
            <a:xfrm>
              <a:off x="5609778" y="3405403"/>
              <a:ext cx="1858616" cy="347479"/>
              <a:chOff x="1292627" y="3090513"/>
              <a:chExt cx="1858616" cy="347479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456AFC7C-8B9F-47C9-93E3-47B63D1F6E47}"/>
                  </a:ext>
                </a:extLst>
              </p:cNvPr>
              <p:cNvSpPr/>
              <p:nvPr/>
            </p:nvSpPr>
            <p:spPr>
              <a:xfrm>
                <a:off x="2435626" y="3090513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R&amp;F</a:t>
                </a:r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A7EA3881-C5F4-4B8A-8BD5-C3062ECAA078}"/>
                  </a:ext>
                </a:extLst>
              </p:cNvPr>
              <p:cNvSpPr/>
              <p:nvPr/>
            </p:nvSpPr>
            <p:spPr>
              <a:xfrm>
                <a:off x="1292627" y="3093075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R&amp;F</a:t>
                </a:r>
              </a:p>
            </p:txBody>
          </p:sp>
        </p:grp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13738D3A-6D9A-46D5-97E6-8A3B01228261}"/>
                </a:ext>
              </a:extLst>
            </p:cNvPr>
            <p:cNvSpPr/>
            <p:nvPr/>
          </p:nvSpPr>
          <p:spPr>
            <a:xfrm>
              <a:off x="5830136" y="2829192"/>
              <a:ext cx="1431234" cy="34491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rgbClr val="FF0000"/>
                  </a:solidFill>
                </a:rPr>
                <a:t>Sync.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30C7047-C508-4C88-8573-24A38B55A075}"/>
                </a:ext>
              </a:extLst>
            </p:cNvPr>
            <p:cNvSpPr txBox="1"/>
            <p:nvPr/>
          </p:nvSpPr>
          <p:spPr>
            <a:xfrm>
              <a:off x="5614749" y="1228915"/>
              <a:ext cx="1853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/>
                <a:t>sort-middle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5DA57FB-0704-4A14-907C-4F152AE2E9BD}"/>
                </a:ext>
              </a:extLst>
            </p:cNvPr>
            <p:cNvCxnSpPr>
              <a:cxnSpLocks/>
            </p:cNvCxnSpPr>
            <p:nvPr/>
          </p:nvCxnSpPr>
          <p:spPr>
            <a:xfrm>
              <a:off x="5993509" y="2602971"/>
              <a:ext cx="261894" cy="20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6CEBAE2-1BD1-46FA-85C5-1125E30A8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586" y="3185239"/>
              <a:ext cx="287817" cy="20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7B43590-FB2C-4681-911E-B884D4D18A18}"/>
                </a:ext>
              </a:extLst>
            </p:cNvPr>
            <p:cNvCxnSpPr>
              <a:cxnSpLocks/>
            </p:cNvCxnSpPr>
            <p:nvPr/>
          </p:nvCxnSpPr>
          <p:spPr>
            <a:xfrm>
              <a:off x="6809742" y="3185239"/>
              <a:ext cx="295871" cy="20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0714F16-CCAC-4782-BE1C-EBE18A1D1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3509" y="1999654"/>
              <a:ext cx="261894" cy="2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6F61414-9E89-40B7-B24A-4B18AE080E3C}"/>
                </a:ext>
              </a:extLst>
            </p:cNvPr>
            <p:cNvCxnSpPr>
              <a:cxnSpLocks/>
            </p:cNvCxnSpPr>
            <p:nvPr/>
          </p:nvCxnSpPr>
          <p:spPr>
            <a:xfrm>
              <a:off x="6821873" y="2005926"/>
              <a:ext cx="283741" cy="2323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189D6701-730E-41F1-AB74-662770A98B58}"/>
                </a:ext>
              </a:extLst>
            </p:cNvPr>
            <p:cNvCxnSpPr>
              <a:stCxn id="140" idx="2"/>
            </p:cNvCxnSpPr>
            <p:nvPr/>
          </p:nvCxnSpPr>
          <p:spPr>
            <a:xfrm>
              <a:off x="5967587" y="3752882"/>
              <a:ext cx="297833" cy="24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E791F83-9FC9-4693-81F8-AF4E66055BB2}"/>
                </a:ext>
              </a:extLst>
            </p:cNvPr>
            <p:cNvCxnSpPr>
              <a:stCxn id="139" idx="2"/>
            </p:cNvCxnSpPr>
            <p:nvPr/>
          </p:nvCxnSpPr>
          <p:spPr>
            <a:xfrm flipH="1">
              <a:off x="6809742" y="3750320"/>
              <a:ext cx="300844" cy="246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DD02DDB-2EF4-4EF1-8F6E-44DDA6B31E24}"/>
                </a:ext>
              </a:extLst>
            </p:cNvPr>
            <p:cNvGrpSpPr/>
            <p:nvPr/>
          </p:nvGrpSpPr>
          <p:grpSpPr>
            <a:xfrm>
              <a:off x="5617400" y="2242750"/>
              <a:ext cx="1848673" cy="344917"/>
              <a:chOff x="1292627" y="2372211"/>
              <a:chExt cx="1848673" cy="344917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668931CF-0A4D-476A-A3F8-9D4FE4585031}"/>
                  </a:ext>
                </a:extLst>
              </p:cNvPr>
              <p:cNvSpPr/>
              <p:nvPr/>
            </p:nvSpPr>
            <p:spPr>
              <a:xfrm>
                <a:off x="2425683" y="2372211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G</a:t>
                </a:r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05877554-1841-47DA-AE67-2FA16F1A9C82}"/>
                  </a:ext>
                </a:extLst>
              </p:cNvPr>
              <p:cNvSpPr/>
              <p:nvPr/>
            </p:nvSpPr>
            <p:spPr>
              <a:xfrm>
                <a:off x="1292627" y="2372211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G</a:t>
                </a:r>
              </a:p>
            </p:txBody>
          </p:sp>
        </p:grp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1CFC9E2-D4B5-4CC8-99D5-920EFA1D75D3}"/>
                </a:ext>
              </a:extLst>
            </p:cNvPr>
            <p:cNvCxnSpPr>
              <a:stCxn id="142" idx="2"/>
            </p:cNvCxnSpPr>
            <p:nvPr/>
          </p:nvCxnSpPr>
          <p:spPr>
            <a:xfrm flipH="1">
              <a:off x="6809742" y="2587667"/>
              <a:ext cx="298523" cy="236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44EBF36-4EAD-4C11-8373-D9A6590A8278}"/>
              </a:ext>
            </a:extLst>
          </p:cNvPr>
          <p:cNvGrpSpPr/>
          <p:nvPr/>
        </p:nvGrpSpPr>
        <p:grpSpPr>
          <a:xfrm>
            <a:off x="6292714" y="1085213"/>
            <a:ext cx="1858616" cy="2900381"/>
            <a:chOff x="5980840" y="1228915"/>
            <a:chExt cx="1858616" cy="3113204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331EE350-FFE2-4291-878E-F0A12DA318B1}"/>
                </a:ext>
              </a:extLst>
            </p:cNvPr>
            <p:cNvSpPr/>
            <p:nvPr/>
          </p:nvSpPr>
          <p:spPr>
            <a:xfrm>
              <a:off x="6189560" y="1657645"/>
              <a:ext cx="1431234" cy="3449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Primitives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B5AA8EC-B082-4E92-B390-F45C0F316A73}"/>
                </a:ext>
              </a:extLst>
            </p:cNvPr>
            <p:cNvSpPr/>
            <p:nvPr/>
          </p:nvSpPr>
          <p:spPr>
            <a:xfrm>
              <a:off x="6195538" y="3997202"/>
              <a:ext cx="1431234" cy="3449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Display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C95D8AC4-0584-40BD-8C02-0A8A09BB3763}"/>
                </a:ext>
              </a:extLst>
            </p:cNvPr>
            <p:cNvSpPr/>
            <p:nvPr/>
          </p:nvSpPr>
          <p:spPr>
            <a:xfrm>
              <a:off x="6196227" y="3393715"/>
              <a:ext cx="1431234" cy="34491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rgbClr val="FF0000"/>
                  </a:solidFill>
                </a:rPr>
                <a:t>Sync.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DE53FB9-26A6-4AF2-B045-444FE99D7BAE}"/>
                </a:ext>
              </a:extLst>
            </p:cNvPr>
            <p:cNvSpPr txBox="1"/>
            <p:nvPr/>
          </p:nvSpPr>
          <p:spPr>
            <a:xfrm>
              <a:off x="5980840" y="1228915"/>
              <a:ext cx="1853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/>
                <a:t>sort-last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40DC00E-EA1F-4170-953A-2E7582A2AD21}"/>
                </a:ext>
              </a:extLst>
            </p:cNvPr>
            <p:cNvCxnSpPr>
              <a:cxnSpLocks/>
              <a:stCxn id="167" idx="2"/>
              <a:endCxn id="172" idx="0"/>
            </p:cNvCxnSpPr>
            <p:nvPr/>
          </p:nvCxnSpPr>
          <p:spPr>
            <a:xfrm flipH="1">
              <a:off x="6338649" y="2587667"/>
              <a:ext cx="2651" cy="236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E641BEE-CEE0-4BEA-B026-B3BC277248DC}"/>
                </a:ext>
              </a:extLst>
            </p:cNvPr>
            <p:cNvCxnSpPr>
              <a:cxnSpLocks/>
              <a:stCxn id="172" idx="2"/>
            </p:cNvCxnSpPr>
            <p:nvPr/>
          </p:nvCxnSpPr>
          <p:spPr>
            <a:xfrm>
              <a:off x="6338649" y="3169167"/>
              <a:ext cx="326538" cy="2215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5B88DA2-2149-4D6A-A33B-A867FE4783CB}"/>
                </a:ext>
              </a:extLst>
            </p:cNvPr>
            <p:cNvCxnSpPr>
              <a:cxnSpLocks/>
              <a:stCxn id="171" idx="2"/>
            </p:cNvCxnSpPr>
            <p:nvPr/>
          </p:nvCxnSpPr>
          <p:spPr>
            <a:xfrm flipH="1">
              <a:off x="7123839" y="3166605"/>
              <a:ext cx="357809" cy="23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4567FD2-CAF8-4335-A9E6-BB3D52FEE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9600" y="2008360"/>
              <a:ext cx="261894" cy="218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A4522344-7C1E-43F7-A097-854975167DB3}"/>
                </a:ext>
              </a:extLst>
            </p:cNvPr>
            <p:cNvCxnSpPr>
              <a:cxnSpLocks/>
            </p:cNvCxnSpPr>
            <p:nvPr/>
          </p:nvCxnSpPr>
          <p:spPr>
            <a:xfrm>
              <a:off x="7209811" y="2002562"/>
              <a:ext cx="261894" cy="2357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9E9831-1F13-4F13-91F9-287141FDC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3252" y="3738632"/>
              <a:ext cx="231680" cy="258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1BC01A4-DA90-46E5-A59B-3BB349664C4E}"/>
                </a:ext>
              </a:extLst>
            </p:cNvPr>
            <p:cNvCxnSpPr>
              <a:cxnSpLocks/>
            </p:cNvCxnSpPr>
            <p:nvPr/>
          </p:nvCxnSpPr>
          <p:spPr>
            <a:xfrm>
              <a:off x="7123839" y="3738632"/>
              <a:ext cx="258205" cy="2496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91E733E-1E3A-4297-A23C-941551A594D7}"/>
                </a:ext>
              </a:extLst>
            </p:cNvPr>
            <p:cNvGrpSpPr/>
            <p:nvPr/>
          </p:nvGrpSpPr>
          <p:grpSpPr>
            <a:xfrm>
              <a:off x="5983491" y="2242750"/>
              <a:ext cx="1848673" cy="344917"/>
              <a:chOff x="1292627" y="2372211"/>
              <a:chExt cx="1848673" cy="344917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ED519B5A-A2BA-4537-9FF4-F0BDC9B23D46}"/>
                  </a:ext>
                </a:extLst>
              </p:cNvPr>
              <p:cNvSpPr/>
              <p:nvPr/>
            </p:nvSpPr>
            <p:spPr>
              <a:xfrm>
                <a:off x="2425683" y="2372211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G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2A71AAE0-3A39-49A6-B005-4407D707CBF4}"/>
                  </a:ext>
                </a:extLst>
              </p:cNvPr>
              <p:cNvSpPr/>
              <p:nvPr/>
            </p:nvSpPr>
            <p:spPr>
              <a:xfrm>
                <a:off x="1292627" y="2372211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G</a:t>
                </a:r>
              </a:p>
            </p:txBody>
          </p:sp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2C6E6B7-8385-4B72-8899-3A0C12492E1C}"/>
                </a:ext>
              </a:extLst>
            </p:cNvPr>
            <p:cNvCxnSpPr>
              <a:cxnSpLocks/>
              <a:stCxn id="166" idx="2"/>
              <a:endCxn id="171" idx="0"/>
            </p:cNvCxnSpPr>
            <p:nvPr/>
          </p:nvCxnSpPr>
          <p:spPr>
            <a:xfrm>
              <a:off x="7474356" y="2587667"/>
              <a:ext cx="7292" cy="23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14513AD-FEDB-4B19-8CF1-CB47D4ECBBDF}"/>
                </a:ext>
              </a:extLst>
            </p:cNvPr>
            <p:cNvGrpSpPr/>
            <p:nvPr/>
          </p:nvGrpSpPr>
          <p:grpSpPr>
            <a:xfrm>
              <a:off x="5980840" y="2821688"/>
              <a:ext cx="1858616" cy="347479"/>
              <a:chOff x="1292627" y="3090513"/>
              <a:chExt cx="1858616" cy="347479"/>
            </a:xfrm>
          </p:grpSpPr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11AFD037-3271-4CD8-A393-AC642D41B59D}"/>
                  </a:ext>
                </a:extLst>
              </p:cNvPr>
              <p:cNvSpPr/>
              <p:nvPr/>
            </p:nvSpPr>
            <p:spPr>
              <a:xfrm>
                <a:off x="2435626" y="3090513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R&amp;F</a:t>
                </a:r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1C71A286-4620-4310-B2B2-05B2DCBF584A}"/>
                  </a:ext>
                </a:extLst>
              </p:cNvPr>
              <p:cNvSpPr/>
              <p:nvPr/>
            </p:nvSpPr>
            <p:spPr>
              <a:xfrm>
                <a:off x="1292627" y="3093075"/>
                <a:ext cx="715617" cy="344917"/>
              </a:xfrm>
              <a:prstGeom prst="roundRect">
                <a:avLst/>
              </a:prstGeom>
              <a:noFill/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R&amp;F</a:t>
                </a:r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C7A357B-222E-4D12-ADFF-E635EC5A17FE}"/>
              </a:ext>
            </a:extLst>
          </p:cNvPr>
          <p:cNvSpPr txBox="1"/>
          <p:nvPr/>
        </p:nvSpPr>
        <p:spPr>
          <a:xfrm>
            <a:off x="635924" y="4001732"/>
            <a:ext cx="256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exchange raw-primitive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21E21F-D57F-4777-A565-3C3AF8A0554B}"/>
              </a:ext>
            </a:extLst>
          </p:cNvPr>
          <p:cNvSpPr txBox="1"/>
          <p:nvPr/>
        </p:nvSpPr>
        <p:spPr>
          <a:xfrm>
            <a:off x="3080792" y="3995773"/>
            <a:ext cx="278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exchange screen-primitive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3219EF-D540-4DFB-830C-2C7FB3810F29}"/>
              </a:ext>
            </a:extLst>
          </p:cNvPr>
          <p:cNvSpPr txBox="1"/>
          <p:nvPr/>
        </p:nvSpPr>
        <p:spPr>
          <a:xfrm>
            <a:off x="5800958" y="3991115"/>
            <a:ext cx="286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exchange fragments/pixels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772E4A-A931-EC41-95B3-71DA1B2909CA}"/>
              </a:ext>
            </a:extLst>
          </p:cNvPr>
          <p:cNvSpPr txBox="1"/>
          <p:nvPr/>
        </p:nvSpPr>
        <p:spPr>
          <a:xfrm>
            <a:off x="5033509" y="4869655"/>
            <a:ext cx="411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Molnar et al. A Sorting Classification of Parallel Rendering.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In </a:t>
            </a:r>
            <a:r>
              <a:rPr lang="en-CA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CG&amp;A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1994.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94397-4F04-9249-B87E-B67A7839B86F}"/>
              </a:ext>
            </a:extLst>
          </p:cNvPr>
          <p:cNvSpPr/>
          <p:nvPr/>
        </p:nvSpPr>
        <p:spPr>
          <a:xfrm rot="2505162">
            <a:off x="2809577" y="2505369"/>
            <a:ext cx="3113318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Large Traffic Load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556585-C44D-9946-BDF0-C3EF5E97761F}"/>
              </a:ext>
            </a:extLst>
          </p:cNvPr>
          <p:cNvGrpSpPr/>
          <p:nvPr/>
        </p:nvGrpSpPr>
        <p:grpSpPr>
          <a:xfrm>
            <a:off x="5830570" y="1157906"/>
            <a:ext cx="2785710" cy="3202541"/>
            <a:chOff x="5830570" y="1157906"/>
            <a:chExt cx="2785710" cy="32025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BBB862-BE90-0843-9354-B9CF0B7C889F}"/>
                </a:ext>
              </a:extLst>
            </p:cNvPr>
            <p:cNvSpPr/>
            <p:nvPr/>
          </p:nvSpPr>
          <p:spPr>
            <a:xfrm>
              <a:off x="5830570" y="1157906"/>
              <a:ext cx="2785710" cy="32025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175BE58-03A6-C74E-A6C4-F300257D12A2}"/>
                </a:ext>
              </a:extLst>
            </p:cNvPr>
            <p:cNvSpPr txBox="1"/>
            <p:nvPr/>
          </p:nvSpPr>
          <p:spPr>
            <a:xfrm rot="16200000">
              <a:off x="7810499" y="2524488"/>
              <a:ext cx="1129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solidFill>
                    <a:srgbClr val="FF0000"/>
                  </a:solidFill>
                </a:rPr>
                <a:t>CHOPIN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Bottleneck: Sequential Inter-GPU Sync.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40738B-5058-5745-B337-D15F9A51912E}"/>
              </a:ext>
            </a:extLst>
          </p:cNvPr>
          <p:cNvSpPr txBox="1"/>
          <p:nvPr/>
        </p:nvSpPr>
        <p:spPr>
          <a:xfrm>
            <a:off x="5405013" y="1860082"/>
            <a:ext cx="311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evenly distribute primitives to GPUs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012FAE1-438D-1F43-98E2-7E0A45AFEB81}"/>
              </a:ext>
            </a:extLst>
          </p:cNvPr>
          <p:cNvSpPr txBox="1"/>
          <p:nvPr/>
        </p:nvSpPr>
        <p:spPr>
          <a:xfrm>
            <a:off x="5405013" y="2472485"/>
            <a:ext cx="311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sequential primitive distribution among GPUs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E58CBD-8E1E-9D44-8BFD-8ECF45C80CFE}"/>
              </a:ext>
            </a:extLst>
          </p:cNvPr>
          <p:cNvSpPr txBox="1"/>
          <p:nvPr/>
        </p:nvSpPr>
        <p:spPr>
          <a:xfrm>
            <a:off x="615542" y="3242228"/>
            <a:ext cx="787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P: Projection   D: Distribution   G: Geometry Processing   R: Rasterization   F: Fragment Processing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EB8C20-0995-0A48-A105-176E9823C773}"/>
              </a:ext>
            </a:extLst>
          </p:cNvPr>
          <p:cNvSpPr txBox="1"/>
          <p:nvPr/>
        </p:nvSpPr>
        <p:spPr>
          <a:xfrm>
            <a:off x="2509299" y="4863549"/>
            <a:ext cx="6634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Kim et al.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GPUpd: A Fast and Scalable Multi-GPU Architecture using Cooperative Projection and Distribution.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In </a:t>
            </a:r>
            <a:r>
              <a:rPr lang="en-CA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Micro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2017.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94276-B2AD-ED46-BF8B-21B91E77108E}"/>
              </a:ext>
            </a:extLst>
          </p:cNvPr>
          <p:cNvSpPr txBox="1"/>
          <p:nvPr/>
        </p:nvSpPr>
        <p:spPr>
          <a:xfrm>
            <a:off x="1656347" y="1307851"/>
            <a:ext cx="583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GPUpd: a scheme of </a:t>
            </a:r>
            <a:r>
              <a:rPr lang="en-US" sz="2000" b="1" dirty="0"/>
              <a:t>sort-first</a:t>
            </a:r>
            <a:r>
              <a:rPr lang="en-US" sz="2000" dirty="0"/>
              <a:t> multi-GPU rendering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B76408-E035-644E-A7E8-C84035C00DC7}"/>
              </a:ext>
            </a:extLst>
          </p:cNvPr>
          <p:cNvSpPr txBox="1"/>
          <p:nvPr/>
        </p:nvSpPr>
        <p:spPr>
          <a:xfrm>
            <a:off x="756283" y="3643523"/>
            <a:ext cx="7759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sequential inter-GPU communication becomes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critical bottleneck with more GPUs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7C4A8C-393B-1446-BA4F-C36ED3C3D076}"/>
              </a:ext>
            </a:extLst>
          </p:cNvPr>
          <p:cNvGrpSpPr/>
          <p:nvPr/>
        </p:nvGrpSpPr>
        <p:grpSpPr>
          <a:xfrm>
            <a:off x="3519120" y="1905819"/>
            <a:ext cx="897991" cy="1154879"/>
            <a:chOff x="2803270" y="3077784"/>
            <a:chExt cx="1140577" cy="1154879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3E1F248E-10EA-EB4A-BAE3-4DF559CCF63C}"/>
                </a:ext>
              </a:extLst>
            </p:cNvPr>
            <p:cNvSpPr/>
            <p:nvPr/>
          </p:nvSpPr>
          <p:spPr>
            <a:xfrm>
              <a:off x="2803981" y="3077784"/>
              <a:ext cx="1139866" cy="272737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1A7AE08-0183-9244-8382-EC7FBB4FFA40}"/>
                </a:ext>
              </a:extLst>
            </p:cNvPr>
            <p:cNvSpPr/>
            <p:nvPr/>
          </p:nvSpPr>
          <p:spPr>
            <a:xfrm>
              <a:off x="2803271" y="3358333"/>
              <a:ext cx="1139866" cy="276831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622A245F-83CB-3A4E-B191-A9C1D4E01115}"/>
                </a:ext>
              </a:extLst>
            </p:cNvPr>
            <p:cNvSpPr/>
            <p:nvPr/>
          </p:nvSpPr>
          <p:spPr>
            <a:xfrm>
              <a:off x="2803270" y="3648489"/>
              <a:ext cx="1139866" cy="283299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0328EE59-A091-6C41-996E-7B07BA570D35}"/>
                </a:ext>
              </a:extLst>
            </p:cNvPr>
            <p:cNvSpPr/>
            <p:nvPr/>
          </p:nvSpPr>
          <p:spPr>
            <a:xfrm>
              <a:off x="2803271" y="3949968"/>
              <a:ext cx="1139866" cy="282695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7C1F36-1851-6244-B88E-6600D59165F2}"/>
              </a:ext>
            </a:extLst>
          </p:cNvPr>
          <p:cNvGrpSpPr/>
          <p:nvPr/>
        </p:nvGrpSpPr>
        <p:grpSpPr>
          <a:xfrm>
            <a:off x="4416550" y="1905731"/>
            <a:ext cx="897431" cy="1151171"/>
            <a:chOff x="3945428" y="3077696"/>
            <a:chExt cx="1140576" cy="1151171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0E6F58D2-517C-B143-96CC-F33313DF731C}"/>
                </a:ext>
              </a:extLst>
            </p:cNvPr>
            <p:cNvSpPr/>
            <p:nvPr/>
          </p:nvSpPr>
          <p:spPr>
            <a:xfrm>
              <a:off x="3946138" y="3077696"/>
              <a:ext cx="1139866" cy="272737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R&amp;F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F524064F-5B51-DF49-A802-F9837D7949D4}"/>
                </a:ext>
              </a:extLst>
            </p:cNvPr>
            <p:cNvSpPr/>
            <p:nvPr/>
          </p:nvSpPr>
          <p:spPr>
            <a:xfrm>
              <a:off x="3945428" y="3350433"/>
              <a:ext cx="1139866" cy="288009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R&amp;F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91A6BE28-426E-4B4D-A6A1-7E1861739B0B}"/>
                </a:ext>
              </a:extLst>
            </p:cNvPr>
            <p:cNvSpPr/>
            <p:nvPr/>
          </p:nvSpPr>
          <p:spPr>
            <a:xfrm>
              <a:off x="3945428" y="3651767"/>
              <a:ext cx="1139866" cy="288009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R&amp;F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D8CDA384-8C7C-FA40-BF63-E2F33B7F94B0}"/>
                </a:ext>
              </a:extLst>
            </p:cNvPr>
            <p:cNvSpPr/>
            <p:nvPr/>
          </p:nvSpPr>
          <p:spPr>
            <a:xfrm>
              <a:off x="3945428" y="3939777"/>
              <a:ext cx="1139866" cy="289090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R&amp;F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19345B4-A1AD-894B-BAD6-F3D6FF2E5377}"/>
              </a:ext>
            </a:extLst>
          </p:cNvPr>
          <p:cNvGrpSpPr/>
          <p:nvPr/>
        </p:nvGrpSpPr>
        <p:grpSpPr>
          <a:xfrm>
            <a:off x="1991687" y="1897195"/>
            <a:ext cx="1527992" cy="1159706"/>
            <a:chOff x="1796038" y="2571015"/>
            <a:chExt cx="1527992" cy="1159706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CFE1F8D-A500-024F-9FE9-9452B053A981}"/>
                </a:ext>
              </a:extLst>
            </p:cNvPr>
            <p:cNvGrpSpPr/>
            <p:nvPr/>
          </p:nvGrpSpPr>
          <p:grpSpPr>
            <a:xfrm>
              <a:off x="1811335" y="2571015"/>
              <a:ext cx="1512695" cy="284812"/>
              <a:chOff x="1295742" y="2358602"/>
              <a:chExt cx="1512695" cy="284812"/>
            </a:xfrm>
          </p:grpSpPr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C44AC406-0714-FF46-A97F-B86C28E1BBDE}"/>
                  </a:ext>
                </a:extLst>
              </p:cNvPr>
              <p:cNvSpPr/>
              <p:nvPr/>
            </p:nvSpPr>
            <p:spPr>
              <a:xfrm>
                <a:off x="1295742" y="2358602"/>
                <a:ext cx="380245" cy="284812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B841F7-E6A4-0149-928E-80EB6131A029}"/>
                  </a:ext>
                </a:extLst>
              </p:cNvPr>
              <p:cNvCxnSpPr>
                <a:cxnSpLocks/>
                <a:stCxn id="93" idx="3"/>
                <a:endCxn id="71" idx="1"/>
              </p:cNvCxnSpPr>
              <p:nvPr/>
            </p:nvCxnSpPr>
            <p:spPr>
              <a:xfrm>
                <a:off x="1675987" y="2501008"/>
                <a:ext cx="1132450" cy="2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B4620D4-ACBD-0D4C-B543-5B4F2CB3E112}"/>
                </a:ext>
              </a:extLst>
            </p:cNvPr>
            <p:cNvGrpSpPr/>
            <p:nvPr/>
          </p:nvGrpSpPr>
          <p:grpSpPr>
            <a:xfrm>
              <a:off x="1796038" y="2854698"/>
              <a:ext cx="1527433" cy="288009"/>
              <a:chOff x="1282787" y="2647725"/>
              <a:chExt cx="1527433" cy="28800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1A834DB8-10C2-2E4C-A492-A493918C7EDC}"/>
                  </a:ext>
                </a:extLst>
              </p:cNvPr>
              <p:cNvSpPr/>
              <p:nvPr/>
            </p:nvSpPr>
            <p:spPr>
              <a:xfrm>
                <a:off x="1669137" y="2647725"/>
                <a:ext cx="380955" cy="288009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40166E2-3301-164A-AEDA-C311BDA422FE}"/>
                  </a:ext>
                </a:extLst>
              </p:cNvPr>
              <p:cNvCxnSpPr>
                <a:cxnSpLocks/>
                <a:stCxn id="90" idx="3"/>
                <a:endCxn id="72" idx="1"/>
              </p:cNvCxnSpPr>
              <p:nvPr/>
            </p:nvCxnSpPr>
            <p:spPr>
              <a:xfrm flipV="1">
                <a:off x="2050092" y="2791631"/>
                <a:ext cx="760128" cy="9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7391A1D-149D-B249-866E-835B09491ED2}"/>
                  </a:ext>
                </a:extLst>
              </p:cNvPr>
              <p:cNvCxnSpPr>
                <a:cxnSpLocks/>
                <a:stCxn id="105" idx="3"/>
                <a:endCxn id="90" idx="1"/>
              </p:cNvCxnSpPr>
              <p:nvPr/>
            </p:nvCxnSpPr>
            <p:spPr>
              <a:xfrm flipV="1">
                <a:off x="1282787" y="2791730"/>
                <a:ext cx="386350" cy="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4B33CD7-5E37-7541-B1CE-293A3A62EBB0}"/>
                </a:ext>
              </a:extLst>
            </p:cNvPr>
            <p:cNvGrpSpPr/>
            <p:nvPr/>
          </p:nvGrpSpPr>
          <p:grpSpPr>
            <a:xfrm>
              <a:off x="1796747" y="3145663"/>
              <a:ext cx="1526724" cy="293646"/>
              <a:chOff x="1279912" y="2938931"/>
              <a:chExt cx="1526724" cy="293646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9F0B7F32-1CF5-7245-8D98-8FF58EFEFE5B}"/>
                  </a:ext>
                </a:extLst>
              </p:cNvPr>
              <p:cNvSpPr/>
              <p:nvPr/>
            </p:nvSpPr>
            <p:spPr>
              <a:xfrm>
                <a:off x="2039331" y="2938931"/>
                <a:ext cx="380955" cy="293646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58A234A-A838-DD44-B2EE-0E598F4FBFB3}"/>
                  </a:ext>
                </a:extLst>
              </p:cNvPr>
              <p:cNvCxnSpPr>
                <a:cxnSpLocks/>
                <a:stCxn id="87" idx="3"/>
                <a:endCxn id="73" idx="1"/>
              </p:cNvCxnSpPr>
              <p:nvPr/>
            </p:nvCxnSpPr>
            <p:spPr>
              <a:xfrm flipV="1">
                <a:off x="2420286" y="3085262"/>
                <a:ext cx="386350" cy="4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9BB5B9E-EFE4-E54F-9B9C-60F759532441}"/>
                  </a:ext>
                </a:extLst>
              </p:cNvPr>
              <p:cNvCxnSpPr>
                <a:cxnSpLocks/>
                <a:stCxn id="106" idx="3"/>
                <a:endCxn id="87" idx="1"/>
              </p:cNvCxnSpPr>
              <p:nvPr/>
            </p:nvCxnSpPr>
            <p:spPr>
              <a:xfrm>
                <a:off x="1279912" y="3085262"/>
                <a:ext cx="759419" cy="4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F22A9B0-0082-2243-84B1-A0B6500D903D}"/>
                </a:ext>
              </a:extLst>
            </p:cNvPr>
            <p:cNvGrpSpPr/>
            <p:nvPr/>
          </p:nvGrpSpPr>
          <p:grpSpPr>
            <a:xfrm>
              <a:off x="1796747" y="3442899"/>
              <a:ext cx="1515830" cy="287822"/>
              <a:chOff x="1279912" y="3236167"/>
              <a:chExt cx="1515830" cy="287822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C5E4395B-33C3-A643-BC52-7A220B6503A6}"/>
                  </a:ext>
                </a:extLst>
              </p:cNvPr>
              <p:cNvSpPr/>
              <p:nvPr/>
            </p:nvSpPr>
            <p:spPr>
              <a:xfrm>
                <a:off x="2414786" y="3236167"/>
                <a:ext cx="380956" cy="287822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D81F18-7733-874A-A9BE-1A0F743AFB0C}"/>
                  </a:ext>
                </a:extLst>
              </p:cNvPr>
              <p:cNvCxnSpPr>
                <a:cxnSpLocks/>
                <a:stCxn id="107" idx="3"/>
                <a:endCxn id="85" idx="1"/>
              </p:cNvCxnSpPr>
              <p:nvPr/>
            </p:nvCxnSpPr>
            <p:spPr>
              <a:xfrm flipV="1">
                <a:off x="1279912" y="3380078"/>
                <a:ext cx="1134874" cy="25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4939ED-C849-8F41-A2EB-05556B19D3B7}"/>
              </a:ext>
            </a:extLst>
          </p:cNvPr>
          <p:cNvGrpSpPr/>
          <p:nvPr/>
        </p:nvGrpSpPr>
        <p:grpSpPr>
          <a:xfrm>
            <a:off x="752873" y="1880344"/>
            <a:ext cx="1239523" cy="1231523"/>
            <a:chOff x="789585" y="3044190"/>
            <a:chExt cx="1239523" cy="12315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3EB7AD6-14BA-414A-8479-72B8FF7D2ACC}"/>
                </a:ext>
              </a:extLst>
            </p:cNvPr>
            <p:cNvGrpSpPr/>
            <p:nvPr/>
          </p:nvGrpSpPr>
          <p:grpSpPr>
            <a:xfrm>
              <a:off x="1544788" y="3064826"/>
              <a:ext cx="484320" cy="1156243"/>
              <a:chOff x="797258" y="3056875"/>
              <a:chExt cx="484320" cy="1156243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E9498BC-3ADF-B94A-8DA0-A5C0F85FD2F5}"/>
                  </a:ext>
                </a:extLst>
              </p:cNvPr>
              <p:cNvSpPr/>
              <p:nvPr/>
            </p:nvSpPr>
            <p:spPr>
              <a:xfrm>
                <a:off x="797258" y="3056875"/>
                <a:ext cx="483611" cy="281027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9CC95308-8F31-CF4E-954A-70225D663EB3}"/>
                  </a:ext>
                </a:extLst>
              </p:cNvPr>
              <p:cNvSpPr/>
              <p:nvPr/>
            </p:nvSpPr>
            <p:spPr>
              <a:xfrm>
                <a:off x="797258" y="3342264"/>
                <a:ext cx="483611" cy="281027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EDF95177-0FD4-EB4E-A9F4-4456AEC4AF47}"/>
                  </a:ext>
                </a:extLst>
              </p:cNvPr>
              <p:cNvSpPr/>
              <p:nvPr/>
            </p:nvSpPr>
            <p:spPr>
              <a:xfrm>
                <a:off x="797967" y="3632419"/>
                <a:ext cx="483611" cy="283299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AF847A4E-9695-7C48-B51B-EA8FFAD589C8}"/>
                  </a:ext>
                </a:extLst>
              </p:cNvPr>
              <p:cNvSpPr/>
              <p:nvPr/>
            </p:nvSpPr>
            <p:spPr>
              <a:xfrm>
                <a:off x="797967" y="3929819"/>
                <a:ext cx="483611" cy="283299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BADD7B0-3B1C-5448-8821-AD2287C061F2}"/>
                </a:ext>
              </a:extLst>
            </p:cNvPr>
            <p:cNvGrpSpPr/>
            <p:nvPr/>
          </p:nvGrpSpPr>
          <p:grpSpPr>
            <a:xfrm>
              <a:off x="789585" y="3044190"/>
              <a:ext cx="755203" cy="1231523"/>
              <a:chOff x="789585" y="3044190"/>
              <a:chExt cx="755203" cy="1231523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D8F625-90BB-1D4A-B597-21B837C8AC3F}"/>
                  </a:ext>
                </a:extLst>
              </p:cNvPr>
              <p:cNvSpPr txBox="1"/>
              <p:nvPr/>
            </p:nvSpPr>
            <p:spPr>
              <a:xfrm>
                <a:off x="790294" y="3044190"/>
                <a:ext cx="750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GPU0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B029F79-DFBD-5748-AC34-49C639CC09FA}"/>
                  </a:ext>
                </a:extLst>
              </p:cNvPr>
              <p:cNvSpPr txBox="1"/>
              <p:nvPr/>
            </p:nvSpPr>
            <p:spPr>
              <a:xfrm>
                <a:off x="789585" y="3342768"/>
                <a:ext cx="750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GPU1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566A6EC-0F34-BC4E-AA8D-1D20B0CA23AE}"/>
                  </a:ext>
                </a:extLst>
              </p:cNvPr>
              <p:cNvSpPr txBox="1"/>
              <p:nvPr/>
            </p:nvSpPr>
            <p:spPr>
              <a:xfrm>
                <a:off x="793735" y="3646509"/>
                <a:ext cx="750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GPU2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1387D29-03C4-434C-B0B7-7EE650A5043D}"/>
                  </a:ext>
                </a:extLst>
              </p:cNvPr>
              <p:cNvSpPr txBox="1"/>
              <p:nvPr/>
            </p:nvSpPr>
            <p:spPr>
              <a:xfrm>
                <a:off x="794444" y="3937159"/>
                <a:ext cx="750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GPU3</a:t>
                </a: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303E54B-6FF6-5D46-A852-89D365F098BF}"/>
              </a:ext>
            </a:extLst>
          </p:cNvPr>
          <p:cNvSpPr txBox="1"/>
          <p:nvPr/>
        </p:nvSpPr>
        <p:spPr>
          <a:xfrm>
            <a:off x="420099" y="3279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8E9695-3DA6-F144-AB7E-F60ABBA66983}"/>
              </a:ext>
            </a:extLst>
          </p:cNvPr>
          <p:cNvSpPr txBox="1"/>
          <p:nvPr/>
        </p:nvSpPr>
        <p:spPr>
          <a:xfrm>
            <a:off x="756283" y="4349530"/>
            <a:ext cx="775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2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 8GPUs, % of stage D cycles 6%  29%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4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/>
      <p:bldP spid="55" grpId="0"/>
      <p:bldP spid="44" grpId="0"/>
      <p:bldP spid="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Parallelism of Image Composition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0A62FD-708F-C24A-950C-EF9D0801B8E2}"/>
              </a:ext>
            </a:extLst>
          </p:cNvPr>
          <p:cNvSpPr txBox="1"/>
          <p:nvPr/>
        </p:nvSpPr>
        <p:spPr>
          <a:xfrm>
            <a:off x="628648" y="1356651"/>
            <a:ext cx="583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Opaque Sub-image Composition: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14B65A-1DEE-504D-BF4E-F78B7E188BF8}"/>
              </a:ext>
            </a:extLst>
          </p:cNvPr>
          <p:cNvSpPr txBox="1"/>
          <p:nvPr/>
        </p:nvSpPr>
        <p:spPr>
          <a:xfrm>
            <a:off x="628648" y="2768026"/>
            <a:ext cx="583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Semi-transparent Sub-image Composition:</a:t>
            </a:r>
          </a:p>
        </p:txBody>
      </p:sp>
    </p:spTree>
    <p:extLst>
      <p:ext uri="{BB962C8B-B14F-4D97-AF65-F5344CB8AC3E}">
        <p14:creationId xmlns:p14="http://schemas.microsoft.com/office/powerpoint/2010/main" val="4037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Parallelism of Image Composition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14B65A-1DEE-504D-BF4E-F78B7E188BF8}"/>
              </a:ext>
            </a:extLst>
          </p:cNvPr>
          <p:cNvSpPr txBox="1"/>
          <p:nvPr/>
        </p:nvSpPr>
        <p:spPr>
          <a:xfrm>
            <a:off x="628650" y="1265439"/>
            <a:ext cx="829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Opaque Sub-image Composition: </a:t>
            </a:r>
            <a:r>
              <a:rPr lang="en-US" sz="2000" b="1" dirty="0"/>
              <a:t>occlude pixels that are further to camera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2B602-EA68-1C43-98B8-5F3B6E4F9BF2}"/>
              </a:ext>
            </a:extLst>
          </p:cNvPr>
          <p:cNvSpPr txBox="1"/>
          <p:nvPr/>
        </p:nvSpPr>
        <p:spPr>
          <a:xfrm>
            <a:off x="628650" y="1668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56F0E7-7364-6D4A-8748-B9A8CF972C68}"/>
              </a:ext>
            </a:extLst>
          </p:cNvPr>
          <p:cNvGrpSpPr/>
          <p:nvPr/>
        </p:nvGrpSpPr>
        <p:grpSpPr>
          <a:xfrm>
            <a:off x="628650" y="1912324"/>
            <a:ext cx="688560" cy="500332"/>
            <a:chOff x="813381" y="2311028"/>
            <a:chExt cx="688560" cy="500332"/>
          </a:xfrm>
        </p:grpSpPr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C9BD0808-2703-574B-BCA9-EA3A06B66AC7}"/>
                </a:ext>
              </a:extLst>
            </p:cNvPr>
            <p:cNvSpPr/>
            <p:nvPr/>
          </p:nvSpPr>
          <p:spPr>
            <a:xfrm>
              <a:off x="813381" y="2311028"/>
              <a:ext cx="688559" cy="333554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859CB4-6DA8-144D-A21E-780FBD02B553}"/>
                </a:ext>
              </a:extLst>
            </p:cNvPr>
            <p:cNvSpPr/>
            <p:nvPr/>
          </p:nvSpPr>
          <p:spPr>
            <a:xfrm>
              <a:off x="1152331" y="2477805"/>
              <a:ext cx="349610" cy="333555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BC7CF3-7BB6-9B4D-AB9E-6F4F151AB2A4}"/>
                </a:ext>
              </a:extLst>
            </p:cNvPr>
            <p:cNvSpPr/>
            <p:nvPr/>
          </p:nvSpPr>
          <p:spPr>
            <a:xfrm>
              <a:off x="1152331" y="2311028"/>
              <a:ext cx="349609" cy="333555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BF1380-0F0F-9348-9CFF-67D9BD3B0F1D}"/>
              </a:ext>
            </a:extLst>
          </p:cNvPr>
          <p:cNvGrpSpPr/>
          <p:nvPr/>
        </p:nvGrpSpPr>
        <p:grpSpPr>
          <a:xfrm>
            <a:off x="6726238" y="1728306"/>
            <a:ext cx="2040237" cy="880536"/>
            <a:chOff x="2341769" y="1930823"/>
            <a:chExt cx="2040237" cy="88053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2F4853-AAE3-F640-9BF9-2EA137089EF8}"/>
                </a:ext>
              </a:extLst>
            </p:cNvPr>
            <p:cNvGrpSpPr/>
            <p:nvPr/>
          </p:nvGrpSpPr>
          <p:grpSpPr>
            <a:xfrm>
              <a:off x="2377239" y="1930823"/>
              <a:ext cx="2004767" cy="310027"/>
              <a:chOff x="2310063" y="3310445"/>
              <a:chExt cx="2004767" cy="31002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4CF53-A364-7C4C-A525-8633079D1AA2}"/>
                  </a:ext>
                </a:extLst>
              </p:cNvPr>
              <p:cNvSpPr txBox="1"/>
              <p:nvPr/>
            </p:nvSpPr>
            <p:spPr>
              <a:xfrm>
                <a:off x="2310063" y="331269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F361DA-B773-834C-A16E-734C2C3CE615}"/>
                  </a:ext>
                </a:extLst>
              </p:cNvPr>
              <p:cNvSpPr txBox="1"/>
              <p:nvPr/>
            </p:nvSpPr>
            <p:spPr>
              <a:xfrm>
                <a:off x="3003636" y="331044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A6802A-DF4B-FF49-83F8-3F4AFA88E036}"/>
                  </a:ext>
                </a:extLst>
              </p:cNvPr>
              <p:cNvSpPr txBox="1"/>
              <p:nvPr/>
            </p:nvSpPr>
            <p:spPr>
              <a:xfrm>
                <a:off x="3697209" y="3311172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56773E-2E9C-4342-A200-15DEA26D505D}"/>
                </a:ext>
              </a:extLst>
            </p:cNvPr>
            <p:cNvGrpSpPr/>
            <p:nvPr/>
          </p:nvGrpSpPr>
          <p:grpSpPr>
            <a:xfrm>
              <a:off x="2341769" y="2305353"/>
              <a:ext cx="1906230" cy="506006"/>
              <a:chOff x="2341769" y="2305353"/>
              <a:chExt cx="1906230" cy="506006"/>
            </a:xfrm>
          </p:grpSpPr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1CD249E2-99FF-D744-8901-94B582F9A84C}"/>
                  </a:ext>
                </a:extLst>
              </p:cNvPr>
              <p:cNvSpPr/>
              <p:nvPr/>
            </p:nvSpPr>
            <p:spPr>
              <a:xfrm>
                <a:off x="2341769" y="2311028"/>
                <a:ext cx="688559" cy="333554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EE271D-0490-7341-90EA-DD05242D97D2}"/>
                  </a:ext>
                </a:extLst>
              </p:cNvPr>
              <p:cNvSpPr/>
              <p:nvPr/>
            </p:nvSpPr>
            <p:spPr>
              <a:xfrm>
                <a:off x="3204817" y="2477804"/>
                <a:ext cx="349610" cy="33355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BDC45E-749F-AD48-A088-C3C39731035A}"/>
                  </a:ext>
                </a:extLst>
              </p:cNvPr>
              <p:cNvSpPr/>
              <p:nvPr/>
            </p:nvSpPr>
            <p:spPr>
              <a:xfrm>
                <a:off x="3898390" y="2305353"/>
                <a:ext cx="349609" cy="33355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FF9E11-73E1-544F-987C-D84BA55EB44D}"/>
              </a:ext>
            </a:extLst>
          </p:cNvPr>
          <p:cNvGrpSpPr/>
          <p:nvPr/>
        </p:nvGrpSpPr>
        <p:grpSpPr>
          <a:xfrm>
            <a:off x="6761708" y="2780585"/>
            <a:ext cx="693888" cy="333555"/>
            <a:chOff x="1972803" y="3046971"/>
            <a:chExt cx="693888" cy="333555"/>
          </a:xfrm>
        </p:grpSpPr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626119CF-DD1C-DF43-B375-F977CECF6802}"/>
                </a:ext>
              </a:extLst>
            </p:cNvPr>
            <p:cNvSpPr/>
            <p:nvPr/>
          </p:nvSpPr>
          <p:spPr>
            <a:xfrm>
              <a:off x="1972803" y="3046972"/>
              <a:ext cx="688559" cy="333554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B566E1F-3C22-2A47-B9E3-47271700D204}"/>
                </a:ext>
              </a:extLst>
            </p:cNvPr>
            <p:cNvSpPr/>
            <p:nvPr/>
          </p:nvSpPr>
          <p:spPr>
            <a:xfrm>
              <a:off x="2317082" y="3046971"/>
              <a:ext cx="349609" cy="333555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623DE82-31E4-014E-8E7A-6338CB36E8F5}"/>
              </a:ext>
            </a:extLst>
          </p:cNvPr>
          <p:cNvGrpSpPr/>
          <p:nvPr/>
        </p:nvGrpSpPr>
        <p:grpSpPr>
          <a:xfrm>
            <a:off x="6761708" y="3526640"/>
            <a:ext cx="693889" cy="500332"/>
            <a:chOff x="1967473" y="3782914"/>
            <a:chExt cx="693889" cy="500332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9B8D7679-9736-054B-8B3B-728A3BA58C71}"/>
                </a:ext>
              </a:extLst>
            </p:cNvPr>
            <p:cNvSpPr/>
            <p:nvPr/>
          </p:nvSpPr>
          <p:spPr>
            <a:xfrm>
              <a:off x="1967473" y="3782915"/>
              <a:ext cx="688559" cy="333554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BC62C6-3234-B841-97D8-5598A4F12ABA}"/>
                </a:ext>
              </a:extLst>
            </p:cNvPr>
            <p:cNvSpPr/>
            <p:nvPr/>
          </p:nvSpPr>
          <p:spPr>
            <a:xfrm>
              <a:off x="2311752" y="3949691"/>
              <a:ext cx="349610" cy="333555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A6BF79-C6F1-BF4A-A573-6AECED2DA2C5}"/>
                </a:ext>
              </a:extLst>
            </p:cNvPr>
            <p:cNvSpPr/>
            <p:nvPr/>
          </p:nvSpPr>
          <p:spPr>
            <a:xfrm>
              <a:off x="2311752" y="3782914"/>
              <a:ext cx="349609" cy="333555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2C5B49-C802-AD4C-92C0-12DE22753EEB}"/>
              </a:ext>
            </a:extLst>
          </p:cNvPr>
          <p:cNvGrpSpPr/>
          <p:nvPr/>
        </p:nvGrpSpPr>
        <p:grpSpPr>
          <a:xfrm>
            <a:off x="1846415" y="1756110"/>
            <a:ext cx="2040237" cy="880536"/>
            <a:chOff x="2341769" y="1930823"/>
            <a:chExt cx="2040237" cy="880536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63DE212-5902-114B-9080-BA9C077BFF26}"/>
                </a:ext>
              </a:extLst>
            </p:cNvPr>
            <p:cNvGrpSpPr/>
            <p:nvPr/>
          </p:nvGrpSpPr>
          <p:grpSpPr>
            <a:xfrm>
              <a:off x="2377239" y="1930823"/>
              <a:ext cx="2004767" cy="310027"/>
              <a:chOff x="2310063" y="3310445"/>
              <a:chExt cx="2004767" cy="310027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BE7AA4F-49B5-4445-9F3C-40508300657C}"/>
                  </a:ext>
                </a:extLst>
              </p:cNvPr>
              <p:cNvSpPr txBox="1"/>
              <p:nvPr/>
            </p:nvSpPr>
            <p:spPr>
              <a:xfrm>
                <a:off x="2310063" y="331269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50A0CC5-EECD-0C4B-8015-B8BD18BB1832}"/>
                  </a:ext>
                </a:extLst>
              </p:cNvPr>
              <p:cNvSpPr txBox="1"/>
              <p:nvPr/>
            </p:nvSpPr>
            <p:spPr>
              <a:xfrm>
                <a:off x="3003636" y="331044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BA47F4-5518-1A4E-B063-95DBA89CDB27}"/>
                  </a:ext>
                </a:extLst>
              </p:cNvPr>
              <p:cNvSpPr txBox="1"/>
              <p:nvPr/>
            </p:nvSpPr>
            <p:spPr>
              <a:xfrm>
                <a:off x="3697209" y="3311172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GPU2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4103EE5-A8C8-1047-AB7D-753E791934E3}"/>
                </a:ext>
              </a:extLst>
            </p:cNvPr>
            <p:cNvGrpSpPr/>
            <p:nvPr/>
          </p:nvGrpSpPr>
          <p:grpSpPr>
            <a:xfrm>
              <a:off x="2341769" y="2305353"/>
              <a:ext cx="1906230" cy="506006"/>
              <a:chOff x="2341769" y="2305353"/>
              <a:chExt cx="1906230" cy="506006"/>
            </a:xfrm>
          </p:grpSpPr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32DD8494-ED5F-2541-97EE-3E7683A51D15}"/>
                  </a:ext>
                </a:extLst>
              </p:cNvPr>
              <p:cNvSpPr/>
              <p:nvPr/>
            </p:nvSpPr>
            <p:spPr>
              <a:xfrm>
                <a:off x="2341769" y="2311028"/>
                <a:ext cx="688559" cy="333554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BF9DE91-F85C-FB4C-9727-F0D71EEA8BD2}"/>
                  </a:ext>
                </a:extLst>
              </p:cNvPr>
              <p:cNvSpPr/>
              <p:nvPr/>
            </p:nvSpPr>
            <p:spPr>
              <a:xfrm>
                <a:off x="3204817" y="2477804"/>
                <a:ext cx="349610" cy="33355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F94B093-F1D7-674A-8EDB-4A4005D2B583}"/>
                  </a:ext>
                </a:extLst>
              </p:cNvPr>
              <p:cNvSpPr/>
              <p:nvPr/>
            </p:nvSpPr>
            <p:spPr>
              <a:xfrm>
                <a:off x="3898390" y="2305353"/>
                <a:ext cx="349609" cy="33355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A62AE2-3C44-0249-9A23-6B49C04301F7}"/>
              </a:ext>
            </a:extLst>
          </p:cNvPr>
          <p:cNvGrpSpPr/>
          <p:nvPr/>
        </p:nvGrpSpPr>
        <p:grpSpPr>
          <a:xfrm>
            <a:off x="1846415" y="2787161"/>
            <a:ext cx="693889" cy="509949"/>
            <a:chOff x="4357003" y="3043833"/>
            <a:chExt cx="693889" cy="509949"/>
          </a:xfrm>
        </p:grpSpPr>
        <p:sp>
          <p:nvSpPr>
            <p:cNvPr id="101" name="Triangle 100">
              <a:extLst>
                <a:ext uri="{FF2B5EF4-FFF2-40B4-BE49-F238E27FC236}">
                  <a16:creationId xmlns:a16="http://schemas.microsoft.com/office/drawing/2014/main" id="{A4B95DD4-F96A-D44F-81A2-44C61F108DC0}"/>
                </a:ext>
              </a:extLst>
            </p:cNvPr>
            <p:cNvSpPr/>
            <p:nvPr/>
          </p:nvSpPr>
          <p:spPr>
            <a:xfrm>
              <a:off x="4357003" y="3043833"/>
              <a:ext cx="688559" cy="333554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1754FD-C766-AE4A-8F1F-5C8B27CF4212}"/>
                </a:ext>
              </a:extLst>
            </p:cNvPr>
            <p:cNvSpPr/>
            <p:nvPr/>
          </p:nvSpPr>
          <p:spPr>
            <a:xfrm>
              <a:off x="4701282" y="3220227"/>
              <a:ext cx="349610" cy="333555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6B1BC77-B52E-8D4C-B932-24FD53086C37}"/>
              </a:ext>
            </a:extLst>
          </p:cNvPr>
          <p:cNvGrpSpPr/>
          <p:nvPr/>
        </p:nvGrpSpPr>
        <p:grpSpPr>
          <a:xfrm>
            <a:off x="1841085" y="3514946"/>
            <a:ext cx="695906" cy="509950"/>
            <a:chOff x="4351673" y="3771618"/>
            <a:chExt cx="695906" cy="509950"/>
          </a:xfrm>
        </p:grpSpPr>
        <p:sp>
          <p:nvSpPr>
            <p:cNvPr id="103" name="Triangle 102">
              <a:extLst>
                <a:ext uri="{FF2B5EF4-FFF2-40B4-BE49-F238E27FC236}">
                  <a16:creationId xmlns:a16="http://schemas.microsoft.com/office/drawing/2014/main" id="{3BBF65AE-DDF0-3049-A159-94A3C225877F}"/>
                </a:ext>
              </a:extLst>
            </p:cNvPr>
            <p:cNvSpPr/>
            <p:nvPr/>
          </p:nvSpPr>
          <p:spPr>
            <a:xfrm>
              <a:off x="4351673" y="3771619"/>
              <a:ext cx="688559" cy="333554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876E7D6-ADAF-144D-BFDD-8BD521E9FE12}"/>
                </a:ext>
              </a:extLst>
            </p:cNvPr>
            <p:cNvSpPr/>
            <p:nvPr/>
          </p:nvSpPr>
          <p:spPr>
            <a:xfrm>
              <a:off x="4695952" y="3948013"/>
              <a:ext cx="349610" cy="333555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08C9835-574D-974E-AFB6-0D7CAAB5E1E1}"/>
                </a:ext>
              </a:extLst>
            </p:cNvPr>
            <p:cNvSpPr/>
            <p:nvPr/>
          </p:nvSpPr>
          <p:spPr>
            <a:xfrm>
              <a:off x="4697970" y="3771618"/>
              <a:ext cx="349609" cy="333555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2383D47-9BD8-4146-AEDF-D0776696EA97}"/>
              </a:ext>
            </a:extLst>
          </p:cNvPr>
          <p:cNvGrpSpPr/>
          <p:nvPr/>
        </p:nvGrpSpPr>
        <p:grpSpPr>
          <a:xfrm>
            <a:off x="4266085" y="1754361"/>
            <a:ext cx="2040237" cy="880536"/>
            <a:chOff x="2341769" y="1930823"/>
            <a:chExt cx="2040237" cy="880536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F24C0CD-7A13-A046-BE47-5557AF520A8F}"/>
                </a:ext>
              </a:extLst>
            </p:cNvPr>
            <p:cNvGrpSpPr/>
            <p:nvPr/>
          </p:nvGrpSpPr>
          <p:grpSpPr>
            <a:xfrm>
              <a:off x="2377239" y="1930823"/>
              <a:ext cx="2004767" cy="310027"/>
              <a:chOff x="2310063" y="3310445"/>
              <a:chExt cx="2004767" cy="31002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DF12DFD-EE3B-C74F-9C20-DB0288876665}"/>
                  </a:ext>
                </a:extLst>
              </p:cNvPr>
              <p:cNvSpPr txBox="1"/>
              <p:nvPr/>
            </p:nvSpPr>
            <p:spPr>
              <a:xfrm>
                <a:off x="2310063" y="331269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C60CF3-E466-8A47-860D-CF04EC06D3F1}"/>
                  </a:ext>
                </a:extLst>
              </p:cNvPr>
              <p:cNvSpPr txBox="1"/>
              <p:nvPr/>
            </p:nvSpPr>
            <p:spPr>
              <a:xfrm>
                <a:off x="3003636" y="3310445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4ECFC8A-3BE3-454C-A2D2-26F237225C74}"/>
                  </a:ext>
                </a:extLst>
              </p:cNvPr>
              <p:cNvSpPr txBox="1"/>
              <p:nvPr/>
            </p:nvSpPr>
            <p:spPr>
              <a:xfrm>
                <a:off x="3697209" y="3311172"/>
                <a:ext cx="617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GPU2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DA6523A-E0ED-1742-926A-EB402DAD9B02}"/>
                </a:ext>
              </a:extLst>
            </p:cNvPr>
            <p:cNvGrpSpPr/>
            <p:nvPr/>
          </p:nvGrpSpPr>
          <p:grpSpPr>
            <a:xfrm>
              <a:off x="2341769" y="2305353"/>
              <a:ext cx="1906230" cy="506006"/>
              <a:chOff x="2341769" y="2305353"/>
              <a:chExt cx="1906230" cy="506006"/>
            </a:xfrm>
          </p:grpSpPr>
          <p:sp>
            <p:nvSpPr>
              <p:cNvPr id="109" name="Triangle 108">
                <a:extLst>
                  <a:ext uri="{FF2B5EF4-FFF2-40B4-BE49-F238E27FC236}">
                    <a16:creationId xmlns:a16="http://schemas.microsoft.com/office/drawing/2014/main" id="{0D553CD1-C9A7-704F-8321-CFF5DB66EBD3}"/>
                  </a:ext>
                </a:extLst>
              </p:cNvPr>
              <p:cNvSpPr/>
              <p:nvPr/>
            </p:nvSpPr>
            <p:spPr>
              <a:xfrm>
                <a:off x="2341769" y="2311028"/>
                <a:ext cx="688559" cy="333554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5D7BD86-F0A0-8F46-A21D-D8B4B500B2E8}"/>
                  </a:ext>
                </a:extLst>
              </p:cNvPr>
              <p:cNvSpPr/>
              <p:nvPr/>
            </p:nvSpPr>
            <p:spPr>
              <a:xfrm>
                <a:off x="3204817" y="2477804"/>
                <a:ext cx="349610" cy="33355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C79182A-16CD-1E45-BF60-6C003396BC75}"/>
                  </a:ext>
                </a:extLst>
              </p:cNvPr>
              <p:cNvSpPr/>
              <p:nvPr/>
            </p:nvSpPr>
            <p:spPr>
              <a:xfrm>
                <a:off x="3898390" y="2305353"/>
                <a:ext cx="349609" cy="33355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4280089-1BF6-9946-B931-A917197C1C73}"/>
              </a:ext>
            </a:extLst>
          </p:cNvPr>
          <p:cNvGrpSpPr/>
          <p:nvPr/>
        </p:nvGrpSpPr>
        <p:grpSpPr>
          <a:xfrm>
            <a:off x="5123803" y="2787142"/>
            <a:ext cx="354940" cy="509967"/>
            <a:chOff x="7634391" y="3043814"/>
            <a:chExt cx="354940" cy="50996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C3C7A6-D19F-6C49-8E85-0BCCCE022F69}"/>
                </a:ext>
              </a:extLst>
            </p:cNvPr>
            <p:cNvSpPr/>
            <p:nvPr/>
          </p:nvSpPr>
          <p:spPr>
            <a:xfrm>
              <a:off x="7639721" y="3220226"/>
              <a:ext cx="349610" cy="333555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1905637-195F-5047-AF8B-34CB46985611}"/>
                </a:ext>
              </a:extLst>
            </p:cNvPr>
            <p:cNvSpPr/>
            <p:nvPr/>
          </p:nvSpPr>
          <p:spPr>
            <a:xfrm>
              <a:off x="7634391" y="3043814"/>
              <a:ext cx="349609" cy="333555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FC35D3-8E41-7C44-AED5-C12808E03A5A}"/>
              </a:ext>
            </a:extLst>
          </p:cNvPr>
          <p:cNvGrpSpPr/>
          <p:nvPr/>
        </p:nvGrpSpPr>
        <p:grpSpPr>
          <a:xfrm>
            <a:off x="4266085" y="3514929"/>
            <a:ext cx="688559" cy="509967"/>
            <a:chOff x="6776673" y="3771601"/>
            <a:chExt cx="688559" cy="509967"/>
          </a:xfrm>
        </p:grpSpPr>
        <p:sp>
          <p:nvSpPr>
            <p:cNvPr id="117" name="Triangle 116">
              <a:extLst>
                <a:ext uri="{FF2B5EF4-FFF2-40B4-BE49-F238E27FC236}">
                  <a16:creationId xmlns:a16="http://schemas.microsoft.com/office/drawing/2014/main" id="{34152B08-EB0D-A440-AB1B-C8EAF4875674}"/>
                </a:ext>
              </a:extLst>
            </p:cNvPr>
            <p:cNvSpPr/>
            <p:nvPr/>
          </p:nvSpPr>
          <p:spPr>
            <a:xfrm>
              <a:off x="6776673" y="3771618"/>
              <a:ext cx="688559" cy="333554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B26CD6-2DBC-2343-9029-6CF2196C6B58}"/>
                </a:ext>
              </a:extLst>
            </p:cNvPr>
            <p:cNvSpPr/>
            <p:nvPr/>
          </p:nvSpPr>
          <p:spPr>
            <a:xfrm>
              <a:off x="7115622" y="3948013"/>
              <a:ext cx="349610" cy="333555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2206E3-04F3-4C44-8319-095B21034FB6}"/>
                </a:ext>
              </a:extLst>
            </p:cNvPr>
            <p:cNvSpPr/>
            <p:nvPr/>
          </p:nvSpPr>
          <p:spPr>
            <a:xfrm>
              <a:off x="7110292" y="3771601"/>
              <a:ext cx="349609" cy="333555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BDD21E9-0A51-F448-ABE5-CFE085317D9C}"/>
              </a:ext>
            </a:extLst>
          </p:cNvPr>
          <p:cNvSpPr txBox="1"/>
          <p:nvPr/>
        </p:nvSpPr>
        <p:spPr>
          <a:xfrm>
            <a:off x="830594" y="2927777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85A398-52AA-2343-A21B-E018BF07F6CC}"/>
              </a:ext>
            </a:extLst>
          </p:cNvPr>
          <p:cNvSpPr txBox="1"/>
          <p:nvPr/>
        </p:nvSpPr>
        <p:spPr>
          <a:xfrm>
            <a:off x="834113" y="3655564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0A24FCF-F371-ED45-9DAA-69EB7035467B}"/>
              </a:ext>
            </a:extLst>
          </p:cNvPr>
          <p:cNvSpPr txBox="1"/>
          <p:nvPr/>
        </p:nvSpPr>
        <p:spPr>
          <a:xfrm>
            <a:off x="671262" y="4279534"/>
            <a:ext cx="780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opaque sub-images can be composed out-of-order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31761-D4AE-B74C-8941-4E8781B364C9}"/>
              </a:ext>
            </a:extLst>
          </p:cNvPr>
          <p:cNvSpPr txBox="1"/>
          <p:nvPr/>
        </p:nvSpPr>
        <p:spPr>
          <a:xfrm>
            <a:off x="201763" y="240954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 over B over A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FD486727-2F19-E149-B337-BE36D502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544" y="3512440"/>
            <a:ext cx="349609" cy="33355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83B5F01C-AE36-FC45-A5A6-D2A7A2DF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96" y="3512440"/>
            <a:ext cx="349609" cy="33355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0C9575D-C16B-1E46-8A48-F28D3B8DE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87" y="3524563"/>
            <a:ext cx="349609" cy="3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8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6" grpId="0"/>
      <p:bldP spid="128" grpId="0"/>
    </p:bldLst>
  </p:timing>
</p:sld>
</file>

<file path=ppt/theme/theme1.xml><?xml version="1.0" encoding="utf-8"?>
<a:theme xmlns:a="http://schemas.openxmlformats.org/drawingml/2006/main" name="M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T Sans">
      <a:majorFont>
        <a:latin typeface="PT Sans Narrow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L" id="{0CC63A4E-D00C-4E53-BF36-5E96D0B7EAB2}" vid="{3655C199-6B2A-4084-B957-0D628C2F56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ML.thmx</Template>
  <TotalTime>34058</TotalTime>
  <Words>1098</Words>
  <Application>Microsoft Macintosh PowerPoint</Application>
  <PresentationFormat>On-screen Show (16:9)</PresentationFormat>
  <Paragraphs>368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PT Sans</vt:lpstr>
      <vt:lpstr>PT Sans Narrow</vt:lpstr>
      <vt:lpstr>ML</vt:lpstr>
      <vt:lpstr>CHOPIN: Scalable Graphics Rendering in Multi-GPU Systems via Parallel Image Composition</vt:lpstr>
      <vt:lpstr>Coming Up</vt:lpstr>
      <vt:lpstr>Graphics Pipeline</vt:lpstr>
      <vt:lpstr>Graphics Pipeline</vt:lpstr>
      <vt:lpstr>Bottleneck: Primitive Duplication</vt:lpstr>
      <vt:lpstr>Synchronization in Multi-GPU Rendering</vt:lpstr>
      <vt:lpstr>Bottleneck: Sequential Inter-GPU Sync.</vt:lpstr>
      <vt:lpstr>Parallelism of Image Composition</vt:lpstr>
      <vt:lpstr>Parallelism of Image Composition</vt:lpstr>
      <vt:lpstr>Parallelism of Image Composition</vt:lpstr>
      <vt:lpstr>Parallelism of Image Composition</vt:lpstr>
      <vt:lpstr>Leveraging Parallel Image Composition</vt:lpstr>
      <vt:lpstr>Draw Command Scheduler</vt:lpstr>
      <vt:lpstr>Draw Command Scheduler</vt:lpstr>
      <vt:lpstr>Image Composition Scheduler</vt:lpstr>
      <vt:lpstr>Overall Performance</vt:lpstr>
      <vt:lpstr>Scaling to Modern and Future Games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TOMASULO ALGORITHM Flipped Lecture Example</dc:title>
  <dc:creator>M</dc:creator>
  <cp:lastModifiedBy>Xiaowei Ren</cp:lastModifiedBy>
  <cp:revision>4902</cp:revision>
  <cp:lastPrinted>2017-01-09T23:10:56Z</cp:lastPrinted>
  <dcterms:created xsi:type="dcterms:W3CDTF">2015-10-16T18:47:36Z</dcterms:created>
  <dcterms:modified xsi:type="dcterms:W3CDTF">2021-03-03T18:27:12Z</dcterms:modified>
</cp:coreProperties>
</file>