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notesMasterIdLst>
    <p:notesMasterId r:id="rId13"/>
  </p:notesMasterIdLst>
  <p:handoutMasterIdLst>
    <p:handoutMasterId r:id="rId14"/>
  </p:handoutMasterIdLst>
  <p:sldIdLst>
    <p:sldId id="420" r:id="rId2"/>
    <p:sldId id="524" r:id="rId3"/>
    <p:sldId id="438" r:id="rId4"/>
    <p:sldId id="512" r:id="rId5"/>
    <p:sldId id="533" r:id="rId6"/>
    <p:sldId id="532" r:id="rId7"/>
    <p:sldId id="525" r:id="rId8"/>
    <p:sldId id="516" r:id="rId9"/>
    <p:sldId id="521" r:id="rId10"/>
    <p:sldId id="519" r:id="rId11"/>
    <p:sldId id="526" r:id="rId1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8A3E"/>
    <a:srgbClr val="97F1AA"/>
    <a:srgbClr val="C00000"/>
    <a:srgbClr val="C70000"/>
    <a:srgbClr val="D9D9D9"/>
    <a:srgbClr val="92C6FF"/>
    <a:srgbClr val="FF9F9A"/>
    <a:srgbClr val="00B050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6208" autoAdjust="0"/>
  </p:normalViewPr>
  <p:slideViewPr>
    <p:cSldViewPr snapToGrid="0" snapToObjects="1">
      <p:cViewPr varScale="1">
        <p:scale>
          <a:sx n="159" d="100"/>
          <a:sy n="159" d="100"/>
        </p:scale>
        <p:origin x="224" y="1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626273-040D-4C88-AA92-F8BC33465A3C}" type="datetimeFigureOut">
              <a:rPr lang="zh-CN" altLang="en-US" smtClean="0"/>
              <a:t>2021/3/3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5EC7CA-116A-4C4B-A7E7-EB9E5B65AE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399473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71251D-E1D2-724F-A04C-31EB9904EB18}" type="datetimeFigureOut">
              <a:rPr lang="en-CA" smtClean="0"/>
              <a:t>2021-03-03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6B619C-B7FE-A041-BC79-93E04AD5D2C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1229571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59225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93244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65088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20163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88314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25212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31998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968567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82467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0619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00137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x-none"/>
              <a:t>Click to edit Master subtitle style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18971" y="4860928"/>
            <a:ext cx="722131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i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440" y="4716070"/>
            <a:ext cx="50006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B29E0-235C-AA4D-AE74-B9D95942E07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529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8651" y="4767264"/>
            <a:ext cx="722131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i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91440" y="4716070"/>
            <a:ext cx="50006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8B29E0-235C-AA4D-AE74-B9D95942E07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024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6543676" y="273844"/>
            <a:ext cx="1971675" cy="4358879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273844"/>
            <a:ext cx="5800725" cy="4358879"/>
          </a:xfrm>
        </p:spPr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8651" y="4767264"/>
            <a:ext cx="722131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i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91440" y="4716070"/>
            <a:ext cx="50006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8B29E0-235C-AA4D-AE74-B9D95942E07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129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8651" y="4767264"/>
            <a:ext cx="722131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i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91440" y="4716070"/>
            <a:ext cx="50006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8B29E0-235C-AA4D-AE74-B9D95942E07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755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3888" y="1282305"/>
            <a:ext cx="7886700" cy="213955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8651" y="4767264"/>
            <a:ext cx="722131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i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91440" y="4716070"/>
            <a:ext cx="50006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8B29E0-235C-AA4D-AE74-B9D95942E07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983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8651" y="4767264"/>
            <a:ext cx="722131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i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91440" y="4716070"/>
            <a:ext cx="50006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8B29E0-235C-AA4D-AE74-B9D95942E07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250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9841" y="273845"/>
            <a:ext cx="7886700" cy="9941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1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1" cy="2763441"/>
          </a:xfrm>
        </p:spPr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28651" y="4767264"/>
            <a:ext cx="722131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i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91440" y="4716070"/>
            <a:ext cx="50006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8B29E0-235C-AA4D-AE74-B9D95942E07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876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8651" y="4767264"/>
            <a:ext cx="722131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i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5"/>
          <p:cNvSpPr txBox="1">
            <a:spLocks/>
          </p:cNvSpPr>
          <p:nvPr userDrawn="1"/>
        </p:nvSpPr>
        <p:spPr>
          <a:xfrm>
            <a:off x="91440" y="4716070"/>
            <a:ext cx="50006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8B29E0-235C-AA4D-AE74-B9D95942E07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787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8651" y="4767264"/>
            <a:ext cx="722131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i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Slide Number Placeholder 5"/>
          <p:cNvSpPr txBox="1">
            <a:spLocks/>
          </p:cNvSpPr>
          <p:nvPr userDrawn="1"/>
        </p:nvSpPr>
        <p:spPr>
          <a:xfrm>
            <a:off x="91440" y="4716070"/>
            <a:ext cx="50006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8B29E0-235C-AA4D-AE74-B9D95942E07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815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8651" y="4767264"/>
            <a:ext cx="722131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i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91440" y="4716070"/>
            <a:ext cx="50006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8B29E0-235C-AA4D-AE74-B9D95942E07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733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x-none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8651" y="4767264"/>
            <a:ext cx="722131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i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91440" y="4716070"/>
            <a:ext cx="50006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8B29E0-235C-AA4D-AE74-B9D95942E07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609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2251" y="4767264"/>
            <a:ext cx="722131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i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42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2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222512"/>
            <a:ext cx="9144000" cy="1321905"/>
          </a:xfrm>
        </p:spPr>
        <p:txBody>
          <a:bodyPr>
            <a:noAutofit/>
          </a:bodyPr>
          <a:lstStyle/>
          <a:p>
            <a:r>
              <a:rPr lang="en-US" sz="3600" dirty="0"/>
              <a:t>CHOPIN: Scalable Graphics Rendering in Multi-GPU Systems via Parallel Image Composition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dirty="0">
              <a:latin typeface="PT Sans Narrow"/>
              <a:cs typeface="PT Sans Narrow"/>
            </a:endParaRPr>
          </a:p>
          <a:p>
            <a:r>
              <a:rPr lang="en-US" b="1" dirty="0">
                <a:latin typeface="PT Sans Narrow"/>
                <a:cs typeface="PT Sans Narrow"/>
              </a:rPr>
              <a:t>Xiaowei Ren     </a:t>
            </a:r>
            <a:r>
              <a:rPr lang="en-US" dirty="0">
                <a:latin typeface="PT Sans Narrow"/>
                <a:cs typeface="PT Sans Narrow"/>
              </a:rPr>
              <a:t>Mieszko Lis</a:t>
            </a:r>
          </a:p>
          <a:p>
            <a:r>
              <a:rPr lang="en-US" dirty="0">
                <a:latin typeface="PT Sans Narrow"/>
                <a:cs typeface="PT Sans Narrow"/>
              </a:rPr>
              <a:t>The University of British Columbia</a:t>
            </a:r>
          </a:p>
        </p:txBody>
      </p:sp>
      <p:pic>
        <p:nvPicPr>
          <p:cNvPr id="6" name="Picture 5" descr="UBC Logo Full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535" y="4479083"/>
            <a:ext cx="2954866" cy="454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943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28650" y="273845"/>
            <a:ext cx="8515350" cy="994172"/>
          </a:xfrm>
        </p:spPr>
        <p:txBody>
          <a:bodyPr>
            <a:normAutofit/>
          </a:bodyPr>
          <a:lstStyle/>
          <a:p>
            <a:r>
              <a:rPr lang="en-CA" dirty="0"/>
              <a:t>Summary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4E7633-7F88-BF43-8803-949CF442A551}"/>
              </a:ext>
            </a:extLst>
          </p:cNvPr>
          <p:cNvSpPr txBox="1"/>
          <p:nvPr/>
        </p:nvSpPr>
        <p:spPr>
          <a:xfrm>
            <a:off x="628650" y="1473294"/>
            <a:ext cx="79458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Prior multi-GPU rendering mechanisms are not scalable due to redundant computing and sequential inter-GPU communication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7ED153-19CC-AC47-97DD-37E3ED6B5470}"/>
              </a:ext>
            </a:extLst>
          </p:cNvPr>
          <p:cNvSpPr txBox="1"/>
          <p:nvPr/>
        </p:nvSpPr>
        <p:spPr>
          <a:xfrm>
            <a:off x="628650" y="2571750"/>
            <a:ext cx="79458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Leveraging parallelism of image composition can eliminate the bottlenecks of prior work and extend performance scaling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23170C-E2C9-0548-A2D0-7D590492962E}"/>
              </a:ext>
            </a:extLst>
          </p:cNvPr>
          <p:cNvSpPr txBox="1"/>
          <p:nvPr/>
        </p:nvSpPr>
        <p:spPr>
          <a:xfrm>
            <a:off x="628650" y="3670206"/>
            <a:ext cx="7945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Modern and future games favor schemes of parallel image composition</a:t>
            </a:r>
          </a:p>
        </p:txBody>
      </p:sp>
    </p:spTree>
    <p:extLst>
      <p:ext uri="{BB962C8B-B14F-4D97-AF65-F5344CB8AC3E}">
        <p14:creationId xmlns:p14="http://schemas.microsoft.com/office/powerpoint/2010/main" val="2720144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28650" y="273845"/>
            <a:ext cx="8515350" cy="994172"/>
          </a:xfrm>
        </p:spPr>
        <p:txBody>
          <a:bodyPr>
            <a:normAutofit/>
          </a:bodyPr>
          <a:lstStyle/>
          <a:p>
            <a:r>
              <a:rPr lang="en-CA" dirty="0"/>
              <a:t>Thank you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2B1920-C673-5641-918F-C8E028A99618}"/>
              </a:ext>
            </a:extLst>
          </p:cNvPr>
          <p:cNvSpPr txBox="1"/>
          <p:nvPr/>
        </p:nvSpPr>
        <p:spPr>
          <a:xfrm>
            <a:off x="628650" y="1978351"/>
            <a:ext cx="79618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CA" sz="2000" dirty="0"/>
              <a:t>Contact me: xiaowei@ece.ubc.ca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95395E-597B-BC4B-A5D4-2E23C3F7F917}"/>
              </a:ext>
            </a:extLst>
          </p:cNvPr>
          <p:cNvSpPr txBox="1"/>
          <p:nvPr/>
        </p:nvSpPr>
        <p:spPr>
          <a:xfrm>
            <a:off x="628650" y="3088795"/>
            <a:ext cx="79618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CA" sz="2000" dirty="0"/>
              <a:t>This presentation and recording belong to the authors. No distribution is allowed without the authors' permission.</a:t>
            </a:r>
          </a:p>
        </p:txBody>
      </p:sp>
    </p:spTree>
    <p:extLst>
      <p:ext uri="{BB962C8B-B14F-4D97-AF65-F5344CB8AC3E}">
        <p14:creationId xmlns:p14="http://schemas.microsoft.com/office/powerpoint/2010/main" val="4136356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28650" y="273845"/>
            <a:ext cx="8515350" cy="994172"/>
          </a:xfrm>
        </p:spPr>
        <p:txBody>
          <a:bodyPr>
            <a:normAutofit/>
          </a:bodyPr>
          <a:lstStyle/>
          <a:p>
            <a:r>
              <a:rPr lang="en-CA" dirty="0"/>
              <a:t>Coming Up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75722F-8CE2-EC41-8CEA-1200E76301AF}"/>
              </a:ext>
            </a:extLst>
          </p:cNvPr>
          <p:cNvSpPr txBox="1"/>
          <p:nvPr/>
        </p:nvSpPr>
        <p:spPr>
          <a:xfrm>
            <a:off x="628650" y="1589648"/>
            <a:ext cx="7560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Extend performance scaling of graphics rendering in the latest multi-GPUs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3E4898-5DC9-2544-98AB-87CCFDD1353A}"/>
              </a:ext>
            </a:extLst>
          </p:cNvPr>
          <p:cNvSpPr txBox="1"/>
          <p:nvPr/>
        </p:nvSpPr>
        <p:spPr>
          <a:xfrm>
            <a:off x="628647" y="2109982"/>
            <a:ext cx="8186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Prior bottlenecks: redundant computing and sequential inter-GPU communication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6D16D7-78FC-604B-8999-03ADDFB806CE}"/>
              </a:ext>
            </a:extLst>
          </p:cNvPr>
          <p:cNvSpPr txBox="1"/>
          <p:nvPr/>
        </p:nvSpPr>
        <p:spPr>
          <a:xfrm>
            <a:off x="628647" y="2848852"/>
            <a:ext cx="1140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Our work: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27E244-7E9B-B443-83AD-BD6342EBAF33}"/>
              </a:ext>
            </a:extLst>
          </p:cNvPr>
          <p:cNvSpPr txBox="1"/>
          <p:nvPr/>
        </p:nvSpPr>
        <p:spPr>
          <a:xfrm>
            <a:off x="628647" y="3368722"/>
            <a:ext cx="7944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Insight: eliminating prior bottlenecks by leveraging parallel image composition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1A2D46-2534-1440-B8D4-6275A3373A9D}"/>
              </a:ext>
            </a:extLst>
          </p:cNvPr>
          <p:cNvSpPr txBox="1"/>
          <p:nvPr/>
        </p:nvSpPr>
        <p:spPr>
          <a:xfrm>
            <a:off x="628647" y="3888592"/>
            <a:ext cx="7097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Outperform the best prior scheme by up to </a:t>
            </a:r>
            <a:r>
              <a:rPr lang="en-US" b="1" dirty="0"/>
              <a:t>56% (25% gmean)</a:t>
            </a:r>
          </a:p>
        </p:txBody>
      </p:sp>
    </p:spTree>
    <p:extLst>
      <p:ext uri="{BB962C8B-B14F-4D97-AF65-F5344CB8AC3E}">
        <p14:creationId xmlns:p14="http://schemas.microsoft.com/office/powerpoint/2010/main" val="3229851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7" grpId="0"/>
      <p:bldP spid="8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28650" y="273845"/>
            <a:ext cx="8515350" cy="994172"/>
          </a:xfrm>
        </p:spPr>
        <p:txBody>
          <a:bodyPr>
            <a:normAutofit/>
          </a:bodyPr>
          <a:lstStyle/>
          <a:p>
            <a:r>
              <a:rPr lang="en-CA" dirty="0"/>
              <a:t>Graphics Pipeline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4EE79C1-ED90-4F6F-B567-951061440AEC}"/>
              </a:ext>
            </a:extLst>
          </p:cNvPr>
          <p:cNvCxnSpPr>
            <a:cxnSpLocks/>
          </p:cNvCxnSpPr>
          <p:nvPr/>
        </p:nvCxnSpPr>
        <p:spPr>
          <a:xfrm>
            <a:off x="2291265" y="2569270"/>
            <a:ext cx="650422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10815E0-E0A0-423F-B594-4A24FC8D6602}"/>
              </a:ext>
            </a:extLst>
          </p:cNvPr>
          <p:cNvCxnSpPr>
            <a:cxnSpLocks/>
          </p:cNvCxnSpPr>
          <p:nvPr/>
        </p:nvCxnSpPr>
        <p:spPr>
          <a:xfrm>
            <a:off x="4337600" y="2559542"/>
            <a:ext cx="650422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0F2BD91-117B-48FE-93D1-3794B87E6408}"/>
              </a:ext>
            </a:extLst>
          </p:cNvPr>
          <p:cNvCxnSpPr>
            <a:cxnSpLocks/>
          </p:cNvCxnSpPr>
          <p:nvPr/>
        </p:nvCxnSpPr>
        <p:spPr>
          <a:xfrm>
            <a:off x="6467593" y="2577769"/>
            <a:ext cx="650422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D53330E-3600-4C3C-BC93-8C18A5AC5F98}"/>
              </a:ext>
            </a:extLst>
          </p:cNvPr>
          <p:cNvSpPr txBox="1"/>
          <p:nvPr/>
        </p:nvSpPr>
        <p:spPr>
          <a:xfrm>
            <a:off x="1826315" y="3199135"/>
            <a:ext cx="15803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Geometry</a:t>
            </a:r>
          </a:p>
          <a:p>
            <a:pPr algn="ctr"/>
            <a:r>
              <a:rPr lang="en-CA" b="1" dirty="0"/>
              <a:t>Processing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F67E529-2BB4-4794-B0C8-5222BFF75C28}"/>
              </a:ext>
            </a:extLst>
          </p:cNvPr>
          <p:cNvSpPr txBox="1"/>
          <p:nvPr/>
        </p:nvSpPr>
        <p:spPr>
          <a:xfrm>
            <a:off x="3766483" y="3353023"/>
            <a:ext cx="1792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Rasterization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1FD221A-B00F-41D1-909A-6CC7FD7845A7}"/>
              </a:ext>
            </a:extLst>
          </p:cNvPr>
          <p:cNvSpPr txBox="1"/>
          <p:nvPr/>
        </p:nvSpPr>
        <p:spPr>
          <a:xfrm>
            <a:off x="6002643" y="3199135"/>
            <a:ext cx="15803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Fragment</a:t>
            </a:r>
          </a:p>
          <a:p>
            <a:pPr algn="ctr"/>
            <a:r>
              <a:rPr lang="en-CA" b="1" dirty="0"/>
              <a:t>Processing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633A041-3C56-4358-A11F-042E9B35FDF5}"/>
              </a:ext>
            </a:extLst>
          </p:cNvPr>
          <p:cNvSpPr txBox="1"/>
          <p:nvPr/>
        </p:nvSpPr>
        <p:spPr>
          <a:xfrm>
            <a:off x="628650" y="4075043"/>
            <a:ext cx="81519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000" b="1" dirty="0">
                <a:solidFill>
                  <a:srgbClr val="FF0000"/>
                </a:solidFill>
              </a:rPr>
              <a:t>Need multi-GPU solutions to meet increasing performance requirements</a:t>
            </a:r>
          </a:p>
        </p:txBody>
      </p:sp>
      <p:sp>
        <p:nvSpPr>
          <p:cNvPr id="49" name="AutoShape 25">
            <a:extLst>
              <a:ext uri="{FF2B5EF4-FFF2-40B4-BE49-F238E27FC236}">
                <a16:creationId xmlns:a16="http://schemas.microsoft.com/office/drawing/2014/main" id="{07598441-33C9-4BF6-A20E-523A42105964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3028950" y="1868488"/>
            <a:ext cx="1563688" cy="133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0C62D6D5-4FB8-47CF-92F3-E1A1EEB24E72}"/>
              </a:ext>
            </a:extLst>
          </p:cNvPr>
          <p:cNvGrpSpPr/>
          <p:nvPr/>
        </p:nvGrpSpPr>
        <p:grpSpPr>
          <a:xfrm>
            <a:off x="2633457" y="1499229"/>
            <a:ext cx="1987826" cy="1659897"/>
            <a:chOff x="2633457" y="1499229"/>
            <a:chExt cx="1987826" cy="165989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774D65C-5898-4AD3-B5DF-D51FF086DA27}"/>
                </a:ext>
              </a:extLst>
            </p:cNvPr>
            <p:cNvSpPr txBox="1"/>
            <p:nvPr/>
          </p:nvSpPr>
          <p:spPr>
            <a:xfrm>
              <a:off x="2633457" y="1499229"/>
              <a:ext cx="19878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2D</a:t>
              </a:r>
              <a:r>
                <a:rPr lang="en-CA" altLang="zh-CN" dirty="0"/>
                <a:t> Screen Space</a:t>
              </a:r>
              <a:endParaRPr lang="en-CA" dirty="0"/>
            </a:p>
          </p:txBody>
        </p:sp>
        <p:grpSp>
          <p:nvGrpSpPr>
            <p:cNvPr id="165" name="Group 164">
              <a:extLst>
                <a:ext uri="{FF2B5EF4-FFF2-40B4-BE49-F238E27FC236}">
                  <a16:creationId xmlns:a16="http://schemas.microsoft.com/office/drawing/2014/main" id="{C1D2C7E2-2000-41A5-8F71-E85FABBD44FA}"/>
                </a:ext>
              </a:extLst>
            </p:cNvPr>
            <p:cNvGrpSpPr/>
            <p:nvPr/>
          </p:nvGrpSpPr>
          <p:grpSpPr>
            <a:xfrm>
              <a:off x="3048000" y="1920876"/>
              <a:ext cx="1552575" cy="1238250"/>
              <a:chOff x="3048000" y="1920876"/>
              <a:chExt cx="1552575" cy="1238250"/>
            </a:xfrm>
          </p:grpSpPr>
          <p:sp>
            <p:nvSpPr>
              <p:cNvPr id="67" name="Rectangle 44">
                <a:extLst>
                  <a:ext uri="{FF2B5EF4-FFF2-40B4-BE49-F238E27FC236}">
                    <a16:creationId xmlns:a16="http://schemas.microsoft.com/office/drawing/2014/main" id="{5B560883-F51D-40E0-BEBE-550B065C8F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97238" y="1920876"/>
                <a:ext cx="198438" cy="2825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y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grpSp>
            <p:nvGrpSpPr>
              <p:cNvPr id="121" name="Group 120">
                <a:extLst>
                  <a:ext uri="{FF2B5EF4-FFF2-40B4-BE49-F238E27FC236}">
                    <a16:creationId xmlns:a16="http://schemas.microsoft.com/office/drawing/2014/main" id="{F27C5D60-009B-4A64-8A04-117FCD792258}"/>
                  </a:ext>
                </a:extLst>
              </p:cNvPr>
              <p:cNvGrpSpPr/>
              <p:nvPr/>
            </p:nvGrpSpPr>
            <p:grpSpPr>
              <a:xfrm>
                <a:off x="3048000" y="1965326"/>
                <a:ext cx="1552575" cy="1193800"/>
                <a:chOff x="3048000" y="1965326"/>
                <a:chExt cx="1552575" cy="1193800"/>
              </a:xfrm>
            </p:grpSpPr>
            <p:sp>
              <p:nvSpPr>
                <p:cNvPr id="50" name="Freeform 27">
                  <a:extLst>
                    <a:ext uri="{FF2B5EF4-FFF2-40B4-BE49-F238E27FC236}">
                      <a16:creationId xmlns:a16="http://schemas.microsoft.com/office/drawing/2014/main" id="{BAB4D109-D727-4571-A293-8C3958D4229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398838" y="2344738"/>
                  <a:ext cx="349250" cy="434975"/>
                </a:xfrm>
                <a:custGeom>
                  <a:avLst/>
                  <a:gdLst>
                    <a:gd name="T0" fmla="*/ 220 w 220"/>
                    <a:gd name="T1" fmla="*/ 274 h 274"/>
                    <a:gd name="T2" fmla="*/ 110 w 220"/>
                    <a:gd name="T3" fmla="*/ 0 h 274"/>
                    <a:gd name="T4" fmla="*/ 0 w 220"/>
                    <a:gd name="T5" fmla="*/ 274 h 274"/>
                    <a:gd name="T6" fmla="*/ 220 w 220"/>
                    <a:gd name="T7" fmla="*/ 274 h 2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20" h="274">
                      <a:moveTo>
                        <a:pt x="220" y="274"/>
                      </a:moveTo>
                      <a:lnTo>
                        <a:pt x="110" y="0"/>
                      </a:lnTo>
                      <a:lnTo>
                        <a:pt x="0" y="274"/>
                      </a:lnTo>
                      <a:lnTo>
                        <a:pt x="220" y="274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CA"/>
                </a:p>
              </p:txBody>
            </p:sp>
            <p:sp>
              <p:nvSpPr>
                <p:cNvPr id="51" name="Freeform 28">
                  <a:extLst>
                    <a:ext uri="{FF2B5EF4-FFF2-40B4-BE49-F238E27FC236}">
                      <a16:creationId xmlns:a16="http://schemas.microsoft.com/office/drawing/2014/main" id="{780C66EB-3349-4390-8FA0-39EB09A8D1A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398838" y="2344738"/>
                  <a:ext cx="349250" cy="434975"/>
                </a:xfrm>
                <a:custGeom>
                  <a:avLst/>
                  <a:gdLst>
                    <a:gd name="T0" fmla="*/ 220 w 220"/>
                    <a:gd name="T1" fmla="*/ 274 h 274"/>
                    <a:gd name="T2" fmla="*/ 110 w 220"/>
                    <a:gd name="T3" fmla="*/ 0 h 274"/>
                    <a:gd name="T4" fmla="*/ 0 w 220"/>
                    <a:gd name="T5" fmla="*/ 274 h 274"/>
                    <a:gd name="T6" fmla="*/ 220 w 220"/>
                    <a:gd name="T7" fmla="*/ 274 h 2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20" h="274">
                      <a:moveTo>
                        <a:pt x="220" y="274"/>
                      </a:moveTo>
                      <a:lnTo>
                        <a:pt x="110" y="0"/>
                      </a:lnTo>
                      <a:lnTo>
                        <a:pt x="0" y="274"/>
                      </a:lnTo>
                      <a:lnTo>
                        <a:pt x="220" y="274"/>
                      </a:lnTo>
                      <a:close/>
                    </a:path>
                  </a:pathLst>
                </a:custGeom>
                <a:noFill/>
                <a:ln w="19050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CA"/>
                </a:p>
              </p:txBody>
            </p:sp>
            <p:sp>
              <p:nvSpPr>
                <p:cNvPr id="53" name="Line 30">
                  <a:extLst>
                    <a:ext uri="{FF2B5EF4-FFF2-40B4-BE49-F238E27FC236}">
                      <a16:creationId xmlns:a16="http://schemas.microsoft.com/office/drawing/2014/main" id="{CFDE214C-849B-4953-8E62-604A60B208B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579813" y="2330451"/>
                  <a:ext cx="285750" cy="233363"/>
                </a:xfrm>
                <a:prstGeom prst="line">
                  <a:avLst/>
                </a:prstGeom>
                <a:noFill/>
                <a:ln w="1905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CA"/>
                </a:p>
              </p:txBody>
            </p:sp>
            <p:sp>
              <p:nvSpPr>
                <p:cNvPr id="54" name="Rectangle 31">
                  <a:extLst>
                    <a:ext uri="{FF2B5EF4-FFF2-40B4-BE49-F238E27FC236}">
                      <a16:creationId xmlns:a16="http://schemas.microsoft.com/office/drawing/2014/main" id="{9B945517-69C9-4CE0-8251-0186F136B41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21100" y="2724151"/>
                  <a:ext cx="196850" cy="2825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500" b="0" i="0" u="none" strike="noStrike" cap="none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Calibri" panose="020F0502020204030204" pitchFamily="34" charset="0"/>
                    </a:rPr>
                    <a:t>v</a:t>
                  </a:r>
                  <a:endParaRPr kumimoji="0" lang="en-US" alt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5" name="Rectangle 32">
                  <a:extLst>
                    <a:ext uri="{FF2B5EF4-FFF2-40B4-BE49-F238E27FC236}">
                      <a16:creationId xmlns:a16="http://schemas.microsoft.com/office/drawing/2014/main" id="{56714BE5-A951-4933-AB3E-8FC119F1B03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10000" y="2813051"/>
                  <a:ext cx="136525" cy="1905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000" b="0" i="0" u="none" strike="noStrike" cap="none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Calibri" panose="020F0502020204030204" pitchFamily="34" charset="0"/>
                    </a:rPr>
                    <a:t>2</a:t>
                  </a:r>
                  <a:endParaRPr kumimoji="0" lang="en-US" alt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6" name="Rectangle 33">
                  <a:extLst>
                    <a:ext uri="{FF2B5EF4-FFF2-40B4-BE49-F238E27FC236}">
                      <a16:creationId xmlns:a16="http://schemas.microsoft.com/office/drawing/2014/main" id="{A216E8DC-8860-45DC-9C8F-67B85B1B4E1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46450" y="2724151"/>
                  <a:ext cx="198438" cy="2825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500" b="0" i="0" u="none" strike="noStrike" cap="none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Calibri" panose="020F0502020204030204" pitchFamily="34" charset="0"/>
                    </a:rPr>
                    <a:t>v</a:t>
                  </a:r>
                  <a:endParaRPr kumimoji="0" lang="en-US" alt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7" name="Rectangle 34">
                  <a:extLst>
                    <a:ext uri="{FF2B5EF4-FFF2-40B4-BE49-F238E27FC236}">
                      <a16:creationId xmlns:a16="http://schemas.microsoft.com/office/drawing/2014/main" id="{F1754CD1-B9FB-4C42-86B6-CD7F2440E61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36938" y="2813051"/>
                  <a:ext cx="134938" cy="1905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000" b="0" i="0" u="none" strike="noStrike" cap="none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Calibri" panose="020F0502020204030204" pitchFamily="34" charset="0"/>
                    </a:rPr>
                    <a:t>1</a:t>
                  </a:r>
                  <a:endParaRPr kumimoji="0" lang="en-US" alt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8" name="Rectangle 35">
                  <a:extLst>
                    <a:ext uri="{FF2B5EF4-FFF2-40B4-BE49-F238E27FC236}">
                      <a16:creationId xmlns:a16="http://schemas.microsoft.com/office/drawing/2014/main" id="{F4ABBBB0-C6DE-4558-9B7D-5286D88BC52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84613" y="2443163"/>
                  <a:ext cx="196850" cy="2825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500" b="0" i="0" u="none" strike="noStrike" cap="none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Calibri" panose="020F0502020204030204" pitchFamily="34" charset="0"/>
                    </a:rPr>
                    <a:t>v</a:t>
                  </a:r>
                  <a:endParaRPr kumimoji="0" lang="en-US" alt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9" name="Rectangle 36">
                  <a:extLst>
                    <a:ext uri="{FF2B5EF4-FFF2-40B4-BE49-F238E27FC236}">
                      <a16:creationId xmlns:a16="http://schemas.microsoft.com/office/drawing/2014/main" id="{52DB7216-54EA-4FC0-86FB-C22E8127AD7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73513" y="2530476"/>
                  <a:ext cx="136525" cy="1905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000" b="0" i="0" u="none" strike="noStrike" cap="none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Calibri" panose="020F0502020204030204" pitchFamily="34" charset="0"/>
                    </a:rPr>
                    <a:t>3</a:t>
                  </a:r>
                  <a:endParaRPr kumimoji="0" lang="en-US" alt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60" name="Rectangle 37">
                  <a:extLst>
                    <a:ext uri="{FF2B5EF4-FFF2-40B4-BE49-F238E27FC236}">
                      <a16:creationId xmlns:a16="http://schemas.microsoft.com/office/drawing/2014/main" id="{AD2B5753-5CFD-42F1-848B-58FA7B8CE25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51250" y="2201863"/>
                  <a:ext cx="196850" cy="2825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500" b="0" i="0" u="none" strike="noStrike" cap="none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Calibri" panose="020F0502020204030204" pitchFamily="34" charset="0"/>
                    </a:rPr>
                    <a:t>v</a:t>
                  </a:r>
                  <a:endParaRPr kumimoji="0" lang="en-US" alt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61" name="Rectangle 38">
                  <a:extLst>
                    <a:ext uri="{FF2B5EF4-FFF2-40B4-BE49-F238E27FC236}">
                      <a16:creationId xmlns:a16="http://schemas.microsoft.com/office/drawing/2014/main" id="{1222511D-38F3-44CC-BA53-C6382C31957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40150" y="2290763"/>
                  <a:ext cx="136525" cy="1905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000" b="0" i="0" u="none" strike="noStrike" cap="none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Calibri" panose="020F0502020204030204" pitchFamily="34" charset="0"/>
                    </a:rPr>
                    <a:t>0</a:t>
                  </a:r>
                  <a:endParaRPr kumimoji="0" lang="en-US" alt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62" name="Line 39">
                  <a:extLst>
                    <a:ext uri="{FF2B5EF4-FFF2-40B4-BE49-F238E27FC236}">
                      <a16:creationId xmlns:a16="http://schemas.microsoft.com/office/drawing/2014/main" id="{A61C8DD3-4A2F-4B6E-9769-9C8A3ABB549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048000" y="2979738"/>
                  <a:ext cx="1158875" cy="0"/>
                </a:xfrm>
                <a:prstGeom prst="line">
                  <a:avLst/>
                </a:prstGeom>
                <a:noFill/>
                <a:ln w="254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CA"/>
                </a:p>
              </p:txBody>
            </p:sp>
            <p:sp>
              <p:nvSpPr>
                <p:cNvPr id="63" name="Freeform 40">
                  <a:extLst>
                    <a:ext uri="{FF2B5EF4-FFF2-40B4-BE49-F238E27FC236}">
                      <a16:creationId xmlns:a16="http://schemas.microsoft.com/office/drawing/2014/main" id="{40DBEE1D-DDB6-4F14-8A3E-25D5E2A329C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95763" y="2938463"/>
                  <a:ext cx="136525" cy="84138"/>
                </a:xfrm>
                <a:custGeom>
                  <a:avLst/>
                  <a:gdLst>
                    <a:gd name="T0" fmla="*/ 0 w 86"/>
                    <a:gd name="T1" fmla="*/ 0 h 53"/>
                    <a:gd name="T2" fmla="*/ 86 w 86"/>
                    <a:gd name="T3" fmla="*/ 26 h 53"/>
                    <a:gd name="T4" fmla="*/ 0 w 86"/>
                    <a:gd name="T5" fmla="*/ 53 h 53"/>
                    <a:gd name="T6" fmla="*/ 0 w 86"/>
                    <a:gd name="T7" fmla="*/ 0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6" h="53">
                      <a:moveTo>
                        <a:pt x="0" y="0"/>
                      </a:moveTo>
                      <a:lnTo>
                        <a:pt x="86" y="26"/>
                      </a:lnTo>
                      <a:lnTo>
                        <a:pt x="0" y="5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CA"/>
                </a:p>
              </p:txBody>
            </p:sp>
            <p:sp>
              <p:nvSpPr>
                <p:cNvPr id="64" name="Line 41">
                  <a:extLst>
                    <a:ext uri="{FF2B5EF4-FFF2-40B4-BE49-F238E27FC236}">
                      <a16:creationId xmlns:a16="http://schemas.microsoft.com/office/drawing/2014/main" id="{B67B7BF0-5C54-4012-9044-4486B4BE747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163888" y="2081213"/>
                  <a:ext cx="0" cy="1025525"/>
                </a:xfrm>
                <a:prstGeom prst="line">
                  <a:avLst/>
                </a:prstGeom>
                <a:noFill/>
                <a:ln w="254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CA"/>
                </a:p>
              </p:txBody>
            </p:sp>
            <p:sp>
              <p:nvSpPr>
                <p:cNvPr id="65" name="Freeform 42">
                  <a:extLst>
                    <a:ext uri="{FF2B5EF4-FFF2-40B4-BE49-F238E27FC236}">
                      <a16:creationId xmlns:a16="http://schemas.microsoft.com/office/drawing/2014/main" id="{9862CFED-D406-4D80-969C-FDD14FBB727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19438" y="1965326"/>
                  <a:ext cx="90488" cy="127000"/>
                </a:xfrm>
                <a:custGeom>
                  <a:avLst/>
                  <a:gdLst>
                    <a:gd name="T0" fmla="*/ 0 w 57"/>
                    <a:gd name="T1" fmla="*/ 80 h 80"/>
                    <a:gd name="T2" fmla="*/ 28 w 57"/>
                    <a:gd name="T3" fmla="*/ 0 h 80"/>
                    <a:gd name="T4" fmla="*/ 57 w 57"/>
                    <a:gd name="T5" fmla="*/ 80 h 80"/>
                    <a:gd name="T6" fmla="*/ 0 w 57"/>
                    <a:gd name="T7" fmla="*/ 80 h 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7" h="80">
                      <a:moveTo>
                        <a:pt x="0" y="80"/>
                      </a:moveTo>
                      <a:lnTo>
                        <a:pt x="28" y="0"/>
                      </a:lnTo>
                      <a:lnTo>
                        <a:pt x="57" y="80"/>
                      </a:lnTo>
                      <a:lnTo>
                        <a:pt x="0" y="8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CA"/>
                </a:p>
              </p:txBody>
            </p:sp>
            <p:sp>
              <p:nvSpPr>
                <p:cNvPr id="66" name="Rectangle 43">
                  <a:extLst>
                    <a:ext uri="{FF2B5EF4-FFF2-40B4-BE49-F238E27FC236}">
                      <a16:creationId xmlns:a16="http://schemas.microsoft.com/office/drawing/2014/main" id="{E67284F9-A2EC-41B8-8356-B22A4C0F998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10075" y="2876551"/>
                  <a:ext cx="190500" cy="2825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50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Calibri" panose="020F0502020204030204" pitchFamily="34" charset="0"/>
                    </a:rPr>
                    <a:t>x</a:t>
                  </a:r>
                  <a:endParaRPr kumimoji="0" lang="en-US" alt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68" name="Line 45">
                  <a:extLst>
                    <a:ext uri="{FF2B5EF4-FFF2-40B4-BE49-F238E27FC236}">
                      <a16:creationId xmlns:a16="http://schemas.microsoft.com/office/drawing/2014/main" id="{43535404-FEAE-46DD-89F0-2A14DA03967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63888" y="2192338"/>
                  <a:ext cx="946150" cy="0"/>
                </a:xfrm>
                <a:prstGeom prst="line">
                  <a:avLst/>
                </a:prstGeom>
                <a:noFill/>
                <a:ln w="254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CA"/>
                </a:p>
              </p:txBody>
            </p:sp>
            <p:sp>
              <p:nvSpPr>
                <p:cNvPr id="69" name="Line 46">
                  <a:extLst>
                    <a:ext uri="{FF2B5EF4-FFF2-40B4-BE49-F238E27FC236}">
                      <a16:creationId xmlns:a16="http://schemas.microsoft.com/office/drawing/2014/main" id="{FD7A72F7-87AA-4623-A5CF-EC0853ED2C8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110038" y="2192338"/>
                  <a:ext cx="0" cy="787400"/>
                </a:xfrm>
                <a:prstGeom prst="line">
                  <a:avLst/>
                </a:prstGeom>
                <a:noFill/>
                <a:ln w="254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CA"/>
                </a:p>
              </p:txBody>
            </p:sp>
            <p:cxnSp>
              <p:nvCxnSpPr>
                <p:cNvPr id="70" name="Straight Connector 69">
                  <a:extLst>
                    <a:ext uri="{FF2B5EF4-FFF2-40B4-BE49-F238E27FC236}">
                      <a16:creationId xmlns:a16="http://schemas.microsoft.com/office/drawing/2014/main" id="{6BC74FC3-77F9-4E65-84AE-8FD2E23FFE7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396457" y="2571750"/>
                  <a:ext cx="469106" cy="207169"/>
                </a:xfrm>
                <a:prstGeom prst="line">
                  <a:avLst/>
                </a:prstGeom>
                <a:ln w="1905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BF49BA0B-D9F9-4F07-904E-FDE4D0D7D91F}"/>
              </a:ext>
            </a:extLst>
          </p:cNvPr>
          <p:cNvGrpSpPr/>
          <p:nvPr/>
        </p:nvGrpSpPr>
        <p:grpSpPr>
          <a:xfrm>
            <a:off x="4801774" y="1504126"/>
            <a:ext cx="1987826" cy="1537524"/>
            <a:chOff x="4801774" y="1504126"/>
            <a:chExt cx="1987826" cy="1537524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B0E4489-3ECE-4FB7-B34D-486359C3791E}"/>
                </a:ext>
              </a:extLst>
            </p:cNvPr>
            <p:cNvSpPr txBox="1"/>
            <p:nvPr/>
          </p:nvSpPr>
          <p:spPr>
            <a:xfrm>
              <a:off x="4801774" y="1504126"/>
              <a:ext cx="19878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Fragments</a:t>
              </a:r>
              <a:endParaRPr lang="en-CA" dirty="0"/>
            </a:p>
          </p:txBody>
        </p: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D69F3877-4D84-47E2-8723-E82634787418}"/>
                </a:ext>
              </a:extLst>
            </p:cNvPr>
            <p:cNvGrpSpPr/>
            <p:nvPr/>
          </p:nvGrpSpPr>
          <p:grpSpPr>
            <a:xfrm>
              <a:off x="5226050" y="2097088"/>
              <a:ext cx="1146175" cy="944562"/>
              <a:chOff x="5226050" y="2097088"/>
              <a:chExt cx="1146175" cy="944562"/>
            </a:xfrm>
          </p:grpSpPr>
          <p:sp>
            <p:nvSpPr>
              <p:cNvPr id="73" name="AutoShape 48">
                <a:extLst>
                  <a:ext uri="{FF2B5EF4-FFF2-40B4-BE49-F238E27FC236}">
                    <a16:creationId xmlns:a16="http://schemas.microsoft.com/office/drawing/2014/main" id="{B44DEC14-2A51-4496-B813-509A4A28F99C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5226050" y="2097088"/>
                <a:ext cx="1146175" cy="9445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CA" dirty="0"/>
              </a:p>
            </p:txBody>
          </p:sp>
          <p:sp>
            <p:nvSpPr>
              <p:cNvPr id="74" name="Rectangle 50">
                <a:extLst>
                  <a:ext uri="{FF2B5EF4-FFF2-40B4-BE49-F238E27FC236}">
                    <a16:creationId xmlns:a16="http://schemas.microsoft.com/office/drawing/2014/main" id="{3A4C9A6F-10A8-46FA-B743-52F12F1809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6688" y="2117725"/>
                <a:ext cx="1106488" cy="908050"/>
              </a:xfrm>
              <a:prstGeom prst="rect">
                <a:avLst/>
              </a:prstGeom>
              <a:noFill/>
              <a:ln w="26988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CA"/>
              </a:p>
            </p:txBody>
          </p:sp>
          <p:sp>
            <p:nvSpPr>
              <p:cNvPr id="75" name="Rectangle 51">
                <a:extLst>
                  <a:ext uri="{FF2B5EF4-FFF2-40B4-BE49-F238E27FC236}">
                    <a16:creationId xmlns:a16="http://schemas.microsoft.com/office/drawing/2014/main" id="{658CD6E2-D35D-473B-A178-CAEA1171CB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78475" y="2698750"/>
                <a:ext cx="127000" cy="127000"/>
              </a:xfrm>
              <a:prstGeom prst="rect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CA"/>
              </a:p>
            </p:txBody>
          </p:sp>
          <p:sp>
            <p:nvSpPr>
              <p:cNvPr id="76" name="Rectangle 52">
                <a:extLst>
                  <a:ext uri="{FF2B5EF4-FFF2-40B4-BE49-F238E27FC236}">
                    <a16:creationId xmlns:a16="http://schemas.microsoft.com/office/drawing/2014/main" id="{68CD7753-D6CD-40E1-A11F-3A307E918C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05475" y="2698750"/>
                <a:ext cx="125413" cy="127000"/>
              </a:xfrm>
              <a:prstGeom prst="rect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CA"/>
              </a:p>
            </p:txBody>
          </p:sp>
          <p:sp>
            <p:nvSpPr>
              <p:cNvPr id="77" name="Rectangle 53">
                <a:extLst>
                  <a:ext uri="{FF2B5EF4-FFF2-40B4-BE49-F238E27FC236}">
                    <a16:creationId xmlns:a16="http://schemas.microsoft.com/office/drawing/2014/main" id="{3DCE889F-BC3B-41A2-9055-CBBBC3E33B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30888" y="2698750"/>
                <a:ext cx="127000" cy="127000"/>
              </a:xfrm>
              <a:prstGeom prst="rect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CA"/>
              </a:p>
            </p:txBody>
          </p:sp>
          <p:sp>
            <p:nvSpPr>
              <p:cNvPr id="78" name="Rectangle 54">
                <a:extLst>
                  <a:ext uri="{FF2B5EF4-FFF2-40B4-BE49-F238E27FC236}">
                    <a16:creationId xmlns:a16="http://schemas.microsoft.com/office/drawing/2014/main" id="{C18BCE9D-8F9E-4E77-A9EC-1E9D7259AE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05475" y="2444750"/>
                <a:ext cx="125413" cy="127000"/>
              </a:xfrm>
              <a:prstGeom prst="rect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CA"/>
              </a:p>
            </p:txBody>
          </p:sp>
          <p:sp>
            <p:nvSpPr>
              <p:cNvPr id="79" name="Rectangle 55">
                <a:extLst>
                  <a:ext uri="{FF2B5EF4-FFF2-40B4-BE49-F238E27FC236}">
                    <a16:creationId xmlns:a16="http://schemas.microsoft.com/office/drawing/2014/main" id="{4225C444-496C-42A3-8F8D-224469290B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41975" y="2571750"/>
                <a:ext cx="125413" cy="127000"/>
              </a:xfrm>
              <a:prstGeom prst="rect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CA"/>
              </a:p>
            </p:txBody>
          </p:sp>
          <p:sp>
            <p:nvSpPr>
              <p:cNvPr id="80" name="Rectangle 56">
                <a:extLst>
                  <a:ext uri="{FF2B5EF4-FFF2-40B4-BE49-F238E27FC236}">
                    <a16:creationId xmlns:a16="http://schemas.microsoft.com/office/drawing/2014/main" id="{2B4A6EF6-5255-4568-A158-060CF7C38E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7388" y="2571750"/>
                <a:ext cx="127000" cy="127000"/>
              </a:xfrm>
              <a:prstGeom prst="rect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CA"/>
              </a:p>
            </p:txBody>
          </p:sp>
          <p:sp>
            <p:nvSpPr>
              <p:cNvPr id="84" name="Rectangle 60">
                <a:extLst>
                  <a:ext uri="{FF2B5EF4-FFF2-40B4-BE49-F238E27FC236}">
                    <a16:creationId xmlns:a16="http://schemas.microsoft.com/office/drawing/2014/main" id="{6268EE09-D1E9-43D8-B8EA-88EC33FB02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30888" y="2444750"/>
                <a:ext cx="127000" cy="127000"/>
              </a:xfrm>
              <a:prstGeom prst="rect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CA"/>
              </a:p>
            </p:txBody>
          </p:sp>
          <p:sp>
            <p:nvSpPr>
              <p:cNvPr id="85" name="Rectangle 61">
                <a:extLst>
                  <a:ext uri="{FF2B5EF4-FFF2-40B4-BE49-F238E27FC236}">
                    <a16:creationId xmlns:a16="http://schemas.microsoft.com/office/drawing/2014/main" id="{59D7DB3C-9AF1-468E-B662-9417524956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51475" y="2698750"/>
                <a:ext cx="127000" cy="127000"/>
              </a:xfrm>
              <a:prstGeom prst="rect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CA"/>
              </a:p>
            </p:txBody>
          </p:sp>
          <p:sp>
            <p:nvSpPr>
              <p:cNvPr id="86" name="Rectangle 62">
                <a:extLst>
                  <a:ext uri="{FF2B5EF4-FFF2-40B4-BE49-F238E27FC236}">
                    <a16:creationId xmlns:a16="http://schemas.microsoft.com/office/drawing/2014/main" id="{AC6EE3F7-A920-4B94-8DA0-80D076E780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4975" y="2571750"/>
                <a:ext cx="127000" cy="127000"/>
              </a:xfrm>
              <a:prstGeom prst="rect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CA"/>
              </a:p>
            </p:txBody>
          </p:sp>
          <p:sp>
            <p:nvSpPr>
              <p:cNvPr id="87" name="Rectangle 63">
                <a:extLst>
                  <a:ext uri="{FF2B5EF4-FFF2-40B4-BE49-F238E27FC236}">
                    <a16:creationId xmlns:a16="http://schemas.microsoft.com/office/drawing/2014/main" id="{47B86CDC-D871-4052-9B84-2AA2FE1CE7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78475" y="2444750"/>
                <a:ext cx="127000" cy="127000"/>
              </a:xfrm>
              <a:prstGeom prst="rect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CA"/>
              </a:p>
            </p:txBody>
          </p:sp>
          <p:sp>
            <p:nvSpPr>
              <p:cNvPr id="88" name="Rectangle 64">
                <a:extLst>
                  <a:ext uri="{FF2B5EF4-FFF2-40B4-BE49-F238E27FC236}">
                    <a16:creationId xmlns:a16="http://schemas.microsoft.com/office/drawing/2014/main" id="{D14FC21F-96B0-43C5-A853-27C3B9BFE7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41975" y="2317750"/>
                <a:ext cx="125413" cy="127000"/>
              </a:xfrm>
              <a:prstGeom prst="rect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CA"/>
              </a:p>
            </p:txBody>
          </p:sp>
          <p:sp>
            <p:nvSpPr>
              <p:cNvPr id="89" name="Rectangle 65">
                <a:extLst>
                  <a:ext uri="{FF2B5EF4-FFF2-40B4-BE49-F238E27FC236}">
                    <a16:creationId xmlns:a16="http://schemas.microsoft.com/office/drawing/2014/main" id="{60275BBF-78B2-4EC7-A817-51145ADC75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57888" y="2444750"/>
                <a:ext cx="127000" cy="127000"/>
              </a:xfrm>
              <a:prstGeom prst="rect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CA"/>
              </a:p>
            </p:txBody>
          </p:sp>
          <p:sp>
            <p:nvSpPr>
              <p:cNvPr id="90" name="Rectangle 66">
                <a:extLst>
                  <a:ext uri="{FF2B5EF4-FFF2-40B4-BE49-F238E27FC236}">
                    <a16:creationId xmlns:a16="http://schemas.microsoft.com/office/drawing/2014/main" id="{98580873-C06D-4557-A4AD-E04FABBB43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7388" y="2317750"/>
                <a:ext cx="127000" cy="127000"/>
              </a:xfrm>
              <a:prstGeom prst="rect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CA"/>
              </a:p>
            </p:txBody>
          </p:sp>
        </p:grpSp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89F0F0E6-079B-444D-B820-C96F8811597D}"/>
              </a:ext>
            </a:extLst>
          </p:cNvPr>
          <p:cNvGrpSpPr/>
          <p:nvPr/>
        </p:nvGrpSpPr>
        <p:grpSpPr>
          <a:xfrm>
            <a:off x="6761025" y="1504126"/>
            <a:ext cx="1987826" cy="1542287"/>
            <a:chOff x="6761025" y="1504126"/>
            <a:chExt cx="1987826" cy="154228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75C74B6-911A-4B9C-938F-9F0E4C4F6A29}"/>
                </a:ext>
              </a:extLst>
            </p:cNvPr>
            <p:cNvSpPr txBox="1"/>
            <p:nvPr/>
          </p:nvSpPr>
          <p:spPr>
            <a:xfrm>
              <a:off x="6761025" y="1504126"/>
              <a:ext cx="19878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Pixels</a:t>
              </a:r>
              <a:endParaRPr lang="en-CA" dirty="0"/>
            </a:p>
          </p:txBody>
        </p:sp>
        <p:grpSp>
          <p:nvGrpSpPr>
            <p:cNvPr id="91" name="Group 69">
              <a:extLst>
                <a:ext uri="{FF2B5EF4-FFF2-40B4-BE49-F238E27FC236}">
                  <a16:creationId xmlns:a16="http://schemas.microsoft.com/office/drawing/2014/main" id="{25D04D26-50DF-433B-9A18-2712B155952A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213600" y="2101850"/>
              <a:ext cx="1146175" cy="944563"/>
              <a:chOff x="4544" y="1324"/>
              <a:chExt cx="722" cy="595"/>
            </a:xfrm>
          </p:grpSpPr>
          <p:sp>
            <p:nvSpPr>
              <p:cNvPr id="92" name="AutoShape 68">
                <a:extLst>
                  <a:ext uri="{FF2B5EF4-FFF2-40B4-BE49-F238E27FC236}">
                    <a16:creationId xmlns:a16="http://schemas.microsoft.com/office/drawing/2014/main" id="{54EA9B15-88F0-4CD2-B0F6-A80452C82911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4544" y="1324"/>
                <a:ext cx="722" cy="5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CA" dirty="0"/>
              </a:p>
            </p:txBody>
          </p:sp>
          <p:sp>
            <p:nvSpPr>
              <p:cNvPr id="93" name="Rectangle 70">
                <a:extLst>
                  <a:ext uri="{FF2B5EF4-FFF2-40B4-BE49-F238E27FC236}">
                    <a16:creationId xmlns:a16="http://schemas.microsoft.com/office/drawing/2014/main" id="{19BAC23B-18DB-4330-9161-62CDF699E0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6" y="1703"/>
                <a:ext cx="80" cy="8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CA"/>
              </a:p>
            </p:txBody>
          </p:sp>
          <p:sp>
            <p:nvSpPr>
              <p:cNvPr id="94" name="Rectangle 71">
                <a:extLst>
                  <a:ext uri="{FF2B5EF4-FFF2-40B4-BE49-F238E27FC236}">
                    <a16:creationId xmlns:a16="http://schemas.microsoft.com/office/drawing/2014/main" id="{74DC5C86-D0BB-48EA-BD59-3B5E30FEC1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6" y="1703"/>
                <a:ext cx="80" cy="80"/>
              </a:xfrm>
              <a:prstGeom prst="rect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CA"/>
              </a:p>
            </p:txBody>
          </p:sp>
          <p:sp>
            <p:nvSpPr>
              <p:cNvPr id="95" name="Rectangle 72">
                <a:extLst>
                  <a:ext uri="{FF2B5EF4-FFF2-40B4-BE49-F238E27FC236}">
                    <a16:creationId xmlns:a16="http://schemas.microsoft.com/office/drawing/2014/main" id="{3B164B52-4548-492E-94FA-B0BECA19C7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46" y="1703"/>
                <a:ext cx="79" cy="8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CA"/>
              </a:p>
            </p:txBody>
          </p:sp>
          <p:sp>
            <p:nvSpPr>
              <p:cNvPr id="96" name="Rectangle 73">
                <a:extLst>
                  <a:ext uri="{FF2B5EF4-FFF2-40B4-BE49-F238E27FC236}">
                    <a16:creationId xmlns:a16="http://schemas.microsoft.com/office/drawing/2014/main" id="{4D21C102-00C0-4DCC-BC0A-C1E8A5A6BE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46" y="1703"/>
                <a:ext cx="79" cy="80"/>
              </a:xfrm>
              <a:prstGeom prst="rect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CA"/>
              </a:p>
            </p:txBody>
          </p:sp>
          <p:sp>
            <p:nvSpPr>
              <p:cNvPr id="97" name="Rectangle 74">
                <a:extLst>
                  <a:ext uri="{FF2B5EF4-FFF2-40B4-BE49-F238E27FC236}">
                    <a16:creationId xmlns:a16="http://schemas.microsoft.com/office/drawing/2014/main" id="{AB0A057F-4626-4189-A12B-5C1615A12D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25" y="1703"/>
                <a:ext cx="80" cy="8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CA"/>
              </a:p>
            </p:txBody>
          </p:sp>
          <p:sp>
            <p:nvSpPr>
              <p:cNvPr id="98" name="Rectangle 75">
                <a:extLst>
                  <a:ext uri="{FF2B5EF4-FFF2-40B4-BE49-F238E27FC236}">
                    <a16:creationId xmlns:a16="http://schemas.microsoft.com/office/drawing/2014/main" id="{91C3668C-DDBF-4845-B5E9-737D117E20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25" y="1703"/>
                <a:ext cx="80" cy="80"/>
              </a:xfrm>
              <a:prstGeom prst="rect">
                <a:avLst/>
              </a:prstGeom>
              <a:solidFill>
                <a:srgbClr val="FF0000"/>
              </a:solidFill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CA"/>
              </a:p>
            </p:txBody>
          </p:sp>
          <p:sp>
            <p:nvSpPr>
              <p:cNvPr id="99" name="Rectangle 76">
                <a:extLst>
                  <a:ext uri="{FF2B5EF4-FFF2-40B4-BE49-F238E27FC236}">
                    <a16:creationId xmlns:a16="http://schemas.microsoft.com/office/drawing/2014/main" id="{3BAD0BA0-D6D3-4EF0-808D-8BA844CA46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46" y="1543"/>
                <a:ext cx="79" cy="8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CA"/>
              </a:p>
            </p:txBody>
          </p:sp>
          <p:sp>
            <p:nvSpPr>
              <p:cNvPr id="100" name="Rectangle 77">
                <a:extLst>
                  <a:ext uri="{FF2B5EF4-FFF2-40B4-BE49-F238E27FC236}">
                    <a16:creationId xmlns:a16="http://schemas.microsoft.com/office/drawing/2014/main" id="{9FFF31F4-BACA-434F-B7BB-BFC0B1D6E5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46" y="1543"/>
                <a:ext cx="79" cy="80"/>
              </a:xfrm>
              <a:prstGeom prst="rect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CA"/>
              </a:p>
            </p:txBody>
          </p:sp>
          <p:sp>
            <p:nvSpPr>
              <p:cNvPr id="101" name="Rectangle 78">
                <a:extLst>
                  <a:ext uri="{FF2B5EF4-FFF2-40B4-BE49-F238E27FC236}">
                    <a16:creationId xmlns:a16="http://schemas.microsoft.com/office/drawing/2014/main" id="{44CE8D64-41A1-4B30-80CA-DFAC9E91EB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6" y="1623"/>
                <a:ext cx="79" cy="8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CA"/>
              </a:p>
            </p:txBody>
          </p:sp>
          <p:sp>
            <p:nvSpPr>
              <p:cNvPr id="102" name="Rectangle 79">
                <a:extLst>
                  <a:ext uri="{FF2B5EF4-FFF2-40B4-BE49-F238E27FC236}">
                    <a16:creationId xmlns:a16="http://schemas.microsoft.com/office/drawing/2014/main" id="{99E15DD6-4B9B-4166-B8EC-0432304DB8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6" y="1623"/>
                <a:ext cx="79" cy="80"/>
              </a:xfrm>
              <a:prstGeom prst="rect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CA"/>
              </a:p>
            </p:txBody>
          </p:sp>
          <p:sp>
            <p:nvSpPr>
              <p:cNvPr id="103" name="Rectangle 80">
                <a:extLst>
                  <a:ext uri="{FF2B5EF4-FFF2-40B4-BE49-F238E27FC236}">
                    <a16:creationId xmlns:a16="http://schemas.microsoft.com/office/drawing/2014/main" id="{F0B68F47-C829-404B-BACF-C8C0A687E6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85" y="1623"/>
                <a:ext cx="80" cy="8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CA"/>
              </a:p>
            </p:txBody>
          </p:sp>
          <p:sp>
            <p:nvSpPr>
              <p:cNvPr id="104" name="Rectangle 81">
                <a:extLst>
                  <a:ext uri="{FF2B5EF4-FFF2-40B4-BE49-F238E27FC236}">
                    <a16:creationId xmlns:a16="http://schemas.microsoft.com/office/drawing/2014/main" id="{9C4A34A3-F63F-4B21-AD82-F68DD58FB3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85" y="1623"/>
                <a:ext cx="80" cy="80"/>
              </a:xfrm>
              <a:prstGeom prst="rect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CA"/>
              </a:p>
            </p:txBody>
          </p:sp>
          <p:sp>
            <p:nvSpPr>
              <p:cNvPr id="108" name="Rectangle 85">
                <a:extLst>
                  <a:ext uri="{FF2B5EF4-FFF2-40B4-BE49-F238E27FC236}">
                    <a16:creationId xmlns:a16="http://schemas.microsoft.com/office/drawing/2014/main" id="{387EA6FA-6B83-492B-8ED9-9C8677D04E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25" y="1543"/>
                <a:ext cx="80" cy="80"/>
              </a:xfrm>
              <a:prstGeom prst="rect">
                <a:avLst/>
              </a:prstGeom>
              <a:solidFill>
                <a:srgbClr val="FFFF00"/>
              </a:solidFill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CA"/>
              </a:p>
            </p:txBody>
          </p:sp>
          <p:sp>
            <p:nvSpPr>
              <p:cNvPr id="109" name="Rectangle 86">
                <a:extLst>
                  <a:ext uri="{FF2B5EF4-FFF2-40B4-BE49-F238E27FC236}">
                    <a16:creationId xmlns:a16="http://schemas.microsoft.com/office/drawing/2014/main" id="{455331F8-B5DD-4AA8-A5AC-6C1DA5B483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86" y="1703"/>
                <a:ext cx="80" cy="8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CA"/>
              </a:p>
            </p:txBody>
          </p:sp>
          <p:sp>
            <p:nvSpPr>
              <p:cNvPr id="110" name="Rectangle 87">
                <a:extLst>
                  <a:ext uri="{FF2B5EF4-FFF2-40B4-BE49-F238E27FC236}">
                    <a16:creationId xmlns:a16="http://schemas.microsoft.com/office/drawing/2014/main" id="{834A7F9F-59E9-4D4D-A00E-9ADC59A377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86" y="1703"/>
                <a:ext cx="80" cy="80"/>
              </a:xfrm>
              <a:prstGeom prst="rect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CA"/>
              </a:p>
            </p:txBody>
          </p:sp>
          <p:sp>
            <p:nvSpPr>
              <p:cNvPr id="111" name="Rectangle 88">
                <a:extLst>
                  <a:ext uri="{FF2B5EF4-FFF2-40B4-BE49-F238E27FC236}">
                    <a16:creationId xmlns:a16="http://schemas.microsoft.com/office/drawing/2014/main" id="{478DE199-8194-451B-BB97-AAC0213E5D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26" y="1623"/>
                <a:ext cx="80" cy="8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CA"/>
              </a:p>
            </p:txBody>
          </p:sp>
          <p:sp>
            <p:nvSpPr>
              <p:cNvPr id="112" name="Rectangle 89">
                <a:extLst>
                  <a:ext uri="{FF2B5EF4-FFF2-40B4-BE49-F238E27FC236}">
                    <a16:creationId xmlns:a16="http://schemas.microsoft.com/office/drawing/2014/main" id="{5944B9D6-BF94-434B-ADE6-F30E1DDD17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26" y="1623"/>
                <a:ext cx="80" cy="80"/>
              </a:xfrm>
              <a:prstGeom prst="rect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CA"/>
              </a:p>
            </p:txBody>
          </p:sp>
          <p:sp>
            <p:nvSpPr>
              <p:cNvPr id="113" name="Rectangle 90">
                <a:extLst>
                  <a:ext uri="{FF2B5EF4-FFF2-40B4-BE49-F238E27FC236}">
                    <a16:creationId xmlns:a16="http://schemas.microsoft.com/office/drawing/2014/main" id="{D1BF16EC-113A-43BA-BF8F-3D9EA04B83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6" y="1543"/>
                <a:ext cx="80" cy="8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CA"/>
              </a:p>
            </p:txBody>
          </p:sp>
          <p:sp>
            <p:nvSpPr>
              <p:cNvPr id="114" name="Rectangle 91">
                <a:extLst>
                  <a:ext uri="{FF2B5EF4-FFF2-40B4-BE49-F238E27FC236}">
                    <a16:creationId xmlns:a16="http://schemas.microsoft.com/office/drawing/2014/main" id="{CDDC1384-84AF-497D-9C8F-3E3E75C533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6" y="1543"/>
                <a:ext cx="80" cy="80"/>
              </a:xfrm>
              <a:prstGeom prst="rect">
                <a:avLst/>
              </a:prstGeom>
              <a:solidFill>
                <a:srgbClr val="FF0000"/>
              </a:solidFill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CA"/>
              </a:p>
            </p:txBody>
          </p:sp>
          <p:sp>
            <p:nvSpPr>
              <p:cNvPr id="115" name="Rectangle 92">
                <a:extLst>
                  <a:ext uri="{FF2B5EF4-FFF2-40B4-BE49-F238E27FC236}">
                    <a16:creationId xmlns:a16="http://schemas.microsoft.com/office/drawing/2014/main" id="{D61B7AC9-3B7E-462A-AA21-6B30F6D053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6" y="1463"/>
                <a:ext cx="79" cy="8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CA"/>
              </a:p>
            </p:txBody>
          </p:sp>
          <p:sp>
            <p:nvSpPr>
              <p:cNvPr id="116" name="Rectangle 93">
                <a:extLst>
                  <a:ext uri="{FF2B5EF4-FFF2-40B4-BE49-F238E27FC236}">
                    <a16:creationId xmlns:a16="http://schemas.microsoft.com/office/drawing/2014/main" id="{0A2CF80F-9797-459E-A7B2-19BC6D4E84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6" y="1463"/>
                <a:ext cx="79" cy="80"/>
              </a:xfrm>
              <a:prstGeom prst="rect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CA"/>
              </a:p>
            </p:txBody>
          </p:sp>
          <p:sp>
            <p:nvSpPr>
              <p:cNvPr id="117" name="Rectangle 94">
                <a:extLst>
                  <a:ext uri="{FF2B5EF4-FFF2-40B4-BE49-F238E27FC236}">
                    <a16:creationId xmlns:a16="http://schemas.microsoft.com/office/drawing/2014/main" id="{DBB29662-6396-4143-83D4-0C347744B6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05" y="1543"/>
                <a:ext cx="80" cy="80"/>
              </a:xfrm>
              <a:prstGeom prst="rect">
                <a:avLst/>
              </a:prstGeom>
              <a:solidFill>
                <a:srgbClr val="FFFF00"/>
              </a:solidFill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CA"/>
              </a:p>
            </p:txBody>
          </p:sp>
          <p:sp>
            <p:nvSpPr>
              <p:cNvPr id="118" name="Rectangle 95">
                <a:extLst>
                  <a:ext uri="{FF2B5EF4-FFF2-40B4-BE49-F238E27FC236}">
                    <a16:creationId xmlns:a16="http://schemas.microsoft.com/office/drawing/2014/main" id="{33F8EC9C-B38F-461B-ADAE-CD4CF6F225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85" y="1463"/>
                <a:ext cx="80" cy="80"/>
              </a:xfrm>
              <a:prstGeom prst="rect">
                <a:avLst/>
              </a:prstGeom>
              <a:solidFill>
                <a:srgbClr val="FFFF00"/>
              </a:solidFill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CA"/>
              </a:p>
            </p:txBody>
          </p:sp>
          <p:sp>
            <p:nvSpPr>
              <p:cNvPr id="119" name="Rectangle 96">
                <a:extLst>
                  <a:ext uri="{FF2B5EF4-FFF2-40B4-BE49-F238E27FC236}">
                    <a16:creationId xmlns:a16="http://schemas.microsoft.com/office/drawing/2014/main" id="{55082F8F-437F-4943-9ABE-502FB493DD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57" y="1337"/>
                <a:ext cx="697" cy="572"/>
              </a:xfrm>
              <a:prstGeom prst="rect">
                <a:avLst/>
              </a:prstGeom>
              <a:noFill/>
              <a:ln w="26988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CA"/>
              </a:p>
            </p:txBody>
          </p:sp>
        </p:grpSp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9DDA080D-8126-40E0-A465-353D84C48E9B}"/>
              </a:ext>
            </a:extLst>
          </p:cNvPr>
          <p:cNvGrpSpPr/>
          <p:nvPr/>
        </p:nvGrpSpPr>
        <p:grpSpPr>
          <a:xfrm>
            <a:off x="557549" y="1504126"/>
            <a:ext cx="1987826" cy="1613725"/>
            <a:chOff x="557549" y="1504126"/>
            <a:chExt cx="1987826" cy="1613725"/>
          </a:xfrm>
        </p:grpSpPr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9D687DBF-71E0-4ED3-899F-D8AF333E146D}"/>
                </a:ext>
              </a:extLst>
            </p:cNvPr>
            <p:cNvSpPr txBox="1"/>
            <p:nvPr/>
          </p:nvSpPr>
          <p:spPr>
            <a:xfrm>
              <a:off x="557549" y="1504126"/>
              <a:ext cx="19878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3D</a:t>
              </a:r>
              <a:r>
                <a:rPr lang="en-CA" altLang="zh-CN" dirty="0"/>
                <a:t> Object Space</a:t>
              </a:r>
              <a:endParaRPr lang="en-CA" dirty="0"/>
            </a:p>
          </p:txBody>
        </p:sp>
        <p:grpSp>
          <p:nvGrpSpPr>
            <p:cNvPr id="164" name="Group 163">
              <a:extLst>
                <a:ext uri="{FF2B5EF4-FFF2-40B4-BE49-F238E27FC236}">
                  <a16:creationId xmlns:a16="http://schemas.microsoft.com/office/drawing/2014/main" id="{B6A104AF-2A5D-4B13-9202-D8E4A3C1DB41}"/>
                </a:ext>
              </a:extLst>
            </p:cNvPr>
            <p:cNvGrpSpPr/>
            <p:nvPr/>
          </p:nvGrpSpPr>
          <p:grpSpPr>
            <a:xfrm>
              <a:off x="879475" y="2009776"/>
              <a:ext cx="1343026" cy="1108075"/>
              <a:chOff x="879475" y="2009776"/>
              <a:chExt cx="1343026" cy="1108075"/>
            </a:xfrm>
          </p:grpSpPr>
          <p:sp>
            <p:nvSpPr>
              <p:cNvPr id="159" name="Isosceles Triangle 158">
                <a:extLst>
                  <a:ext uri="{FF2B5EF4-FFF2-40B4-BE49-F238E27FC236}">
                    <a16:creationId xmlns:a16="http://schemas.microsoft.com/office/drawing/2014/main" id="{5C5B3D24-FCD5-4F6E-B72F-4C5504E2FBBC}"/>
                  </a:ext>
                </a:extLst>
              </p:cNvPr>
              <p:cNvSpPr/>
              <p:nvPr/>
            </p:nvSpPr>
            <p:spPr>
              <a:xfrm rot="19980000">
                <a:off x="1277738" y="2339300"/>
                <a:ext cx="535997" cy="337117"/>
              </a:xfrm>
              <a:prstGeom prst="triangle">
                <a:avLst>
                  <a:gd name="adj" fmla="val 68991"/>
                </a:avLst>
              </a:prstGeom>
              <a:solidFill>
                <a:srgbClr val="FFFF00"/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30" name="AutoShape 98">
                <a:extLst>
                  <a:ext uri="{FF2B5EF4-FFF2-40B4-BE49-F238E27FC236}">
                    <a16:creationId xmlns:a16="http://schemas.microsoft.com/office/drawing/2014/main" id="{E87A4832-E0FE-476F-B846-3EC05F180879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879475" y="2009776"/>
                <a:ext cx="1343025" cy="11080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CA" dirty="0"/>
              </a:p>
            </p:txBody>
          </p:sp>
          <p:sp>
            <p:nvSpPr>
              <p:cNvPr id="131" name="Line 100">
                <a:extLst>
                  <a:ext uri="{FF2B5EF4-FFF2-40B4-BE49-F238E27FC236}">
                    <a16:creationId xmlns:a16="http://schemas.microsoft.com/office/drawing/2014/main" id="{FF4D75C0-0C9F-4BD5-BCF5-541E9BE61C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98525" y="2979739"/>
                <a:ext cx="1195388" cy="0"/>
              </a:xfrm>
              <a:prstGeom prst="line">
                <a:avLst/>
              </a:prstGeom>
              <a:noFill/>
              <a:ln w="254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CA"/>
              </a:p>
            </p:txBody>
          </p:sp>
          <p:sp>
            <p:nvSpPr>
              <p:cNvPr id="132" name="Freeform 101">
                <a:extLst>
                  <a:ext uri="{FF2B5EF4-FFF2-40B4-BE49-F238E27FC236}">
                    <a16:creationId xmlns:a16="http://schemas.microsoft.com/office/drawing/2014/main" id="{A707B57E-86C1-454E-819C-0289146A73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81213" y="2932114"/>
                <a:ext cx="141288" cy="93663"/>
              </a:xfrm>
              <a:custGeom>
                <a:avLst/>
                <a:gdLst>
                  <a:gd name="T0" fmla="*/ 0 w 89"/>
                  <a:gd name="T1" fmla="*/ 0 h 59"/>
                  <a:gd name="T2" fmla="*/ 89 w 89"/>
                  <a:gd name="T3" fmla="*/ 30 h 59"/>
                  <a:gd name="T4" fmla="*/ 0 w 89"/>
                  <a:gd name="T5" fmla="*/ 59 h 59"/>
                  <a:gd name="T6" fmla="*/ 0 w 89"/>
                  <a:gd name="T7" fmla="*/ 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9" h="59">
                    <a:moveTo>
                      <a:pt x="0" y="0"/>
                    </a:moveTo>
                    <a:lnTo>
                      <a:pt x="89" y="30"/>
                    </a:lnTo>
                    <a:lnTo>
                      <a:pt x="0" y="5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CA"/>
              </a:p>
            </p:txBody>
          </p:sp>
          <p:sp>
            <p:nvSpPr>
              <p:cNvPr id="133" name="Line 102">
                <a:extLst>
                  <a:ext uri="{FF2B5EF4-FFF2-40B4-BE49-F238E27FC236}">
                    <a16:creationId xmlns:a16="http://schemas.microsoft.com/office/drawing/2014/main" id="{F61E2780-6861-4456-9890-2C797D5435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019175" y="2144714"/>
                <a:ext cx="0" cy="954088"/>
              </a:xfrm>
              <a:prstGeom prst="line">
                <a:avLst/>
              </a:prstGeom>
              <a:noFill/>
              <a:ln w="254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CA"/>
              </a:p>
            </p:txBody>
          </p:sp>
          <p:sp>
            <p:nvSpPr>
              <p:cNvPr id="134" name="Freeform 103">
                <a:extLst>
                  <a:ext uri="{FF2B5EF4-FFF2-40B4-BE49-F238E27FC236}">
                    <a16:creationId xmlns:a16="http://schemas.microsoft.com/office/drawing/2014/main" id="{0282442C-ED29-481D-9626-FEDF34E00A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71550" y="2016126"/>
                <a:ext cx="95250" cy="141288"/>
              </a:xfrm>
              <a:custGeom>
                <a:avLst/>
                <a:gdLst>
                  <a:gd name="T0" fmla="*/ 0 w 60"/>
                  <a:gd name="T1" fmla="*/ 89 h 89"/>
                  <a:gd name="T2" fmla="*/ 30 w 60"/>
                  <a:gd name="T3" fmla="*/ 0 h 89"/>
                  <a:gd name="T4" fmla="*/ 60 w 60"/>
                  <a:gd name="T5" fmla="*/ 89 h 89"/>
                  <a:gd name="T6" fmla="*/ 0 w 60"/>
                  <a:gd name="T7" fmla="*/ 89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0" h="89">
                    <a:moveTo>
                      <a:pt x="0" y="89"/>
                    </a:moveTo>
                    <a:lnTo>
                      <a:pt x="30" y="0"/>
                    </a:lnTo>
                    <a:lnTo>
                      <a:pt x="60" y="89"/>
                    </a:lnTo>
                    <a:lnTo>
                      <a:pt x="0" y="8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CA"/>
              </a:p>
            </p:txBody>
          </p:sp>
          <p:sp>
            <p:nvSpPr>
              <p:cNvPr id="135" name="Line 104">
                <a:extLst>
                  <a:ext uri="{FF2B5EF4-FFF2-40B4-BE49-F238E27FC236}">
                    <a16:creationId xmlns:a16="http://schemas.microsoft.com/office/drawing/2014/main" id="{0A41203E-DEA7-4C6B-B876-5A8DE79B17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46150" y="2198689"/>
                <a:ext cx="536575" cy="900113"/>
              </a:xfrm>
              <a:prstGeom prst="line">
                <a:avLst/>
              </a:prstGeom>
              <a:noFill/>
              <a:ln w="254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CA"/>
              </a:p>
            </p:txBody>
          </p:sp>
          <p:sp>
            <p:nvSpPr>
              <p:cNvPr id="136" name="Freeform 105">
                <a:extLst>
                  <a:ext uri="{FF2B5EF4-FFF2-40B4-BE49-F238E27FC236}">
                    <a16:creationId xmlns:a16="http://schemas.microsoft.com/office/drawing/2014/main" id="{94E69118-91C0-4EC2-A92A-9E2204C604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36688" y="2089151"/>
                <a:ext cx="111125" cy="144463"/>
              </a:xfrm>
              <a:custGeom>
                <a:avLst/>
                <a:gdLst>
                  <a:gd name="T0" fmla="*/ 0 w 70"/>
                  <a:gd name="T1" fmla="*/ 61 h 91"/>
                  <a:gd name="T2" fmla="*/ 70 w 70"/>
                  <a:gd name="T3" fmla="*/ 0 h 91"/>
                  <a:gd name="T4" fmla="*/ 50 w 70"/>
                  <a:gd name="T5" fmla="*/ 91 h 91"/>
                  <a:gd name="T6" fmla="*/ 0 w 70"/>
                  <a:gd name="T7" fmla="*/ 61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0" h="91">
                    <a:moveTo>
                      <a:pt x="0" y="61"/>
                    </a:moveTo>
                    <a:lnTo>
                      <a:pt x="70" y="0"/>
                    </a:lnTo>
                    <a:lnTo>
                      <a:pt x="50" y="91"/>
                    </a:lnTo>
                    <a:lnTo>
                      <a:pt x="0" y="6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CA"/>
              </a:p>
            </p:txBody>
          </p:sp>
          <p:sp>
            <p:nvSpPr>
              <p:cNvPr id="137" name="Freeform 106">
                <a:extLst>
                  <a:ext uri="{FF2B5EF4-FFF2-40B4-BE49-F238E27FC236}">
                    <a16:creationId xmlns:a16="http://schemas.microsoft.com/office/drawing/2014/main" id="{063FD8E8-3197-446A-BF83-5C465C2E86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8743" y="2302934"/>
                <a:ext cx="360363" cy="481013"/>
              </a:xfrm>
              <a:custGeom>
                <a:avLst/>
                <a:gdLst>
                  <a:gd name="T0" fmla="*/ 227 w 227"/>
                  <a:gd name="T1" fmla="*/ 303 h 303"/>
                  <a:gd name="T2" fmla="*/ 114 w 227"/>
                  <a:gd name="T3" fmla="*/ 0 h 303"/>
                  <a:gd name="T4" fmla="*/ 0 w 227"/>
                  <a:gd name="T5" fmla="*/ 303 h 303"/>
                  <a:gd name="T6" fmla="*/ 227 w 227"/>
                  <a:gd name="T7" fmla="*/ 303 h 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27" h="303">
                    <a:moveTo>
                      <a:pt x="227" y="303"/>
                    </a:moveTo>
                    <a:lnTo>
                      <a:pt x="114" y="0"/>
                    </a:lnTo>
                    <a:lnTo>
                      <a:pt x="0" y="303"/>
                    </a:lnTo>
                    <a:lnTo>
                      <a:pt x="227" y="303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CA"/>
              </a:p>
            </p:txBody>
          </p:sp>
          <p:sp>
            <p:nvSpPr>
              <p:cNvPr id="142" name="Rectangle 111">
                <a:extLst>
                  <a:ext uri="{FF2B5EF4-FFF2-40B4-BE49-F238E27FC236}">
                    <a16:creationId xmlns:a16="http://schemas.microsoft.com/office/drawing/2014/main" id="{D6161840-9649-4DCC-911B-C4E688DD24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7675" y="2720976"/>
                <a:ext cx="198438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v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43" name="Rectangle 112">
                <a:extLst>
                  <a:ext uri="{FF2B5EF4-FFF2-40B4-BE49-F238E27FC236}">
                    <a16:creationId xmlns:a16="http://schemas.microsoft.com/office/drawing/2014/main" id="{43F56F88-EF8D-4825-BBB3-05FA8E9FFB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09750" y="2813051"/>
                <a:ext cx="141288" cy="169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2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44" name="Rectangle 113">
                <a:extLst>
                  <a:ext uri="{FF2B5EF4-FFF2-40B4-BE49-F238E27FC236}">
                    <a16:creationId xmlns:a16="http://schemas.microsoft.com/office/drawing/2014/main" id="{0E39E8E2-F8A5-4C67-B7E0-29DFE80869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33500" y="2720976"/>
                <a:ext cx="196850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v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45" name="Rectangle 114">
                <a:extLst>
                  <a:ext uri="{FF2B5EF4-FFF2-40B4-BE49-F238E27FC236}">
                    <a16:creationId xmlns:a16="http://schemas.microsoft.com/office/drawing/2014/main" id="{33EDED87-8B61-4D9E-A2FA-D237A85B71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25575" y="2813051"/>
                <a:ext cx="139700" cy="169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1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46" name="Rectangle 115">
                <a:extLst>
                  <a:ext uri="{FF2B5EF4-FFF2-40B4-BE49-F238E27FC236}">
                    <a16:creationId xmlns:a16="http://schemas.microsoft.com/office/drawing/2014/main" id="{2BCA17C7-D099-4E71-A084-DDFEB51450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87538" y="2408239"/>
                <a:ext cx="196850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v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47" name="Rectangle 116">
                <a:extLst>
                  <a:ext uri="{FF2B5EF4-FFF2-40B4-BE49-F238E27FC236}">
                    <a16:creationId xmlns:a16="http://schemas.microsoft.com/office/drawing/2014/main" id="{762BBF4C-C08E-408D-9721-8AB92AB3C2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79613" y="2497139"/>
                <a:ext cx="139700" cy="169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3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48" name="Rectangle 117">
                <a:extLst>
                  <a:ext uri="{FF2B5EF4-FFF2-40B4-BE49-F238E27FC236}">
                    <a16:creationId xmlns:a16="http://schemas.microsoft.com/office/drawing/2014/main" id="{A2BD6E8B-2E3B-4D37-8A26-C6174AE476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46238" y="2143126"/>
                <a:ext cx="196850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v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49" name="Rectangle 118">
                <a:extLst>
                  <a:ext uri="{FF2B5EF4-FFF2-40B4-BE49-F238E27FC236}">
                    <a16:creationId xmlns:a16="http://schemas.microsoft.com/office/drawing/2014/main" id="{292AD754-B5CD-4462-B0C7-A596A13E6F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38313" y="2235201"/>
                <a:ext cx="139700" cy="169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0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05" name="TextBox 104">
            <a:extLst>
              <a:ext uri="{FF2B5EF4-FFF2-40B4-BE49-F238E27FC236}">
                <a16:creationId xmlns:a16="http://schemas.microsoft.com/office/drawing/2014/main" id="{DF8775CD-0CF3-3B44-9A62-DFEC9D494AF2}"/>
              </a:ext>
            </a:extLst>
          </p:cNvPr>
          <p:cNvSpPr txBox="1"/>
          <p:nvPr/>
        </p:nvSpPr>
        <p:spPr>
          <a:xfrm>
            <a:off x="5612341" y="4870005"/>
            <a:ext cx="35307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CA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PT Sans Narrow" charset="-52"/>
                <a:ea typeface="PT Sans Narrow" charset="-52"/>
                <a:cs typeface="PT Sans Narrow" charset="-52"/>
              </a:rPr>
              <a:t>Chas Boyd.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PT Sans Narrow" charset="-52"/>
                <a:ea typeface="PT Sans Narrow" charset="-52"/>
                <a:cs typeface="PT Sans Narrow" charset="-52"/>
              </a:rPr>
              <a:t> The DirectX 11 Compute Shader.</a:t>
            </a:r>
            <a:r>
              <a:rPr lang="en-CA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PT Sans Narrow" charset="-52"/>
                <a:ea typeface="PT Sans Narrow" charset="-52"/>
                <a:cs typeface="PT Sans Narrow" charset="-52"/>
              </a:rPr>
              <a:t> In </a:t>
            </a:r>
            <a:r>
              <a:rPr lang="en-CA" altLang="zh-CN" sz="12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PT Sans Narrow" charset="-52"/>
                <a:ea typeface="PT Sans Narrow" charset="-52"/>
                <a:cs typeface="PT Sans Narrow" charset="-52"/>
              </a:rPr>
              <a:t>SIGGRAPH</a:t>
            </a:r>
            <a:r>
              <a:rPr lang="en-CA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PT Sans Narrow" charset="-52"/>
                <a:ea typeface="PT Sans Narrow" charset="-52"/>
                <a:cs typeface="PT Sans Narrow" charset="-52"/>
              </a:rPr>
              <a:t> 2008.</a:t>
            </a:r>
          </a:p>
        </p:txBody>
      </p:sp>
    </p:spTree>
    <p:extLst>
      <p:ext uri="{BB962C8B-B14F-4D97-AF65-F5344CB8AC3E}">
        <p14:creationId xmlns:p14="http://schemas.microsoft.com/office/powerpoint/2010/main" val="619012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3" grpId="0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28650" y="273845"/>
            <a:ext cx="8515350" cy="994172"/>
          </a:xfrm>
        </p:spPr>
        <p:txBody>
          <a:bodyPr>
            <a:normAutofit/>
          </a:bodyPr>
          <a:lstStyle/>
          <a:p>
            <a:r>
              <a:rPr lang="en-CA" dirty="0"/>
              <a:t>Graphics Pipeline</a:t>
            </a:r>
          </a:p>
        </p:txBody>
      </p:sp>
      <p:grpSp>
        <p:nvGrpSpPr>
          <p:cNvPr id="432" name="Group 431">
            <a:extLst>
              <a:ext uri="{FF2B5EF4-FFF2-40B4-BE49-F238E27FC236}">
                <a16:creationId xmlns:a16="http://schemas.microsoft.com/office/drawing/2014/main" id="{4577F174-7076-4E3F-8B77-769B1AA3622E}"/>
              </a:ext>
            </a:extLst>
          </p:cNvPr>
          <p:cNvGrpSpPr/>
          <p:nvPr/>
        </p:nvGrpSpPr>
        <p:grpSpPr>
          <a:xfrm>
            <a:off x="1930672" y="1141425"/>
            <a:ext cx="7021855" cy="3051187"/>
            <a:chOff x="1930672" y="1141425"/>
            <a:chExt cx="7021855" cy="3051187"/>
          </a:xfrm>
        </p:grpSpPr>
        <p:grpSp>
          <p:nvGrpSpPr>
            <p:cNvPr id="410" name="Group 409">
              <a:extLst>
                <a:ext uri="{FF2B5EF4-FFF2-40B4-BE49-F238E27FC236}">
                  <a16:creationId xmlns:a16="http://schemas.microsoft.com/office/drawing/2014/main" id="{DFB1233A-8220-404F-88B9-1AF5927988AD}"/>
                </a:ext>
              </a:extLst>
            </p:cNvPr>
            <p:cNvGrpSpPr/>
            <p:nvPr/>
          </p:nvGrpSpPr>
          <p:grpSpPr>
            <a:xfrm>
              <a:off x="2221737" y="1553566"/>
              <a:ext cx="1406526" cy="1108075"/>
              <a:chOff x="919715" y="1553566"/>
              <a:chExt cx="1406526" cy="1108075"/>
            </a:xfrm>
          </p:grpSpPr>
          <p:sp>
            <p:nvSpPr>
              <p:cNvPr id="298" name="AutoShape 98">
                <a:extLst>
                  <a:ext uri="{FF2B5EF4-FFF2-40B4-BE49-F238E27FC236}">
                    <a16:creationId xmlns:a16="http://schemas.microsoft.com/office/drawing/2014/main" id="{0BBC8A64-E75A-4548-83CF-5A92EE653AA8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919715" y="1553566"/>
                <a:ext cx="1343025" cy="11080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CA" dirty="0"/>
              </a:p>
            </p:txBody>
          </p:sp>
          <p:sp>
            <p:nvSpPr>
              <p:cNvPr id="299" name="Line 100">
                <a:extLst>
                  <a:ext uri="{FF2B5EF4-FFF2-40B4-BE49-F238E27FC236}">
                    <a16:creationId xmlns:a16="http://schemas.microsoft.com/office/drawing/2014/main" id="{3D4E1E1C-C5A0-4085-B80F-34C80C8297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02265" y="2523529"/>
                <a:ext cx="1195388" cy="0"/>
              </a:xfrm>
              <a:prstGeom prst="line">
                <a:avLst/>
              </a:prstGeom>
              <a:noFill/>
              <a:ln w="254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CA"/>
              </a:p>
            </p:txBody>
          </p:sp>
          <p:sp>
            <p:nvSpPr>
              <p:cNvPr id="301" name="Line 102">
                <a:extLst>
                  <a:ext uri="{FF2B5EF4-FFF2-40B4-BE49-F238E27FC236}">
                    <a16:creationId xmlns:a16="http://schemas.microsoft.com/office/drawing/2014/main" id="{9359CDD4-0438-4261-AEFF-1FDB8CA38A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122915" y="1688504"/>
                <a:ext cx="0" cy="954088"/>
              </a:xfrm>
              <a:prstGeom prst="line">
                <a:avLst/>
              </a:prstGeom>
              <a:noFill/>
              <a:ln w="254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CA"/>
              </a:p>
            </p:txBody>
          </p:sp>
          <p:sp>
            <p:nvSpPr>
              <p:cNvPr id="303" name="Line 104">
                <a:extLst>
                  <a:ext uri="{FF2B5EF4-FFF2-40B4-BE49-F238E27FC236}">
                    <a16:creationId xmlns:a16="http://schemas.microsoft.com/office/drawing/2014/main" id="{71828715-97F1-4E2E-9141-8F17552A2B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049890" y="1742479"/>
                <a:ext cx="536575" cy="900113"/>
              </a:xfrm>
              <a:prstGeom prst="line">
                <a:avLst/>
              </a:prstGeom>
              <a:noFill/>
              <a:ln w="254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CA"/>
              </a:p>
            </p:txBody>
          </p:sp>
          <p:sp>
            <p:nvSpPr>
              <p:cNvPr id="305" name="Freeform 106">
                <a:extLst>
                  <a:ext uri="{FF2B5EF4-FFF2-40B4-BE49-F238E27FC236}">
                    <a16:creationId xmlns:a16="http://schemas.microsoft.com/office/drawing/2014/main" id="{FD058A2F-B1DC-4594-9802-10EFBB2017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82483" y="1846724"/>
                <a:ext cx="360363" cy="481013"/>
              </a:xfrm>
              <a:custGeom>
                <a:avLst/>
                <a:gdLst>
                  <a:gd name="T0" fmla="*/ 227 w 227"/>
                  <a:gd name="T1" fmla="*/ 303 h 303"/>
                  <a:gd name="T2" fmla="*/ 114 w 227"/>
                  <a:gd name="T3" fmla="*/ 0 h 303"/>
                  <a:gd name="T4" fmla="*/ 0 w 227"/>
                  <a:gd name="T5" fmla="*/ 303 h 303"/>
                  <a:gd name="T6" fmla="*/ 227 w 227"/>
                  <a:gd name="T7" fmla="*/ 303 h 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27" h="303">
                    <a:moveTo>
                      <a:pt x="227" y="303"/>
                    </a:moveTo>
                    <a:lnTo>
                      <a:pt x="114" y="0"/>
                    </a:lnTo>
                    <a:lnTo>
                      <a:pt x="0" y="303"/>
                    </a:lnTo>
                    <a:lnTo>
                      <a:pt x="227" y="303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CA"/>
              </a:p>
            </p:txBody>
          </p:sp>
          <p:sp>
            <p:nvSpPr>
              <p:cNvPr id="300" name="Freeform 101">
                <a:extLst>
                  <a:ext uri="{FF2B5EF4-FFF2-40B4-BE49-F238E27FC236}">
                    <a16:creationId xmlns:a16="http://schemas.microsoft.com/office/drawing/2014/main" id="{97AC4501-7DE6-469C-AB7B-54A1727C0A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84953" y="2475904"/>
                <a:ext cx="141288" cy="93663"/>
              </a:xfrm>
              <a:custGeom>
                <a:avLst/>
                <a:gdLst>
                  <a:gd name="T0" fmla="*/ 0 w 89"/>
                  <a:gd name="T1" fmla="*/ 0 h 59"/>
                  <a:gd name="T2" fmla="*/ 89 w 89"/>
                  <a:gd name="T3" fmla="*/ 30 h 59"/>
                  <a:gd name="T4" fmla="*/ 0 w 89"/>
                  <a:gd name="T5" fmla="*/ 59 h 59"/>
                  <a:gd name="T6" fmla="*/ 0 w 89"/>
                  <a:gd name="T7" fmla="*/ 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9" h="59">
                    <a:moveTo>
                      <a:pt x="0" y="0"/>
                    </a:moveTo>
                    <a:lnTo>
                      <a:pt x="89" y="30"/>
                    </a:lnTo>
                    <a:lnTo>
                      <a:pt x="0" y="5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CA"/>
              </a:p>
            </p:txBody>
          </p:sp>
          <p:sp>
            <p:nvSpPr>
              <p:cNvPr id="302" name="Freeform 103">
                <a:extLst>
                  <a:ext uri="{FF2B5EF4-FFF2-40B4-BE49-F238E27FC236}">
                    <a16:creationId xmlns:a16="http://schemas.microsoft.com/office/drawing/2014/main" id="{F368CA88-7059-4DB0-AA9C-86E5546AC2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75290" y="1559916"/>
                <a:ext cx="95250" cy="141288"/>
              </a:xfrm>
              <a:custGeom>
                <a:avLst/>
                <a:gdLst>
                  <a:gd name="T0" fmla="*/ 0 w 60"/>
                  <a:gd name="T1" fmla="*/ 89 h 89"/>
                  <a:gd name="T2" fmla="*/ 30 w 60"/>
                  <a:gd name="T3" fmla="*/ 0 h 89"/>
                  <a:gd name="T4" fmla="*/ 60 w 60"/>
                  <a:gd name="T5" fmla="*/ 89 h 89"/>
                  <a:gd name="T6" fmla="*/ 0 w 60"/>
                  <a:gd name="T7" fmla="*/ 89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0" h="89">
                    <a:moveTo>
                      <a:pt x="0" y="89"/>
                    </a:moveTo>
                    <a:lnTo>
                      <a:pt x="30" y="0"/>
                    </a:lnTo>
                    <a:lnTo>
                      <a:pt x="60" y="89"/>
                    </a:lnTo>
                    <a:lnTo>
                      <a:pt x="0" y="8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CA"/>
              </a:p>
            </p:txBody>
          </p:sp>
          <p:sp>
            <p:nvSpPr>
              <p:cNvPr id="304" name="Freeform 105">
                <a:extLst>
                  <a:ext uri="{FF2B5EF4-FFF2-40B4-BE49-F238E27FC236}">
                    <a16:creationId xmlns:a16="http://schemas.microsoft.com/office/drawing/2014/main" id="{6DA79219-6118-414A-B7C8-72BEB4695B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40428" y="1632941"/>
                <a:ext cx="111125" cy="144463"/>
              </a:xfrm>
              <a:custGeom>
                <a:avLst/>
                <a:gdLst>
                  <a:gd name="T0" fmla="*/ 0 w 70"/>
                  <a:gd name="T1" fmla="*/ 61 h 91"/>
                  <a:gd name="T2" fmla="*/ 70 w 70"/>
                  <a:gd name="T3" fmla="*/ 0 h 91"/>
                  <a:gd name="T4" fmla="*/ 50 w 70"/>
                  <a:gd name="T5" fmla="*/ 91 h 91"/>
                  <a:gd name="T6" fmla="*/ 0 w 70"/>
                  <a:gd name="T7" fmla="*/ 61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0" h="91">
                    <a:moveTo>
                      <a:pt x="0" y="61"/>
                    </a:moveTo>
                    <a:lnTo>
                      <a:pt x="70" y="0"/>
                    </a:lnTo>
                    <a:lnTo>
                      <a:pt x="50" y="91"/>
                    </a:lnTo>
                    <a:lnTo>
                      <a:pt x="0" y="6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CA"/>
              </a:p>
            </p:txBody>
          </p:sp>
          <p:sp>
            <p:nvSpPr>
              <p:cNvPr id="306" name="Rectangle 111">
                <a:extLst>
                  <a:ext uri="{FF2B5EF4-FFF2-40B4-BE49-F238E27FC236}">
                    <a16:creationId xmlns:a16="http://schemas.microsoft.com/office/drawing/2014/main" id="{89D44DFE-90F7-45D1-88D6-FC06657806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1415" y="2264766"/>
                <a:ext cx="198438" cy="30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v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07" name="Rectangle 112">
                <a:extLst>
                  <a:ext uri="{FF2B5EF4-FFF2-40B4-BE49-F238E27FC236}">
                    <a16:creationId xmlns:a16="http://schemas.microsoft.com/office/drawing/2014/main" id="{649153B3-4803-464E-9B1F-7B8FF774A1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13490" y="2356841"/>
                <a:ext cx="141288" cy="209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2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08" name="Rectangle 113">
                <a:extLst>
                  <a:ext uri="{FF2B5EF4-FFF2-40B4-BE49-F238E27FC236}">
                    <a16:creationId xmlns:a16="http://schemas.microsoft.com/office/drawing/2014/main" id="{4AC62AE7-FC71-4474-8DA9-D477DCC066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37240" y="2264766"/>
                <a:ext cx="196850" cy="30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v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09" name="Rectangle 114">
                <a:extLst>
                  <a:ext uri="{FF2B5EF4-FFF2-40B4-BE49-F238E27FC236}">
                    <a16:creationId xmlns:a16="http://schemas.microsoft.com/office/drawing/2014/main" id="{9A29F951-6CC0-4926-862F-637C27BDE0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29315" y="2356841"/>
                <a:ext cx="139700" cy="209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1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12" name="Rectangle 117">
                <a:extLst>
                  <a:ext uri="{FF2B5EF4-FFF2-40B4-BE49-F238E27FC236}">
                    <a16:creationId xmlns:a16="http://schemas.microsoft.com/office/drawing/2014/main" id="{9FB91063-0478-4E34-A9FC-5118F23A70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6478" y="1686916"/>
                <a:ext cx="196850" cy="30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v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13" name="Rectangle 118">
                <a:extLst>
                  <a:ext uri="{FF2B5EF4-FFF2-40B4-BE49-F238E27FC236}">
                    <a16:creationId xmlns:a16="http://schemas.microsoft.com/office/drawing/2014/main" id="{D786B481-AFBC-4EFE-A285-C2752C7DFB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78553" y="1778991"/>
                <a:ext cx="139700" cy="209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0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45A09FF-3B65-4624-B2CA-8013A17CA15A}"/>
                </a:ext>
              </a:extLst>
            </p:cNvPr>
            <p:cNvSpPr txBox="1"/>
            <p:nvPr/>
          </p:nvSpPr>
          <p:spPr>
            <a:xfrm>
              <a:off x="1930672" y="1141425"/>
              <a:ext cx="19878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3D</a:t>
              </a:r>
              <a:r>
                <a:rPr lang="en-CA" altLang="zh-CN" dirty="0"/>
                <a:t> Object</a:t>
              </a:r>
              <a:endParaRPr lang="en-CA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774D65C-5898-4AD3-B5DF-D51FF086DA27}"/>
                </a:ext>
              </a:extLst>
            </p:cNvPr>
            <p:cNvSpPr txBox="1"/>
            <p:nvPr/>
          </p:nvSpPr>
          <p:spPr>
            <a:xfrm>
              <a:off x="3578087" y="1141425"/>
              <a:ext cx="19878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2D</a:t>
              </a:r>
              <a:r>
                <a:rPr lang="en-CA" altLang="zh-CN" dirty="0"/>
                <a:t> Screen</a:t>
              </a:r>
              <a:endParaRPr lang="en-CA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B0E4489-3ECE-4FB7-B34D-486359C3791E}"/>
                </a:ext>
              </a:extLst>
            </p:cNvPr>
            <p:cNvSpPr txBox="1"/>
            <p:nvPr/>
          </p:nvSpPr>
          <p:spPr>
            <a:xfrm>
              <a:off x="5282090" y="1146322"/>
              <a:ext cx="19878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Fragments</a:t>
              </a:r>
              <a:endParaRPr lang="en-CA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75C74B6-911A-4B9C-938F-9F0E4C4F6A29}"/>
                </a:ext>
              </a:extLst>
            </p:cNvPr>
            <p:cNvSpPr txBox="1"/>
            <p:nvPr/>
          </p:nvSpPr>
          <p:spPr>
            <a:xfrm>
              <a:off x="6964701" y="1146322"/>
              <a:ext cx="19878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Pixels</a:t>
              </a:r>
              <a:endParaRPr lang="en-CA" dirty="0"/>
            </a:p>
          </p:txBody>
        </p:sp>
        <p:cxnSp>
          <p:nvCxnSpPr>
            <p:cNvPr id="231" name="Straight Arrow Connector 230">
              <a:extLst>
                <a:ext uri="{FF2B5EF4-FFF2-40B4-BE49-F238E27FC236}">
                  <a16:creationId xmlns:a16="http://schemas.microsoft.com/office/drawing/2014/main" id="{7F3F5E7A-9F2B-462F-95C4-D792A2DE3F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27454" y="2103332"/>
              <a:ext cx="422147" cy="9728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411" name="Group 410">
              <a:extLst>
                <a:ext uri="{FF2B5EF4-FFF2-40B4-BE49-F238E27FC236}">
                  <a16:creationId xmlns:a16="http://schemas.microsoft.com/office/drawing/2014/main" id="{882D3103-498E-498E-8B2D-305781B29847}"/>
                </a:ext>
              </a:extLst>
            </p:cNvPr>
            <p:cNvGrpSpPr/>
            <p:nvPr/>
          </p:nvGrpSpPr>
          <p:grpSpPr>
            <a:xfrm>
              <a:off x="4006505" y="1464666"/>
              <a:ext cx="1383612" cy="1327701"/>
              <a:chOff x="2704483" y="1464666"/>
              <a:chExt cx="1383612" cy="1327701"/>
            </a:xfrm>
          </p:grpSpPr>
          <p:sp>
            <p:nvSpPr>
              <p:cNvPr id="235" name="Rectangle 44">
                <a:extLst>
                  <a:ext uri="{FF2B5EF4-FFF2-40B4-BE49-F238E27FC236}">
                    <a16:creationId xmlns:a16="http://schemas.microsoft.com/office/drawing/2014/main" id="{322E1174-9EC4-4961-AB22-F50E93D6AE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3904" y="1464666"/>
                <a:ext cx="198438" cy="2825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y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grpSp>
            <p:nvGrpSpPr>
              <p:cNvPr id="236" name="Group 235">
                <a:extLst>
                  <a:ext uri="{FF2B5EF4-FFF2-40B4-BE49-F238E27FC236}">
                    <a16:creationId xmlns:a16="http://schemas.microsoft.com/office/drawing/2014/main" id="{F5357B88-1183-4455-B61F-E6E58A5DF4B5}"/>
                  </a:ext>
                </a:extLst>
              </p:cNvPr>
              <p:cNvGrpSpPr/>
              <p:nvPr/>
            </p:nvGrpSpPr>
            <p:grpSpPr>
              <a:xfrm>
                <a:off x="2704483" y="1509116"/>
                <a:ext cx="1383612" cy="1283251"/>
                <a:chOff x="3048000" y="1965326"/>
                <a:chExt cx="1383612" cy="1283251"/>
              </a:xfrm>
            </p:grpSpPr>
            <p:sp>
              <p:nvSpPr>
                <p:cNvPr id="237" name="Freeform 27">
                  <a:extLst>
                    <a:ext uri="{FF2B5EF4-FFF2-40B4-BE49-F238E27FC236}">
                      <a16:creationId xmlns:a16="http://schemas.microsoft.com/office/drawing/2014/main" id="{143C22EE-A563-441F-9E0D-FEED70CA03F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398838" y="2344738"/>
                  <a:ext cx="349250" cy="434975"/>
                </a:xfrm>
                <a:custGeom>
                  <a:avLst/>
                  <a:gdLst>
                    <a:gd name="T0" fmla="*/ 220 w 220"/>
                    <a:gd name="T1" fmla="*/ 274 h 274"/>
                    <a:gd name="T2" fmla="*/ 110 w 220"/>
                    <a:gd name="T3" fmla="*/ 0 h 274"/>
                    <a:gd name="T4" fmla="*/ 0 w 220"/>
                    <a:gd name="T5" fmla="*/ 274 h 274"/>
                    <a:gd name="T6" fmla="*/ 220 w 220"/>
                    <a:gd name="T7" fmla="*/ 274 h 2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20" h="274">
                      <a:moveTo>
                        <a:pt x="220" y="274"/>
                      </a:moveTo>
                      <a:lnTo>
                        <a:pt x="110" y="0"/>
                      </a:lnTo>
                      <a:lnTo>
                        <a:pt x="0" y="274"/>
                      </a:lnTo>
                      <a:lnTo>
                        <a:pt x="220" y="274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CA"/>
                </a:p>
              </p:txBody>
            </p:sp>
            <p:sp>
              <p:nvSpPr>
                <p:cNvPr id="238" name="Freeform 28">
                  <a:extLst>
                    <a:ext uri="{FF2B5EF4-FFF2-40B4-BE49-F238E27FC236}">
                      <a16:creationId xmlns:a16="http://schemas.microsoft.com/office/drawing/2014/main" id="{E0408022-28B7-4664-AAED-717C9E89587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398838" y="2344738"/>
                  <a:ext cx="349250" cy="434975"/>
                </a:xfrm>
                <a:custGeom>
                  <a:avLst/>
                  <a:gdLst>
                    <a:gd name="T0" fmla="*/ 220 w 220"/>
                    <a:gd name="T1" fmla="*/ 274 h 274"/>
                    <a:gd name="T2" fmla="*/ 110 w 220"/>
                    <a:gd name="T3" fmla="*/ 0 h 274"/>
                    <a:gd name="T4" fmla="*/ 0 w 220"/>
                    <a:gd name="T5" fmla="*/ 274 h 274"/>
                    <a:gd name="T6" fmla="*/ 220 w 220"/>
                    <a:gd name="T7" fmla="*/ 274 h 2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20" h="274">
                      <a:moveTo>
                        <a:pt x="220" y="274"/>
                      </a:moveTo>
                      <a:lnTo>
                        <a:pt x="110" y="0"/>
                      </a:lnTo>
                      <a:lnTo>
                        <a:pt x="0" y="274"/>
                      </a:lnTo>
                      <a:lnTo>
                        <a:pt x="220" y="274"/>
                      </a:lnTo>
                      <a:close/>
                    </a:path>
                  </a:pathLst>
                </a:custGeom>
                <a:noFill/>
                <a:ln w="19050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CA"/>
                </a:p>
              </p:txBody>
            </p:sp>
            <p:sp>
              <p:nvSpPr>
                <p:cNvPr id="240" name="Rectangle 31">
                  <a:extLst>
                    <a:ext uri="{FF2B5EF4-FFF2-40B4-BE49-F238E27FC236}">
                      <a16:creationId xmlns:a16="http://schemas.microsoft.com/office/drawing/2014/main" id="{C914022B-97AE-4110-85AA-6E060FB69A9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21100" y="2724151"/>
                  <a:ext cx="196850" cy="2825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500" b="0" i="0" u="none" strike="noStrike" cap="none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Calibri" panose="020F0502020204030204" pitchFamily="34" charset="0"/>
                    </a:rPr>
                    <a:t>v</a:t>
                  </a:r>
                  <a:endParaRPr kumimoji="0" lang="en-US" alt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41" name="Rectangle 32">
                  <a:extLst>
                    <a:ext uri="{FF2B5EF4-FFF2-40B4-BE49-F238E27FC236}">
                      <a16:creationId xmlns:a16="http://schemas.microsoft.com/office/drawing/2014/main" id="{825038BD-CCDA-4732-B0A9-77681DEF0D2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10000" y="2813051"/>
                  <a:ext cx="136525" cy="1905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000" b="0" i="0" u="none" strike="noStrike" cap="none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Calibri" panose="020F0502020204030204" pitchFamily="34" charset="0"/>
                    </a:rPr>
                    <a:t>2</a:t>
                  </a:r>
                  <a:endParaRPr kumimoji="0" lang="en-US" alt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42" name="Rectangle 33">
                  <a:extLst>
                    <a:ext uri="{FF2B5EF4-FFF2-40B4-BE49-F238E27FC236}">
                      <a16:creationId xmlns:a16="http://schemas.microsoft.com/office/drawing/2014/main" id="{C66443E5-272E-49EA-9CA6-8BA4A148D70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46450" y="2724151"/>
                  <a:ext cx="198438" cy="2825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500" b="0" i="0" u="none" strike="noStrike" cap="none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Calibri" panose="020F0502020204030204" pitchFamily="34" charset="0"/>
                    </a:rPr>
                    <a:t>v</a:t>
                  </a:r>
                  <a:endParaRPr kumimoji="0" lang="en-US" alt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43" name="Rectangle 34">
                  <a:extLst>
                    <a:ext uri="{FF2B5EF4-FFF2-40B4-BE49-F238E27FC236}">
                      <a16:creationId xmlns:a16="http://schemas.microsoft.com/office/drawing/2014/main" id="{C8B691FA-7270-4D0E-B9C3-BE463869C0C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36938" y="2813051"/>
                  <a:ext cx="134938" cy="1905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000" b="0" i="0" u="none" strike="noStrike" cap="none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Calibri" panose="020F0502020204030204" pitchFamily="34" charset="0"/>
                    </a:rPr>
                    <a:t>1</a:t>
                  </a:r>
                  <a:endParaRPr kumimoji="0" lang="en-US" alt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46" name="Rectangle 37">
                  <a:extLst>
                    <a:ext uri="{FF2B5EF4-FFF2-40B4-BE49-F238E27FC236}">
                      <a16:creationId xmlns:a16="http://schemas.microsoft.com/office/drawing/2014/main" id="{ECE7328F-060A-4714-BD9E-F35FD0BCBFE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51250" y="2201863"/>
                  <a:ext cx="196850" cy="2825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500" b="0" i="0" u="none" strike="noStrike" cap="none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Calibri" panose="020F0502020204030204" pitchFamily="34" charset="0"/>
                    </a:rPr>
                    <a:t>v</a:t>
                  </a:r>
                  <a:endParaRPr kumimoji="0" lang="en-US" alt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47" name="Rectangle 38">
                  <a:extLst>
                    <a:ext uri="{FF2B5EF4-FFF2-40B4-BE49-F238E27FC236}">
                      <a16:creationId xmlns:a16="http://schemas.microsoft.com/office/drawing/2014/main" id="{F5E7A1F1-9CB0-47F4-85C8-554D8D6D9F7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40150" y="2290763"/>
                  <a:ext cx="136525" cy="1905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000" b="0" i="0" u="none" strike="noStrike" cap="none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Calibri" panose="020F0502020204030204" pitchFamily="34" charset="0"/>
                    </a:rPr>
                    <a:t>0</a:t>
                  </a:r>
                  <a:endParaRPr kumimoji="0" lang="en-US" alt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48" name="Line 39">
                  <a:extLst>
                    <a:ext uri="{FF2B5EF4-FFF2-40B4-BE49-F238E27FC236}">
                      <a16:creationId xmlns:a16="http://schemas.microsoft.com/office/drawing/2014/main" id="{88584CDF-75A6-49FE-99E8-05CDF3A3B6A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048000" y="2979738"/>
                  <a:ext cx="1158875" cy="0"/>
                </a:xfrm>
                <a:prstGeom prst="line">
                  <a:avLst/>
                </a:prstGeom>
                <a:noFill/>
                <a:ln w="254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CA"/>
                </a:p>
              </p:txBody>
            </p:sp>
            <p:sp>
              <p:nvSpPr>
                <p:cNvPr id="249" name="Freeform 40">
                  <a:extLst>
                    <a:ext uri="{FF2B5EF4-FFF2-40B4-BE49-F238E27FC236}">
                      <a16:creationId xmlns:a16="http://schemas.microsoft.com/office/drawing/2014/main" id="{4DEDF6EC-F48C-4C60-A80A-CACB85AD733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95763" y="2938463"/>
                  <a:ext cx="136525" cy="84138"/>
                </a:xfrm>
                <a:custGeom>
                  <a:avLst/>
                  <a:gdLst>
                    <a:gd name="T0" fmla="*/ 0 w 86"/>
                    <a:gd name="T1" fmla="*/ 0 h 53"/>
                    <a:gd name="T2" fmla="*/ 86 w 86"/>
                    <a:gd name="T3" fmla="*/ 26 h 53"/>
                    <a:gd name="T4" fmla="*/ 0 w 86"/>
                    <a:gd name="T5" fmla="*/ 53 h 53"/>
                    <a:gd name="T6" fmla="*/ 0 w 86"/>
                    <a:gd name="T7" fmla="*/ 0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6" h="53">
                      <a:moveTo>
                        <a:pt x="0" y="0"/>
                      </a:moveTo>
                      <a:lnTo>
                        <a:pt x="86" y="26"/>
                      </a:lnTo>
                      <a:lnTo>
                        <a:pt x="0" y="5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CA"/>
                </a:p>
              </p:txBody>
            </p:sp>
            <p:sp>
              <p:nvSpPr>
                <p:cNvPr id="250" name="Line 41">
                  <a:extLst>
                    <a:ext uri="{FF2B5EF4-FFF2-40B4-BE49-F238E27FC236}">
                      <a16:creationId xmlns:a16="http://schemas.microsoft.com/office/drawing/2014/main" id="{BD4CDBFD-3540-4F9B-9838-EBA8DABBCBA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163888" y="2081213"/>
                  <a:ext cx="0" cy="1025525"/>
                </a:xfrm>
                <a:prstGeom prst="line">
                  <a:avLst/>
                </a:prstGeom>
                <a:noFill/>
                <a:ln w="254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CA"/>
                </a:p>
              </p:txBody>
            </p:sp>
            <p:sp>
              <p:nvSpPr>
                <p:cNvPr id="251" name="Freeform 42">
                  <a:extLst>
                    <a:ext uri="{FF2B5EF4-FFF2-40B4-BE49-F238E27FC236}">
                      <a16:creationId xmlns:a16="http://schemas.microsoft.com/office/drawing/2014/main" id="{A8252519-F1DB-440C-A296-ADDDF843593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19438" y="1965326"/>
                  <a:ext cx="90488" cy="127000"/>
                </a:xfrm>
                <a:custGeom>
                  <a:avLst/>
                  <a:gdLst>
                    <a:gd name="T0" fmla="*/ 0 w 57"/>
                    <a:gd name="T1" fmla="*/ 80 h 80"/>
                    <a:gd name="T2" fmla="*/ 28 w 57"/>
                    <a:gd name="T3" fmla="*/ 0 h 80"/>
                    <a:gd name="T4" fmla="*/ 57 w 57"/>
                    <a:gd name="T5" fmla="*/ 80 h 80"/>
                    <a:gd name="T6" fmla="*/ 0 w 57"/>
                    <a:gd name="T7" fmla="*/ 80 h 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7" h="80">
                      <a:moveTo>
                        <a:pt x="0" y="80"/>
                      </a:moveTo>
                      <a:lnTo>
                        <a:pt x="28" y="0"/>
                      </a:lnTo>
                      <a:lnTo>
                        <a:pt x="57" y="80"/>
                      </a:lnTo>
                      <a:lnTo>
                        <a:pt x="0" y="8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CA"/>
                </a:p>
              </p:txBody>
            </p:sp>
            <p:sp>
              <p:nvSpPr>
                <p:cNvPr id="252" name="Rectangle 43">
                  <a:extLst>
                    <a:ext uri="{FF2B5EF4-FFF2-40B4-BE49-F238E27FC236}">
                      <a16:creationId xmlns:a16="http://schemas.microsoft.com/office/drawing/2014/main" id="{B92C9C32-635D-403A-A68D-5BE76EF2763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41112" y="2966002"/>
                  <a:ext cx="190500" cy="2825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50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Calibri" panose="020F0502020204030204" pitchFamily="34" charset="0"/>
                    </a:rPr>
                    <a:t>x</a:t>
                  </a:r>
                  <a:endParaRPr kumimoji="0" lang="en-US" alt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53" name="Line 45">
                  <a:extLst>
                    <a:ext uri="{FF2B5EF4-FFF2-40B4-BE49-F238E27FC236}">
                      <a16:creationId xmlns:a16="http://schemas.microsoft.com/office/drawing/2014/main" id="{7DB6CA8B-AB6F-46E0-A1A5-C8A56DA1AE7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63888" y="2192338"/>
                  <a:ext cx="946150" cy="0"/>
                </a:xfrm>
                <a:prstGeom prst="line">
                  <a:avLst/>
                </a:prstGeom>
                <a:noFill/>
                <a:ln w="254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CA"/>
                </a:p>
              </p:txBody>
            </p:sp>
            <p:sp>
              <p:nvSpPr>
                <p:cNvPr id="254" name="Line 46">
                  <a:extLst>
                    <a:ext uri="{FF2B5EF4-FFF2-40B4-BE49-F238E27FC236}">
                      <a16:creationId xmlns:a16="http://schemas.microsoft.com/office/drawing/2014/main" id="{E91F48AD-DB36-4BE5-88D8-F1B5FF8E57B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110038" y="2192338"/>
                  <a:ext cx="0" cy="787400"/>
                </a:xfrm>
                <a:prstGeom prst="line">
                  <a:avLst/>
                </a:prstGeom>
                <a:noFill/>
                <a:ln w="254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CA"/>
                </a:p>
              </p:txBody>
            </p:sp>
          </p:grpSp>
        </p:grpSp>
        <p:grpSp>
          <p:nvGrpSpPr>
            <p:cNvPr id="256" name="Group 255">
              <a:extLst>
                <a:ext uri="{FF2B5EF4-FFF2-40B4-BE49-F238E27FC236}">
                  <a16:creationId xmlns:a16="http://schemas.microsoft.com/office/drawing/2014/main" id="{07BD88E0-875A-4C6E-8F80-FD5212B6732E}"/>
                </a:ext>
              </a:extLst>
            </p:cNvPr>
            <p:cNvGrpSpPr/>
            <p:nvPr/>
          </p:nvGrpSpPr>
          <p:grpSpPr>
            <a:xfrm>
              <a:off x="5677653" y="1640878"/>
              <a:ext cx="1146175" cy="944562"/>
              <a:chOff x="5226050" y="2097088"/>
              <a:chExt cx="1146175" cy="944562"/>
            </a:xfrm>
          </p:grpSpPr>
          <p:sp>
            <p:nvSpPr>
              <p:cNvPr id="257" name="AutoShape 48">
                <a:extLst>
                  <a:ext uri="{FF2B5EF4-FFF2-40B4-BE49-F238E27FC236}">
                    <a16:creationId xmlns:a16="http://schemas.microsoft.com/office/drawing/2014/main" id="{11F12982-1259-490D-8D97-5AE57222220A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5226050" y="2097088"/>
                <a:ext cx="1146175" cy="9445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CA" dirty="0"/>
              </a:p>
            </p:txBody>
          </p:sp>
          <p:sp>
            <p:nvSpPr>
              <p:cNvPr id="258" name="Rectangle 50">
                <a:extLst>
                  <a:ext uri="{FF2B5EF4-FFF2-40B4-BE49-F238E27FC236}">
                    <a16:creationId xmlns:a16="http://schemas.microsoft.com/office/drawing/2014/main" id="{B9E2F068-B79E-4810-876C-3A4D497154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6688" y="2117725"/>
                <a:ext cx="1106488" cy="908050"/>
              </a:xfrm>
              <a:prstGeom prst="rect">
                <a:avLst/>
              </a:prstGeom>
              <a:noFill/>
              <a:ln w="26988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CA"/>
              </a:p>
            </p:txBody>
          </p:sp>
          <p:sp>
            <p:nvSpPr>
              <p:cNvPr id="259" name="Rectangle 51">
                <a:extLst>
                  <a:ext uri="{FF2B5EF4-FFF2-40B4-BE49-F238E27FC236}">
                    <a16:creationId xmlns:a16="http://schemas.microsoft.com/office/drawing/2014/main" id="{F21C4109-3FBD-4311-9AE7-5B0066C4A9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78475" y="2698750"/>
                <a:ext cx="127000" cy="127000"/>
              </a:xfrm>
              <a:prstGeom prst="rect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CA"/>
              </a:p>
            </p:txBody>
          </p:sp>
          <p:sp>
            <p:nvSpPr>
              <p:cNvPr id="260" name="Rectangle 52">
                <a:extLst>
                  <a:ext uri="{FF2B5EF4-FFF2-40B4-BE49-F238E27FC236}">
                    <a16:creationId xmlns:a16="http://schemas.microsoft.com/office/drawing/2014/main" id="{D8D90DD8-B2E1-41E0-878A-F19FF9BB90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05475" y="2698750"/>
                <a:ext cx="125413" cy="127000"/>
              </a:xfrm>
              <a:prstGeom prst="rect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CA"/>
              </a:p>
            </p:txBody>
          </p:sp>
          <p:sp>
            <p:nvSpPr>
              <p:cNvPr id="261" name="Rectangle 53">
                <a:extLst>
                  <a:ext uri="{FF2B5EF4-FFF2-40B4-BE49-F238E27FC236}">
                    <a16:creationId xmlns:a16="http://schemas.microsoft.com/office/drawing/2014/main" id="{755BB83D-493E-42A6-BC11-BB3A1F6F6E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30888" y="2698750"/>
                <a:ext cx="127000" cy="127000"/>
              </a:xfrm>
              <a:prstGeom prst="rect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CA"/>
              </a:p>
            </p:txBody>
          </p:sp>
          <p:sp>
            <p:nvSpPr>
              <p:cNvPr id="262" name="Rectangle 54">
                <a:extLst>
                  <a:ext uri="{FF2B5EF4-FFF2-40B4-BE49-F238E27FC236}">
                    <a16:creationId xmlns:a16="http://schemas.microsoft.com/office/drawing/2014/main" id="{665265DC-1BE9-4E19-82A5-48E95E3498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05475" y="2444750"/>
                <a:ext cx="125413" cy="127000"/>
              </a:xfrm>
              <a:prstGeom prst="rect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CA"/>
              </a:p>
            </p:txBody>
          </p:sp>
          <p:sp>
            <p:nvSpPr>
              <p:cNvPr id="263" name="Rectangle 55">
                <a:extLst>
                  <a:ext uri="{FF2B5EF4-FFF2-40B4-BE49-F238E27FC236}">
                    <a16:creationId xmlns:a16="http://schemas.microsoft.com/office/drawing/2014/main" id="{D84DAB6D-D26A-4732-AA2D-5A981919EE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41975" y="2571750"/>
                <a:ext cx="125413" cy="127000"/>
              </a:xfrm>
              <a:prstGeom prst="rect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CA"/>
              </a:p>
            </p:txBody>
          </p:sp>
          <p:sp>
            <p:nvSpPr>
              <p:cNvPr id="264" name="Rectangle 56">
                <a:extLst>
                  <a:ext uri="{FF2B5EF4-FFF2-40B4-BE49-F238E27FC236}">
                    <a16:creationId xmlns:a16="http://schemas.microsoft.com/office/drawing/2014/main" id="{ADFCA9AE-08E0-4657-9E14-77CC07E11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7388" y="2571750"/>
                <a:ext cx="127000" cy="127000"/>
              </a:xfrm>
              <a:prstGeom prst="rect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CA"/>
              </a:p>
            </p:txBody>
          </p:sp>
          <p:sp>
            <p:nvSpPr>
              <p:cNvPr id="266" name="Rectangle 61">
                <a:extLst>
                  <a:ext uri="{FF2B5EF4-FFF2-40B4-BE49-F238E27FC236}">
                    <a16:creationId xmlns:a16="http://schemas.microsoft.com/office/drawing/2014/main" id="{F11D3411-9BAF-4A8A-A0F4-466C80D9CC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51475" y="2698750"/>
                <a:ext cx="127000" cy="127000"/>
              </a:xfrm>
              <a:prstGeom prst="rect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CA"/>
              </a:p>
            </p:txBody>
          </p:sp>
          <p:sp>
            <p:nvSpPr>
              <p:cNvPr id="267" name="Rectangle 62">
                <a:extLst>
                  <a:ext uri="{FF2B5EF4-FFF2-40B4-BE49-F238E27FC236}">
                    <a16:creationId xmlns:a16="http://schemas.microsoft.com/office/drawing/2014/main" id="{70F62944-523B-43EA-8948-1C1A68707A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4975" y="2571750"/>
                <a:ext cx="127000" cy="127000"/>
              </a:xfrm>
              <a:prstGeom prst="rect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CA"/>
              </a:p>
            </p:txBody>
          </p:sp>
          <p:sp>
            <p:nvSpPr>
              <p:cNvPr id="268" name="Rectangle 63">
                <a:extLst>
                  <a:ext uri="{FF2B5EF4-FFF2-40B4-BE49-F238E27FC236}">
                    <a16:creationId xmlns:a16="http://schemas.microsoft.com/office/drawing/2014/main" id="{AB9C71DE-FE6F-4EEA-A89A-A1531311B6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78475" y="2444750"/>
                <a:ext cx="127000" cy="127000"/>
              </a:xfrm>
              <a:prstGeom prst="rect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CA"/>
              </a:p>
            </p:txBody>
          </p:sp>
          <p:sp>
            <p:nvSpPr>
              <p:cNvPr id="269" name="Rectangle 64">
                <a:extLst>
                  <a:ext uri="{FF2B5EF4-FFF2-40B4-BE49-F238E27FC236}">
                    <a16:creationId xmlns:a16="http://schemas.microsoft.com/office/drawing/2014/main" id="{7A895DAA-E53E-4040-A64F-368667DB23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41975" y="2317750"/>
                <a:ext cx="125413" cy="127000"/>
              </a:xfrm>
              <a:prstGeom prst="rect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CA"/>
              </a:p>
            </p:txBody>
          </p:sp>
        </p:grpSp>
        <p:grpSp>
          <p:nvGrpSpPr>
            <p:cNvPr id="272" name="Group 69">
              <a:extLst>
                <a:ext uri="{FF2B5EF4-FFF2-40B4-BE49-F238E27FC236}">
                  <a16:creationId xmlns:a16="http://schemas.microsoft.com/office/drawing/2014/main" id="{C10D2B52-8423-4B2B-9F21-FEE7E62610CA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367030" y="1645640"/>
              <a:ext cx="1146175" cy="944563"/>
              <a:chOff x="4544" y="1324"/>
              <a:chExt cx="722" cy="595"/>
            </a:xfrm>
          </p:grpSpPr>
          <p:sp>
            <p:nvSpPr>
              <p:cNvPr id="273" name="AutoShape 68">
                <a:extLst>
                  <a:ext uri="{FF2B5EF4-FFF2-40B4-BE49-F238E27FC236}">
                    <a16:creationId xmlns:a16="http://schemas.microsoft.com/office/drawing/2014/main" id="{41343C74-3721-457D-A9AD-E3F78432971B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4544" y="1324"/>
                <a:ext cx="722" cy="5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CA" dirty="0"/>
              </a:p>
            </p:txBody>
          </p:sp>
          <p:sp>
            <p:nvSpPr>
              <p:cNvPr id="274" name="Rectangle 70">
                <a:extLst>
                  <a:ext uri="{FF2B5EF4-FFF2-40B4-BE49-F238E27FC236}">
                    <a16:creationId xmlns:a16="http://schemas.microsoft.com/office/drawing/2014/main" id="{B4A4DF76-5A3A-4AAE-A48A-83AF40F3D2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6" y="1703"/>
                <a:ext cx="80" cy="8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CA"/>
              </a:p>
            </p:txBody>
          </p:sp>
          <p:sp>
            <p:nvSpPr>
              <p:cNvPr id="275" name="Rectangle 71">
                <a:extLst>
                  <a:ext uri="{FF2B5EF4-FFF2-40B4-BE49-F238E27FC236}">
                    <a16:creationId xmlns:a16="http://schemas.microsoft.com/office/drawing/2014/main" id="{B976F979-EE0E-46E0-8E74-4B72556B77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6" y="1703"/>
                <a:ext cx="80" cy="80"/>
              </a:xfrm>
              <a:prstGeom prst="rect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CA"/>
              </a:p>
            </p:txBody>
          </p:sp>
          <p:sp>
            <p:nvSpPr>
              <p:cNvPr id="276" name="Rectangle 72">
                <a:extLst>
                  <a:ext uri="{FF2B5EF4-FFF2-40B4-BE49-F238E27FC236}">
                    <a16:creationId xmlns:a16="http://schemas.microsoft.com/office/drawing/2014/main" id="{25A6CD80-C07B-4A7F-BCF0-FC2BDB3018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46" y="1703"/>
                <a:ext cx="79" cy="8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CA"/>
              </a:p>
            </p:txBody>
          </p:sp>
          <p:sp>
            <p:nvSpPr>
              <p:cNvPr id="277" name="Rectangle 73">
                <a:extLst>
                  <a:ext uri="{FF2B5EF4-FFF2-40B4-BE49-F238E27FC236}">
                    <a16:creationId xmlns:a16="http://schemas.microsoft.com/office/drawing/2014/main" id="{940E50C0-4407-4584-A537-6D803ABE2E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46" y="1703"/>
                <a:ext cx="79" cy="80"/>
              </a:xfrm>
              <a:prstGeom prst="rect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CA"/>
              </a:p>
            </p:txBody>
          </p:sp>
          <p:sp>
            <p:nvSpPr>
              <p:cNvPr id="278" name="Rectangle 74">
                <a:extLst>
                  <a:ext uri="{FF2B5EF4-FFF2-40B4-BE49-F238E27FC236}">
                    <a16:creationId xmlns:a16="http://schemas.microsoft.com/office/drawing/2014/main" id="{FB007A00-DAAB-43EA-9B58-7639A458F7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25" y="1703"/>
                <a:ext cx="80" cy="8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CA"/>
              </a:p>
            </p:txBody>
          </p:sp>
          <p:sp>
            <p:nvSpPr>
              <p:cNvPr id="279" name="Rectangle 75">
                <a:extLst>
                  <a:ext uri="{FF2B5EF4-FFF2-40B4-BE49-F238E27FC236}">
                    <a16:creationId xmlns:a16="http://schemas.microsoft.com/office/drawing/2014/main" id="{B109610F-706D-4E5A-898C-3AE0B9CEFD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25" y="1703"/>
                <a:ext cx="80" cy="80"/>
              </a:xfrm>
              <a:prstGeom prst="rect">
                <a:avLst/>
              </a:prstGeom>
              <a:solidFill>
                <a:srgbClr val="FF0000"/>
              </a:solidFill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CA"/>
              </a:p>
            </p:txBody>
          </p:sp>
          <p:sp>
            <p:nvSpPr>
              <p:cNvPr id="280" name="Rectangle 76">
                <a:extLst>
                  <a:ext uri="{FF2B5EF4-FFF2-40B4-BE49-F238E27FC236}">
                    <a16:creationId xmlns:a16="http://schemas.microsoft.com/office/drawing/2014/main" id="{3CD84E4F-A677-4353-9FB3-2C4329E436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46" y="1543"/>
                <a:ext cx="79" cy="8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CA"/>
              </a:p>
            </p:txBody>
          </p:sp>
          <p:sp>
            <p:nvSpPr>
              <p:cNvPr id="281" name="Rectangle 77">
                <a:extLst>
                  <a:ext uri="{FF2B5EF4-FFF2-40B4-BE49-F238E27FC236}">
                    <a16:creationId xmlns:a16="http://schemas.microsoft.com/office/drawing/2014/main" id="{AC18A762-4A63-43AB-AA3D-0B827B4A45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46" y="1543"/>
                <a:ext cx="79" cy="80"/>
              </a:xfrm>
              <a:prstGeom prst="rect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CA"/>
              </a:p>
            </p:txBody>
          </p:sp>
          <p:sp>
            <p:nvSpPr>
              <p:cNvPr id="282" name="Rectangle 78">
                <a:extLst>
                  <a:ext uri="{FF2B5EF4-FFF2-40B4-BE49-F238E27FC236}">
                    <a16:creationId xmlns:a16="http://schemas.microsoft.com/office/drawing/2014/main" id="{D3C4D9F7-26E5-40BB-B35B-D86079EF54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6" y="1623"/>
                <a:ext cx="79" cy="8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CA"/>
              </a:p>
            </p:txBody>
          </p:sp>
          <p:sp>
            <p:nvSpPr>
              <p:cNvPr id="283" name="Rectangle 79">
                <a:extLst>
                  <a:ext uri="{FF2B5EF4-FFF2-40B4-BE49-F238E27FC236}">
                    <a16:creationId xmlns:a16="http://schemas.microsoft.com/office/drawing/2014/main" id="{E1441F47-09B4-451A-9A1D-7EAF93B314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6" y="1623"/>
                <a:ext cx="79" cy="80"/>
              </a:xfrm>
              <a:prstGeom prst="rect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CA"/>
              </a:p>
            </p:txBody>
          </p:sp>
          <p:sp>
            <p:nvSpPr>
              <p:cNvPr id="284" name="Rectangle 80">
                <a:extLst>
                  <a:ext uri="{FF2B5EF4-FFF2-40B4-BE49-F238E27FC236}">
                    <a16:creationId xmlns:a16="http://schemas.microsoft.com/office/drawing/2014/main" id="{93B9EA63-E987-4964-81E9-EA94CA5589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85" y="1623"/>
                <a:ext cx="80" cy="8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CA"/>
              </a:p>
            </p:txBody>
          </p:sp>
          <p:sp>
            <p:nvSpPr>
              <p:cNvPr id="285" name="Rectangle 81">
                <a:extLst>
                  <a:ext uri="{FF2B5EF4-FFF2-40B4-BE49-F238E27FC236}">
                    <a16:creationId xmlns:a16="http://schemas.microsoft.com/office/drawing/2014/main" id="{325931B2-2CC9-482B-B203-BCCC9E98FA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85" y="1623"/>
                <a:ext cx="80" cy="80"/>
              </a:xfrm>
              <a:prstGeom prst="rect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CA"/>
              </a:p>
            </p:txBody>
          </p:sp>
          <p:sp>
            <p:nvSpPr>
              <p:cNvPr id="287" name="Rectangle 86">
                <a:extLst>
                  <a:ext uri="{FF2B5EF4-FFF2-40B4-BE49-F238E27FC236}">
                    <a16:creationId xmlns:a16="http://schemas.microsoft.com/office/drawing/2014/main" id="{81C103DC-FE42-4EE2-BD93-9DBC20E414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86" y="1703"/>
                <a:ext cx="80" cy="8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CA"/>
              </a:p>
            </p:txBody>
          </p:sp>
          <p:sp>
            <p:nvSpPr>
              <p:cNvPr id="288" name="Rectangle 87">
                <a:extLst>
                  <a:ext uri="{FF2B5EF4-FFF2-40B4-BE49-F238E27FC236}">
                    <a16:creationId xmlns:a16="http://schemas.microsoft.com/office/drawing/2014/main" id="{5C3C178F-E7F6-4A06-B168-2ABBDC924A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86" y="1703"/>
                <a:ext cx="80" cy="80"/>
              </a:xfrm>
              <a:prstGeom prst="rect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CA"/>
              </a:p>
            </p:txBody>
          </p:sp>
          <p:sp>
            <p:nvSpPr>
              <p:cNvPr id="289" name="Rectangle 88">
                <a:extLst>
                  <a:ext uri="{FF2B5EF4-FFF2-40B4-BE49-F238E27FC236}">
                    <a16:creationId xmlns:a16="http://schemas.microsoft.com/office/drawing/2014/main" id="{E17AC9AA-5392-4004-BE20-5B8B933503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26" y="1623"/>
                <a:ext cx="80" cy="8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CA"/>
              </a:p>
            </p:txBody>
          </p:sp>
          <p:sp>
            <p:nvSpPr>
              <p:cNvPr id="290" name="Rectangle 89">
                <a:extLst>
                  <a:ext uri="{FF2B5EF4-FFF2-40B4-BE49-F238E27FC236}">
                    <a16:creationId xmlns:a16="http://schemas.microsoft.com/office/drawing/2014/main" id="{7D43208C-BA2D-4DB2-8D89-0DE524CD42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26" y="1623"/>
                <a:ext cx="80" cy="80"/>
              </a:xfrm>
              <a:prstGeom prst="rect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CA"/>
              </a:p>
            </p:txBody>
          </p:sp>
          <p:sp>
            <p:nvSpPr>
              <p:cNvPr id="291" name="Rectangle 90">
                <a:extLst>
                  <a:ext uri="{FF2B5EF4-FFF2-40B4-BE49-F238E27FC236}">
                    <a16:creationId xmlns:a16="http://schemas.microsoft.com/office/drawing/2014/main" id="{EF185D93-5547-4C7E-8323-5AC9C6152F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6" y="1543"/>
                <a:ext cx="80" cy="8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CA"/>
              </a:p>
            </p:txBody>
          </p:sp>
          <p:sp>
            <p:nvSpPr>
              <p:cNvPr id="292" name="Rectangle 91">
                <a:extLst>
                  <a:ext uri="{FF2B5EF4-FFF2-40B4-BE49-F238E27FC236}">
                    <a16:creationId xmlns:a16="http://schemas.microsoft.com/office/drawing/2014/main" id="{0A4017F9-F28E-4A34-9B69-0183E273B1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6" y="1543"/>
                <a:ext cx="80" cy="80"/>
              </a:xfrm>
              <a:prstGeom prst="rect">
                <a:avLst/>
              </a:prstGeom>
              <a:solidFill>
                <a:srgbClr val="FF0000"/>
              </a:solidFill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CA"/>
              </a:p>
            </p:txBody>
          </p:sp>
          <p:sp>
            <p:nvSpPr>
              <p:cNvPr id="293" name="Rectangle 92">
                <a:extLst>
                  <a:ext uri="{FF2B5EF4-FFF2-40B4-BE49-F238E27FC236}">
                    <a16:creationId xmlns:a16="http://schemas.microsoft.com/office/drawing/2014/main" id="{79E01869-9594-4AB9-B187-CE388E5042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6" y="1463"/>
                <a:ext cx="79" cy="8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CA"/>
              </a:p>
            </p:txBody>
          </p:sp>
          <p:sp>
            <p:nvSpPr>
              <p:cNvPr id="294" name="Rectangle 93">
                <a:extLst>
                  <a:ext uri="{FF2B5EF4-FFF2-40B4-BE49-F238E27FC236}">
                    <a16:creationId xmlns:a16="http://schemas.microsoft.com/office/drawing/2014/main" id="{7FD54AB9-D77D-4D87-B766-0F482D8108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6" y="1463"/>
                <a:ext cx="79" cy="80"/>
              </a:xfrm>
              <a:prstGeom prst="rect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CA"/>
              </a:p>
            </p:txBody>
          </p:sp>
          <p:sp>
            <p:nvSpPr>
              <p:cNvPr id="297" name="Rectangle 96">
                <a:extLst>
                  <a:ext uri="{FF2B5EF4-FFF2-40B4-BE49-F238E27FC236}">
                    <a16:creationId xmlns:a16="http://schemas.microsoft.com/office/drawing/2014/main" id="{EF4F0F5E-12C6-4BC7-8049-86E7A6DAC9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57" y="1337"/>
                <a:ext cx="697" cy="572"/>
              </a:xfrm>
              <a:prstGeom prst="rect">
                <a:avLst/>
              </a:prstGeom>
              <a:noFill/>
              <a:ln w="26988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CA"/>
              </a:p>
            </p:txBody>
          </p:sp>
        </p:grpSp>
        <p:grpSp>
          <p:nvGrpSpPr>
            <p:cNvPr id="340" name="Group 339">
              <a:extLst>
                <a:ext uri="{FF2B5EF4-FFF2-40B4-BE49-F238E27FC236}">
                  <a16:creationId xmlns:a16="http://schemas.microsoft.com/office/drawing/2014/main" id="{930375D1-F007-4251-AB70-D67A23AC14EA}"/>
                </a:ext>
              </a:extLst>
            </p:cNvPr>
            <p:cNvGrpSpPr/>
            <p:nvPr/>
          </p:nvGrpSpPr>
          <p:grpSpPr>
            <a:xfrm>
              <a:off x="5696150" y="3051062"/>
              <a:ext cx="1146175" cy="944562"/>
              <a:chOff x="5226050" y="2097088"/>
              <a:chExt cx="1146175" cy="944562"/>
            </a:xfrm>
          </p:grpSpPr>
          <p:sp>
            <p:nvSpPr>
              <p:cNvPr id="341" name="AutoShape 48">
                <a:extLst>
                  <a:ext uri="{FF2B5EF4-FFF2-40B4-BE49-F238E27FC236}">
                    <a16:creationId xmlns:a16="http://schemas.microsoft.com/office/drawing/2014/main" id="{C929249B-9619-4DA0-B7FF-A397ABBAEEE3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5226050" y="2097088"/>
                <a:ext cx="1146175" cy="9445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CA" dirty="0"/>
              </a:p>
            </p:txBody>
          </p:sp>
          <p:sp>
            <p:nvSpPr>
              <p:cNvPr id="342" name="Rectangle 50">
                <a:extLst>
                  <a:ext uri="{FF2B5EF4-FFF2-40B4-BE49-F238E27FC236}">
                    <a16:creationId xmlns:a16="http://schemas.microsoft.com/office/drawing/2014/main" id="{6A96520B-AC25-47E8-8693-34E0FF8BA0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6688" y="2117725"/>
                <a:ext cx="1106488" cy="908050"/>
              </a:xfrm>
              <a:prstGeom prst="rect">
                <a:avLst/>
              </a:prstGeom>
              <a:noFill/>
              <a:ln w="26988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CA"/>
              </a:p>
            </p:txBody>
          </p:sp>
          <p:sp>
            <p:nvSpPr>
              <p:cNvPr id="343" name="Rectangle 51">
                <a:extLst>
                  <a:ext uri="{FF2B5EF4-FFF2-40B4-BE49-F238E27FC236}">
                    <a16:creationId xmlns:a16="http://schemas.microsoft.com/office/drawing/2014/main" id="{64831A9A-938A-45DB-89EB-E026BBDCDD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78475" y="2698750"/>
                <a:ext cx="127000" cy="127000"/>
              </a:xfrm>
              <a:prstGeom prst="rect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CA"/>
              </a:p>
            </p:txBody>
          </p:sp>
          <p:sp>
            <p:nvSpPr>
              <p:cNvPr id="346" name="Rectangle 54">
                <a:extLst>
                  <a:ext uri="{FF2B5EF4-FFF2-40B4-BE49-F238E27FC236}">
                    <a16:creationId xmlns:a16="http://schemas.microsoft.com/office/drawing/2014/main" id="{ECDD35D2-A68B-42B1-A5D9-AED8E5A187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05475" y="2444750"/>
                <a:ext cx="125413" cy="127000"/>
              </a:xfrm>
              <a:prstGeom prst="rect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CA"/>
              </a:p>
            </p:txBody>
          </p:sp>
          <p:sp>
            <p:nvSpPr>
              <p:cNvPr id="347" name="Rectangle 55">
                <a:extLst>
                  <a:ext uri="{FF2B5EF4-FFF2-40B4-BE49-F238E27FC236}">
                    <a16:creationId xmlns:a16="http://schemas.microsoft.com/office/drawing/2014/main" id="{B77675A4-DEF3-4456-B594-C14481737B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41975" y="2571750"/>
                <a:ext cx="125413" cy="127000"/>
              </a:xfrm>
              <a:prstGeom prst="rect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CA"/>
              </a:p>
            </p:txBody>
          </p:sp>
          <p:sp>
            <p:nvSpPr>
              <p:cNvPr id="348" name="Rectangle 56">
                <a:extLst>
                  <a:ext uri="{FF2B5EF4-FFF2-40B4-BE49-F238E27FC236}">
                    <a16:creationId xmlns:a16="http://schemas.microsoft.com/office/drawing/2014/main" id="{DB5512C3-0ADA-45F8-B040-0CCAF7596B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7388" y="2571750"/>
                <a:ext cx="127000" cy="127000"/>
              </a:xfrm>
              <a:prstGeom prst="rect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CA"/>
              </a:p>
            </p:txBody>
          </p:sp>
          <p:sp>
            <p:nvSpPr>
              <p:cNvPr id="349" name="Rectangle 60">
                <a:extLst>
                  <a:ext uri="{FF2B5EF4-FFF2-40B4-BE49-F238E27FC236}">
                    <a16:creationId xmlns:a16="http://schemas.microsoft.com/office/drawing/2014/main" id="{FAFDA4AD-7394-4A4B-BC74-734FE346B1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30888" y="2444750"/>
                <a:ext cx="127000" cy="127000"/>
              </a:xfrm>
              <a:prstGeom prst="rect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CA"/>
              </a:p>
            </p:txBody>
          </p:sp>
          <p:sp>
            <p:nvSpPr>
              <p:cNvPr id="350" name="Rectangle 61">
                <a:extLst>
                  <a:ext uri="{FF2B5EF4-FFF2-40B4-BE49-F238E27FC236}">
                    <a16:creationId xmlns:a16="http://schemas.microsoft.com/office/drawing/2014/main" id="{C5C718E0-016F-44A3-8482-3E352D1727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51475" y="2698750"/>
                <a:ext cx="127000" cy="127000"/>
              </a:xfrm>
              <a:prstGeom prst="rect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CA"/>
              </a:p>
            </p:txBody>
          </p:sp>
          <p:sp>
            <p:nvSpPr>
              <p:cNvPr id="351" name="Rectangle 62">
                <a:extLst>
                  <a:ext uri="{FF2B5EF4-FFF2-40B4-BE49-F238E27FC236}">
                    <a16:creationId xmlns:a16="http://schemas.microsoft.com/office/drawing/2014/main" id="{DFEC1A43-625C-4EA5-B0B7-4BFC87EBBD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4975" y="2571750"/>
                <a:ext cx="127000" cy="127000"/>
              </a:xfrm>
              <a:prstGeom prst="rect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CA"/>
              </a:p>
            </p:txBody>
          </p:sp>
          <p:sp>
            <p:nvSpPr>
              <p:cNvPr id="352" name="Rectangle 63">
                <a:extLst>
                  <a:ext uri="{FF2B5EF4-FFF2-40B4-BE49-F238E27FC236}">
                    <a16:creationId xmlns:a16="http://schemas.microsoft.com/office/drawing/2014/main" id="{FEE96E82-3A83-45B8-B1FC-02B7B728B5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78475" y="2444750"/>
                <a:ext cx="127000" cy="127000"/>
              </a:xfrm>
              <a:prstGeom prst="rect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CA"/>
              </a:p>
            </p:txBody>
          </p:sp>
          <p:sp>
            <p:nvSpPr>
              <p:cNvPr id="353" name="Rectangle 64">
                <a:extLst>
                  <a:ext uri="{FF2B5EF4-FFF2-40B4-BE49-F238E27FC236}">
                    <a16:creationId xmlns:a16="http://schemas.microsoft.com/office/drawing/2014/main" id="{EA2BE3E6-D0BD-44AB-9425-E09C407E49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41975" y="2317750"/>
                <a:ext cx="125413" cy="127000"/>
              </a:xfrm>
              <a:prstGeom prst="rect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CA"/>
              </a:p>
            </p:txBody>
          </p:sp>
          <p:sp>
            <p:nvSpPr>
              <p:cNvPr id="354" name="Rectangle 65">
                <a:extLst>
                  <a:ext uri="{FF2B5EF4-FFF2-40B4-BE49-F238E27FC236}">
                    <a16:creationId xmlns:a16="http://schemas.microsoft.com/office/drawing/2014/main" id="{383D422A-3C4E-40E9-AE3D-9A48846CAC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57888" y="2444750"/>
                <a:ext cx="127000" cy="127000"/>
              </a:xfrm>
              <a:prstGeom prst="rect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CA"/>
              </a:p>
            </p:txBody>
          </p:sp>
          <p:sp>
            <p:nvSpPr>
              <p:cNvPr id="355" name="Rectangle 66">
                <a:extLst>
                  <a:ext uri="{FF2B5EF4-FFF2-40B4-BE49-F238E27FC236}">
                    <a16:creationId xmlns:a16="http://schemas.microsoft.com/office/drawing/2014/main" id="{5CC181AA-65E6-432D-A3B3-5A44CECF37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7388" y="2317750"/>
                <a:ext cx="127000" cy="127000"/>
              </a:xfrm>
              <a:prstGeom prst="rect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CA"/>
              </a:p>
            </p:txBody>
          </p:sp>
        </p:grpSp>
        <p:grpSp>
          <p:nvGrpSpPr>
            <p:cNvPr id="356" name="Group 69">
              <a:extLst>
                <a:ext uri="{FF2B5EF4-FFF2-40B4-BE49-F238E27FC236}">
                  <a16:creationId xmlns:a16="http://schemas.microsoft.com/office/drawing/2014/main" id="{2B6194D7-32D0-4EF9-B1B7-05C00F2DF971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385527" y="3055824"/>
              <a:ext cx="1146175" cy="944563"/>
              <a:chOff x="4544" y="1324"/>
              <a:chExt cx="722" cy="595"/>
            </a:xfrm>
          </p:grpSpPr>
          <p:sp>
            <p:nvSpPr>
              <p:cNvPr id="357" name="AutoShape 68">
                <a:extLst>
                  <a:ext uri="{FF2B5EF4-FFF2-40B4-BE49-F238E27FC236}">
                    <a16:creationId xmlns:a16="http://schemas.microsoft.com/office/drawing/2014/main" id="{3285ADDD-44A6-4DCB-A48A-430C6BF880E6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4544" y="1324"/>
                <a:ext cx="722" cy="5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CA" dirty="0"/>
              </a:p>
            </p:txBody>
          </p:sp>
          <p:sp>
            <p:nvSpPr>
              <p:cNvPr id="358" name="Rectangle 70">
                <a:extLst>
                  <a:ext uri="{FF2B5EF4-FFF2-40B4-BE49-F238E27FC236}">
                    <a16:creationId xmlns:a16="http://schemas.microsoft.com/office/drawing/2014/main" id="{3BD91861-35C3-45BD-A11F-7892F4489A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6" y="1703"/>
                <a:ext cx="80" cy="8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CA"/>
              </a:p>
            </p:txBody>
          </p:sp>
          <p:sp>
            <p:nvSpPr>
              <p:cNvPr id="359" name="Rectangle 71">
                <a:extLst>
                  <a:ext uri="{FF2B5EF4-FFF2-40B4-BE49-F238E27FC236}">
                    <a16:creationId xmlns:a16="http://schemas.microsoft.com/office/drawing/2014/main" id="{6B66723F-1B08-45A0-BEC5-B0938EA494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6" y="1703"/>
                <a:ext cx="80" cy="80"/>
              </a:xfrm>
              <a:prstGeom prst="rect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CA"/>
              </a:p>
            </p:txBody>
          </p:sp>
          <p:sp>
            <p:nvSpPr>
              <p:cNvPr id="364" name="Rectangle 76">
                <a:extLst>
                  <a:ext uri="{FF2B5EF4-FFF2-40B4-BE49-F238E27FC236}">
                    <a16:creationId xmlns:a16="http://schemas.microsoft.com/office/drawing/2014/main" id="{A129D7BD-8CD2-47B3-917C-04FB8EA515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46" y="1543"/>
                <a:ext cx="79" cy="8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CA"/>
              </a:p>
            </p:txBody>
          </p:sp>
          <p:sp>
            <p:nvSpPr>
              <p:cNvPr id="365" name="Rectangle 77">
                <a:extLst>
                  <a:ext uri="{FF2B5EF4-FFF2-40B4-BE49-F238E27FC236}">
                    <a16:creationId xmlns:a16="http://schemas.microsoft.com/office/drawing/2014/main" id="{D17B3647-0CA0-4A98-9842-13E0655296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46" y="1543"/>
                <a:ext cx="79" cy="80"/>
              </a:xfrm>
              <a:prstGeom prst="rect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CA"/>
              </a:p>
            </p:txBody>
          </p:sp>
          <p:sp>
            <p:nvSpPr>
              <p:cNvPr id="366" name="Rectangle 78">
                <a:extLst>
                  <a:ext uri="{FF2B5EF4-FFF2-40B4-BE49-F238E27FC236}">
                    <a16:creationId xmlns:a16="http://schemas.microsoft.com/office/drawing/2014/main" id="{49208C24-A5CF-4E0F-806D-DD54BA881C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6" y="1623"/>
                <a:ext cx="79" cy="8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CA"/>
              </a:p>
            </p:txBody>
          </p:sp>
          <p:sp>
            <p:nvSpPr>
              <p:cNvPr id="367" name="Rectangle 79">
                <a:extLst>
                  <a:ext uri="{FF2B5EF4-FFF2-40B4-BE49-F238E27FC236}">
                    <a16:creationId xmlns:a16="http://schemas.microsoft.com/office/drawing/2014/main" id="{8228EBFA-8640-46F0-90F1-F5EEF62B69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6" y="1623"/>
                <a:ext cx="79" cy="80"/>
              </a:xfrm>
              <a:prstGeom prst="rect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CA"/>
              </a:p>
            </p:txBody>
          </p:sp>
          <p:sp>
            <p:nvSpPr>
              <p:cNvPr id="368" name="Rectangle 80">
                <a:extLst>
                  <a:ext uri="{FF2B5EF4-FFF2-40B4-BE49-F238E27FC236}">
                    <a16:creationId xmlns:a16="http://schemas.microsoft.com/office/drawing/2014/main" id="{E4BA5192-92CD-49DC-922D-3EB85EF896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85" y="1623"/>
                <a:ext cx="80" cy="8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CA"/>
              </a:p>
            </p:txBody>
          </p:sp>
          <p:sp>
            <p:nvSpPr>
              <p:cNvPr id="369" name="Rectangle 81">
                <a:extLst>
                  <a:ext uri="{FF2B5EF4-FFF2-40B4-BE49-F238E27FC236}">
                    <a16:creationId xmlns:a16="http://schemas.microsoft.com/office/drawing/2014/main" id="{4032F665-368E-46B4-9082-6BFB01B84F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85" y="1623"/>
                <a:ext cx="80" cy="80"/>
              </a:xfrm>
              <a:prstGeom prst="rect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CA"/>
              </a:p>
            </p:txBody>
          </p:sp>
          <p:sp>
            <p:nvSpPr>
              <p:cNvPr id="370" name="Rectangle 85">
                <a:extLst>
                  <a:ext uri="{FF2B5EF4-FFF2-40B4-BE49-F238E27FC236}">
                    <a16:creationId xmlns:a16="http://schemas.microsoft.com/office/drawing/2014/main" id="{982826E9-F274-40B4-8CE6-6E1862734C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25" y="1543"/>
                <a:ext cx="80" cy="80"/>
              </a:xfrm>
              <a:prstGeom prst="rect">
                <a:avLst/>
              </a:prstGeom>
              <a:solidFill>
                <a:srgbClr val="FFFF00"/>
              </a:solidFill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CA"/>
              </a:p>
            </p:txBody>
          </p:sp>
          <p:sp>
            <p:nvSpPr>
              <p:cNvPr id="371" name="Rectangle 86">
                <a:extLst>
                  <a:ext uri="{FF2B5EF4-FFF2-40B4-BE49-F238E27FC236}">
                    <a16:creationId xmlns:a16="http://schemas.microsoft.com/office/drawing/2014/main" id="{33F6036A-411E-4D20-AB53-F9BCF12411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86" y="1703"/>
                <a:ext cx="80" cy="8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CA"/>
              </a:p>
            </p:txBody>
          </p:sp>
          <p:sp>
            <p:nvSpPr>
              <p:cNvPr id="372" name="Rectangle 87">
                <a:extLst>
                  <a:ext uri="{FF2B5EF4-FFF2-40B4-BE49-F238E27FC236}">
                    <a16:creationId xmlns:a16="http://schemas.microsoft.com/office/drawing/2014/main" id="{915F1617-3B94-4E35-9E16-AFEDF84F42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86" y="1703"/>
                <a:ext cx="80" cy="80"/>
              </a:xfrm>
              <a:prstGeom prst="rect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CA"/>
              </a:p>
            </p:txBody>
          </p:sp>
          <p:sp>
            <p:nvSpPr>
              <p:cNvPr id="373" name="Rectangle 88">
                <a:extLst>
                  <a:ext uri="{FF2B5EF4-FFF2-40B4-BE49-F238E27FC236}">
                    <a16:creationId xmlns:a16="http://schemas.microsoft.com/office/drawing/2014/main" id="{045131C6-6A76-4751-91B8-253F4B5424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26" y="1623"/>
                <a:ext cx="80" cy="8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CA"/>
              </a:p>
            </p:txBody>
          </p:sp>
          <p:sp>
            <p:nvSpPr>
              <p:cNvPr id="374" name="Rectangle 89">
                <a:extLst>
                  <a:ext uri="{FF2B5EF4-FFF2-40B4-BE49-F238E27FC236}">
                    <a16:creationId xmlns:a16="http://schemas.microsoft.com/office/drawing/2014/main" id="{161880A6-1AE4-4B53-96D9-53A1316C89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26" y="1623"/>
                <a:ext cx="80" cy="80"/>
              </a:xfrm>
              <a:prstGeom prst="rect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CA"/>
              </a:p>
            </p:txBody>
          </p:sp>
          <p:sp>
            <p:nvSpPr>
              <p:cNvPr id="375" name="Rectangle 90">
                <a:extLst>
                  <a:ext uri="{FF2B5EF4-FFF2-40B4-BE49-F238E27FC236}">
                    <a16:creationId xmlns:a16="http://schemas.microsoft.com/office/drawing/2014/main" id="{A1898B21-2771-4614-926B-91D236F0F7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6" y="1543"/>
                <a:ext cx="80" cy="8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CA"/>
              </a:p>
            </p:txBody>
          </p:sp>
          <p:sp>
            <p:nvSpPr>
              <p:cNvPr id="376" name="Rectangle 91">
                <a:extLst>
                  <a:ext uri="{FF2B5EF4-FFF2-40B4-BE49-F238E27FC236}">
                    <a16:creationId xmlns:a16="http://schemas.microsoft.com/office/drawing/2014/main" id="{A1A8B22E-68B3-41C3-82B7-9C196BC73A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6" y="1543"/>
                <a:ext cx="80" cy="80"/>
              </a:xfrm>
              <a:prstGeom prst="rect">
                <a:avLst/>
              </a:prstGeom>
              <a:solidFill>
                <a:srgbClr val="FFFF00"/>
              </a:solidFill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CA"/>
              </a:p>
            </p:txBody>
          </p:sp>
          <p:sp>
            <p:nvSpPr>
              <p:cNvPr id="377" name="Rectangle 92">
                <a:extLst>
                  <a:ext uri="{FF2B5EF4-FFF2-40B4-BE49-F238E27FC236}">
                    <a16:creationId xmlns:a16="http://schemas.microsoft.com/office/drawing/2014/main" id="{22E77368-E01A-4262-80D9-3931F30AAE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6" y="1463"/>
                <a:ext cx="79" cy="8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CA"/>
              </a:p>
            </p:txBody>
          </p:sp>
          <p:sp>
            <p:nvSpPr>
              <p:cNvPr id="378" name="Rectangle 93">
                <a:extLst>
                  <a:ext uri="{FF2B5EF4-FFF2-40B4-BE49-F238E27FC236}">
                    <a16:creationId xmlns:a16="http://schemas.microsoft.com/office/drawing/2014/main" id="{191475FF-C449-4793-AAF9-4FD4ADDA56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6" y="1463"/>
                <a:ext cx="79" cy="80"/>
              </a:xfrm>
              <a:prstGeom prst="rect">
                <a:avLst/>
              </a:prstGeom>
              <a:solidFill>
                <a:srgbClr val="FFFF00"/>
              </a:solidFill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CA"/>
              </a:p>
            </p:txBody>
          </p:sp>
          <p:sp>
            <p:nvSpPr>
              <p:cNvPr id="379" name="Rectangle 94">
                <a:extLst>
                  <a:ext uri="{FF2B5EF4-FFF2-40B4-BE49-F238E27FC236}">
                    <a16:creationId xmlns:a16="http://schemas.microsoft.com/office/drawing/2014/main" id="{E11CE29E-925E-42FD-9C40-766F0FEF51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05" y="1543"/>
                <a:ext cx="80" cy="80"/>
              </a:xfrm>
              <a:prstGeom prst="rect">
                <a:avLst/>
              </a:prstGeom>
              <a:solidFill>
                <a:srgbClr val="FFFF00"/>
              </a:solidFill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CA"/>
              </a:p>
            </p:txBody>
          </p:sp>
          <p:sp>
            <p:nvSpPr>
              <p:cNvPr id="380" name="Rectangle 95">
                <a:extLst>
                  <a:ext uri="{FF2B5EF4-FFF2-40B4-BE49-F238E27FC236}">
                    <a16:creationId xmlns:a16="http://schemas.microsoft.com/office/drawing/2014/main" id="{A674D721-C09A-4027-8E9D-BA4DA4BF29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85" y="1463"/>
                <a:ext cx="80" cy="80"/>
              </a:xfrm>
              <a:prstGeom prst="rect">
                <a:avLst/>
              </a:prstGeom>
              <a:solidFill>
                <a:srgbClr val="FFFF00"/>
              </a:solidFill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CA"/>
              </a:p>
            </p:txBody>
          </p:sp>
          <p:sp>
            <p:nvSpPr>
              <p:cNvPr id="381" name="Rectangle 96">
                <a:extLst>
                  <a:ext uri="{FF2B5EF4-FFF2-40B4-BE49-F238E27FC236}">
                    <a16:creationId xmlns:a16="http://schemas.microsoft.com/office/drawing/2014/main" id="{E71DC64F-DE95-4012-86A4-D83693B789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57" y="1337"/>
                <a:ext cx="697" cy="572"/>
              </a:xfrm>
              <a:prstGeom prst="rect">
                <a:avLst/>
              </a:prstGeom>
              <a:noFill/>
              <a:ln w="26988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CA"/>
              </a:p>
            </p:txBody>
          </p:sp>
        </p:grpSp>
        <p:grpSp>
          <p:nvGrpSpPr>
            <p:cNvPr id="412" name="Group 411">
              <a:extLst>
                <a:ext uri="{FF2B5EF4-FFF2-40B4-BE49-F238E27FC236}">
                  <a16:creationId xmlns:a16="http://schemas.microsoft.com/office/drawing/2014/main" id="{909F08E2-28C3-440A-9216-232173BC7142}"/>
                </a:ext>
              </a:extLst>
            </p:cNvPr>
            <p:cNvGrpSpPr/>
            <p:nvPr/>
          </p:nvGrpSpPr>
          <p:grpSpPr>
            <a:xfrm>
              <a:off x="2303734" y="2963750"/>
              <a:ext cx="1343026" cy="1108075"/>
              <a:chOff x="1001712" y="2963750"/>
              <a:chExt cx="1343026" cy="1108075"/>
            </a:xfrm>
          </p:grpSpPr>
          <p:sp>
            <p:nvSpPr>
              <p:cNvPr id="314" name="Isosceles Triangle 313">
                <a:extLst>
                  <a:ext uri="{FF2B5EF4-FFF2-40B4-BE49-F238E27FC236}">
                    <a16:creationId xmlns:a16="http://schemas.microsoft.com/office/drawing/2014/main" id="{F33F9A68-707A-4353-BA9F-1B6EF4700582}"/>
                  </a:ext>
                </a:extLst>
              </p:cNvPr>
              <p:cNvSpPr/>
              <p:nvPr/>
            </p:nvSpPr>
            <p:spPr>
              <a:xfrm rot="19980000">
                <a:off x="1399975" y="3293274"/>
                <a:ext cx="535997" cy="337117"/>
              </a:xfrm>
              <a:prstGeom prst="triangle">
                <a:avLst>
                  <a:gd name="adj" fmla="val 68991"/>
                </a:avLst>
              </a:prstGeom>
              <a:solidFill>
                <a:srgbClr val="FFFF00"/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82" name="AutoShape 98">
                <a:extLst>
                  <a:ext uri="{FF2B5EF4-FFF2-40B4-BE49-F238E27FC236}">
                    <a16:creationId xmlns:a16="http://schemas.microsoft.com/office/drawing/2014/main" id="{69F09998-85EB-4DA2-9715-74B8146270FC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1001712" y="2963750"/>
                <a:ext cx="1343025" cy="11080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CA" dirty="0"/>
              </a:p>
            </p:txBody>
          </p:sp>
          <p:sp>
            <p:nvSpPr>
              <p:cNvPr id="383" name="Line 100">
                <a:extLst>
                  <a:ext uri="{FF2B5EF4-FFF2-40B4-BE49-F238E27FC236}">
                    <a16:creationId xmlns:a16="http://schemas.microsoft.com/office/drawing/2014/main" id="{7E0E196B-EC2F-497A-89BA-D5A70CDAE5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20762" y="3933713"/>
                <a:ext cx="1195388" cy="0"/>
              </a:xfrm>
              <a:prstGeom prst="line">
                <a:avLst/>
              </a:prstGeom>
              <a:noFill/>
              <a:ln w="254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CA"/>
              </a:p>
            </p:txBody>
          </p:sp>
          <p:sp>
            <p:nvSpPr>
              <p:cNvPr id="384" name="Freeform 101">
                <a:extLst>
                  <a:ext uri="{FF2B5EF4-FFF2-40B4-BE49-F238E27FC236}">
                    <a16:creationId xmlns:a16="http://schemas.microsoft.com/office/drawing/2014/main" id="{70E5FAFB-868E-441E-9E30-5B5DC703AB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03450" y="3886088"/>
                <a:ext cx="141288" cy="93663"/>
              </a:xfrm>
              <a:custGeom>
                <a:avLst/>
                <a:gdLst>
                  <a:gd name="T0" fmla="*/ 0 w 89"/>
                  <a:gd name="T1" fmla="*/ 0 h 59"/>
                  <a:gd name="T2" fmla="*/ 89 w 89"/>
                  <a:gd name="T3" fmla="*/ 30 h 59"/>
                  <a:gd name="T4" fmla="*/ 0 w 89"/>
                  <a:gd name="T5" fmla="*/ 59 h 59"/>
                  <a:gd name="T6" fmla="*/ 0 w 89"/>
                  <a:gd name="T7" fmla="*/ 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9" h="59">
                    <a:moveTo>
                      <a:pt x="0" y="0"/>
                    </a:moveTo>
                    <a:lnTo>
                      <a:pt x="89" y="30"/>
                    </a:lnTo>
                    <a:lnTo>
                      <a:pt x="0" y="5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CA"/>
              </a:p>
            </p:txBody>
          </p:sp>
          <p:sp>
            <p:nvSpPr>
              <p:cNvPr id="385" name="Line 102">
                <a:extLst>
                  <a:ext uri="{FF2B5EF4-FFF2-40B4-BE49-F238E27FC236}">
                    <a16:creationId xmlns:a16="http://schemas.microsoft.com/office/drawing/2014/main" id="{E50A3A54-026A-4BD0-9315-37231621F9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141412" y="3098688"/>
                <a:ext cx="0" cy="954088"/>
              </a:xfrm>
              <a:prstGeom prst="line">
                <a:avLst/>
              </a:prstGeom>
              <a:noFill/>
              <a:ln w="254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CA"/>
              </a:p>
            </p:txBody>
          </p:sp>
          <p:sp>
            <p:nvSpPr>
              <p:cNvPr id="386" name="Freeform 103">
                <a:extLst>
                  <a:ext uri="{FF2B5EF4-FFF2-40B4-BE49-F238E27FC236}">
                    <a16:creationId xmlns:a16="http://schemas.microsoft.com/office/drawing/2014/main" id="{AB544843-3FB1-4CE3-A2BA-DF001FF442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93787" y="2970100"/>
                <a:ext cx="95250" cy="141288"/>
              </a:xfrm>
              <a:custGeom>
                <a:avLst/>
                <a:gdLst>
                  <a:gd name="T0" fmla="*/ 0 w 60"/>
                  <a:gd name="T1" fmla="*/ 89 h 89"/>
                  <a:gd name="T2" fmla="*/ 30 w 60"/>
                  <a:gd name="T3" fmla="*/ 0 h 89"/>
                  <a:gd name="T4" fmla="*/ 60 w 60"/>
                  <a:gd name="T5" fmla="*/ 89 h 89"/>
                  <a:gd name="T6" fmla="*/ 0 w 60"/>
                  <a:gd name="T7" fmla="*/ 89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0" h="89">
                    <a:moveTo>
                      <a:pt x="0" y="89"/>
                    </a:moveTo>
                    <a:lnTo>
                      <a:pt x="30" y="0"/>
                    </a:lnTo>
                    <a:lnTo>
                      <a:pt x="60" y="89"/>
                    </a:lnTo>
                    <a:lnTo>
                      <a:pt x="0" y="8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CA"/>
              </a:p>
            </p:txBody>
          </p:sp>
          <p:sp>
            <p:nvSpPr>
              <p:cNvPr id="387" name="Line 104">
                <a:extLst>
                  <a:ext uri="{FF2B5EF4-FFF2-40B4-BE49-F238E27FC236}">
                    <a16:creationId xmlns:a16="http://schemas.microsoft.com/office/drawing/2014/main" id="{366602D6-144C-445D-A90D-13FACBEBE8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068387" y="3152663"/>
                <a:ext cx="536575" cy="900113"/>
              </a:xfrm>
              <a:prstGeom prst="line">
                <a:avLst/>
              </a:prstGeom>
              <a:noFill/>
              <a:ln w="254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CA"/>
              </a:p>
            </p:txBody>
          </p:sp>
          <p:sp>
            <p:nvSpPr>
              <p:cNvPr id="388" name="Freeform 105">
                <a:extLst>
                  <a:ext uri="{FF2B5EF4-FFF2-40B4-BE49-F238E27FC236}">
                    <a16:creationId xmlns:a16="http://schemas.microsoft.com/office/drawing/2014/main" id="{644B70BF-B1DD-4718-98D1-F9ACF10189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58925" y="3043125"/>
                <a:ext cx="111125" cy="144463"/>
              </a:xfrm>
              <a:custGeom>
                <a:avLst/>
                <a:gdLst>
                  <a:gd name="T0" fmla="*/ 0 w 70"/>
                  <a:gd name="T1" fmla="*/ 61 h 91"/>
                  <a:gd name="T2" fmla="*/ 70 w 70"/>
                  <a:gd name="T3" fmla="*/ 0 h 91"/>
                  <a:gd name="T4" fmla="*/ 50 w 70"/>
                  <a:gd name="T5" fmla="*/ 91 h 91"/>
                  <a:gd name="T6" fmla="*/ 0 w 70"/>
                  <a:gd name="T7" fmla="*/ 61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0" h="91">
                    <a:moveTo>
                      <a:pt x="0" y="61"/>
                    </a:moveTo>
                    <a:lnTo>
                      <a:pt x="70" y="0"/>
                    </a:lnTo>
                    <a:lnTo>
                      <a:pt x="50" y="91"/>
                    </a:lnTo>
                    <a:lnTo>
                      <a:pt x="0" y="6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CA"/>
              </a:p>
            </p:txBody>
          </p:sp>
          <p:sp>
            <p:nvSpPr>
              <p:cNvPr id="392" name="Rectangle 113">
                <a:extLst>
                  <a:ext uri="{FF2B5EF4-FFF2-40B4-BE49-F238E27FC236}">
                    <a16:creationId xmlns:a16="http://schemas.microsoft.com/office/drawing/2014/main" id="{5AB237DB-EE07-4BB4-9E2D-19ED7E2F5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55737" y="3674950"/>
                <a:ext cx="196850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v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93" name="Rectangle 114">
                <a:extLst>
                  <a:ext uri="{FF2B5EF4-FFF2-40B4-BE49-F238E27FC236}">
                    <a16:creationId xmlns:a16="http://schemas.microsoft.com/office/drawing/2014/main" id="{541FCB67-0880-4402-9203-0BCDF86E8C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47812" y="3767025"/>
                <a:ext cx="139700" cy="169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1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94" name="Rectangle 115">
                <a:extLst>
                  <a:ext uri="{FF2B5EF4-FFF2-40B4-BE49-F238E27FC236}">
                    <a16:creationId xmlns:a16="http://schemas.microsoft.com/office/drawing/2014/main" id="{29411DAB-631D-40AC-8A71-098DA9E8F8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09775" y="3362213"/>
                <a:ext cx="196850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v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95" name="Rectangle 116">
                <a:extLst>
                  <a:ext uri="{FF2B5EF4-FFF2-40B4-BE49-F238E27FC236}">
                    <a16:creationId xmlns:a16="http://schemas.microsoft.com/office/drawing/2014/main" id="{74A6AE93-8F21-4EA7-B2EC-B3B987FE5D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01850" y="3451113"/>
                <a:ext cx="139700" cy="169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3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96" name="Rectangle 117">
                <a:extLst>
                  <a:ext uri="{FF2B5EF4-FFF2-40B4-BE49-F238E27FC236}">
                    <a16:creationId xmlns:a16="http://schemas.microsoft.com/office/drawing/2014/main" id="{913A5467-0770-4E1F-B5CC-811217703F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68475" y="3097100"/>
                <a:ext cx="196850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v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97" name="Rectangle 118">
                <a:extLst>
                  <a:ext uri="{FF2B5EF4-FFF2-40B4-BE49-F238E27FC236}">
                    <a16:creationId xmlns:a16="http://schemas.microsoft.com/office/drawing/2014/main" id="{34A82291-E410-4F39-823A-C32D53981D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60550" y="3189175"/>
                <a:ext cx="139700" cy="169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0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413" name="Group 412">
              <a:extLst>
                <a:ext uri="{FF2B5EF4-FFF2-40B4-BE49-F238E27FC236}">
                  <a16:creationId xmlns:a16="http://schemas.microsoft.com/office/drawing/2014/main" id="{56561822-907D-47CF-8694-E81476599E93}"/>
                </a:ext>
              </a:extLst>
            </p:cNvPr>
            <p:cNvGrpSpPr/>
            <p:nvPr/>
          </p:nvGrpSpPr>
          <p:grpSpPr>
            <a:xfrm>
              <a:off x="4025002" y="2874850"/>
              <a:ext cx="1373671" cy="1317762"/>
              <a:chOff x="2722980" y="2874850"/>
              <a:chExt cx="1373671" cy="1317762"/>
            </a:xfrm>
          </p:grpSpPr>
          <p:sp>
            <p:nvSpPr>
              <p:cNvPr id="319" name="Rectangle 44">
                <a:extLst>
                  <a:ext uri="{FF2B5EF4-FFF2-40B4-BE49-F238E27FC236}">
                    <a16:creationId xmlns:a16="http://schemas.microsoft.com/office/drawing/2014/main" id="{77772DC1-B4B2-4998-831F-C29CBAC348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2462" y="2874850"/>
                <a:ext cx="198438" cy="2825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y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grpSp>
            <p:nvGrpSpPr>
              <p:cNvPr id="320" name="Group 319">
                <a:extLst>
                  <a:ext uri="{FF2B5EF4-FFF2-40B4-BE49-F238E27FC236}">
                    <a16:creationId xmlns:a16="http://schemas.microsoft.com/office/drawing/2014/main" id="{C9D6CC86-BD4B-4C0B-ACFC-98473DD689D3}"/>
                  </a:ext>
                </a:extLst>
              </p:cNvPr>
              <p:cNvGrpSpPr/>
              <p:nvPr/>
            </p:nvGrpSpPr>
            <p:grpSpPr>
              <a:xfrm>
                <a:off x="2722980" y="2919300"/>
                <a:ext cx="1373671" cy="1273312"/>
                <a:chOff x="3048000" y="1965326"/>
                <a:chExt cx="1373671" cy="1273312"/>
              </a:xfrm>
            </p:grpSpPr>
            <p:sp>
              <p:nvSpPr>
                <p:cNvPr id="321" name="Freeform 27">
                  <a:extLst>
                    <a:ext uri="{FF2B5EF4-FFF2-40B4-BE49-F238E27FC236}">
                      <a16:creationId xmlns:a16="http://schemas.microsoft.com/office/drawing/2014/main" id="{267ECFC8-10CB-4649-B141-E96A1C17A1E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398838" y="2344738"/>
                  <a:ext cx="349250" cy="434975"/>
                </a:xfrm>
                <a:custGeom>
                  <a:avLst/>
                  <a:gdLst>
                    <a:gd name="T0" fmla="*/ 220 w 220"/>
                    <a:gd name="T1" fmla="*/ 274 h 274"/>
                    <a:gd name="T2" fmla="*/ 110 w 220"/>
                    <a:gd name="T3" fmla="*/ 0 h 274"/>
                    <a:gd name="T4" fmla="*/ 0 w 220"/>
                    <a:gd name="T5" fmla="*/ 274 h 274"/>
                    <a:gd name="T6" fmla="*/ 220 w 220"/>
                    <a:gd name="T7" fmla="*/ 274 h 2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20" h="274">
                      <a:moveTo>
                        <a:pt x="220" y="274"/>
                      </a:moveTo>
                      <a:lnTo>
                        <a:pt x="110" y="0"/>
                      </a:lnTo>
                      <a:lnTo>
                        <a:pt x="0" y="274"/>
                      </a:lnTo>
                      <a:lnTo>
                        <a:pt x="220" y="274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CA"/>
                </a:p>
              </p:txBody>
            </p:sp>
            <p:sp>
              <p:nvSpPr>
                <p:cNvPr id="323" name="Line 30">
                  <a:extLst>
                    <a:ext uri="{FF2B5EF4-FFF2-40B4-BE49-F238E27FC236}">
                      <a16:creationId xmlns:a16="http://schemas.microsoft.com/office/drawing/2014/main" id="{AA3172FF-E69A-4914-AAF4-BF6B5DA72DB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579813" y="2330451"/>
                  <a:ext cx="285750" cy="233363"/>
                </a:xfrm>
                <a:prstGeom prst="line">
                  <a:avLst/>
                </a:prstGeom>
                <a:noFill/>
                <a:ln w="1905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CA"/>
                </a:p>
              </p:txBody>
            </p:sp>
            <p:sp>
              <p:nvSpPr>
                <p:cNvPr id="326" name="Rectangle 33">
                  <a:extLst>
                    <a:ext uri="{FF2B5EF4-FFF2-40B4-BE49-F238E27FC236}">
                      <a16:creationId xmlns:a16="http://schemas.microsoft.com/office/drawing/2014/main" id="{CDB16298-9732-49F3-92F1-2CE0AE92827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46450" y="2724151"/>
                  <a:ext cx="198438" cy="2825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500" b="0" i="0" u="none" strike="noStrike" cap="none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Calibri" panose="020F0502020204030204" pitchFamily="34" charset="0"/>
                    </a:rPr>
                    <a:t>v</a:t>
                  </a:r>
                  <a:endParaRPr kumimoji="0" lang="en-US" alt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27" name="Rectangle 34">
                  <a:extLst>
                    <a:ext uri="{FF2B5EF4-FFF2-40B4-BE49-F238E27FC236}">
                      <a16:creationId xmlns:a16="http://schemas.microsoft.com/office/drawing/2014/main" id="{81C3BAA1-81CE-4A35-B392-E9D30B718DA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36938" y="2813051"/>
                  <a:ext cx="134938" cy="1905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000" b="0" i="0" u="none" strike="noStrike" cap="none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Calibri" panose="020F0502020204030204" pitchFamily="34" charset="0"/>
                    </a:rPr>
                    <a:t>1</a:t>
                  </a:r>
                  <a:endParaRPr kumimoji="0" lang="en-US" alt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28" name="Rectangle 35">
                  <a:extLst>
                    <a:ext uri="{FF2B5EF4-FFF2-40B4-BE49-F238E27FC236}">
                      <a16:creationId xmlns:a16="http://schemas.microsoft.com/office/drawing/2014/main" id="{A77F872E-22DA-40E8-B9D4-E0054B5F67F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84613" y="2443163"/>
                  <a:ext cx="196850" cy="2825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500" b="0" i="0" u="none" strike="noStrike" cap="none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Calibri" panose="020F0502020204030204" pitchFamily="34" charset="0"/>
                    </a:rPr>
                    <a:t>v</a:t>
                  </a:r>
                  <a:endParaRPr kumimoji="0" lang="en-US" alt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29" name="Rectangle 36">
                  <a:extLst>
                    <a:ext uri="{FF2B5EF4-FFF2-40B4-BE49-F238E27FC236}">
                      <a16:creationId xmlns:a16="http://schemas.microsoft.com/office/drawing/2014/main" id="{9749179A-1917-4D5D-B9D7-5ACA05BC462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73513" y="2530476"/>
                  <a:ext cx="136525" cy="1905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000" b="0" i="0" u="none" strike="noStrike" cap="none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Calibri" panose="020F0502020204030204" pitchFamily="34" charset="0"/>
                    </a:rPr>
                    <a:t>3</a:t>
                  </a:r>
                  <a:endParaRPr kumimoji="0" lang="en-US" alt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30" name="Rectangle 37">
                  <a:extLst>
                    <a:ext uri="{FF2B5EF4-FFF2-40B4-BE49-F238E27FC236}">
                      <a16:creationId xmlns:a16="http://schemas.microsoft.com/office/drawing/2014/main" id="{8417AA31-2803-41AD-AD02-80C10C2FB63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06005" y="2170906"/>
                  <a:ext cx="196850" cy="2825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50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Calibri" panose="020F0502020204030204" pitchFamily="34" charset="0"/>
                    </a:rPr>
                    <a:t>v</a:t>
                  </a:r>
                  <a:endParaRPr kumimoji="0" lang="en-US" alt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31" name="Rectangle 38">
                  <a:extLst>
                    <a:ext uri="{FF2B5EF4-FFF2-40B4-BE49-F238E27FC236}">
                      <a16:creationId xmlns:a16="http://schemas.microsoft.com/office/drawing/2014/main" id="{8E61F094-A48D-4687-881D-9D0D4D68184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94905" y="2259806"/>
                  <a:ext cx="136525" cy="1905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000" b="0" i="0" u="none" strike="noStrike" cap="none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Calibri" panose="020F0502020204030204" pitchFamily="34" charset="0"/>
                    </a:rPr>
                    <a:t>0</a:t>
                  </a:r>
                  <a:endParaRPr kumimoji="0" lang="en-US" alt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32" name="Line 39">
                  <a:extLst>
                    <a:ext uri="{FF2B5EF4-FFF2-40B4-BE49-F238E27FC236}">
                      <a16:creationId xmlns:a16="http://schemas.microsoft.com/office/drawing/2014/main" id="{BB9E3E97-13FC-49F0-95A4-BFEE3DB6527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048000" y="2979738"/>
                  <a:ext cx="1158875" cy="0"/>
                </a:xfrm>
                <a:prstGeom prst="line">
                  <a:avLst/>
                </a:prstGeom>
                <a:noFill/>
                <a:ln w="254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CA"/>
                </a:p>
              </p:txBody>
            </p:sp>
            <p:sp>
              <p:nvSpPr>
                <p:cNvPr id="333" name="Freeform 40">
                  <a:extLst>
                    <a:ext uri="{FF2B5EF4-FFF2-40B4-BE49-F238E27FC236}">
                      <a16:creationId xmlns:a16="http://schemas.microsoft.com/office/drawing/2014/main" id="{3211705A-9143-4F53-A76A-45901097450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95763" y="2938463"/>
                  <a:ext cx="136525" cy="84138"/>
                </a:xfrm>
                <a:custGeom>
                  <a:avLst/>
                  <a:gdLst>
                    <a:gd name="T0" fmla="*/ 0 w 86"/>
                    <a:gd name="T1" fmla="*/ 0 h 53"/>
                    <a:gd name="T2" fmla="*/ 86 w 86"/>
                    <a:gd name="T3" fmla="*/ 26 h 53"/>
                    <a:gd name="T4" fmla="*/ 0 w 86"/>
                    <a:gd name="T5" fmla="*/ 53 h 53"/>
                    <a:gd name="T6" fmla="*/ 0 w 86"/>
                    <a:gd name="T7" fmla="*/ 0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6" h="53">
                      <a:moveTo>
                        <a:pt x="0" y="0"/>
                      </a:moveTo>
                      <a:lnTo>
                        <a:pt x="86" y="26"/>
                      </a:lnTo>
                      <a:lnTo>
                        <a:pt x="0" y="5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CA"/>
                </a:p>
              </p:txBody>
            </p:sp>
            <p:sp>
              <p:nvSpPr>
                <p:cNvPr id="334" name="Line 41">
                  <a:extLst>
                    <a:ext uri="{FF2B5EF4-FFF2-40B4-BE49-F238E27FC236}">
                      <a16:creationId xmlns:a16="http://schemas.microsoft.com/office/drawing/2014/main" id="{0D5F6228-769E-4CC9-B249-AD38FA00D87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163888" y="2081213"/>
                  <a:ext cx="0" cy="1025525"/>
                </a:xfrm>
                <a:prstGeom prst="line">
                  <a:avLst/>
                </a:prstGeom>
                <a:noFill/>
                <a:ln w="254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CA"/>
                </a:p>
              </p:txBody>
            </p:sp>
            <p:sp>
              <p:nvSpPr>
                <p:cNvPr id="335" name="Freeform 42">
                  <a:extLst>
                    <a:ext uri="{FF2B5EF4-FFF2-40B4-BE49-F238E27FC236}">
                      <a16:creationId xmlns:a16="http://schemas.microsoft.com/office/drawing/2014/main" id="{0FB6CBEA-E12D-4A7B-861E-3014ECAE7C9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19438" y="1965326"/>
                  <a:ext cx="90488" cy="127000"/>
                </a:xfrm>
                <a:custGeom>
                  <a:avLst/>
                  <a:gdLst>
                    <a:gd name="T0" fmla="*/ 0 w 57"/>
                    <a:gd name="T1" fmla="*/ 80 h 80"/>
                    <a:gd name="T2" fmla="*/ 28 w 57"/>
                    <a:gd name="T3" fmla="*/ 0 h 80"/>
                    <a:gd name="T4" fmla="*/ 57 w 57"/>
                    <a:gd name="T5" fmla="*/ 80 h 80"/>
                    <a:gd name="T6" fmla="*/ 0 w 57"/>
                    <a:gd name="T7" fmla="*/ 80 h 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7" h="80">
                      <a:moveTo>
                        <a:pt x="0" y="80"/>
                      </a:moveTo>
                      <a:lnTo>
                        <a:pt x="28" y="0"/>
                      </a:lnTo>
                      <a:lnTo>
                        <a:pt x="57" y="80"/>
                      </a:lnTo>
                      <a:lnTo>
                        <a:pt x="0" y="8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CA"/>
                </a:p>
              </p:txBody>
            </p:sp>
            <p:sp>
              <p:nvSpPr>
                <p:cNvPr id="336" name="Rectangle 43">
                  <a:extLst>
                    <a:ext uri="{FF2B5EF4-FFF2-40B4-BE49-F238E27FC236}">
                      <a16:creationId xmlns:a16="http://schemas.microsoft.com/office/drawing/2014/main" id="{18821AB2-B634-46C4-BFC0-6681C9691F5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31171" y="2956063"/>
                  <a:ext cx="190500" cy="2825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50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Calibri" panose="020F0502020204030204" pitchFamily="34" charset="0"/>
                    </a:rPr>
                    <a:t>x</a:t>
                  </a:r>
                  <a:endParaRPr kumimoji="0" lang="en-US" alt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37" name="Line 45">
                  <a:extLst>
                    <a:ext uri="{FF2B5EF4-FFF2-40B4-BE49-F238E27FC236}">
                      <a16:creationId xmlns:a16="http://schemas.microsoft.com/office/drawing/2014/main" id="{BAFA5595-3681-4FB0-B865-0A801CBEE95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63888" y="2192338"/>
                  <a:ext cx="946150" cy="0"/>
                </a:xfrm>
                <a:prstGeom prst="line">
                  <a:avLst/>
                </a:prstGeom>
                <a:noFill/>
                <a:ln w="254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CA"/>
                </a:p>
              </p:txBody>
            </p:sp>
            <p:sp>
              <p:nvSpPr>
                <p:cNvPr id="338" name="Line 46">
                  <a:extLst>
                    <a:ext uri="{FF2B5EF4-FFF2-40B4-BE49-F238E27FC236}">
                      <a16:creationId xmlns:a16="http://schemas.microsoft.com/office/drawing/2014/main" id="{1E615930-FC1B-4445-9AA9-EC79FA9F693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110038" y="2192338"/>
                  <a:ext cx="0" cy="787400"/>
                </a:xfrm>
                <a:prstGeom prst="line">
                  <a:avLst/>
                </a:prstGeom>
                <a:noFill/>
                <a:ln w="254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CA"/>
                </a:p>
              </p:txBody>
            </p:sp>
            <p:cxnSp>
              <p:nvCxnSpPr>
                <p:cNvPr id="339" name="Straight Connector 338">
                  <a:extLst>
                    <a:ext uri="{FF2B5EF4-FFF2-40B4-BE49-F238E27FC236}">
                      <a16:creationId xmlns:a16="http://schemas.microsoft.com/office/drawing/2014/main" id="{D5F8ADEA-A4F0-456E-896D-EC6EE8723C3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396457" y="2571750"/>
                  <a:ext cx="469106" cy="207169"/>
                </a:xfrm>
                <a:prstGeom prst="line">
                  <a:avLst/>
                </a:prstGeom>
                <a:ln w="1905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743F8E29-CB36-4C90-8A99-839E615E88DB}"/>
                  </a:ext>
                </a:extLst>
              </p:cNvPr>
              <p:cNvCxnSpPr>
                <a:cxnSpLocks/>
                <a:stCxn id="323" idx="0"/>
              </p:cNvCxnSpPr>
              <p:nvPr/>
            </p:nvCxnSpPr>
            <p:spPr>
              <a:xfrm flipH="1">
                <a:off x="3077787" y="3284425"/>
                <a:ext cx="177006" cy="453035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1" name="Straight Arrow Connector 400">
              <a:extLst>
                <a:ext uri="{FF2B5EF4-FFF2-40B4-BE49-F238E27FC236}">
                  <a16:creationId xmlns:a16="http://schemas.microsoft.com/office/drawing/2014/main" id="{9FFF4572-06A5-47CE-9D6B-CB1373491D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23161" y="3489859"/>
              <a:ext cx="422147" cy="9728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06" name="Straight Arrow Connector 405">
              <a:extLst>
                <a:ext uri="{FF2B5EF4-FFF2-40B4-BE49-F238E27FC236}">
                  <a16:creationId xmlns:a16="http://schemas.microsoft.com/office/drawing/2014/main" id="{92A65709-1685-47CD-AF24-30A75702F9D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1090" y="2116070"/>
              <a:ext cx="422147" cy="9728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07" name="Straight Arrow Connector 406">
              <a:extLst>
                <a:ext uri="{FF2B5EF4-FFF2-40B4-BE49-F238E27FC236}">
                  <a16:creationId xmlns:a16="http://schemas.microsoft.com/office/drawing/2014/main" id="{757E772B-6AA9-4BEC-BC10-426C187139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16797" y="3502597"/>
              <a:ext cx="422147" cy="9728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08" name="Straight Arrow Connector 407">
              <a:extLst>
                <a:ext uri="{FF2B5EF4-FFF2-40B4-BE49-F238E27FC236}">
                  <a16:creationId xmlns:a16="http://schemas.microsoft.com/office/drawing/2014/main" id="{C304A15E-219A-4AF2-847F-B7EE89E6F0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21347" y="2120303"/>
              <a:ext cx="422147" cy="9728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09" name="Straight Arrow Connector 408">
              <a:extLst>
                <a:ext uri="{FF2B5EF4-FFF2-40B4-BE49-F238E27FC236}">
                  <a16:creationId xmlns:a16="http://schemas.microsoft.com/office/drawing/2014/main" id="{1E7B6533-474F-4B57-BC45-724E4F4C2E7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17054" y="3506830"/>
              <a:ext cx="422147" cy="9728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14" name="Group 413">
            <a:extLst>
              <a:ext uri="{FF2B5EF4-FFF2-40B4-BE49-F238E27FC236}">
                <a16:creationId xmlns:a16="http://schemas.microsoft.com/office/drawing/2014/main" id="{E1288937-D5FE-4590-8CC9-A70CF3663E84}"/>
              </a:ext>
            </a:extLst>
          </p:cNvPr>
          <p:cNvGrpSpPr/>
          <p:nvPr/>
        </p:nvGrpSpPr>
        <p:grpSpPr>
          <a:xfrm>
            <a:off x="381992" y="2216751"/>
            <a:ext cx="1343026" cy="1108075"/>
            <a:chOff x="879475" y="2009776"/>
            <a:chExt cx="1343026" cy="1108075"/>
          </a:xfrm>
        </p:grpSpPr>
        <p:sp>
          <p:nvSpPr>
            <p:cNvPr id="415" name="Isosceles Triangle 414">
              <a:extLst>
                <a:ext uri="{FF2B5EF4-FFF2-40B4-BE49-F238E27FC236}">
                  <a16:creationId xmlns:a16="http://schemas.microsoft.com/office/drawing/2014/main" id="{520DA6C7-D092-40A2-9E0C-FB02454C4A30}"/>
                </a:ext>
              </a:extLst>
            </p:cNvPr>
            <p:cNvSpPr/>
            <p:nvPr/>
          </p:nvSpPr>
          <p:spPr>
            <a:xfrm rot="19980000">
              <a:off x="1277738" y="2339300"/>
              <a:ext cx="535997" cy="337117"/>
            </a:xfrm>
            <a:prstGeom prst="triangle">
              <a:avLst>
                <a:gd name="adj" fmla="val 68991"/>
              </a:avLst>
            </a:prstGeom>
            <a:solidFill>
              <a:srgbClr val="FFFF00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16" name="AutoShape 98">
              <a:extLst>
                <a:ext uri="{FF2B5EF4-FFF2-40B4-BE49-F238E27FC236}">
                  <a16:creationId xmlns:a16="http://schemas.microsoft.com/office/drawing/2014/main" id="{97410F6B-80A5-45B7-A245-4B041739EF42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879475" y="2009776"/>
              <a:ext cx="1343025" cy="1108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dirty="0"/>
            </a:p>
          </p:txBody>
        </p:sp>
        <p:sp>
          <p:nvSpPr>
            <p:cNvPr id="417" name="Line 100">
              <a:extLst>
                <a:ext uri="{FF2B5EF4-FFF2-40B4-BE49-F238E27FC236}">
                  <a16:creationId xmlns:a16="http://schemas.microsoft.com/office/drawing/2014/main" id="{2D9F69E5-D479-4FBA-A734-E40EA50B6F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98525" y="2979739"/>
              <a:ext cx="1195388" cy="0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18" name="Freeform 101">
              <a:extLst>
                <a:ext uri="{FF2B5EF4-FFF2-40B4-BE49-F238E27FC236}">
                  <a16:creationId xmlns:a16="http://schemas.microsoft.com/office/drawing/2014/main" id="{6BDB85C0-79DD-488A-9E38-9C39F6846AAA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1213" y="2932114"/>
              <a:ext cx="141288" cy="93663"/>
            </a:xfrm>
            <a:custGeom>
              <a:avLst/>
              <a:gdLst>
                <a:gd name="T0" fmla="*/ 0 w 89"/>
                <a:gd name="T1" fmla="*/ 0 h 59"/>
                <a:gd name="T2" fmla="*/ 89 w 89"/>
                <a:gd name="T3" fmla="*/ 30 h 59"/>
                <a:gd name="T4" fmla="*/ 0 w 89"/>
                <a:gd name="T5" fmla="*/ 59 h 59"/>
                <a:gd name="T6" fmla="*/ 0 w 89"/>
                <a:gd name="T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9" h="59">
                  <a:moveTo>
                    <a:pt x="0" y="0"/>
                  </a:moveTo>
                  <a:lnTo>
                    <a:pt x="89" y="30"/>
                  </a:lnTo>
                  <a:lnTo>
                    <a:pt x="0" y="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19" name="Line 102">
              <a:extLst>
                <a:ext uri="{FF2B5EF4-FFF2-40B4-BE49-F238E27FC236}">
                  <a16:creationId xmlns:a16="http://schemas.microsoft.com/office/drawing/2014/main" id="{C8355DE1-4232-4C35-BFA5-5C5B74B75AF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19175" y="2144714"/>
              <a:ext cx="0" cy="954088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20" name="Freeform 103">
              <a:extLst>
                <a:ext uri="{FF2B5EF4-FFF2-40B4-BE49-F238E27FC236}">
                  <a16:creationId xmlns:a16="http://schemas.microsoft.com/office/drawing/2014/main" id="{49FF7E88-F516-44C0-8C09-81D66155BEF7}"/>
                </a:ext>
              </a:extLst>
            </p:cNvPr>
            <p:cNvSpPr>
              <a:spLocks/>
            </p:cNvSpPr>
            <p:nvPr/>
          </p:nvSpPr>
          <p:spPr bwMode="auto">
            <a:xfrm>
              <a:off x="971550" y="2016126"/>
              <a:ext cx="95250" cy="141288"/>
            </a:xfrm>
            <a:custGeom>
              <a:avLst/>
              <a:gdLst>
                <a:gd name="T0" fmla="*/ 0 w 60"/>
                <a:gd name="T1" fmla="*/ 89 h 89"/>
                <a:gd name="T2" fmla="*/ 30 w 60"/>
                <a:gd name="T3" fmla="*/ 0 h 89"/>
                <a:gd name="T4" fmla="*/ 60 w 60"/>
                <a:gd name="T5" fmla="*/ 89 h 89"/>
                <a:gd name="T6" fmla="*/ 0 w 60"/>
                <a:gd name="T7" fmla="*/ 8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0" h="89">
                  <a:moveTo>
                    <a:pt x="0" y="89"/>
                  </a:moveTo>
                  <a:lnTo>
                    <a:pt x="30" y="0"/>
                  </a:lnTo>
                  <a:lnTo>
                    <a:pt x="60" y="89"/>
                  </a:lnTo>
                  <a:lnTo>
                    <a:pt x="0" y="8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21" name="Line 104">
              <a:extLst>
                <a:ext uri="{FF2B5EF4-FFF2-40B4-BE49-F238E27FC236}">
                  <a16:creationId xmlns:a16="http://schemas.microsoft.com/office/drawing/2014/main" id="{B22C0962-B127-4668-A90E-A1D290AFFE6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46150" y="2198689"/>
              <a:ext cx="536575" cy="900113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22" name="Freeform 105">
              <a:extLst>
                <a:ext uri="{FF2B5EF4-FFF2-40B4-BE49-F238E27FC236}">
                  <a16:creationId xmlns:a16="http://schemas.microsoft.com/office/drawing/2014/main" id="{F230B181-8848-4029-8535-C3691DF159A6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6688" y="2089151"/>
              <a:ext cx="111125" cy="144463"/>
            </a:xfrm>
            <a:custGeom>
              <a:avLst/>
              <a:gdLst>
                <a:gd name="T0" fmla="*/ 0 w 70"/>
                <a:gd name="T1" fmla="*/ 61 h 91"/>
                <a:gd name="T2" fmla="*/ 70 w 70"/>
                <a:gd name="T3" fmla="*/ 0 h 91"/>
                <a:gd name="T4" fmla="*/ 50 w 70"/>
                <a:gd name="T5" fmla="*/ 91 h 91"/>
                <a:gd name="T6" fmla="*/ 0 w 70"/>
                <a:gd name="T7" fmla="*/ 6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" h="91">
                  <a:moveTo>
                    <a:pt x="0" y="61"/>
                  </a:moveTo>
                  <a:lnTo>
                    <a:pt x="70" y="0"/>
                  </a:lnTo>
                  <a:lnTo>
                    <a:pt x="50" y="91"/>
                  </a:lnTo>
                  <a:lnTo>
                    <a:pt x="0" y="6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23" name="Freeform 106">
              <a:extLst>
                <a:ext uri="{FF2B5EF4-FFF2-40B4-BE49-F238E27FC236}">
                  <a16:creationId xmlns:a16="http://schemas.microsoft.com/office/drawing/2014/main" id="{2AB7ECC9-F652-4A98-9EB0-D485892486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8743" y="2302934"/>
              <a:ext cx="360363" cy="481013"/>
            </a:xfrm>
            <a:custGeom>
              <a:avLst/>
              <a:gdLst>
                <a:gd name="T0" fmla="*/ 227 w 227"/>
                <a:gd name="T1" fmla="*/ 303 h 303"/>
                <a:gd name="T2" fmla="*/ 114 w 227"/>
                <a:gd name="T3" fmla="*/ 0 h 303"/>
                <a:gd name="T4" fmla="*/ 0 w 227"/>
                <a:gd name="T5" fmla="*/ 303 h 303"/>
                <a:gd name="T6" fmla="*/ 227 w 227"/>
                <a:gd name="T7" fmla="*/ 303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7" h="303">
                  <a:moveTo>
                    <a:pt x="227" y="303"/>
                  </a:moveTo>
                  <a:lnTo>
                    <a:pt x="114" y="0"/>
                  </a:lnTo>
                  <a:lnTo>
                    <a:pt x="0" y="303"/>
                  </a:lnTo>
                  <a:lnTo>
                    <a:pt x="227" y="303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24" name="Rectangle 111">
              <a:extLst>
                <a:ext uri="{FF2B5EF4-FFF2-40B4-BE49-F238E27FC236}">
                  <a16:creationId xmlns:a16="http://schemas.microsoft.com/office/drawing/2014/main" id="{729B67B3-80B1-44ED-9CEE-02A462BF51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7675" y="2720976"/>
              <a:ext cx="198438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v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25" name="Rectangle 112">
              <a:extLst>
                <a:ext uri="{FF2B5EF4-FFF2-40B4-BE49-F238E27FC236}">
                  <a16:creationId xmlns:a16="http://schemas.microsoft.com/office/drawing/2014/main" id="{66EA69BE-8275-4BBE-8B60-9EEEBA5345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9750" y="2813051"/>
              <a:ext cx="141288" cy="169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2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26" name="Rectangle 113">
              <a:extLst>
                <a:ext uri="{FF2B5EF4-FFF2-40B4-BE49-F238E27FC236}">
                  <a16:creationId xmlns:a16="http://schemas.microsoft.com/office/drawing/2014/main" id="{A02FC0D4-8E70-4B87-8B74-5645F1ACAF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3500" y="2720976"/>
              <a:ext cx="196850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v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27" name="Rectangle 114">
              <a:extLst>
                <a:ext uri="{FF2B5EF4-FFF2-40B4-BE49-F238E27FC236}">
                  <a16:creationId xmlns:a16="http://schemas.microsoft.com/office/drawing/2014/main" id="{39914477-2E88-4BD3-86C8-1A0D0D4424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5575" y="2813051"/>
              <a:ext cx="139700" cy="169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1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28" name="Rectangle 115">
              <a:extLst>
                <a:ext uri="{FF2B5EF4-FFF2-40B4-BE49-F238E27FC236}">
                  <a16:creationId xmlns:a16="http://schemas.microsoft.com/office/drawing/2014/main" id="{90319586-D0C2-4C9D-B958-53C012991E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7538" y="2408239"/>
              <a:ext cx="196850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v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29" name="Rectangle 116">
              <a:extLst>
                <a:ext uri="{FF2B5EF4-FFF2-40B4-BE49-F238E27FC236}">
                  <a16:creationId xmlns:a16="http://schemas.microsoft.com/office/drawing/2014/main" id="{4DAE2BED-08A5-4BA1-A0CE-C8DF0DB8FA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9613" y="2497139"/>
              <a:ext cx="139700" cy="169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3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30" name="Rectangle 117">
              <a:extLst>
                <a:ext uri="{FF2B5EF4-FFF2-40B4-BE49-F238E27FC236}">
                  <a16:creationId xmlns:a16="http://schemas.microsoft.com/office/drawing/2014/main" id="{646D6B87-ADEE-414A-99D9-EC37E57EB4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6238" y="2143126"/>
              <a:ext cx="196850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v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31" name="Rectangle 118">
              <a:extLst>
                <a:ext uri="{FF2B5EF4-FFF2-40B4-BE49-F238E27FC236}">
                  <a16:creationId xmlns:a16="http://schemas.microsoft.com/office/drawing/2014/main" id="{BD282F00-3138-4277-AD01-CBECBCC595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8313" y="2235201"/>
              <a:ext cx="139700" cy="169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cxnSp>
        <p:nvCxnSpPr>
          <p:cNvPr id="433" name="Straight Arrow Connector 432">
            <a:extLst>
              <a:ext uri="{FF2B5EF4-FFF2-40B4-BE49-F238E27FC236}">
                <a16:creationId xmlns:a16="http://schemas.microsoft.com/office/drawing/2014/main" id="{AC9EBE82-BDF5-4254-8D02-89FB3F857283}"/>
              </a:ext>
            </a:extLst>
          </p:cNvPr>
          <p:cNvCxnSpPr>
            <a:cxnSpLocks/>
          </p:cNvCxnSpPr>
          <p:nvPr/>
        </p:nvCxnSpPr>
        <p:spPr>
          <a:xfrm flipV="1">
            <a:off x="1728233" y="2073063"/>
            <a:ext cx="485108" cy="402841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5" name="Straight Arrow Connector 434">
            <a:extLst>
              <a:ext uri="{FF2B5EF4-FFF2-40B4-BE49-F238E27FC236}">
                <a16:creationId xmlns:a16="http://schemas.microsoft.com/office/drawing/2014/main" id="{E6E1BBD9-29A7-40F1-9F70-DDCA6D694756}"/>
              </a:ext>
            </a:extLst>
          </p:cNvPr>
          <p:cNvCxnSpPr>
            <a:cxnSpLocks/>
          </p:cNvCxnSpPr>
          <p:nvPr/>
        </p:nvCxnSpPr>
        <p:spPr>
          <a:xfrm>
            <a:off x="1716107" y="2990922"/>
            <a:ext cx="498598" cy="252056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0" name="TextBox 439">
            <a:extLst>
              <a:ext uri="{FF2B5EF4-FFF2-40B4-BE49-F238E27FC236}">
                <a16:creationId xmlns:a16="http://schemas.microsoft.com/office/drawing/2014/main" id="{4FCE16F2-A924-4EE2-A6BE-3E8C4F28B5D5}"/>
              </a:ext>
            </a:extLst>
          </p:cNvPr>
          <p:cNvSpPr txBox="1"/>
          <p:nvPr/>
        </p:nvSpPr>
        <p:spPr>
          <a:xfrm>
            <a:off x="1281151" y="1729428"/>
            <a:ext cx="847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GPU 0</a:t>
            </a:r>
          </a:p>
        </p:txBody>
      </p:sp>
      <p:sp>
        <p:nvSpPr>
          <p:cNvPr id="441" name="TextBox 440">
            <a:extLst>
              <a:ext uri="{FF2B5EF4-FFF2-40B4-BE49-F238E27FC236}">
                <a16:creationId xmlns:a16="http://schemas.microsoft.com/office/drawing/2014/main" id="{72201A8A-DB24-4367-B048-6AD04A2E4448}"/>
              </a:ext>
            </a:extLst>
          </p:cNvPr>
          <p:cNvSpPr txBox="1"/>
          <p:nvPr/>
        </p:nvSpPr>
        <p:spPr>
          <a:xfrm>
            <a:off x="1285407" y="3472821"/>
            <a:ext cx="847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GPU 1</a:t>
            </a:r>
          </a:p>
        </p:txBody>
      </p:sp>
      <p:sp>
        <p:nvSpPr>
          <p:cNvPr id="449" name="TextBox 448">
            <a:extLst>
              <a:ext uri="{FF2B5EF4-FFF2-40B4-BE49-F238E27FC236}">
                <a16:creationId xmlns:a16="http://schemas.microsoft.com/office/drawing/2014/main" id="{92A8D5B2-9E09-4DCB-AE70-128DEA09E420}"/>
              </a:ext>
            </a:extLst>
          </p:cNvPr>
          <p:cNvSpPr txBox="1"/>
          <p:nvPr/>
        </p:nvSpPr>
        <p:spPr>
          <a:xfrm>
            <a:off x="466682" y="4134302"/>
            <a:ext cx="81519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000" b="1" dirty="0">
                <a:solidFill>
                  <a:srgbClr val="FF0000"/>
                </a:solidFill>
              </a:rPr>
              <a:t>Inter-GPU synchronization is necessary for the final image generation</a:t>
            </a:r>
          </a:p>
        </p:txBody>
      </p:sp>
      <p:sp>
        <p:nvSpPr>
          <p:cNvPr id="450" name="TextBox 449">
            <a:extLst>
              <a:ext uri="{FF2B5EF4-FFF2-40B4-BE49-F238E27FC236}">
                <a16:creationId xmlns:a16="http://schemas.microsoft.com/office/drawing/2014/main" id="{511B5A6C-2CFE-4E67-9BAA-744038DBEC8E}"/>
              </a:ext>
            </a:extLst>
          </p:cNvPr>
          <p:cNvSpPr txBox="1"/>
          <p:nvPr/>
        </p:nvSpPr>
        <p:spPr>
          <a:xfrm>
            <a:off x="472888" y="4515584"/>
            <a:ext cx="81519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000" b="1" dirty="0">
                <a:solidFill>
                  <a:srgbClr val="FF0000"/>
                </a:solidFill>
              </a:rPr>
              <a:t>Inter-GPU synchronization cannot break the primitive depth order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CCB095CB-B823-584B-B2C8-1F75B19B412C}"/>
              </a:ext>
            </a:extLst>
          </p:cNvPr>
          <p:cNvSpPr/>
          <p:nvPr/>
        </p:nvSpPr>
        <p:spPr>
          <a:xfrm>
            <a:off x="248653" y="2246755"/>
            <a:ext cx="1549389" cy="112047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FF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014303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9" grpId="0"/>
      <p:bldP spid="450" grpId="0"/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28650" y="273845"/>
            <a:ext cx="8515350" cy="994172"/>
          </a:xfrm>
        </p:spPr>
        <p:txBody>
          <a:bodyPr>
            <a:normAutofit/>
          </a:bodyPr>
          <a:lstStyle/>
          <a:p>
            <a:r>
              <a:rPr lang="en-CA" dirty="0"/>
              <a:t>Where is the bottleneck?</a:t>
            </a:r>
          </a:p>
        </p:txBody>
      </p: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FBDD267D-754E-E540-93E9-15C30AF5B3B9}"/>
              </a:ext>
            </a:extLst>
          </p:cNvPr>
          <p:cNvGrpSpPr/>
          <p:nvPr/>
        </p:nvGrpSpPr>
        <p:grpSpPr>
          <a:xfrm>
            <a:off x="1018266" y="1472331"/>
            <a:ext cx="1641656" cy="1437395"/>
            <a:chOff x="549487" y="3561145"/>
            <a:chExt cx="1208707" cy="1202158"/>
          </a:xfrm>
        </p:grpSpPr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4ADAF496-8C44-EF40-B80C-17482755D8E9}"/>
                </a:ext>
              </a:extLst>
            </p:cNvPr>
            <p:cNvGrpSpPr/>
            <p:nvPr/>
          </p:nvGrpSpPr>
          <p:grpSpPr>
            <a:xfrm>
              <a:off x="549487" y="3561145"/>
              <a:ext cx="1208706" cy="774482"/>
              <a:chOff x="549487" y="3561145"/>
              <a:chExt cx="1208706" cy="774482"/>
            </a:xfrm>
          </p:grpSpPr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795D7A6C-CF4B-3B43-9A45-E94CEB391BDD}"/>
                  </a:ext>
                </a:extLst>
              </p:cNvPr>
              <p:cNvSpPr/>
              <p:nvPr/>
            </p:nvSpPr>
            <p:spPr>
              <a:xfrm>
                <a:off x="549487" y="3561145"/>
                <a:ext cx="1208706" cy="774482"/>
              </a:xfrm>
              <a:prstGeom prst="rect">
                <a:avLst/>
              </a:prstGeom>
              <a:solidFill>
                <a:schemeClr val="bg1"/>
              </a:solidFill>
              <a:ln w="28575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BBC6DE3E-37B4-AE44-BAB8-0AED79432DCE}"/>
                  </a:ext>
                </a:extLst>
              </p:cNvPr>
              <p:cNvCxnSpPr>
                <a:stCxn id="120" idx="1"/>
                <a:endCxn id="120" idx="3"/>
              </p:cNvCxnSpPr>
              <p:nvPr/>
            </p:nvCxnSpPr>
            <p:spPr>
              <a:xfrm>
                <a:off x="549487" y="3948386"/>
                <a:ext cx="1208706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>
                <a:extLst>
                  <a:ext uri="{FF2B5EF4-FFF2-40B4-BE49-F238E27FC236}">
                    <a16:creationId xmlns:a16="http://schemas.microsoft.com/office/drawing/2014/main" id="{0C54832B-F55D-574D-80B0-187CE245D820}"/>
                  </a:ext>
                </a:extLst>
              </p:cNvPr>
              <p:cNvCxnSpPr>
                <a:stCxn id="120" idx="0"/>
                <a:endCxn id="120" idx="2"/>
              </p:cNvCxnSpPr>
              <p:nvPr/>
            </p:nvCxnSpPr>
            <p:spPr>
              <a:xfrm>
                <a:off x="1153840" y="3561145"/>
                <a:ext cx="0" cy="774482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C95C2BBF-E632-DA4E-BE81-5587BEE6FA5C}"/>
                  </a:ext>
                </a:extLst>
              </p:cNvPr>
              <p:cNvSpPr txBox="1"/>
              <p:nvPr/>
            </p:nvSpPr>
            <p:spPr>
              <a:xfrm>
                <a:off x="559460" y="3600473"/>
                <a:ext cx="584408" cy="5405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GPU2</a:t>
                </a:r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1AD38934-843F-854D-92B5-B171918D01DA}"/>
                  </a:ext>
                </a:extLst>
              </p:cNvPr>
              <p:cNvSpPr txBox="1"/>
              <p:nvPr/>
            </p:nvSpPr>
            <p:spPr>
              <a:xfrm>
                <a:off x="1156851" y="3603349"/>
                <a:ext cx="584408" cy="3088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GPU3</a:t>
                </a:r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F8660107-562A-5B45-98E0-6F4034A65AAC}"/>
                  </a:ext>
                </a:extLst>
              </p:cNvPr>
              <p:cNvSpPr txBox="1"/>
              <p:nvPr/>
            </p:nvSpPr>
            <p:spPr>
              <a:xfrm>
                <a:off x="564670" y="3986968"/>
                <a:ext cx="584408" cy="3088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GPU0</a:t>
                </a:r>
              </a:p>
            </p:txBody>
          </p: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69832969-FCA1-554D-AC12-92A6E7A0AC2B}"/>
                  </a:ext>
                </a:extLst>
              </p:cNvPr>
              <p:cNvSpPr txBox="1"/>
              <p:nvPr/>
            </p:nvSpPr>
            <p:spPr>
              <a:xfrm>
                <a:off x="1158795" y="3988042"/>
                <a:ext cx="584408" cy="3088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GPU1</a:t>
                </a:r>
              </a:p>
            </p:txBody>
          </p:sp>
        </p:grp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6A525311-24BB-3144-B3F6-549A660F7A46}"/>
                </a:ext>
              </a:extLst>
            </p:cNvPr>
            <p:cNvSpPr txBox="1"/>
            <p:nvPr/>
          </p:nvSpPr>
          <p:spPr>
            <a:xfrm>
              <a:off x="549488" y="4393971"/>
              <a:ext cx="12087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2D Screen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1515DD0A-ABE9-514F-9995-802A3D7CF3C2}"/>
              </a:ext>
            </a:extLst>
          </p:cNvPr>
          <p:cNvSpPr txBox="1"/>
          <p:nvPr/>
        </p:nvSpPr>
        <p:spPr>
          <a:xfrm>
            <a:off x="3035628" y="1407601"/>
            <a:ext cx="5631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duplicate all primitives in each GPU (e.g., SLI, CrossFire)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E4E7AC48-3DA5-0E4D-9442-7805BA8B1CE1}"/>
              </a:ext>
            </a:extLst>
          </p:cNvPr>
          <p:cNvSpPr txBox="1"/>
          <p:nvPr/>
        </p:nvSpPr>
        <p:spPr>
          <a:xfrm>
            <a:off x="3035629" y="1907277"/>
            <a:ext cx="5272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filter out primitives and fragments of other GPUs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2593458B-15B2-4C45-954D-5BC399A00D16}"/>
              </a:ext>
            </a:extLst>
          </p:cNvPr>
          <p:cNvSpPr txBox="1"/>
          <p:nvPr/>
        </p:nvSpPr>
        <p:spPr>
          <a:xfrm>
            <a:off x="3035629" y="2409150"/>
            <a:ext cx="5272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simple, limited by redundant computing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7F40738B-5058-5745-B337-D15F9A51912E}"/>
              </a:ext>
            </a:extLst>
          </p:cNvPr>
          <p:cNvSpPr txBox="1"/>
          <p:nvPr/>
        </p:nvSpPr>
        <p:spPr>
          <a:xfrm>
            <a:off x="5580438" y="2899632"/>
            <a:ext cx="31103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evenly distribute primitives to GPUs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E012FAE1-438D-1F43-98E2-7E0A45AFEB81}"/>
              </a:ext>
            </a:extLst>
          </p:cNvPr>
          <p:cNvSpPr txBox="1"/>
          <p:nvPr/>
        </p:nvSpPr>
        <p:spPr>
          <a:xfrm>
            <a:off x="5580438" y="3597769"/>
            <a:ext cx="31103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requires sequential primitive distribution among GPUs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6923003-60B7-EF49-B770-CE005BF45530}"/>
              </a:ext>
            </a:extLst>
          </p:cNvPr>
          <p:cNvGrpSpPr/>
          <p:nvPr/>
        </p:nvGrpSpPr>
        <p:grpSpPr>
          <a:xfrm>
            <a:off x="3563563" y="2952704"/>
            <a:ext cx="897990" cy="1187169"/>
            <a:chOff x="2803271" y="3064018"/>
            <a:chExt cx="1140576" cy="1187169"/>
          </a:xfrm>
        </p:grpSpPr>
        <p:sp>
          <p:nvSpPr>
            <p:cNvPr id="32" name="Rounded Rectangle 31">
              <a:extLst>
                <a:ext uri="{FF2B5EF4-FFF2-40B4-BE49-F238E27FC236}">
                  <a16:creationId xmlns:a16="http://schemas.microsoft.com/office/drawing/2014/main" id="{2B80E13B-A6E2-DA44-85F3-61BB8B634C41}"/>
                </a:ext>
              </a:extLst>
            </p:cNvPr>
            <p:cNvSpPr/>
            <p:nvPr/>
          </p:nvSpPr>
          <p:spPr>
            <a:xfrm>
              <a:off x="2803981" y="3064018"/>
              <a:ext cx="1139866" cy="298578"/>
            </a:xfrm>
            <a:prstGeom prst="roundRect">
              <a:avLst/>
            </a:prstGeom>
            <a:noFill/>
            <a:ln w="25400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A" dirty="0">
                  <a:solidFill>
                    <a:schemeClr val="tx1"/>
                  </a:solidFill>
                </a:rPr>
                <a:t>G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CB13651D-AD45-4742-906F-CAEBCC31AD4B}"/>
                </a:ext>
              </a:extLst>
            </p:cNvPr>
            <p:cNvSpPr/>
            <p:nvPr/>
          </p:nvSpPr>
          <p:spPr>
            <a:xfrm>
              <a:off x="2803271" y="3355453"/>
              <a:ext cx="1139866" cy="298578"/>
            </a:xfrm>
            <a:prstGeom prst="roundRect">
              <a:avLst/>
            </a:prstGeom>
            <a:noFill/>
            <a:ln w="25400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A" dirty="0">
                  <a:solidFill>
                    <a:schemeClr val="tx1"/>
                  </a:solidFill>
                </a:rPr>
                <a:t>G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464E74FF-EFDB-914E-BDAE-A77BAC442425}"/>
                </a:ext>
              </a:extLst>
            </p:cNvPr>
            <p:cNvSpPr/>
            <p:nvPr/>
          </p:nvSpPr>
          <p:spPr>
            <a:xfrm>
              <a:off x="2803271" y="3649099"/>
              <a:ext cx="1139866" cy="298578"/>
            </a:xfrm>
            <a:prstGeom prst="roundRect">
              <a:avLst/>
            </a:prstGeom>
            <a:noFill/>
            <a:ln w="25400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A" dirty="0">
                  <a:solidFill>
                    <a:schemeClr val="tx1"/>
                  </a:solidFill>
                </a:rPr>
                <a:t>G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5" name="Rounded Rectangle 34">
              <a:extLst>
                <a:ext uri="{FF2B5EF4-FFF2-40B4-BE49-F238E27FC236}">
                  <a16:creationId xmlns:a16="http://schemas.microsoft.com/office/drawing/2014/main" id="{A57898C5-F8A8-FD4B-9983-CA3B9002B4F1}"/>
                </a:ext>
              </a:extLst>
            </p:cNvPr>
            <p:cNvSpPr/>
            <p:nvPr/>
          </p:nvSpPr>
          <p:spPr>
            <a:xfrm>
              <a:off x="2803271" y="3952609"/>
              <a:ext cx="1139866" cy="298578"/>
            </a:xfrm>
            <a:prstGeom prst="roundRect">
              <a:avLst/>
            </a:prstGeom>
            <a:noFill/>
            <a:ln w="25400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A" dirty="0">
                  <a:solidFill>
                    <a:schemeClr val="tx1"/>
                  </a:solidFill>
                </a:rPr>
                <a:t>G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F386D8FA-D275-C340-8F88-892050551B33}"/>
              </a:ext>
            </a:extLst>
          </p:cNvPr>
          <p:cNvGrpSpPr/>
          <p:nvPr/>
        </p:nvGrpSpPr>
        <p:grpSpPr>
          <a:xfrm>
            <a:off x="4460993" y="2952704"/>
            <a:ext cx="897431" cy="1187169"/>
            <a:chOff x="3945428" y="3064018"/>
            <a:chExt cx="1140576" cy="1187169"/>
          </a:xfrm>
        </p:grpSpPr>
        <p:sp>
          <p:nvSpPr>
            <p:cNvPr id="36" name="Rounded Rectangle 35">
              <a:extLst>
                <a:ext uri="{FF2B5EF4-FFF2-40B4-BE49-F238E27FC236}">
                  <a16:creationId xmlns:a16="http://schemas.microsoft.com/office/drawing/2014/main" id="{F3267C60-C85B-DF45-BDF9-F2BBEE2A1789}"/>
                </a:ext>
              </a:extLst>
            </p:cNvPr>
            <p:cNvSpPr/>
            <p:nvPr/>
          </p:nvSpPr>
          <p:spPr>
            <a:xfrm>
              <a:off x="3946138" y="3064018"/>
              <a:ext cx="1139866" cy="298578"/>
            </a:xfrm>
            <a:prstGeom prst="roundRect">
              <a:avLst/>
            </a:prstGeom>
            <a:noFill/>
            <a:ln w="25400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A" dirty="0">
                  <a:solidFill>
                    <a:schemeClr val="tx1"/>
                  </a:solidFill>
                </a:rPr>
                <a:t>R&amp;F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Rounded Rectangle 36">
              <a:extLst>
                <a:ext uri="{FF2B5EF4-FFF2-40B4-BE49-F238E27FC236}">
                  <a16:creationId xmlns:a16="http://schemas.microsoft.com/office/drawing/2014/main" id="{3F930307-8F7E-FE44-A1AF-0E92FE56E803}"/>
                </a:ext>
              </a:extLst>
            </p:cNvPr>
            <p:cNvSpPr/>
            <p:nvPr/>
          </p:nvSpPr>
          <p:spPr>
            <a:xfrm>
              <a:off x="3945428" y="3355453"/>
              <a:ext cx="1139866" cy="298578"/>
            </a:xfrm>
            <a:prstGeom prst="roundRect">
              <a:avLst/>
            </a:prstGeom>
            <a:noFill/>
            <a:ln w="25400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A" dirty="0">
                  <a:solidFill>
                    <a:schemeClr val="tx1"/>
                  </a:solidFill>
                </a:rPr>
                <a:t>R&amp;F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8" name="Rounded Rectangle 37">
              <a:extLst>
                <a:ext uri="{FF2B5EF4-FFF2-40B4-BE49-F238E27FC236}">
                  <a16:creationId xmlns:a16="http://schemas.microsoft.com/office/drawing/2014/main" id="{2402502B-DEB0-9445-ABD7-0902D372CE6C}"/>
                </a:ext>
              </a:extLst>
            </p:cNvPr>
            <p:cNvSpPr/>
            <p:nvPr/>
          </p:nvSpPr>
          <p:spPr>
            <a:xfrm>
              <a:off x="3945428" y="3649099"/>
              <a:ext cx="1139866" cy="298578"/>
            </a:xfrm>
            <a:prstGeom prst="roundRect">
              <a:avLst/>
            </a:prstGeom>
            <a:noFill/>
            <a:ln w="25400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A" dirty="0">
                  <a:solidFill>
                    <a:schemeClr val="tx1"/>
                  </a:solidFill>
                </a:rPr>
                <a:t>R&amp;F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Rounded Rectangle 38">
              <a:extLst>
                <a:ext uri="{FF2B5EF4-FFF2-40B4-BE49-F238E27FC236}">
                  <a16:creationId xmlns:a16="http://schemas.microsoft.com/office/drawing/2014/main" id="{71E77270-6086-F648-AA12-786A038C6590}"/>
                </a:ext>
              </a:extLst>
            </p:cNvPr>
            <p:cNvSpPr/>
            <p:nvPr/>
          </p:nvSpPr>
          <p:spPr>
            <a:xfrm>
              <a:off x="3945428" y="3952609"/>
              <a:ext cx="1139866" cy="298578"/>
            </a:xfrm>
            <a:prstGeom prst="roundRect">
              <a:avLst/>
            </a:prstGeom>
            <a:noFill/>
            <a:ln w="25400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A" dirty="0">
                  <a:solidFill>
                    <a:schemeClr val="tx1"/>
                  </a:solidFill>
                </a:rPr>
                <a:t>R&amp;F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DD53A799-93FF-F84E-BC33-4E7722DA408C}"/>
              </a:ext>
            </a:extLst>
          </p:cNvPr>
          <p:cNvGrpSpPr/>
          <p:nvPr/>
        </p:nvGrpSpPr>
        <p:grpSpPr>
          <a:xfrm>
            <a:off x="2036555" y="2963808"/>
            <a:ext cx="1527567" cy="1173577"/>
            <a:chOff x="1796463" y="3252582"/>
            <a:chExt cx="1527567" cy="1173577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B6FDE335-F0AE-C242-9D23-E92A51BE8F9A}"/>
                </a:ext>
              </a:extLst>
            </p:cNvPr>
            <p:cNvGrpSpPr/>
            <p:nvPr/>
          </p:nvGrpSpPr>
          <p:grpSpPr>
            <a:xfrm>
              <a:off x="1796463" y="3252582"/>
              <a:ext cx="1527567" cy="273940"/>
              <a:chOff x="1280870" y="3040169"/>
              <a:chExt cx="1527567" cy="273940"/>
            </a:xfrm>
          </p:grpSpPr>
          <p:sp>
            <p:nvSpPr>
              <p:cNvPr id="27" name="Rounded Rectangle 26">
                <a:extLst>
                  <a:ext uri="{FF2B5EF4-FFF2-40B4-BE49-F238E27FC236}">
                    <a16:creationId xmlns:a16="http://schemas.microsoft.com/office/drawing/2014/main" id="{33596D8C-75A2-9C42-9FA7-65F01153674B}"/>
                  </a:ext>
                </a:extLst>
              </p:cNvPr>
              <p:cNvSpPr/>
              <p:nvPr/>
            </p:nvSpPr>
            <p:spPr>
              <a:xfrm>
                <a:off x="1280870" y="3040169"/>
                <a:ext cx="380245" cy="273940"/>
              </a:xfrm>
              <a:prstGeom prst="roundRect">
                <a:avLst/>
              </a:prstGeom>
              <a:noFill/>
              <a:ln w="25400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>
                    <a:solidFill>
                      <a:schemeClr val="tx1"/>
                    </a:solidFill>
                  </a:rPr>
                  <a:t>D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BE5C4786-4C56-AE41-ACF5-EEF3F7D7D407}"/>
                  </a:ext>
                </a:extLst>
              </p:cNvPr>
              <p:cNvCxnSpPr>
                <a:cxnSpLocks/>
                <a:stCxn id="27" idx="3"/>
                <a:endCxn id="32" idx="1"/>
              </p:cNvCxnSpPr>
              <p:nvPr/>
            </p:nvCxnSpPr>
            <p:spPr>
              <a:xfrm>
                <a:off x="1661115" y="3177139"/>
                <a:ext cx="1147322" cy="1215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DEAE0764-8160-2148-8D76-A4FCE7A74EAF}"/>
                </a:ext>
              </a:extLst>
            </p:cNvPr>
            <p:cNvGrpSpPr/>
            <p:nvPr/>
          </p:nvGrpSpPr>
          <p:grpSpPr>
            <a:xfrm>
              <a:off x="1797975" y="3532914"/>
              <a:ext cx="1525496" cy="305370"/>
              <a:chOff x="1284724" y="3325941"/>
              <a:chExt cx="1525496" cy="305370"/>
            </a:xfrm>
          </p:grpSpPr>
          <p:sp>
            <p:nvSpPr>
              <p:cNvPr id="28" name="Rounded Rectangle 27">
                <a:extLst>
                  <a:ext uri="{FF2B5EF4-FFF2-40B4-BE49-F238E27FC236}">
                    <a16:creationId xmlns:a16="http://schemas.microsoft.com/office/drawing/2014/main" id="{9BCCFB34-EE01-EF49-B118-505F939BA50F}"/>
                  </a:ext>
                </a:extLst>
              </p:cNvPr>
              <p:cNvSpPr/>
              <p:nvPr/>
            </p:nvSpPr>
            <p:spPr>
              <a:xfrm>
                <a:off x="1655246" y="3325941"/>
                <a:ext cx="380955" cy="305370"/>
              </a:xfrm>
              <a:prstGeom prst="roundRect">
                <a:avLst/>
              </a:prstGeom>
              <a:noFill/>
              <a:ln w="25400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>
                    <a:solidFill>
                      <a:schemeClr val="tx1"/>
                    </a:solidFill>
                  </a:rPr>
                  <a:t>D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FDA44375-F432-114F-ADDF-FBFD0147B379}"/>
                  </a:ext>
                </a:extLst>
              </p:cNvPr>
              <p:cNvCxnSpPr>
                <a:cxnSpLocks/>
                <a:stCxn id="28" idx="3"/>
                <a:endCxn id="33" idx="1"/>
              </p:cNvCxnSpPr>
              <p:nvPr/>
            </p:nvCxnSpPr>
            <p:spPr>
              <a:xfrm flipV="1">
                <a:off x="2036201" y="3475229"/>
                <a:ext cx="774019" cy="3397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415A8513-0166-7B48-8C1D-42792F34AACA}"/>
                  </a:ext>
                </a:extLst>
              </p:cNvPr>
              <p:cNvCxnSpPr>
                <a:cxnSpLocks/>
                <a:stCxn id="23" idx="3"/>
                <a:endCxn id="28" idx="1"/>
              </p:cNvCxnSpPr>
              <p:nvPr/>
            </p:nvCxnSpPr>
            <p:spPr>
              <a:xfrm flipV="1">
                <a:off x="1284724" y="3478626"/>
                <a:ext cx="370522" cy="4062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E79E35DE-1D74-D549-AE00-F389C3D31ED4}"/>
                </a:ext>
              </a:extLst>
            </p:cNvPr>
            <p:cNvGrpSpPr/>
            <p:nvPr/>
          </p:nvGrpSpPr>
          <p:grpSpPr>
            <a:xfrm>
              <a:off x="1798684" y="3844521"/>
              <a:ext cx="1524787" cy="267630"/>
              <a:chOff x="1281849" y="3637789"/>
              <a:chExt cx="1524787" cy="267630"/>
            </a:xfrm>
          </p:grpSpPr>
          <p:sp>
            <p:nvSpPr>
              <p:cNvPr id="30" name="Rounded Rectangle 29">
                <a:extLst>
                  <a:ext uri="{FF2B5EF4-FFF2-40B4-BE49-F238E27FC236}">
                    <a16:creationId xmlns:a16="http://schemas.microsoft.com/office/drawing/2014/main" id="{D1D81D68-09EE-6540-A02B-D9DB7A5342BD}"/>
                  </a:ext>
                </a:extLst>
              </p:cNvPr>
              <p:cNvSpPr/>
              <p:nvPr/>
            </p:nvSpPr>
            <p:spPr>
              <a:xfrm>
                <a:off x="2034901" y="3637789"/>
                <a:ext cx="380955" cy="267630"/>
              </a:xfrm>
              <a:prstGeom prst="roundRect">
                <a:avLst/>
              </a:prstGeom>
              <a:noFill/>
              <a:ln w="25400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>
                    <a:solidFill>
                      <a:schemeClr val="tx1"/>
                    </a:solidFill>
                  </a:rPr>
                  <a:t>D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E674213E-6964-8D4F-9FE7-CAA1BE15A62B}"/>
                  </a:ext>
                </a:extLst>
              </p:cNvPr>
              <p:cNvCxnSpPr>
                <a:cxnSpLocks/>
                <a:stCxn id="30" idx="3"/>
                <a:endCxn id="34" idx="1"/>
              </p:cNvCxnSpPr>
              <p:nvPr/>
            </p:nvCxnSpPr>
            <p:spPr>
              <a:xfrm flipV="1">
                <a:off x="2415856" y="3769116"/>
                <a:ext cx="390780" cy="2488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3BD4513A-EC7D-3045-8C3D-2B2C7A1A0F9A}"/>
                  </a:ext>
                </a:extLst>
              </p:cNvPr>
              <p:cNvCxnSpPr>
                <a:cxnSpLocks/>
                <a:stCxn id="25" idx="3"/>
                <a:endCxn id="30" idx="1"/>
              </p:cNvCxnSpPr>
              <p:nvPr/>
            </p:nvCxnSpPr>
            <p:spPr>
              <a:xfrm>
                <a:off x="1281849" y="3768520"/>
                <a:ext cx="753052" cy="308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ADD2F3BA-6056-2240-8EEF-F18DEDABA3EB}"/>
                </a:ext>
              </a:extLst>
            </p:cNvPr>
            <p:cNvGrpSpPr/>
            <p:nvPr/>
          </p:nvGrpSpPr>
          <p:grpSpPr>
            <a:xfrm>
              <a:off x="1798684" y="4125137"/>
              <a:ext cx="1522132" cy="301022"/>
              <a:chOff x="1281849" y="3918405"/>
              <a:chExt cx="1522132" cy="301022"/>
            </a:xfrm>
          </p:grpSpPr>
          <p:sp>
            <p:nvSpPr>
              <p:cNvPr id="31" name="Rounded Rectangle 30">
                <a:extLst>
                  <a:ext uri="{FF2B5EF4-FFF2-40B4-BE49-F238E27FC236}">
                    <a16:creationId xmlns:a16="http://schemas.microsoft.com/office/drawing/2014/main" id="{96E4E773-2A87-9447-919E-DB4CEBCA9C6E}"/>
                  </a:ext>
                </a:extLst>
              </p:cNvPr>
              <p:cNvSpPr/>
              <p:nvPr/>
            </p:nvSpPr>
            <p:spPr>
              <a:xfrm>
                <a:off x="2423025" y="3918405"/>
                <a:ext cx="380956" cy="301022"/>
              </a:xfrm>
              <a:prstGeom prst="roundRect">
                <a:avLst/>
              </a:prstGeom>
              <a:noFill/>
              <a:ln w="25400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>
                    <a:solidFill>
                      <a:schemeClr val="tx1"/>
                    </a:solidFill>
                  </a:rPr>
                  <a:t>D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F7C0FF0A-B0F6-C045-B826-FEEA3D946768}"/>
                  </a:ext>
                </a:extLst>
              </p:cNvPr>
              <p:cNvCxnSpPr>
                <a:cxnSpLocks/>
                <a:stCxn id="26" idx="3"/>
                <a:endCxn id="31" idx="1"/>
              </p:cNvCxnSpPr>
              <p:nvPr/>
            </p:nvCxnSpPr>
            <p:spPr>
              <a:xfrm flipV="1">
                <a:off x="1281849" y="4068916"/>
                <a:ext cx="1141176" cy="17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BEE58CBD-8E1E-9D44-8BFD-8ECF45C80CFE}"/>
              </a:ext>
            </a:extLst>
          </p:cNvPr>
          <p:cNvSpPr txBox="1"/>
          <p:nvPr/>
        </p:nvSpPr>
        <p:spPr>
          <a:xfrm>
            <a:off x="636603" y="4245206"/>
            <a:ext cx="7870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P: Projection   D: Distribution   G: Geometry Processing   R: Rasterization   F: Fragment Processing</a:t>
            </a: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D48D7A1C-C32D-814D-A4DF-64EFC9119E82}"/>
              </a:ext>
            </a:extLst>
          </p:cNvPr>
          <p:cNvGrpSpPr/>
          <p:nvPr/>
        </p:nvGrpSpPr>
        <p:grpSpPr>
          <a:xfrm>
            <a:off x="473476" y="2948648"/>
            <a:ext cx="1565300" cy="1231523"/>
            <a:chOff x="463808" y="3044190"/>
            <a:chExt cx="1565300" cy="1231523"/>
          </a:xfrm>
        </p:grpSpPr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99839FAA-6C49-344E-8F5A-A8EC00A01A2F}"/>
                </a:ext>
              </a:extLst>
            </p:cNvPr>
            <p:cNvGrpSpPr/>
            <p:nvPr/>
          </p:nvGrpSpPr>
          <p:grpSpPr>
            <a:xfrm>
              <a:off x="789585" y="3044190"/>
              <a:ext cx="1239523" cy="1231523"/>
              <a:chOff x="789585" y="3044190"/>
              <a:chExt cx="1239523" cy="1231523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2B35D606-22A5-524F-A55C-411DBAE1006F}"/>
                  </a:ext>
                </a:extLst>
              </p:cNvPr>
              <p:cNvGrpSpPr/>
              <p:nvPr/>
            </p:nvGrpSpPr>
            <p:grpSpPr>
              <a:xfrm>
                <a:off x="1544788" y="3064826"/>
                <a:ext cx="484320" cy="1162584"/>
                <a:chOff x="797258" y="3056875"/>
                <a:chExt cx="484320" cy="1162584"/>
              </a:xfrm>
            </p:grpSpPr>
            <p:sp>
              <p:nvSpPr>
                <p:cNvPr id="3" name="Rounded Rectangle 2">
                  <a:extLst>
                    <a:ext uri="{FF2B5EF4-FFF2-40B4-BE49-F238E27FC236}">
                      <a16:creationId xmlns:a16="http://schemas.microsoft.com/office/drawing/2014/main" id="{7396A5F9-1929-9C4A-9125-761104DD86C1}"/>
                    </a:ext>
                  </a:extLst>
                </p:cNvPr>
                <p:cNvSpPr/>
                <p:nvPr/>
              </p:nvSpPr>
              <p:spPr>
                <a:xfrm>
                  <a:off x="797258" y="3056875"/>
                  <a:ext cx="483611" cy="281027"/>
                </a:xfrm>
                <a:prstGeom prst="roundRect">
                  <a:avLst/>
                </a:prstGeom>
                <a:noFill/>
                <a:ln w="25400"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CA" dirty="0">
                      <a:solidFill>
                        <a:schemeClr val="tx1"/>
                      </a:solidFill>
                    </a:rPr>
                    <a:t>P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" name="Rounded Rectangle 22">
                  <a:extLst>
                    <a:ext uri="{FF2B5EF4-FFF2-40B4-BE49-F238E27FC236}">
                      <a16:creationId xmlns:a16="http://schemas.microsoft.com/office/drawing/2014/main" id="{9FF0DC6F-E5ED-2B46-AE60-9C6CEA4C7BA0}"/>
                    </a:ext>
                  </a:extLst>
                </p:cNvPr>
                <p:cNvSpPr/>
                <p:nvPr/>
              </p:nvSpPr>
              <p:spPr>
                <a:xfrm>
                  <a:off x="797258" y="3342264"/>
                  <a:ext cx="483611" cy="292427"/>
                </a:xfrm>
                <a:prstGeom prst="roundRect">
                  <a:avLst/>
                </a:prstGeom>
                <a:noFill/>
                <a:ln w="25400"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CA" dirty="0">
                      <a:solidFill>
                        <a:schemeClr val="tx1"/>
                      </a:solidFill>
                    </a:rPr>
                    <a:t>P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" name="Rounded Rectangle 24">
                  <a:extLst>
                    <a:ext uri="{FF2B5EF4-FFF2-40B4-BE49-F238E27FC236}">
                      <a16:creationId xmlns:a16="http://schemas.microsoft.com/office/drawing/2014/main" id="{15C05404-6D57-8544-B929-B97F0B195031}"/>
                    </a:ext>
                  </a:extLst>
                </p:cNvPr>
                <p:cNvSpPr/>
                <p:nvPr/>
              </p:nvSpPr>
              <p:spPr>
                <a:xfrm>
                  <a:off x="797967" y="3632419"/>
                  <a:ext cx="483611" cy="283299"/>
                </a:xfrm>
                <a:prstGeom prst="roundRect">
                  <a:avLst/>
                </a:prstGeom>
                <a:noFill/>
                <a:ln w="25400"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CA" dirty="0">
                      <a:solidFill>
                        <a:schemeClr val="tx1"/>
                      </a:solidFill>
                    </a:rPr>
                    <a:t>P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" name="Rounded Rectangle 25">
                  <a:extLst>
                    <a:ext uri="{FF2B5EF4-FFF2-40B4-BE49-F238E27FC236}">
                      <a16:creationId xmlns:a16="http://schemas.microsoft.com/office/drawing/2014/main" id="{AC5C0A1D-220F-0346-A16F-16045E085978}"/>
                    </a:ext>
                  </a:extLst>
                </p:cNvPr>
                <p:cNvSpPr/>
                <p:nvPr/>
              </p:nvSpPr>
              <p:spPr>
                <a:xfrm>
                  <a:off x="797967" y="3929819"/>
                  <a:ext cx="483611" cy="289640"/>
                </a:xfrm>
                <a:prstGeom prst="roundRect">
                  <a:avLst/>
                </a:prstGeom>
                <a:noFill/>
                <a:ln w="25400"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CA" dirty="0">
                      <a:solidFill>
                        <a:schemeClr val="tx1"/>
                      </a:solidFill>
                    </a:rPr>
                    <a:t>P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C8B45D93-88A3-8345-8D42-9F4140DAE8FC}"/>
                  </a:ext>
                </a:extLst>
              </p:cNvPr>
              <p:cNvGrpSpPr/>
              <p:nvPr/>
            </p:nvGrpSpPr>
            <p:grpSpPr>
              <a:xfrm>
                <a:off x="789585" y="3044190"/>
                <a:ext cx="755203" cy="1231523"/>
                <a:chOff x="789585" y="3044190"/>
                <a:chExt cx="755203" cy="1231523"/>
              </a:xfrm>
            </p:grpSpPr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BDECA5F9-551A-D340-AE55-F93F85572EEC}"/>
                    </a:ext>
                  </a:extLst>
                </p:cNvPr>
                <p:cNvSpPr txBox="1"/>
                <p:nvPr/>
              </p:nvSpPr>
              <p:spPr>
                <a:xfrm>
                  <a:off x="790294" y="3044190"/>
                  <a:ext cx="750344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GPU0</a:t>
                  </a:r>
                </a:p>
              </p:txBody>
            </p:sp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AAD35962-1791-3140-8136-738CB54E26F5}"/>
                    </a:ext>
                  </a:extLst>
                </p:cNvPr>
                <p:cNvSpPr txBox="1"/>
                <p:nvPr/>
              </p:nvSpPr>
              <p:spPr>
                <a:xfrm>
                  <a:off x="789585" y="3342768"/>
                  <a:ext cx="750344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GPU1</a:t>
                  </a:r>
                </a:p>
              </p:txBody>
            </p:sp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8E0DAE6C-B4B2-0047-9A03-251532DF0F0C}"/>
                    </a:ext>
                  </a:extLst>
                </p:cNvPr>
                <p:cNvSpPr txBox="1"/>
                <p:nvPr/>
              </p:nvSpPr>
              <p:spPr>
                <a:xfrm>
                  <a:off x="793735" y="3646509"/>
                  <a:ext cx="750344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GPU2</a:t>
                  </a:r>
                </a:p>
              </p:txBody>
            </p:sp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311F46C5-5F17-CA4B-A017-DA89DBB88E65}"/>
                    </a:ext>
                  </a:extLst>
                </p:cNvPr>
                <p:cNvSpPr txBox="1"/>
                <p:nvPr/>
              </p:nvSpPr>
              <p:spPr>
                <a:xfrm>
                  <a:off x="794444" y="3937159"/>
                  <a:ext cx="750344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GPU3</a:t>
                  </a:r>
                </a:p>
              </p:txBody>
            </p:sp>
          </p:grpSp>
        </p:grp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AA47F144-C125-E740-9BAB-EA812EDE4FF1}"/>
                </a:ext>
              </a:extLst>
            </p:cNvPr>
            <p:cNvSpPr txBox="1"/>
            <p:nvPr/>
          </p:nvSpPr>
          <p:spPr>
            <a:xfrm rot="16200000">
              <a:off x="148698" y="3473131"/>
              <a:ext cx="103033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GPUpd</a:t>
              </a:r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78EB8C20-0995-0A48-A105-176E9823C773}"/>
              </a:ext>
            </a:extLst>
          </p:cNvPr>
          <p:cNvSpPr txBox="1"/>
          <p:nvPr/>
        </p:nvSpPr>
        <p:spPr>
          <a:xfrm>
            <a:off x="2523725" y="4679972"/>
            <a:ext cx="6620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PT Sans Narrow" charset="-52"/>
                <a:ea typeface="PT Sans Narrow" charset="-52"/>
                <a:cs typeface="PT Sans Narrow" charset="-52"/>
              </a:rPr>
              <a:t>NVIDIA. SLI Best Practices.</a:t>
            </a:r>
            <a:r>
              <a:rPr lang="en-CA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PT Sans Narrow" charset="-52"/>
                <a:ea typeface="PT Sans Narrow" charset="-52"/>
                <a:cs typeface="PT Sans Narrow" charset="-52"/>
              </a:rPr>
              <a:t> 2011.</a:t>
            </a:r>
          </a:p>
          <a:p>
            <a:pPr algn="r"/>
            <a:r>
              <a:rPr lang="en-CA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PT Sans Narrow" charset="-52"/>
                <a:ea typeface="PT Sans Narrow" charset="-52"/>
                <a:cs typeface="PT Sans Narrow" charset="-52"/>
              </a:rPr>
              <a:t>Kim et al.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PT Sans Narrow" charset="-52"/>
                <a:ea typeface="PT Sans Narrow" charset="-52"/>
                <a:cs typeface="PT Sans Narrow" charset="-52"/>
              </a:rPr>
              <a:t> GPUpd: A Fast and Scalable Multi-GPU Architecture using Cooperative Projection and Distribution.</a:t>
            </a:r>
            <a:r>
              <a:rPr lang="en-CA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PT Sans Narrow" charset="-52"/>
                <a:ea typeface="PT Sans Narrow" charset="-52"/>
                <a:cs typeface="PT Sans Narrow" charset="-52"/>
              </a:rPr>
              <a:t> In </a:t>
            </a:r>
            <a:r>
              <a:rPr lang="en-CA" altLang="zh-CN" sz="12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PT Sans Narrow" charset="-52"/>
                <a:ea typeface="PT Sans Narrow" charset="-52"/>
                <a:cs typeface="PT Sans Narrow" charset="-52"/>
              </a:rPr>
              <a:t>Micro</a:t>
            </a:r>
            <a:r>
              <a:rPr lang="en-CA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PT Sans Narrow" charset="-52"/>
                <a:ea typeface="PT Sans Narrow" charset="-52"/>
                <a:cs typeface="PT Sans Narrow" charset="-52"/>
              </a:rPr>
              <a:t> 2017.</a:t>
            </a:r>
          </a:p>
        </p:txBody>
      </p:sp>
    </p:spTree>
    <p:extLst>
      <p:ext uri="{BB962C8B-B14F-4D97-AF65-F5344CB8AC3E}">
        <p14:creationId xmlns:p14="http://schemas.microsoft.com/office/powerpoint/2010/main" val="2465502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38" grpId="0"/>
      <p:bldP spid="139" grpId="0"/>
      <p:bldP spid="151" grpId="0"/>
      <p:bldP spid="152" grpId="0"/>
      <p:bldP spid="5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28650" y="273845"/>
            <a:ext cx="8515350" cy="994172"/>
          </a:xfrm>
        </p:spPr>
        <p:txBody>
          <a:bodyPr>
            <a:normAutofit/>
          </a:bodyPr>
          <a:lstStyle/>
          <a:p>
            <a:r>
              <a:rPr lang="en-CA" dirty="0"/>
              <a:t>Parallelism of Image Composition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20A62FD-708F-C24A-950C-EF9D0801B8E2}"/>
              </a:ext>
            </a:extLst>
          </p:cNvPr>
          <p:cNvSpPr txBox="1"/>
          <p:nvPr/>
        </p:nvSpPr>
        <p:spPr>
          <a:xfrm>
            <a:off x="628648" y="1356651"/>
            <a:ext cx="58313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Opaque Sub-image Composition: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914B65A-1DEE-504D-BF4E-F78B7E188BF8}"/>
              </a:ext>
            </a:extLst>
          </p:cNvPr>
          <p:cNvSpPr txBox="1"/>
          <p:nvPr/>
        </p:nvSpPr>
        <p:spPr>
          <a:xfrm>
            <a:off x="628648" y="2768026"/>
            <a:ext cx="58313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Semi-transparent Sub-image Composition: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A4790BF-CAC9-D548-A336-B796EDE400AE}"/>
              </a:ext>
            </a:extLst>
          </p:cNvPr>
          <p:cNvSpPr txBox="1"/>
          <p:nvPr/>
        </p:nvSpPr>
        <p:spPr>
          <a:xfrm>
            <a:off x="1013658" y="1842387"/>
            <a:ext cx="75207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Simply occlude pixels that are further to camera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can be composed </a:t>
            </a:r>
            <a:r>
              <a:rPr lang="en-US" sz="2000" b="1" i="1" dirty="0"/>
              <a:t>out-of-order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F0A1F3AF-3B65-C449-BA71-3E9B70335CE5}"/>
                  </a:ext>
                </a:extLst>
              </p:cNvPr>
              <p:cNvSpPr txBox="1"/>
              <p:nvPr/>
            </p:nvSpPr>
            <p:spPr>
              <a:xfrm>
                <a:off x="1013657" y="3256698"/>
                <a:ext cx="763303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blending two pixels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000" dirty="0"/>
                  <a:t> with an operator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F0A1F3AF-3B65-C449-BA71-3E9B70335C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657" y="3256698"/>
                <a:ext cx="7633037" cy="400110"/>
              </a:xfrm>
              <a:prstGeom prst="rect">
                <a:avLst/>
              </a:prstGeom>
              <a:blipFill>
                <a:blip r:embed="rId3"/>
                <a:stretch>
                  <a:fillRect l="-664" t="-9375" b="-28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26D4747-1023-F44A-A342-2AEDBF807C9E}"/>
                  </a:ext>
                </a:extLst>
              </p:cNvPr>
              <p:cNvSpPr txBox="1"/>
              <p:nvPr/>
            </p:nvSpPr>
            <p:spPr>
              <a:xfrm>
                <a:off x="1013657" y="3656808"/>
                <a:ext cx="763303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not commutative, but it’s </a:t>
                </a:r>
                <a:r>
                  <a:rPr lang="en-US" sz="2000" b="1" i="1" dirty="0"/>
                  <a:t>associative</a:t>
                </a:r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b="1" i="1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26D4747-1023-F44A-A342-2AEDBF807C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657" y="3656808"/>
                <a:ext cx="7633037" cy="400110"/>
              </a:xfrm>
              <a:prstGeom prst="rect">
                <a:avLst/>
              </a:prstGeom>
              <a:blipFill>
                <a:blip r:embed="rId4"/>
                <a:stretch>
                  <a:fillRect l="-664" t="-9375" r="-332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A3BFC3EC-BDC1-F545-B4D3-40E4A21EB46A}"/>
              </a:ext>
            </a:extLst>
          </p:cNvPr>
          <p:cNvSpPr txBox="1"/>
          <p:nvPr/>
        </p:nvSpPr>
        <p:spPr>
          <a:xfrm>
            <a:off x="1013657" y="4056918"/>
            <a:ext cx="7633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Start to compose adjacent sub-images once they are ready</a:t>
            </a:r>
          </a:p>
        </p:txBody>
      </p:sp>
    </p:spTree>
    <p:extLst>
      <p:ext uri="{BB962C8B-B14F-4D97-AF65-F5344CB8AC3E}">
        <p14:creationId xmlns:p14="http://schemas.microsoft.com/office/powerpoint/2010/main" val="3911794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  <p:bldP spid="82" grpId="0"/>
      <p:bldP spid="83" grpId="0"/>
      <p:bldP spid="87" grpId="0"/>
      <p:bldP spid="7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28650" y="273845"/>
            <a:ext cx="8515350" cy="994172"/>
          </a:xfrm>
        </p:spPr>
        <p:txBody>
          <a:bodyPr>
            <a:normAutofit/>
          </a:bodyPr>
          <a:lstStyle/>
          <a:p>
            <a:r>
              <a:rPr lang="en-CA" dirty="0"/>
              <a:t>Leveraging Parallel Image Composition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9694B5-452D-2D44-B7B9-1590C8E3E39B}"/>
              </a:ext>
            </a:extLst>
          </p:cNvPr>
          <p:cNvSpPr txBox="1"/>
          <p:nvPr/>
        </p:nvSpPr>
        <p:spPr>
          <a:xfrm>
            <a:off x="615511" y="1267868"/>
            <a:ext cx="79129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Insight: sequential primitive distribution </a:t>
            </a:r>
            <a:r>
              <a:rPr lang="en-US" sz="2000" b="1" dirty="0">
                <a:sym typeface="Wingdings" pitchFamily="2" charset="2"/>
              </a:rPr>
              <a:t></a:t>
            </a:r>
            <a:r>
              <a:rPr lang="en-US" sz="2000" b="1" dirty="0"/>
              <a:t> parallel image composition</a:t>
            </a:r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0EC851BB-6A6C-EA41-9249-51349CF50E16}"/>
              </a:ext>
            </a:extLst>
          </p:cNvPr>
          <p:cNvGrpSpPr/>
          <p:nvPr/>
        </p:nvGrpSpPr>
        <p:grpSpPr>
          <a:xfrm>
            <a:off x="3513673" y="2991284"/>
            <a:ext cx="1748507" cy="1644050"/>
            <a:chOff x="3515970" y="3115059"/>
            <a:chExt cx="1922984" cy="1644050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E0270FCC-9ACA-4D46-8CED-85A84D5715D6}"/>
                </a:ext>
              </a:extLst>
            </p:cNvPr>
            <p:cNvGrpSpPr/>
            <p:nvPr/>
          </p:nvGrpSpPr>
          <p:grpSpPr>
            <a:xfrm>
              <a:off x="3515970" y="3344180"/>
              <a:ext cx="996210" cy="1194312"/>
              <a:chOff x="797258" y="3056875"/>
              <a:chExt cx="484320" cy="1194312"/>
            </a:xfrm>
          </p:grpSpPr>
          <p:sp>
            <p:nvSpPr>
              <p:cNvPr id="52" name="Rounded Rectangle 51">
                <a:extLst>
                  <a:ext uri="{FF2B5EF4-FFF2-40B4-BE49-F238E27FC236}">
                    <a16:creationId xmlns:a16="http://schemas.microsoft.com/office/drawing/2014/main" id="{EC4C7C9E-51AD-674A-85A5-9C1102827951}"/>
                  </a:ext>
                </a:extLst>
              </p:cNvPr>
              <p:cNvSpPr/>
              <p:nvPr/>
            </p:nvSpPr>
            <p:spPr>
              <a:xfrm>
                <a:off x="797258" y="3056875"/>
                <a:ext cx="483611" cy="298578"/>
              </a:xfrm>
              <a:prstGeom prst="roundRect">
                <a:avLst/>
              </a:prstGeom>
              <a:noFill/>
              <a:ln w="25400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>
                    <a:solidFill>
                      <a:schemeClr val="tx1"/>
                    </a:solidFill>
                  </a:rPr>
                  <a:t>comp.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Rounded Rectangle 52">
                <a:extLst>
                  <a:ext uri="{FF2B5EF4-FFF2-40B4-BE49-F238E27FC236}">
                    <a16:creationId xmlns:a16="http://schemas.microsoft.com/office/drawing/2014/main" id="{0CFF8C0B-9031-C248-95AE-F57B4BAFDA6A}"/>
                  </a:ext>
                </a:extLst>
              </p:cNvPr>
              <p:cNvSpPr/>
              <p:nvPr/>
            </p:nvSpPr>
            <p:spPr>
              <a:xfrm>
                <a:off x="797258" y="3355453"/>
                <a:ext cx="483611" cy="298578"/>
              </a:xfrm>
              <a:prstGeom prst="roundRect">
                <a:avLst/>
              </a:prstGeom>
              <a:noFill/>
              <a:ln w="25400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>
                    <a:solidFill>
                      <a:schemeClr val="tx1"/>
                    </a:solidFill>
                  </a:rPr>
                  <a:t>comp.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Rounded Rectangle 53">
                <a:extLst>
                  <a:ext uri="{FF2B5EF4-FFF2-40B4-BE49-F238E27FC236}">
                    <a16:creationId xmlns:a16="http://schemas.microsoft.com/office/drawing/2014/main" id="{3C447802-F97B-1442-B3C2-0400836C78AE}"/>
                  </a:ext>
                </a:extLst>
              </p:cNvPr>
              <p:cNvSpPr/>
              <p:nvPr/>
            </p:nvSpPr>
            <p:spPr>
              <a:xfrm>
                <a:off x="797967" y="3654031"/>
                <a:ext cx="483611" cy="298578"/>
              </a:xfrm>
              <a:prstGeom prst="roundRect">
                <a:avLst/>
              </a:prstGeom>
              <a:noFill/>
              <a:ln w="25400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>
                    <a:solidFill>
                      <a:schemeClr val="tx1"/>
                    </a:solidFill>
                  </a:rPr>
                  <a:t>comp.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Rounded Rectangle 54">
                <a:extLst>
                  <a:ext uri="{FF2B5EF4-FFF2-40B4-BE49-F238E27FC236}">
                    <a16:creationId xmlns:a16="http://schemas.microsoft.com/office/drawing/2014/main" id="{38C8D5AC-100C-0A47-BF8A-3915A027E6D3}"/>
                  </a:ext>
                </a:extLst>
              </p:cNvPr>
              <p:cNvSpPr/>
              <p:nvPr/>
            </p:nvSpPr>
            <p:spPr>
              <a:xfrm>
                <a:off x="797967" y="3952609"/>
                <a:ext cx="483611" cy="298578"/>
              </a:xfrm>
              <a:prstGeom prst="roundRect">
                <a:avLst/>
              </a:prstGeom>
              <a:noFill/>
              <a:ln w="25400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>
                    <a:solidFill>
                      <a:schemeClr val="tx1"/>
                    </a:solidFill>
                  </a:rPr>
                  <a:t>comp.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1A86E710-1469-4D44-A0E0-54732D91290A}"/>
                </a:ext>
              </a:extLst>
            </p:cNvPr>
            <p:cNvGrpSpPr/>
            <p:nvPr/>
          </p:nvGrpSpPr>
          <p:grpSpPr>
            <a:xfrm>
              <a:off x="4454356" y="3115059"/>
              <a:ext cx="984598" cy="1644050"/>
              <a:chOff x="4454356" y="3115059"/>
              <a:chExt cx="984598" cy="1644050"/>
            </a:xfrm>
          </p:grpSpPr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D98D974F-ED4C-7D45-AABB-7EA594A0A2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82588" y="3115059"/>
                <a:ext cx="0" cy="1644050"/>
              </a:xfrm>
              <a:prstGeom prst="line">
                <a:avLst/>
              </a:prstGeom>
              <a:ln w="3175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398419F2-FDC8-6347-90C6-D7F7A3CFF9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0722" y="3252298"/>
                <a:ext cx="0" cy="1485804"/>
              </a:xfrm>
              <a:prstGeom prst="line">
                <a:avLst/>
              </a:prstGeom>
              <a:ln w="3175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E2579E3D-1299-7444-9D92-B487984957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0722" y="4244571"/>
                <a:ext cx="871866" cy="0"/>
              </a:xfrm>
              <a:prstGeom prst="line">
                <a:avLst/>
              </a:prstGeom>
              <a:ln w="38100">
                <a:headEnd type="arrow"/>
                <a:tailEnd type="arrow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4DB27E67-4C92-A843-B4FC-2ED052194F64}"/>
                  </a:ext>
                </a:extLst>
              </p:cNvPr>
              <p:cNvSpPr txBox="1"/>
              <p:nvPr/>
            </p:nvSpPr>
            <p:spPr>
              <a:xfrm>
                <a:off x="4454356" y="3606876"/>
                <a:ext cx="98459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reduced</a:t>
                </a:r>
              </a:p>
              <a:p>
                <a:pPr algn="ctr"/>
                <a:r>
                  <a:rPr lang="en-US" sz="1600" dirty="0"/>
                  <a:t>cycles</a:t>
                </a:r>
              </a:p>
            </p:txBody>
          </p:sp>
        </p:grpSp>
      </p:grpSp>
      <p:sp>
        <p:nvSpPr>
          <p:cNvPr id="104" name="TextBox 103">
            <a:extLst>
              <a:ext uri="{FF2B5EF4-FFF2-40B4-BE49-F238E27FC236}">
                <a16:creationId xmlns:a16="http://schemas.microsoft.com/office/drawing/2014/main" id="{F7C30B59-5EE7-344E-A56B-9BA2AC4ECDA8}"/>
              </a:ext>
            </a:extLst>
          </p:cNvPr>
          <p:cNvSpPr txBox="1"/>
          <p:nvPr/>
        </p:nvSpPr>
        <p:spPr>
          <a:xfrm>
            <a:off x="5385511" y="1851532"/>
            <a:ext cx="34642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send draws to different GPUs, so</a:t>
            </a:r>
          </a:p>
          <a:p>
            <a:r>
              <a:rPr lang="en-US" dirty="0"/>
              <a:t>no redundant computing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EECF02EC-BA9C-0740-B280-34B659D3E894}"/>
              </a:ext>
            </a:extLst>
          </p:cNvPr>
          <p:cNvSpPr txBox="1"/>
          <p:nvPr/>
        </p:nvSpPr>
        <p:spPr>
          <a:xfrm>
            <a:off x="5385510" y="2605889"/>
            <a:ext cx="3464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compose sub-images in parallel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827BF322-28C7-6B4D-9273-562E8ACB5C4E}"/>
              </a:ext>
            </a:extLst>
          </p:cNvPr>
          <p:cNvSpPr txBox="1"/>
          <p:nvPr/>
        </p:nvSpPr>
        <p:spPr>
          <a:xfrm>
            <a:off x="763883" y="4631899"/>
            <a:ext cx="76162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P: Projection   D: Distribution   G: Geometry Processing   R: Rasterization   F: Fragment Processing</a:t>
            </a:r>
          </a:p>
        </p:txBody>
      </p: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8DBEA9C3-E493-FF44-8ED8-F5333489ACE0}"/>
              </a:ext>
            </a:extLst>
          </p:cNvPr>
          <p:cNvGrpSpPr/>
          <p:nvPr/>
        </p:nvGrpSpPr>
        <p:grpSpPr>
          <a:xfrm>
            <a:off x="463685" y="1763511"/>
            <a:ext cx="4736644" cy="1236882"/>
            <a:chOff x="463685" y="1763511"/>
            <a:chExt cx="4736644" cy="1236882"/>
          </a:xfrm>
        </p:grpSpPr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65F0EC0E-3B5C-4746-9D08-101E12D5E01E}"/>
                </a:ext>
              </a:extLst>
            </p:cNvPr>
            <p:cNvGrpSpPr/>
            <p:nvPr/>
          </p:nvGrpSpPr>
          <p:grpSpPr>
            <a:xfrm>
              <a:off x="818989" y="1763511"/>
              <a:ext cx="4381340" cy="1236882"/>
              <a:chOff x="627408" y="1882776"/>
              <a:chExt cx="4755801" cy="1236882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BDA989B2-6821-3B4B-B841-2B6B6F0A4E2A}"/>
                  </a:ext>
                </a:extLst>
              </p:cNvPr>
              <p:cNvGrpSpPr/>
              <p:nvPr/>
            </p:nvGrpSpPr>
            <p:grpSpPr>
              <a:xfrm>
                <a:off x="3389547" y="1927890"/>
                <a:ext cx="997452" cy="1187169"/>
                <a:chOff x="2803271" y="3064018"/>
                <a:chExt cx="1140576" cy="1187169"/>
              </a:xfrm>
            </p:grpSpPr>
            <p:sp>
              <p:nvSpPr>
                <p:cNvPr id="6" name="Rounded Rectangle 5">
                  <a:extLst>
                    <a:ext uri="{FF2B5EF4-FFF2-40B4-BE49-F238E27FC236}">
                      <a16:creationId xmlns:a16="http://schemas.microsoft.com/office/drawing/2014/main" id="{3AEB538D-314A-8643-A841-C31649306C27}"/>
                    </a:ext>
                  </a:extLst>
                </p:cNvPr>
                <p:cNvSpPr/>
                <p:nvPr/>
              </p:nvSpPr>
              <p:spPr>
                <a:xfrm>
                  <a:off x="2803981" y="3064018"/>
                  <a:ext cx="1139866" cy="298578"/>
                </a:xfrm>
                <a:prstGeom prst="roundRect">
                  <a:avLst/>
                </a:prstGeom>
                <a:noFill/>
                <a:ln w="25400"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CA" dirty="0">
                      <a:solidFill>
                        <a:schemeClr val="tx1"/>
                      </a:solidFill>
                    </a:rPr>
                    <a:t>G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" name="Rounded Rectangle 6">
                  <a:extLst>
                    <a:ext uri="{FF2B5EF4-FFF2-40B4-BE49-F238E27FC236}">
                      <a16:creationId xmlns:a16="http://schemas.microsoft.com/office/drawing/2014/main" id="{50525211-102F-B840-8032-EEC308F9484C}"/>
                    </a:ext>
                  </a:extLst>
                </p:cNvPr>
                <p:cNvSpPr/>
                <p:nvPr/>
              </p:nvSpPr>
              <p:spPr>
                <a:xfrm>
                  <a:off x="2803271" y="3355453"/>
                  <a:ext cx="1139866" cy="298578"/>
                </a:xfrm>
                <a:prstGeom prst="roundRect">
                  <a:avLst/>
                </a:prstGeom>
                <a:noFill/>
                <a:ln w="25400"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CA" dirty="0">
                      <a:solidFill>
                        <a:schemeClr val="tx1"/>
                      </a:solidFill>
                    </a:rPr>
                    <a:t>G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" name="Rounded Rectangle 7">
                  <a:extLst>
                    <a:ext uri="{FF2B5EF4-FFF2-40B4-BE49-F238E27FC236}">
                      <a16:creationId xmlns:a16="http://schemas.microsoft.com/office/drawing/2014/main" id="{23D18520-7FE6-8544-9180-1AECF31DA513}"/>
                    </a:ext>
                  </a:extLst>
                </p:cNvPr>
                <p:cNvSpPr/>
                <p:nvPr/>
              </p:nvSpPr>
              <p:spPr>
                <a:xfrm>
                  <a:off x="2803271" y="3649099"/>
                  <a:ext cx="1139866" cy="298578"/>
                </a:xfrm>
                <a:prstGeom prst="roundRect">
                  <a:avLst/>
                </a:prstGeom>
                <a:noFill/>
                <a:ln w="25400"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CA" dirty="0">
                      <a:solidFill>
                        <a:schemeClr val="tx1"/>
                      </a:solidFill>
                    </a:rPr>
                    <a:t>G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" name="Rounded Rectangle 8">
                  <a:extLst>
                    <a:ext uri="{FF2B5EF4-FFF2-40B4-BE49-F238E27FC236}">
                      <a16:creationId xmlns:a16="http://schemas.microsoft.com/office/drawing/2014/main" id="{5F9A542C-A488-894B-89EA-53522F3CCF03}"/>
                    </a:ext>
                  </a:extLst>
                </p:cNvPr>
                <p:cNvSpPr/>
                <p:nvPr/>
              </p:nvSpPr>
              <p:spPr>
                <a:xfrm>
                  <a:off x="2803271" y="3952609"/>
                  <a:ext cx="1139866" cy="298578"/>
                </a:xfrm>
                <a:prstGeom prst="roundRect">
                  <a:avLst/>
                </a:prstGeom>
                <a:noFill/>
                <a:ln w="25400"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CA" dirty="0">
                      <a:solidFill>
                        <a:schemeClr val="tx1"/>
                      </a:solidFill>
                    </a:rPr>
                    <a:t>G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7E2216A3-B356-1D40-AC79-CF5626D0D799}"/>
                  </a:ext>
                </a:extLst>
              </p:cNvPr>
              <p:cNvGrpSpPr/>
              <p:nvPr/>
            </p:nvGrpSpPr>
            <p:grpSpPr>
              <a:xfrm>
                <a:off x="4386378" y="1927890"/>
                <a:ext cx="996831" cy="1187169"/>
                <a:chOff x="3945428" y="3064018"/>
                <a:chExt cx="1140576" cy="1187169"/>
              </a:xfrm>
            </p:grpSpPr>
            <p:sp>
              <p:nvSpPr>
                <p:cNvPr id="11" name="Rounded Rectangle 10">
                  <a:extLst>
                    <a:ext uri="{FF2B5EF4-FFF2-40B4-BE49-F238E27FC236}">
                      <a16:creationId xmlns:a16="http://schemas.microsoft.com/office/drawing/2014/main" id="{5C514015-609C-E140-AC37-BD296E79D206}"/>
                    </a:ext>
                  </a:extLst>
                </p:cNvPr>
                <p:cNvSpPr/>
                <p:nvPr/>
              </p:nvSpPr>
              <p:spPr>
                <a:xfrm>
                  <a:off x="3946138" y="3064018"/>
                  <a:ext cx="1139866" cy="298578"/>
                </a:xfrm>
                <a:prstGeom prst="roundRect">
                  <a:avLst/>
                </a:prstGeom>
                <a:noFill/>
                <a:ln w="25400"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CA" dirty="0">
                      <a:solidFill>
                        <a:schemeClr val="tx1"/>
                      </a:solidFill>
                    </a:rPr>
                    <a:t>R&amp;F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" name="Rounded Rectangle 11">
                  <a:extLst>
                    <a:ext uri="{FF2B5EF4-FFF2-40B4-BE49-F238E27FC236}">
                      <a16:creationId xmlns:a16="http://schemas.microsoft.com/office/drawing/2014/main" id="{496132DB-CC72-3849-A7E2-005E04E6869D}"/>
                    </a:ext>
                  </a:extLst>
                </p:cNvPr>
                <p:cNvSpPr/>
                <p:nvPr/>
              </p:nvSpPr>
              <p:spPr>
                <a:xfrm>
                  <a:off x="3945428" y="3355453"/>
                  <a:ext cx="1139866" cy="298578"/>
                </a:xfrm>
                <a:prstGeom prst="roundRect">
                  <a:avLst/>
                </a:prstGeom>
                <a:noFill/>
                <a:ln w="25400"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CA" dirty="0">
                      <a:solidFill>
                        <a:schemeClr val="tx1"/>
                      </a:solidFill>
                    </a:rPr>
                    <a:t>R&amp;F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" name="Rounded Rectangle 12">
                  <a:extLst>
                    <a:ext uri="{FF2B5EF4-FFF2-40B4-BE49-F238E27FC236}">
                      <a16:creationId xmlns:a16="http://schemas.microsoft.com/office/drawing/2014/main" id="{CF38E145-A2F1-044A-985C-C5424AE89F1D}"/>
                    </a:ext>
                  </a:extLst>
                </p:cNvPr>
                <p:cNvSpPr/>
                <p:nvPr/>
              </p:nvSpPr>
              <p:spPr>
                <a:xfrm>
                  <a:off x="3945428" y="3649099"/>
                  <a:ext cx="1139866" cy="298578"/>
                </a:xfrm>
                <a:prstGeom prst="roundRect">
                  <a:avLst/>
                </a:prstGeom>
                <a:noFill/>
                <a:ln w="25400"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CA" dirty="0">
                      <a:solidFill>
                        <a:schemeClr val="tx1"/>
                      </a:solidFill>
                    </a:rPr>
                    <a:t>R&amp;F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" name="Rounded Rectangle 13">
                  <a:extLst>
                    <a:ext uri="{FF2B5EF4-FFF2-40B4-BE49-F238E27FC236}">
                      <a16:creationId xmlns:a16="http://schemas.microsoft.com/office/drawing/2014/main" id="{F498E1D2-5B26-2549-84F4-73BB27F0D5B1}"/>
                    </a:ext>
                  </a:extLst>
                </p:cNvPr>
                <p:cNvSpPr/>
                <p:nvPr/>
              </p:nvSpPr>
              <p:spPr>
                <a:xfrm>
                  <a:off x="3945428" y="3952609"/>
                  <a:ext cx="1139866" cy="298578"/>
                </a:xfrm>
                <a:prstGeom prst="roundRect">
                  <a:avLst/>
                </a:prstGeom>
                <a:noFill/>
                <a:ln w="25400"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CA" dirty="0">
                      <a:solidFill>
                        <a:schemeClr val="tx1"/>
                      </a:solidFill>
                    </a:rPr>
                    <a:t>R&amp;F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77B8AA4D-A8CD-4F4D-BD0D-0E94DAF4DB2B}"/>
                  </a:ext>
                </a:extLst>
              </p:cNvPr>
              <p:cNvGrpSpPr/>
              <p:nvPr/>
            </p:nvGrpSpPr>
            <p:grpSpPr>
              <a:xfrm>
                <a:off x="1866524" y="1923779"/>
                <a:ext cx="1528805" cy="1191280"/>
                <a:chOff x="1866524" y="1923779"/>
                <a:chExt cx="1528805" cy="1191280"/>
              </a:xfrm>
            </p:grpSpPr>
            <p:grpSp>
              <p:nvGrpSpPr>
                <p:cNvPr id="16" name="Group 15">
                  <a:extLst>
                    <a:ext uri="{FF2B5EF4-FFF2-40B4-BE49-F238E27FC236}">
                      <a16:creationId xmlns:a16="http://schemas.microsoft.com/office/drawing/2014/main" id="{D3D9166F-4BE6-3F41-A429-01C4D08B333B}"/>
                    </a:ext>
                  </a:extLst>
                </p:cNvPr>
                <p:cNvGrpSpPr/>
                <p:nvPr/>
              </p:nvGrpSpPr>
              <p:grpSpPr>
                <a:xfrm>
                  <a:off x="1866524" y="1923779"/>
                  <a:ext cx="1523644" cy="298578"/>
                  <a:chOff x="1280870" y="3064018"/>
                  <a:chExt cx="1523644" cy="298578"/>
                </a:xfrm>
              </p:grpSpPr>
              <p:sp>
                <p:nvSpPr>
                  <p:cNvPr id="28" name="Rounded Rectangle 27">
                    <a:extLst>
                      <a:ext uri="{FF2B5EF4-FFF2-40B4-BE49-F238E27FC236}">
                        <a16:creationId xmlns:a16="http://schemas.microsoft.com/office/drawing/2014/main" id="{FD0EDAC5-8CE9-0947-B410-83745172CB27}"/>
                      </a:ext>
                    </a:extLst>
                  </p:cNvPr>
                  <p:cNvSpPr/>
                  <p:nvPr/>
                </p:nvSpPr>
                <p:spPr>
                  <a:xfrm>
                    <a:off x="1280870" y="3064018"/>
                    <a:ext cx="380245" cy="298578"/>
                  </a:xfrm>
                  <a:prstGeom prst="roundRect">
                    <a:avLst/>
                  </a:prstGeom>
                  <a:noFill/>
                  <a:ln w="25400"/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CA" dirty="0">
                        <a:solidFill>
                          <a:schemeClr val="tx1"/>
                        </a:solidFill>
                      </a:rPr>
                      <a:t>D</a:t>
                    </a:r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29" name="Straight Connector 28">
                    <a:extLst>
                      <a:ext uri="{FF2B5EF4-FFF2-40B4-BE49-F238E27FC236}">
                        <a16:creationId xmlns:a16="http://schemas.microsoft.com/office/drawing/2014/main" id="{8FB8EB31-46DE-3246-A673-38C3CDE397C3}"/>
                      </a:ext>
                    </a:extLst>
                  </p:cNvPr>
                  <p:cNvCxnSpPr>
                    <a:cxnSpLocks/>
                    <a:stCxn id="28" idx="3"/>
                    <a:endCxn id="6" idx="1"/>
                  </p:cNvCxnSpPr>
                  <p:nvPr/>
                </p:nvCxnSpPr>
                <p:spPr>
                  <a:xfrm>
                    <a:off x="1661115" y="3213307"/>
                    <a:ext cx="1143399" cy="4111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7" name="Group 16">
                  <a:extLst>
                    <a:ext uri="{FF2B5EF4-FFF2-40B4-BE49-F238E27FC236}">
                      <a16:creationId xmlns:a16="http://schemas.microsoft.com/office/drawing/2014/main" id="{6D54BDB2-04DB-E441-BA2F-DCC4E2534E53}"/>
                    </a:ext>
                  </a:extLst>
                </p:cNvPr>
                <p:cNvGrpSpPr/>
                <p:nvPr/>
              </p:nvGrpSpPr>
              <p:grpSpPr>
                <a:xfrm>
                  <a:off x="1872927" y="2207250"/>
                  <a:ext cx="1522402" cy="298578"/>
                  <a:chOff x="1280870" y="3357727"/>
                  <a:chExt cx="1522402" cy="298578"/>
                </a:xfrm>
              </p:grpSpPr>
              <p:sp>
                <p:nvSpPr>
                  <p:cNvPr id="25" name="Rounded Rectangle 24">
                    <a:extLst>
                      <a:ext uri="{FF2B5EF4-FFF2-40B4-BE49-F238E27FC236}">
                        <a16:creationId xmlns:a16="http://schemas.microsoft.com/office/drawing/2014/main" id="{AAE3AF80-EE86-6C44-B61F-E28DE4F61374}"/>
                      </a:ext>
                    </a:extLst>
                  </p:cNvPr>
                  <p:cNvSpPr/>
                  <p:nvPr/>
                </p:nvSpPr>
                <p:spPr>
                  <a:xfrm>
                    <a:off x="1660761" y="3357727"/>
                    <a:ext cx="380955" cy="298578"/>
                  </a:xfrm>
                  <a:prstGeom prst="roundRect">
                    <a:avLst/>
                  </a:prstGeom>
                  <a:noFill/>
                  <a:ln w="25400"/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CA" dirty="0">
                        <a:solidFill>
                          <a:schemeClr val="tx1"/>
                        </a:solidFill>
                      </a:rPr>
                      <a:t>D</a:t>
                    </a:r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26" name="Straight Connector 25">
                    <a:extLst>
                      <a:ext uri="{FF2B5EF4-FFF2-40B4-BE49-F238E27FC236}">
                        <a16:creationId xmlns:a16="http://schemas.microsoft.com/office/drawing/2014/main" id="{C1C6FB2E-93EE-5E4D-86EE-33E862551A6F}"/>
                      </a:ext>
                    </a:extLst>
                  </p:cNvPr>
                  <p:cNvCxnSpPr>
                    <a:stCxn id="25" idx="3"/>
                    <a:endCxn id="7" idx="1"/>
                  </p:cNvCxnSpPr>
                  <p:nvPr/>
                </p:nvCxnSpPr>
                <p:spPr>
                  <a:xfrm flipV="1">
                    <a:off x="2041716" y="3504742"/>
                    <a:ext cx="761556" cy="2274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" name="Straight Connector 26">
                    <a:extLst>
                      <a:ext uri="{FF2B5EF4-FFF2-40B4-BE49-F238E27FC236}">
                        <a16:creationId xmlns:a16="http://schemas.microsoft.com/office/drawing/2014/main" id="{29F212B9-D0CF-C241-98FC-303C27EF9EC4}"/>
                      </a:ext>
                    </a:extLst>
                  </p:cNvPr>
                  <p:cNvCxnSpPr>
                    <a:stCxn id="38" idx="3"/>
                    <a:endCxn id="25" idx="1"/>
                  </p:cNvCxnSpPr>
                  <p:nvPr/>
                </p:nvCxnSpPr>
                <p:spPr>
                  <a:xfrm>
                    <a:off x="1280870" y="3504742"/>
                    <a:ext cx="379891" cy="2274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666BF2E2-ACDA-9E44-A9C8-6097A980F52B}"/>
                    </a:ext>
                  </a:extLst>
                </p:cNvPr>
                <p:cNvGrpSpPr/>
                <p:nvPr/>
              </p:nvGrpSpPr>
              <p:grpSpPr>
                <a:xfrm>
                  <a:off x="1867854" y="2514167"/>
                  <a:ext cx="1521693" cy="298578"/>
                  <a:chOff x="1281579" y="3650295"/>
                  <a:chExt cx="1521693" cy="298578"/>
                </a:xfrm>
              </p:grpSpPr>
              <p:sp>
                <p:nvSpPr>
                  <p:cNvPr id="22" name="Rounded Rectangle 21">
                    <a:extLst>
                      <a:ext uri="{FF2B5EF4-FFF2-40B4-BE49-F238E27FC236}">
                        <a16:creationId xmlns:a16="http://schemas.microsoft.com/office/drawing/2014/main" id="{84903D00-2201-D443-82A9-9174A0324E2A}"/>
                      </a:ext>
                    </a:extLst>
                  </p:cNvPr>
                  <p:cNvSpPr/>
                  <p:nvPr/>
                </p:nvSpPr>
                <p:spPr>
                  <a:xfrm>
                    <a:off x="2047498" y="3650295"/>
                    <a:ext cx="380955" cy="298578"/>
                  </a:xfrm>
                  <a:prstGeom prst="roundRect">
                    <a:avLst/>
                  </a:prstGeom>
                  <a:noFill/>
                  <a:ln w="25400"/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CA" dirty="0">
                        <a:solidFill>
                          <a:schemeClr val="tx1"/>
                        </a:solidFill>
                      </a:rPr>
                      <a:t>D</a:t>
                    </a:r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23" name="Straight Connector 22">
                    <a:extLst>
                      <a:ext uri="{FF2B5EF4-FFF2-40B4-BE49-F238E27FC236}">
                        <a16:creationId xmlns:a16="http://schemas.microsoft.com/office/drawing/2014/main" id="{BDC04391-8110-E24A-9116-CAB53D495701}"/>
                      </a:ext>
                    </a:extLst>
                  </p:cNvPr>
                  <p:cNvCxnSpPr>
                    <a:stCxn id="22" idx="3"/>
                    <a:endCxn id="8" idx="1"/>
                  </p:cNvCxnSpPr>
                  <p:nvPr/>
                </p:nvCxnSpPr>
                <p:spPr>
                  <a:xfrm flipV="1">
                    <a:off x="2428453" y="3798388"/>
                    <a:ext cx="374819" cy="1196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Straight Connector 23">
                    <a:extLst>
                      <a:ext uri="{FF2B5EF4-FFF2-40B4-BE49-F238E27FC236}">
                        <a16:creationId xmlns:a16="http://schemas.microsoft.com/office/drawing/2014/main" id="{27A0A95F-8C6B-9B45-A004-5426462FF14E}"/>
                      </a:ext>
                    </a:extLst>
                  </p:cNvPr>
                  <p:cNvCxnSpPr>
                    <a:stCxn id="39" idx="3"/>
                    <a:endCxn id="22" idx="1"/>
                  </p:cNvCxnSpPr>
                  <p:nvPr/>
                </p:nvCxnSpPr>
                <p:spPr>
                  <a:xfrm flipV="1">
                    <a:off x="1281579" y="3799584"/>
                    <a:ext cx="765919" cy="3736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9" name="Group 18">
                  <a:extLst>
                    <a:ext uri="{FF2B5EF4-FFF2-40B4-BE49-F238E27FC236}">
                      <a16:creationId xmlns:a16="http://schemas.microsoft.com/office/drawing/2014/main" id="{09DA6E3C-338C-0F4E-BE78-96DACD6AF58E}"/>
                    </a:ext>
                  </a:extLst>
                </p:cNvPr>
                <p:cNvGrpSpPr/>
                <p:nvPr/>
              </p:nvGrpSpPr>
              <p:grpSpPr>
                <a:xfrm>
                  <a:off x="1867854" y="2816481"/>
                  <a:ext cx="1522402" cy="298578"/>
                  <a:chOff x="1281579" y="3952609"/>
                  <a:chExt cx="1522402" cy="298578"/>
                </a:xfrm>
              </p:grpSpPr>
              <p:sp>
                <p:nvSpPr>
                  <p:cNvPr id="20" name="Rounded Rectangle 19">
                    <a:extLst>
                      <a:ext uri="{FF2B5EF4-FFF2-40B4-BE49-F238E27FC236}">
                        <a16:creationId xmlns:a16="http://schemas.microsoft.com/office/drawing/2014/main" id="{9DBA8925-0999-354C-B4A8-673DAEF7FEF5}"/>
                      </a:ext>
                    </a:extLst>
                  </p:cNvPr>
                  <p:cNvSpPr/>
                  <p:nvPr/>
                </p:nvSpPr>
                <p:spPr>
                  <a:xfrm>
                    <a:off x="2423025" y="3952609"/>
                    <a:ext cx="380956" cy="298578"/>
                  </a:xfrm>
                  <a:prstGeom prst="roundRect">
                    <a:avLst/>
                  </a:prstGeom>
                  <a:noFill/>
                  <a:ln w="25400"/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CA" dirty="0">
                        <a:solidFill>
                          <a:schemeClr val="tx1"/>
                        </a:solidFill>
                      </a:rPr>
                      <a:t>D</a:t>
                    </a:r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21" name="Straight Connector 20">
                    <a:extLst>
                      <a:ext uri="{FF2B5EF4-FFF2-40B4-BE49-F238E27FC236}">
                        <a16:creationId xmlns:a16="http://schemas.microsoft.com/office/drawing/2014/main" id="{3FDFA782-2B57-8E47-8CCD-64B841D38304}"/>
                      </a:ext>
                    </a:extLst>
                  </p:cNvPr>
                  <p:cNvCxnSpPr>
                    <a:stCxn id="40" idx="3"/>
                    <a:endCxn id="20" idx="1"/>
                  </p:cNvCxnSpPr>
                  <p:nvPr/>
                </p:nvCxnSpPr>
                <p:spPr>
                  <a:xfrm>
                    <a:off x="1281579" y="4101898"/>
                    <a:ext cx="1141446" cy="0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B3BF0DE3-6860-364E-8004-1F9B58187A83}"/>
                  </a:ext>
                </a:extLst>
              </p:cNvPr>
              <p:cNvGrpSpPr/>
              <p:nvPr/>
            </p:nvGrpSpPr>
            <p:grpSpPr>
              <a:xfrm>
                <a:off x="627408" y="1882776"/>
                <a:ext cx="1240446" cy="1236882"/>
                <a:chOff x="557968" y="3018904"/>
                <a:chExt cx="1240446" cy="1236882"/>
              </a:xfrm>
            </p:grpSpPr>
            <p:grpSp>
              <p:nvGrpSpPr>
                <p:cNvPr id="31" name="Group 30">
                  <a:extLst>
                    <a:ext uri="{FF2B5EF4-FFF2-40B4-BE49-F238E27FC236}">
                      <a16:creationId xmlns:a16="http://schemas.microsoft.com/office/drawing/2014/main" id="{5B70C675-BB28-3D4F-B251-0F41A52B948C}"/>
                    </a:ext>
                  </a:extLst>
                </p:cNvPr>
                <p:cNvGrpSpPr/>
                <p:nvPr/>
              </p:nvGrpSpPr>
              <p:grpSpPr>
                <a:xfrm>
                  <a:off x="1314094" y="3056875"/>
                  <a:ext cx="484320" cy="1194312"/>
                  <a:chOff x="797258" y="3056875"/>
                  <a:chExt cx="484320" cy="1194312"/>
                </a:xfrm>
              </p:grpSpPr>
              <p:sp>
                <p:nvSpPr>
                  <p:cNvPr id="37" name="Rounded Rectangle 36">
                    <a:extLst>
                      <a:ext uri="{FF2B5EF4-FFF2-40B4-BE49-F238E27FC236}">
                        <a16:creationId xmlns:a16="http://schemas.microsoft.com/office/drawing/2014/main" id="{AFEFDB0D-1E97-4C42-AA36-6C84AE74641A}"/>
                      </a:ext>
                    </a:extLst>
                  </p:cNvPr>
                  <p:cNvSpPr/>
                  <p:nvPr/>
                </p:nvSpPr>
                <p:spPr>
                  <a:xfrm>
                    <a:off x="797258" y="3056875"/>
                    <a:ext cx="483611" cy="298578"/>
                  </a:xfrm>
                  <a:prstGeom prst="roundRect">
                    <a:avLst/>
                  </a:prstGeom>
                  <a:noFill/>
                  <a:ln w="25400"/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CA" dirty="0">
                        <a:solidFill>
                          <a:schemeClr val="tx1"/>
                        </a:solidFill>
                      </a:rPr>
                      <a:t>P</a:t>
                    </a:r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8" name="Rounded Rectangle 37">
                    <a:extLst>
                      <a:ext uri="{FF2B5EF4-FFF2-40B4-BE49-F238E27FC236}">
                        <a16:creationId xmlns:a16="http://schemas.microsoft.com/office/drawing/2014/main" id="{52F18158-7D4A-3E47-8BF7-B0844A2AD502}"/>
                      </a:ext>
                    </a:extLst>
                  </p:cNvPr>
                  <p:cNvSpPr/>
                  <p:nvPr/>
                </p:nvSpPr>
                <p:spPr>
                  <a:xfrm>
                    <a:off x="797258" y="3355453"/>
                    <a:ext cx="483611" cy="298578"/>
                  </a:xfrm>
                  <a:prstGeom prst="roundRect">
                    <a:avLst/>
                  </a:prstGeom>
                  <a:noFill/>
                  <a:ln w="25400"/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CA" dirty="0">
                        <a:solidFill>
                          <a:schemeClr val="tx1"/>
                        </a:solidFill>
                      </a:rPr>
                      <a:t>P</a:t>
                    </a:r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9" name="Rounded Rectangle 38">
                    <a:extLst>
                      <a:ext uri="{FF2B5EF4-FFF2-40B4-BE49-F238E27FC236}">
                        <a16:creationId xmlns:a16="http://schemas.microsoft.com/office/drawing/2014/main" id="{F6B6AE1F-31AA-7A4C-B57B-C87DA82C1637}"/>
                      </a:ext>
                    </a:extLst>
                  </p:cNvPr>
                  <p:cNvSpPr/>
                  <p:nvPr/>
                </p:nvSpPr>
                <p:spPr>
                  <a:xfrm>
                    <a:off x="797967" y="3654031"/>
                    <a:ext cx="483611" cy="298578"/>
                  </a:xfrm>
                  <a:prstGeom prst="roundRect">
                    <a:avLst/>
                  </a:prstGeom>
                  <a:noFill/>
                  <a:ln w="25400"/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CA" dirty="0">
                        <a:solidFill>
                          <a:schemeClr val="tx1"/>
                        </a:solidFill>
                      </a:rPr>
                      <a:t>P</a:t>
                    </a:r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0" name="Rounded Rectangle 39">
                    <a:extLst>
                      <a:ext uri="{FF2B5EF4-FFF2-40B4-BE49-F238E27FC236}">
                        <a16:creationId xmlns:a16="http://schemas.microsoft.com/office/drawing/2014/main" id="{0EB672D1-BD21-2F4B-9B89-97B49ED02AF7}"/>
                      </a:ext>
                    </a:extLst>
                  </p:cNvPr>
                  <p:cNvSpPr/>
                  <p:nvPr/>
                </p:nvSpPr>
                <p:spPr>
                  <a:xfrm>
                    <a:off x="797967" y="3952609"/>
                    <a:ext cx="483611" cy="298578"/>
                  </a:xfrm>
                  <a:prstGeom prst="roundRect">
                    <a:avLst/>
                  </a:prstGeom>
                  <a:noFill/>
                  <a:ln w="25400"/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CA" dirty="0">
                        <a:solidFill>
                          <a:schemeClr val="tx1"/>
                        </a:solidFill>
                      </a:rPr>
                      <a:t>P</a:t>
                    </a:r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32" name="Group 31">
                  <a:extLst>
                    <a:ext uri="{FF2B5EF4-FFF2-40B4-BE49-F238E27FC236}">
                      <a16:creationId xmlns:a16="http://schemas.microsoft.com/office/drawing/2014/main" id="{9FCA2498-364C-F24E-9227-2C7B927CEC18}"/>
                    </a:ext>
                  </a:extLst>
                </p:cNvPr>
                <p:cNvGrpSpPr/>
                <p:nvPr/>
              </p:nvGrpSpPr>
              <p:grpSpPr>
                <a:xfrm>
                  <a:off x="557968" y="3018904"/>
                  <a:ext cx="759743" cy="1236882"/>
                  <a:chOff x="557968" y="3018904"/>
                  <a:chExt cx="759743" cy="1236882"/>
                </a:xfrm>
              </p:grpSpPr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50ABB96A-0C22-F649-A023-83B9D876705C}"/>
                      </a:ext>
                    </a:extLst>
                  </p:cNvPr>
                  <p:cNvSpPr txBox="1"/>
                  <p:nvPr/>
                </p:nvSpPr>
                <p:spPr>
                  <a:xfrm>
                    <a:off x="557968" y="3018904"/>
                    <a:ext cx="750344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dirty="0"/>
                      <a:t>GPU0</a:t>
                    </a:r>
                  </a:p>
                </p:txBody>
              </p:sp>
              <p:sp>
                <p:nvSpPr>
                  <p:cNvPr id="34" name="TextBox 33">
                    <a:extLst>
                      <a:ext uri="{FF2B5EF4-FFF2-40B4-BE49-F238E27FC236}">
                        <a16:creationId xmlns:a16="http://schemas.microsoft.com/office/drawing/2014/main" id="{22FB1767-3605-664E-8AAC-8E1FD8884295}"/>
                      </a:ext>
                    </a:extLst>
                  </p:cNvPr>
                  <p:cNvSpPr txBox="1"/>
                  <p:nvPr/>
                </p:nvSpPr>
                <p:spPr>
                  <a:xfrm>
                    <a:off x="567367" y="3318779"/>
                    <a:ext cx="750344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dirty="0"/>
                      <a:t>GPU1</a:t>
                    </a:r>
                  </a:p>
                </p:txBody>
              </p:sp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DB9CDB20-FC7A-F64A-97AF-9E9F1A4A1CCA}"/>
                      </a:ext>
                    </a:extLst>
                  </p:cNvPr>
                  <p:cNvSpPr txBox="1"/>
                  <p:nvPr/>
                </p:nvSpPr>
                <p:spPr>
                  <a:xfrm>
                    <a:off x="561408" y="3613722"/>
                    <a:ext cx="750344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dirty="0"/>
                      <a:t>GPU2</a:t>
                    </a:r>
                  </a:p>
                </p:txBody>
              </p:sp>
              <p:sp>
                <p:nvSpPr>
                  <p:cNvPr id="36" name="TextBox 35">
                    <a:extLst>
                      <a:ext uri="{FF2B5EF4-FFF2-40B4-BE49-F238E27FC236}">
                        <a16:creationId xmlns:a16="http://schemas.microsoft.com/office/drawing/2014/main" id="{06DB2243-84CB-F140-9244-131A00DC6126}"/>
                      </a:ext>
                    </a:extLst>
                  </p:cNvPr>
                  <p:cNvSpPr txBox="1"/>
                  <p:nvPr/>
                </p:nvSpPr>
                <p:spPr>
                  <a:xfrm>
                    <a:off x="558672" y="3917232"/>
                    <a:ext cx="750344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dirty="0"/>
                      <a:t>GPU3</a:t>
                    </a:r>
                  </a:p>
                </p:txBody>
              </p:sp>
            </p:grpSp>
          </p:grpSp>
        </p:grp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C6CE89AF-9FFE-6D47-A1E4-6CF2661D7730}"/>
                </a:ext>
              </a:extLst>
            </p:cNvPr>
            <p:cNvSpPr txBox="1"/>
            <p:nvPr/>
          </p:nvSpPr>
          <p:spPr>
            <a:xfrm rot="16200000">
              <a:off x="147202" y="2209039"/>
              <a:ext cx="10022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GPUpd</a:t>
              </a:r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DFBB8903-1EED-4E45-BEB6-7DCF639AC0F2}"/>
              </a:ext>
            </a:extLst>
          </p:cNvPr>
          <p:cNvGrpSpPr/>
          <p:nvPr/>
        </p:nvGrpSpPr>
        <p:grpSpPr>
          <a:xfrm>
            <a:off x="458316" y="3177441"/>
            <a:ext cx="3047594" cy="1236882"/>
            <a:chOff x="458316" y="3177441"/>
            <a:chExt cx="3047594" cy="1236882"/>
          </a:xfrm>
        </p:grpSpPr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D5B11E58-6E05-7842-8A1A-D1AE5B2BA1A1}"/>
                </a:ext>
              </a:extLst>
            </p:cNvPr>
            <p:cNvGrpSpPr/>
            <p:nvPr/>
          </p:nvGrpSpPr>
          <p:grpSpPr>
            <a:xfrm>
              <a:off x="780792" y="3177441"/>
              <a:ext cx="2725118" cy="1236882"/>
              <a:chOff x="780792" y="3177441"/>
              <a:chExt cx="2725118" cy="1236882"/>
            </a:xfrm>
          </p:grpSpPr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59832F35-CF19-174C-A853-8467BC2CC49B}"/>
                  </a:ext>
                </a:extLst>
              </p:cNvPr>
              <p:cNvGrpSpPr/>
              <p:nvPr/>
            </p:nvGrpSpPr>
            <p:grpSpPr>
              <a:xfrm>
                <a:off x="1483756" y="3224915"/>
                <a:ext cx="1001039" cy="1187169"/>
                <a:chOff x="2803271" y="3064018"/>
                <a:chExt cx="1140576" cy="1187169"/>
              </a:xfrm>
            </p:grpSpPr>
            <p:sp>
              <p:nvSpPr>
                <p:cNvPr id="74" name="Rounded Rectangle 73">
                  <a:extLst>
                    <a:ext uri="{FF2B5EF4-FFF2-40B4-BE49-F238E27FC236}">
                      <a16:creationId xmlns:a16="http://schemas.microsoft.com/office/drawing/2014/main" id="{93C5D032-D21B-EC45-B914-49E528339E83}"/>
                    </a:ext>
                  </a:extLst>
                </p:cNvPr>
                <p:cNvSpPr/>
                <p:nvPr/>
              </p:nvSpPr>
              <p:spPr>
                <a:xfrm>
                  <a:off x="2803981" y="3064018"/>
                  <a:ext cx="1139866" cy="298578"/>
                </a:xfrm>
                <a:prstGeom prst="roundRect">
                  <a:avLst/>
                </a:prstGeom>
                <a:noFill/>
                <a:ln w="25400"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CA" dirty="0">
                      <a:solidFill>
                        <a:schemeClr val="tx1"/>
                      </a:solidFill>
                    </a:rPr>
                    <a:t>G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5" name="Rounded Rectangle 74">
                  <a:extLst>
                    <a:ext uri="{FF2B5EF4-FFF2-40B4-BE49-F238E27FC236}">
                      <a16:creationId xmlns:a16="http://schemas.microsoft.com/office/drawing/2014/main" id="{FC87268D-C47E-7342-B49F-EFC8F0CDE269}"/>
                    </a:ext>
                  </a:extLst>
                </p:cNvPr>
                <p:cNvSpPr/>
                <p:nvPr/>
              </p:nvSpPr>
              <p:spPr>
                <a:xfrm>
                  <a:off x="2803271" y="3355453"/>
                  <a:ext cx="1139866" cy="298578"/>
                </a:xfrm>
                <a:prstGeom prst="roundRect">
                  <a:avLst/>
                </a:prstGeom>
                <a:noFill/>
                <a:ln w="25400"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CA" dirty="0">
                      <a:solidFill>
                        <a:schemeClr val="tx1"/>
                      </a:solidFill>
                    </a:rPr>
                    <a:t>G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6" name="Rounded Rectangle 75">
                  <a:extLst>
                    <a:ext uri="{FF2B5EF4-FFF2-40B4-BE49-F238E27FC236}">
                      <a16:creationId xmlns:a16="http://schemas.microsoft.com/office/drawing/2014/main" id="{3EF4A228-B266-7A40-8199-42A9A95C289B}"/>
                    </a:ext>
                  </a:extLst>
                </p:cNvPr>
                <p:cNvSpPr/>
                <p:nvPr/>
              </p:nvSpPr>
              <p:spPr>
                <a:xfrm>
                  <a:off x="2803271" y="3649099"/>
                  <a:ext cx="1139866" cy="298578"/>
                </a:xfrm>
                <a:prstGeom prst="roundRect">
                  <a:avLst/>
                </a:prstGeom>
                <a:noFill/>
                <a:ln w="25400"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CA" dirty="0">
                      <a:solidFill>
                        <a:schemeClr val="tx1"/>
                      </a:solidFill>
                    </a:rPr>
                    <a:t>G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7" name="Rounded Rectangle 76">
                  <a:extLst>
                    <a:ext uri="{FF2B5EF4-FFF2-40B4-BE49-F238E27FC236}">
                      <a16:creationId xmlns:a16="http://schemas.microsoft.com/office/drawing/2014/main" id="{E6A55357-C5D5-8C49-BB04-EF13D3DB0611}"/>
                    </a:ext>
                  </a:extLst>
                </p:cNvPr>
                <p:cNvSpPr/>
                <p:nvPr/>
              </p:nvSpPr>
              <p:spPr>
                <a:xfrm>
                  <a:off x="2803271" y="3952609"/>
                  <a:ext cx="1139866" cy="298578"/>
                </a:xfrm>
                <a:prstGeom prst="roundRect">
                  <a:avLst/>
                </a:prstGeom>
                <a:noFill/>
                <a:ln w="25400"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CA" dirty="0">
                      <a:solidFill>
                        <a:schemeClr val="tx1"/>
                      </a:solidFill>
                    </a:rPr>
                    <a:t>G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98856C97-220E-FE4E-BB51-589FBFAA6606}"/>
                  </a:ext>
                </a:extLst>
              </p:cNvPr>
              <p:cNvGrpSpPr/>
              <p:nvPr/>
            </p:nvGrpSpPr>
            <p:grpSpPr>
              <a:xfrm>
                <a:off x="2484172" y="3224915"/>
                <a:ext cx="1021738" cy="1187169"/>
                <a:chOff x="3945428" y="3064018"/>
                <a:chExt cx="1140576" cy="1187169"/>
              </a:xfrm>
            </p:grpSpPr>
            <p:sp>
              <p:nvSpPr>
                <p:cNvPr id="70" name="Rounded Rectangle 69">
                  <a:extLst>
                    <a:ext uri="{FF2B5EF4-FFF2-40B4-BE49-F238E27FC236}">
                      <a16:creationId xmlns:a16="http://schemas.microsoft.com/office/drawing/2014/main" id="{A9CFB29A-D99A-A044-A25D-6532B689DE43}"/>
                    </a:ext>
                  </a:extLst>
                </p:cNvPr>
                <p:cNvSpPr/>
                <p:nvPr/>
              </p:nvSpPr>
              <p:spPr>
                <a:xfrm>
                  <a:off x="3946138" y="3064018"/>
                  <a:ext cx="1139866" cy="298578"/>
                </a:xfrm>
                <a:prstGeom prst="roundRect">
                  <a:avLst/>
                </a:prstGeom>
                <a:noFill/>
                <a:ln w="25400"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CA" dirty="0">
                      <a:solidFill>
                        <a:schemeClr val="tx1"/>
                      </a:solidFill>
                    </a:rPr>
                    <a:t>R&amp;F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1" name="Rounded Rectangle 70">
                  <a:extLst>
                    <a:ext uri="{FF2B5EF4-FFF2-40B4-BE49-F238E27FC236}">
                      <a16:creationId xmlns:a16="http://schemas.microsoft.com/office/drawing/2014/main" id="{44082AA5-9A01-5741-AB82-938652BCE3A9}"/>
                    </a:ext>
                  </a:extLst>
                </p:cNvPr>
                <p:cNvSpPr/>
                <p:nvPr/>
              </p:nvSpPr>
              <p:spPr>
                <a:xfrm>
                  <a:off x="3945428" y="3355453"/>
                  <a:ext cx="1139866" cy="298578"/>
                </a:xfrm>
                <a:prstGeom prst="roundRect">
                  <a:avLst/>
                </a:prstGeom>
                <a:noFill/>
                <a:ln w="25400"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CA" dirty="0">
                      <a:solidFill>
                        <a:schemeClr val="tx1"/>
                      </a:solidFill>
                    </a:rPr>
                    <a:t>R&amp;F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2" name="Rounded Rectangle 71">
                  <a:extLst>
                    <a:ext uri="{FF2B5EF4-FFF2-40B4-BE49-F238E27FC236}">
                      <a16:creationId xmlns:a16="http://schemas.microsoft.com/office/drawing/2014/main" id="{27087348-5A25-CB4C-A05D-70EEDC588A1A}"/>
                    </a:ext>
                  </a:extLst>
                </p:cNvPr>
                <p:cNvSpPr/>
                <p:nvPr/>
              </p:nvSpPr>
              <p:spPr>
                <a:xfrm>
                  <a:off x="3945428" y="3649099"/>
                  <a:ext cx="1139866" cy="298578"/>
                </a:xfrm>
                <a:prstGeom prst="roundRect">
                  <a:avLst/>
                </a:prstGeom>
                <a:noFill/>
                <a:ln w="25400"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CA" dirty="0">
                      <a:solidFill>
                        <a:schemeClr val="tx1"/>
                      </a:solidFill>
                    </a:rPr>
                    <a:t>R&amp;F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3" name="Rounded Rectangle 72">
                  <a:extLst>
                    <a:ext uri="{FF2B5EF4-FFF2-40B4-BE49-F238E27FC236}">
                      <a16:creationId xmlns:a16="http://schemas.microsoft.com/office/drawing/2014/main" id="{46FE154E-2EE7-544D-9CF0-1C9005549910}"/>
                    </a:ext>
                  </a:extLst>
                </p:cNvPr>
                <p:cNvSpPr/>
                <p:nvPr/>
              </p:nvSpPr>
              <p:spPr>
                <a:xfrm>
                  <a:off x="3945428" y="3952609"/>
                  <a:ext cx="1139866" cy="298578"/>
                </a:xfrm>
                <a:prstGeom prst="roundRect">
                  <a:avLst/>
                </a:prstGeom>
                <a:noFill/>
                <a:ln w="25400"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CA" dirty="0">
                      <a:solidFill>
                        <a:schemeClr val="tx1"/>
                      </a:solidFill>
                    </a:rPr>
                    <a:t>R&amp;F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C79BC927-7E00-1B46-A57F-36CD89ADA9A2}"/>
                  </a:ext>
                </a:extLst>
              </p:cNvPr>
              <p:cNvGrpSpPr/>
              <p:nvPr/>
            </p:nvGrpSpPr>
            <p:grpSpPr>
              <a:xfrm>
                <a:off x="780792" y="3177441"/>
                <a:ext cx="705562" cy="1236882"/>
                <a:chOff x="503926" y="3018904"/>
                <a:chExt cx="813785" cy="1236882"/>
              </a:xfrm>
            </p:grpSpPr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265B09B8-F124-1548-8C26-DF483961A62B}"/>
                    </a:ext>
                  </a:extLst>
                </p:cNvPr>
                <p:cNvSpPr txBox="1"/>
                <p:nvPr/>
              </p:nvSpPr>
              <p:spPr>
                <a:xfrm>
                  <a:off x="511018" y="3018904"/>
                  <a:ext cx="797294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GPU0</a:t>
                  </a:r>
                </a:p>
              </p:txBody>
            </p:sp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8466388D-2E13-9743-B7EF-AE345822D052}"/>
                    </a:ext>
                  </a:extLst>
                </p:cNvPr>
                <p:cNvSpPr txBox="1"/>
                <p:nvPr/>
              </p:nvSpPr>
              <p:spPr>
                <a:xfrm>
                  <a:off x="516978" y="3318779"/>
                  <a:ext cx="800733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GPU1</a:t>
                  </a:r>
                </a:p>
              </p:txBody>
            </p:sp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3F9C4F8F-2E7F-1B44-BD92-DD3BDD134CF9}"/>
                    </a:ext>
                  </a:extLst>
                </p:cNvPr>
                <p:cNvSpPr txBox="1"/>
                <p:nvPr/>
              </p:nvSpPr>
              <p:spPr>
                <a:xfrm>
                  <a:off x="510452" y="3613722"/>
                  <a:ext cx="80130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GPU2</a:t>
                  </a:r>
                </a:p>
              </p:txBody>
            </p:sp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BA925113-33EC-1B47-966D-E3001219AC0F}"/>
                    </a:ext>
                  </a:extLst>
                </p:cNvPr>
                <p:cNvSpPr txBox="1"/>
                <p:nvPr/>
              </p:nvSpPr>
              <p:spPr>
                <a:xfrm>
                  <a:off x="503926" y="3917232"/>
                  <a:ext cx="805088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GPU3</a:t>
                  </a:r>
                </a:p>
              </p:txBody>
            </p:sp>
          </p:grpSp>
        </p:grp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3E324DBB-4FDD-A34F-8F25-0365197E415A}"/>
                </a:ext>
              </a:extLst>
            </p:cNvPr>
            <p:cNvSpPr txBox="1"/>
            <p:nvPr/>
          </p:nvSpPr>
          <p:spPr>
            <a:xfrm rot="16200000">
              <a:off x="141833" y="3587593"/>
              <a:ext cx="10022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CHOPIN</a:t>
              </a:r>
            </a:p>
          </p:txBody>
        </p: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B9CCA47B-B30A-B647-BF7C-823177C79EEA}"/>
              </a:ext>
            </a:extLst>
          </p:cNvPr>
          <p:cNvSpPr txBox="1"/>
          <p:nvPr/>
        </p:nvSpPr>
        <p:spPr>
          <a:xfrm>
            <a:off x="5385509" y="3075059"/>
            <a:ext cx="34642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draw command scheduler for load-balance between GPUs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A14DB5D6-007F-3E42-A7CC-5CB1D0129616}"/>
              </a:ext>
            </a:extLst>
          </p:cNvPr>
          <p:cNvSpPr txBox="1"/>
          <p:nvPr/>
        </p:nvSpPr>
        <p:spPr>
          <a:xfrm>
            <a:off x="5385509" y="3827534"/>
            <a:ext cx="34642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 image composition scheduler to avoid network congestion</a:t>
            </a:r>
          </a:p>
        </p:txBody>
      </p:sp>
    </p:spTree>
    <p:extLst>
      <p:ext uri="{BB962C8B-B14F-4D97-AF65-F5344CB8AC3E}">
        <p14:creationId xmlns:p14="http://schemas.microsoft.com/office/powerpoint/2010/main" val="1223071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/>
      <p:bldP spid="105" grpId="0"/>
      <p:bldP spid="78" grpId="0"/>
      <p:bldP spid="8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28650" y="273845"/>
            <a:ext cx="8515350" cy="994172"/>
          </a:xfrm>
        </p:spPr>
        <p:txBody>
          <a:bodyPr>
            <a:normAutofit/>
          </a:bodyPr>
          <a:lstStyle/>
          <a:p>
            <a:r>
              <a:rPr lang="en-CA" dirty="0"/>
              <a:t>Overall Performance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3EAD425C-B067-2E4B-9EC7-81BF1DD8F625}"/>
              </a:ext>
            </a:extLst>
          </p:cNvPr>
          <p:cNvSpPr txBox="1"/>
          <p:nvPr/>
        </p:nvSpPr>
        <p:spPr>
          <a:xfrm>
            <a:off x="4175072" y="3185115"/>
            <a:ext cx="44092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within 5% of the idealized system with image composition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7A60C62-670D-C843-A69E-3C975635B960}"/>
              </a:ext>
            </a:extLst>
          </p:cNvPr>
          <p:cNvGrpSpPr/>
          <p:nvPr/>
        </p:nvGrpSpPr>
        <p:grpSpPr>
          <a:xfrm>
            <a:off x="986460" y="1268017"/>
            <a:ext cx="2495621" cy="3597576"/>
            <a:chOff x="744107" y="1173969"/>
            <a:chExt cx="3098051" cy="4089439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00F9DF28-0BB1-9449-8CF0-907F6EC0B0A2}"/>
                </a:ext>
              </a:extLst>
            </p:cNvPr>
            <p:cNvGrpSpPr/>
            <p:nvPr/>
          </p:nvGrpSpPr>
          <p:grpSpPr>
            <a:xfrm>
              <a:off x="1114173" y="1200979"/>
              <a:ext cx="2727985" cy="2740889"/>
              <a:chOff x="872971" y="1713007"/>
              <a:chExt cx="2062534" cy="2740889"/>
            </a:xfrm>
          </p:grpSpPr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572C7E56-B854-2C4D-A1E4-E5E0FA5BF5F8}"/>
                  </a:ext>
                </a:extLst>
              </p:cNvPr>
              <p:cNvGrpSpPr/>
              <p:nvPr/>
            </p:nvGrpSpPr>
            <p:grpSpPr>
              <a:xfrm>
                <a:off x="1396554" y="1903198"/>
                <a:ext cx="1538951" cy="2329353"/>
                <a:chOff x="1396554" y="1903198"/>
                <a:chExt cx="1538951" cy="2329353"/>
              </a:xfrm>
            </p:grpSpPr>
            <p:cxnSp>
              <p:nvCxnSpPr>
                <p:cNvPr id="30" name="直接箭头连接符 61">
                  <a:extLst>
                    <a:ext uri="{FF2B5EF4-FFF2-40B4-BE49-F238E27FC236}">
                      <a16:creationId xmlns:a16="http://schemas.microsoft.com/office/drawing/2014/main" id="{251B6479-C9BD-C94B-AC00-7B4AEE79A74E}"/>
                    </a:ext>
                  </a:extLst>
                </p:cNvPr>
                <p:cNvCxnSpPr/>
                <p:nvPr/>
              </p:nvCxnSpPr>
              <p:spPr>
                <a:xfrm>
                  <a:off x="1396554" y="4232551"/>
                  <a:ext cx="1538951" cy="0"/>
                </a:xfrm>
                <a:prstGeom prst="straightConnector1">
                  <a:avLst/>
                </a:prstGeom>
                <a:ln w="28575">
                  <a:headEnd type="none" w="med" len="med"/>
                  <a:tailEnd type="none" w="med" len="med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31" name="Group 30">
                  <a:extLst>
                    <a:ext uri="{FF2B5EF4-FFF2-40B4-BE49-F238E27FC236}">
                      <a16:creationId xmlns:a16="http://schemas.microsoft.com/office/drawing/2014/main" id="{5C17AA07-3E3C-C640-90AD-8FD41EA6DF49}"/>
                    </a:ext>
                  </a:extLst>
                </p:cNvPr>
                <p:cNvGrpSpPr/>
                <p:nvPr/>
              </p:nvGrpSpPr>
              <p:grpSpPr>
                <a:xfrm>
                  <a:off x="1396554" y="1903198"/>
                  <a:ext cx="1538951" cy="2329353"/>
                  <a:chOff x="1396554" y="1903198"/>
                  <a:chExt cx="1538951" cy="2329353"/>
                </a:xfrm>
              </p:grpSpPr>
              <p:grpSp>
                <p:nvGrpSpPr>
                  <p:cNvPr id="32" name="Group 31">
                    <a:extLst>
                      <a:ext uri="{FF2B5EF4-FFF2-40B4-BE49-F238E27FC236}">
                        <a16:creationId xmlns:a16="http://schemas.microsoft.com/office/drawing/2014/main" id="{7DB1CE38-B67B-9F4F-A88E-3CCB5D31D0B9}"/>
                      </a:ext>
                    </a:extLst>
                  </p:cNvPr>
                  <p:cNvGrpSpPr/>
                  <p:nvPr/>
                </p:nvGrpSpPr>
                <p:grpSpPr>
                  <a:xfrm>
                    <a:off x="1396554" y="1903198"/>
                    <a:ext cx="1538951" cy="590463"/>
                    <a:chOff x="1396554" y="3642088"/>
                    <a:chExt cx="1538951" cy="590463"/>
                  </a:xfrm>
                </p:grpSpPr>
                <p:cxnSp>
                  <p:nvCxnSpPr>
                    <p:cNvPr id="42" name="直接连接符 62">
                      <a:extLst>
                        <a:ext uri="{FF2B5EF4-FFF2-40B4-BE49-F238E27FC236}">
                          <a16:creationId xmlns:a16="http://schemas.microsoft.com/office/drawing/2014/main" id="{55978053-0548-FC47-8A54-B88E4892D07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396554" y="3642088"/>
                      <a:ext cx="0" cy="590463"/>
                    </a:xfrm>
                    <a:prstGeom prst="line">
                      <a:avLst/>
                    </a:prstGeom>
                    <a:ln w="28575"/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3" name="直接箭头连接符 63">
                      <a:extLst>
                        <a:ext uri="{FF2B5EF4-FFF2-40B4-BE49-F238E27FC236}">
                          <a16:creationId xmlns:a16="http://schemas.microsoft.com/office/drawing/2014/main" id="{DE034BE0-84FB-0647-9C3D-B7964D857230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1396554" y="3642088"/>
                      <a:ext cx="1538951" cy="4697"/>
                    </a:xfrm>
                    <a:prstGeom prst="straightConnector1">
                      <a:avLst/>
                    </a:prstGeom>
                    <a:ln w="12700">
                      <a:prstDash val="sysDash"/>
                      <a:headEnd type="none" w="med" len="med"/>
                      <a:tailEnd type="none" w="med" len="med"/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3" name="Group 32">
                    <a:extLst>
                      <a:ext uri="{FF2B5EF4-FFF2-40B4-BE49-F238E27FC236}">
                        <a16:creationId xmlns:a16="http://schemas.microsoft.com/office/drawing/2014/main" id="{1DDF1C5A-C365-8E4C-B02F-8FBD5EFA7B7D}"/>
                      </a:ext>
                    </a:extLst>
                  </p:cNvPr>
                  <p:cNvGrpSpPr/>
                  <p:nvPr/>
                </p:nvGrpSpPr>
                <p:grpSpPr>
                  <a:xfrm>
                    <a:off x="1396554" y="2474593"/>
                    <a:ext cx="1538951" cy="590463"/>
                    <a:chOff x="1396554" y="3642088"/>
                    <a:chExt cx="1538951" cy="590463"/>
                  </a:xfrm>
                </p:grpSpPr>
                <p:cxnSp>
                  <p:nvCxnSpPr>
                    <p:cNvPr id="40" name="直接连接符 62">
                      <a:extLst>
                        <a:ext uri="{FF2B5EF4-FFF2-40B4-BE49-F238E27FC236}">
                          <a16:creationId xmlns:a16="http://schemas.microsoft.com/office/drawing/2014/main" id="{D9D4FEFF-7F30-8D49-8091-F4792ED7292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396554" y="3642088"/>
                      <a:ext cx="0" cy="590463"/>
                    </a:xfrm>
                    <a:prstGeom prst="line">
                      <a:avLst/>
                    </a:prstGeom>
                    <a:ln w="28575"/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1" name="直接箭头连接符 63">
                      <a:extLst>
                        <a:ext uri="{FF2B5EF4-FFF2-40B4-BE49-F238E27FC236}">
                          <a16:creationId xmlns:a16="http://schemas.microsoft.com/office/drawing/2014/main" id="{1B9F29C2-CCE5-2F4F-BFB0-FEE990F2425D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1396554" y="3642088"/>
                      <a:ext cx="1538951" cy="4697"/>
                    </a:xfrm>
                    <a:prstGeom prst="straightConnector1">
                      <a:avLst/>
                    </a:prstGeom>
                    <a:ln w="12700">
                      <a:prstDash val="sysDash"/>
                      <a:headEnd type="none" w="med" len="med"/>
                      <a:tailEnd type="none" w="med" len="med"/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4" name="Group 33">
                    <a:extLst>
                      <a:ext uri="{FF2B5EF4-FFF2-40B4-BE49-F238E27FC236}">
                        <a16:creationId xmlns:a16="http://schemas.microsoft.com/office/drawing/2014/main" id="{B67520BA-0BDD-A14E-92A4-978D57C0F0DF}"/>
                      </a:ext>
                    </a:extLst>
                  </p:cNvPr>
                  <p:cNvGrpSpPr/>
                  <p:nvPr/>
                </p:nvGrpSpPr>
                <p:grpSpPr>
                  <a:xfrm>
                    <a:off x="1396554" y="3071075"/>
                    <a:ext cx="1538951" cy="590463"/>
                    <a:chOff x="1396554" y="3642088"/>
                    <a:chExt cx="1538951" cy="590463"/>
                  </a:xfrm>
                </p:grpSpPr>
                <p:cxnSp>
                  <p:nvCxnSpPr>
                    <p:cNvPr id="38" name="直接连接符 62">
                      <a:extLst>
                        <a:ext uri="{FF2B5EF4-FFF2-40B4-BE49-F238E27FC236}">
                          <a16:creationId xmlns:a16="http://schemas.microsoft.com/office/drawing/2014/main" id="{560DF9BF-9E9C-8048-B580-BCEF636B512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396554" y="3642088"/>
                      <a:ext cx="0" cy="590463"/>
                    </a:xfrm>
                    <a:prstGeom prst="line">
                      <a:avLst/>
                    </a:prstGeom>
                    <a:ln w="28575"/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9" name="直接箭头连接符 63">
                      <a:extLst>
                        <a:ext uri="{FF2B5EF4-FFF2-40B4-BE49-F238E27FC236}">
                          <a16:creationId xmlns:a16="http://schemas.microsoft.com/office/drawing/2014/main" id="{2198218D-BF01-F145-840F-B98B9FDDB272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1396554" y="3642088"/>
                      <a:ext cx="1538951" cy="4697"/>
                    </a:xfrm>
                    <a:prstGeom prst="straightConnector1">
                      <a:avLst/>
                    </a:prstGeom>
                    <a:ln w="12700">
                      <a:prstDash val="sysDash"/>
                      <a:headEnd type="none" w="med" len="med"/>
                      <a:tailEnd type="none" w="med" len="med"/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5" name="Group 34">
                    <a:extLst>
                      <a:ext uri="{FF2B5EF4-FFF2-40B4-BE49-F238E27FC236}">
                        <a16:creationId xmlns:a16="http://schemas.microsoft.com/office/drawing/2014/main" id="{8748DF96-099D-F248-997D-82982525214B}"/>
                      </a:ext>
                    </a:extLst>
                  </p:cNvPr>
                  <p:cNvGrpSpPr/>
                  <p:nvPr/>
                </p:nvGrpSpPr>
                <p:grpSpPr>
                  <a:xfrm>
                    <a:off x="1396554" y="3642088"/>
                    <a:ext cx="1538951" cy="590463"/>
                    <a:chOff x="1396554" y="3642088"/>
                    <a:chExt cx="1538951" cy="590463"/>
                  </a:xfrm>
                </p:grpSpPr>
                <p:cxnSp>
                  <p:nvCxnSpPr>
                    <p:cNvPr id="36" name="直接连接符 62">
                      <a:extLst>
                        <a:ext uri="{FF2B5EF4-FFF2-40B4-BE49-F238E27FC236}">
                          <a16:creationId xmlns:a16="http://schemas.microsoft.com/office/drawing/2014/main" id="{8528F64A-BFC2-E94C-AC98-73FA67CC7BE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396554" y="3642088"/>
                      <a:ext cx="0" cy="590463"/>
                    </a:xfrm>
                    <a:prstGeom prst="line">
                      <a:avLst/>
                    </a:prstGeom>
                    <a:ln w="28575"/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7" name="直接箭头连接符 63">
                      <a:extLst>
                        <a:ext uri="{FF2B5EF4-FFF2-40B4-BE49-F238E27FC236}">
                          <a16:creationId xmlns:a16="http://schemas.microsoft.com/office/drawing/2014/main" id="{1B789175-62C2-3149-879E-151AC1CDA4F9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1396554" y="3642088"/>
                      <a:ext cx="1538951" cy="4697"/>
                    </a:xfrm>
                    <a:prstGeom prst="straightConnector1">
                      <a:avLst/>
                    </a:prstGeom>
                    <a:ln w="12700">
                      <a:prstDash val="sysDash"/>
                      <a:headEnd type="none" w="med" len="med"/>
                      <a:tailEnd type="none" w="med" len="med"/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  <p:sp>
            <p:nvSpPr>
              <p:cNvPr id="25" name="文本框 68">
                <a:extLst>
                  <a:ext uri="{FF2B5EF4-FFF2-40B4-BE49-F238E27FC236}">
                    <a16:creationId xmlns:a16="http://schemas.microsoft.com/office/drawing/2014/main" id="{9F9920DB-B915-D145-BC46-3AFF354F5E74}"/>
                  </a:ext>
                </a:extLst>
              </p:cNvPr>
              <p:cNvSpPr txBox="1"/>
              <p:nvPr/>
            </p:nvSpPr>
            <p:spPr>
              <a:xfrm>
                <a:off x="881726" y="4040241"/>
                <a:ext cx="514826" cy="4136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dirty="0"/>
                  <a:t>0.0</a:t>
                </a:r>
                <a:endParaRPr lang="zh-CN" altLang="en-US" sz="1600" dirty="0"/>
              </a:p>
            </p:txBody>
          </p:sp>
          <p:sp>
            <p:nvSpPr>
              <p:cNvPr id="26" name="文本框 69">
                <a:extLst>
                  <a:ext uri="{FF2B5EF4-FFF2-40B4-BE49-F238E27FC236}">
                    <a16:creationId xmlns:a16="http://schemas.microsoft.com/office/drawing/2014/main" id="{04574FD6-2860-F349-B235-858422DE7DDD}"/>
                  </a:ext>
                </a:extLst>
              </p:cNvPr>
              <p:cNvSpPr txBox="1"/>
              <p:nvPr/>
            </p:nvSpPr>
            <p:spPr>
              <a:xfrm>
                <a:off x="881725" y="3453867"/>
                <a:ext cx="514826" cy="3848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dirty="0"/>
                  <a:t>0.4</a:t>
                </a:r>
                <a:endParaRPr lang="zh-CN" altLang="en-US" sz="1600" dirty="0"/>
              </a:p>
            </p:txBody>
          </p:sp>
          <p:sp>
            <p:nvSpPr>
              <p:cNvPr id="27" name="文本框 70">
                <a:extLst>
                  <a:ext uri="{FF2B5EF4-FFF2-40B4-BE49-F238E27FC236}">
                    <a16:creationId xmlns:a16="http://schemas.microsoft.com/office/drawing/2014/main" id="{DF332974-AC62-374F-9830-3722260C2542}"/>
                  </a:ext>
                </a:extLst>
              </p:cNvPr>
              <p:cNvSpPr txBox="1"/>
              <p:nvPr/>
            </p:nvSpPr>
            <p:spPr>
              <a:xfrm>
                <a:off x="881724" y="2883893"/>
                <a:ext cx="514826" cy="3848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dirty="0"/>
                  <a:t>0.8</a:t>
                </a:r>
                <a:endParaRPr lang="zh-CN" altLang="en-US" sz="1600" dirty="0"/>
              </a:p>
            </p:txBody>
          </p:sp>
          <p:sp>
            <p:nvSpPr>
              <p:cNvPr id="28" name="文本框 71">
                <a:extLst>
                  <a:ext uri="{FF2B5EF4-FFF2-40B4-BE49-F238E27FC236}">
                    <a16:creationId xmlns:a16="http://schemas.microsoft.com/office/drawing/2014/main" id="{97B68A9F-C3EB-7445-BDCD-DD03E182118B}"/>
                  </a:ext>
                </a:extLst>
              </p:cNvPr>
              <p:cNvSpPr txBox="1"/>
              <p:nvPr/>
            </p:nvSpPr>
            <p:spPr>
              <a:xfrm>
                <a:off x="880923" y="2276005"/>
                <a:ext cx="514826" cy="3848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dirty="0"/>
                  <a:t>1.2</a:t>
                </a:r>
                <a:endParaRPr lang="zh-CN" altLang="en-US" sz="1600" dirty="0"/>
              </a:p>
            </p:txBody>
          </p:sp>
          <p:sp>
            <p:nvSpPr>
              <p:cNvPr id="29" name="文本框 72">
                <a:extLst>
                  <a:ext uri="{FF2B5EF4-FFF2-40B4-BE49-F238E27FC236}">
                    <a16:creationId xmlns:a16="http://schemas.microsoft.com/office/drawing/2014/main" id="{D8DA4D54-4F83-454E-9F79-A6590402EF49}"/>
                  </a:ext>
                </a:extLst>
              </p:cNvPr>
              <p:cNvSpPr txBox="1"/>
              <p:nvPr/>
            </p:nvSpPr>
            <p:spPr>
              <a:xfrm>
                <a:off x="872971" y="1713007"/>
                <a:ext cx="514826" cy="3848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dirty="0"/>
                  <a:t>1.6</a:t>
                </a:r>
                <a:endParaRPr lang="zh-CN" altLang="en-US" sz="1600" dirty="0"/>
              </a:p>
            </p:txBody>
          </p:sp>
        </p:grpSp>
        <p:grpSp>
          <p:nvGrpSpPr>
            <p:cNvPr id="15" name="组合 50">
              <a:extLst>
                <a:ext uri="{FF2B5EF4-FFF2-40B4-BE49-F238E27FC236}">
                  <a16:creationId xmlns:a16="http://schemas.microsoft.com/office/drawing/2014/main" id="{4757DB8C-009A-8F46-A495-B6F4C2022CBD}"/>
                </a:ext>
              </a:extLst>
            </p:cNvPr>
            <p:cNvGrpSpPr/>
            <p:nvPr/>
          </p:nvGrpSpPr>
          <p:grpSpPr>
            <a:xfrm>
              <a:off x="2235855" y="2313629"/>
              <a:ext cx="534901" cy="2453356"/>
              <a:chOff x="4073376" y="1907030"/>
              <a:chExt cx="628830" cy="3655982"/>
            </a:xfrm>
          </p:grpSpPr>
          <p:sp>
            <p:nvSpPr>
              <p:cNvPr id="22" name="矩形 59">
                <a:extLst>
                  <a:ext uri="{FF2B5EF4-FFF2-40B4-BE49-F238E27FC236}">
                    <a16:creationId xmlns:a16="http://schemas.microsoft.com/office/drawing/2014/main" id="{E9BB169D-C4A9-6F4F-8785-8B86BAD5B834}"/>
                  </a:ext>
                </a:extLst>
              </p:cNvPr>
              <p:cNvSpPr/>
              <p:nvPr/>
            </p:nvSpPr>
            <p:spPr>
              <a:xfrm>
                <a:off x="4213859" y="1907030"/>
                <a:ext cx="347866" cy="2104166"/>
              </a:xfrm>
              <a:prstGeom prst="rect">
                <a:avLst/>
              </a:prstGeom>
              <a:solidFill>
                <a:srgbClr val="97F1AA"/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文本框 60">
                <a:extLst>
                  <a:ext uri="{FF2B5EF4-FFF2-40B4-BE49-F238E27FC236}">
                    <a16:creationId xmlns:a16="http://schemas.microsoft.com/office/drawing/2014/main" id="{13D51461-A48C-3445-9281-0ADE017A5CF6}"/>
                  </a:ext>
                </a:extLst>
              </p:cNvPr>
              <p:cNvSpPr txBox="1"/>
              <p:nvPr/>
            </p:nvSpPr>
            <p:spPr>
              <a:xfrm rot="10800000">
                <a:off x="4073376" y="4054805"/>
                <a:ext cx="628830" cy="1508207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pPr algn="r"/>
                <a:r>
                  <a:rPr lang="en-US" altLang="zh-CN" sz="1600" dirty="0"/>
                  <a:t>GPUpd</a:t>
                </a:r>
                <a:endParaRPr lang="zh-CN" altLang="en-US" sz="1600" dirty="0"/>
              </a:p>
            </p:txBody>
          </p:sp>
        </p:grpSp>
        <p:grpSp>
          <p:nvGrpSpPr>
            <p:cNvPr id="16" name="组合 51">
              <a:extLst>
                <a:ext uri="{FF2B5EF4-FFF2-40B4-BE49-F238E27FC236}">
                  <a16:creationId xmlns:a16="http://schemas.microsoft.com/office/drawing/2014/main" id="{D3394E3E-B7A3-B64F-90B4-56637F0948FF}"/>
                </a:ext>
              </a:extLst>
            </p:cNvPr>
            <p:cNvGrpSpPr/>
            <p:nvPr/>
          </p:nvGrpSpPr>
          <p:grpSpPr>
            <a:xfrm>
              <a:off x="2556970" y="2148818"/>
              <a:ext cx="534901" cy="2961464"/>
              <a:chOff x="4830277" y="1668573"/>
              <a:chExt cx="628830" cy="4413163"/>
            </a:xfrm>
          </p:grpSpPr>
          <p:sp>
            <p:nvSpPr>
              <p:cNvPr id="20" name="矩形 57">
                <a:extLst>
                  <a:ext uri="{FF2B5EF4-FFF2-40B4-BE49-F238E27FC236}">
                    <a16:creationId xmlns:a16="http://schemas.microsoft.com/office/drawing/2014/main" id="{B34731AA-1EEF-2F44-A5A4-A576055809E0}"/>
                  </a:ext>
                </a:extLst>
              </p:cNvPr>
              <p:cNvSpPr/>
              <p:nvPr/>
            </p:nvSpPr>
            <p:spPr>
              <a:xfrm>
                <a:off x="4945787" y="1668573"/>
                <a:ext cx="347866" cy="2350351"/>
              </a:xfrm>
              <a:prstGeom prst="rect">
                <a:avLst/>
              </a:prstGeom>
              <a:solidFill>
                <a:srgbClr val="FF9F9A"/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文本框 58">
                <a:extLst>
                  <a:ext uri="{FF2B5EF4-FFF2-40B4-BE49-F238E27FC236}">
                    <a16:creationId xmlns:a16="http://schemas.microsoft.com/office/drawing/2014/main" id="{1983659B-FA14-484E-958E-121F66D8AEE6}"/>
                  </a:ext>
                </a:extLst>
              </p:cNvPr>
              <p:cNvSpPr txBox="1"/>
              <p:nvPr/>
            </p:nvSpPr>
            <p:spPr>
              <a:xfrm rot="10800000">
                <a:off x="4830277" y="4061361"/>
                <a:ext cx="628830" cy="2020375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pPr algn="r"/>
                <a:r>
                  <a:rPr lang="en-US" altLang="zh-CN" sz="1600" dirty="0"/>
                  <a:t>Ideal-GPUpd</a:t>
                </a:r>
                <a:endParaRPr lang="zh-CN" altLang="en-US" sz="1600" dirty="0"/>
              </a:p>
            </p:txBody>
          </p:sp>
        </p:grpSp>
        <p:grpSp>
          <p:nvGrpSpPr>
            <p:cNvPr id="17" name="组合 53">
              <a:extLst>
                <a:ext uri="{FF2B5EF4-FFF2-40B4-BE49-F238E27FC236}">
                  <a16:creationId xmlns:a16="http://schemas.microsoft.com/office/drawing/2014/main" id="{AEFE1CF2-B603-3249-84D2-C66E74A00A36}"/>
                </a:ext>
              </a:extLst>
            </p:cNvPr>
            <p:cNvGrpSpPr/>
            <p:nvPr/>
          </p:nvGrpSpPr>
          <p:grpSpPr>
            <a:xfrm>
              <a:off x="2825952" y="1892192"/>
              <a:ext cx="534900" cy="2976755"/>
              <a:chOff x="5521239" y="1263545"/>
              <a:chExt cx="628828" cy="4435950"/>
            </a:xfrm>
          </p:grpSpPr>
          <p:sp>
            <p:nvSpPr>
              <p:cNvPr id="18" name="矩形 55">
                <a:extLst>
                  <a:ext uri="{FF2B5EF4-FFF2-40B4-BE49-F238E27FC236}">
                    <a16:creationId xmlns:a16="http://schemas.microsoft.com/office/drawing/2014/main" id="{3AF88DC6-1CDA-E745-910D-9ADB978F4619}"/>
                  </a:ext>
                </a:extLst>
              </p:cNvPr>
              <p:cNvSpPr/>
              <p:nvPr/>
            </p:nvSpPr>
            <p:spPr>
              <a:xfrm>
                <a:off x="5665128" y="1263545"/>
                <a:ext cx="347865" cy="2732341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FFFF00"/>
                  </a:solidFill>
                </a:endParaRPr>
              </a:p>
            </p:txBody>
          </p:sp>
          <p:sp>
            <p:nvSpPr>
              <p:cNvPr id="19" name="文本框 56">
                <a:extLst>
                  <a:ext uri="{FF2B5EF4-FFF2-40B4-BE49-F238E27FC236}">
                    <a16:creationId xmlns:a16="http://schemas.microsoft.com/office/drawing/2014/main" id="{8FC03CD4-D3E2-5548-AE6D-6E96B4C1CDB5}"/>
                  </a:ext>
                </a:extLst>
              </p:cNvPr>
              <p:cNvSpPr txBox="1"/>
              <p:nvPr/>
            </p:nvSpPr>
            <p:spPr>
              <a:xfrm rot="10800000">
                <a:off x="5521239" y="4039340"/>
                <a:ext cx="628828" cy="1660155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pPr algn="r"/>
                <a:r>
                  <a:rPr lang="en-US" altLang="zh-CN" sz="1600" dirty="0"/>
                  <a:t>CHOPIN</a:t>
                </a:r>
                <a:endParaRPr lang="zh-CN" altLang="en-US" sz="1600" dirty="0"/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FACF0CA-3FEA-7845-940C-94E5C00D8BEC}"/>
                </a:ext>
              </a:extLst>
            </p:cNvPr>
            <p:cNvSpPr txBox="1"/>
            <p:nvPr/>
          </p:nvSpPr>
          <p:spPr>
            <a:xfrm rot="16200000">
              <a:off x="-424811" y="2342887"/>
              <a:ext cx="2758115" cy="4202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Normalized Speedup</a:t>
              </a:r>
            </a:p>
          </p:txBody>
        </p:sp>
        <p:grpSp>
          <p:nvGrpSpPr>
            <p:cNvPr id="47" name="组合 53">
              <a:extLst>
                <a:ext uri="{FF2B5EF4-FFF2-40B4-BE49-F238E27FC236}">
                  <a16:creationId xmlns:a16="http://schemas.microsoft.com/office/drawing/2014/main" id="{8CE5B8C3-F3A8-0A4E-900F-F1B942BFA952}"/>
                </a:ext>
              </a:extLst>
            </p:cNvPr>
            <p:cNvGrpSpPr/>
            <p:nvPr/>
          </p:nvGrpSpPr>
          <p:grpSpPr>
            <a:xfrm>
              <a:off x="3122317" y="1791812"/>
              <a:ext cx="534901" cy="3471596"/>
              <a:chOff x="5524642" y="1113959"/>
              <a:chExt cx="628829" cy="5173358"/>
            </a:xfrm>
          </p:grpSpPr>
          <p:sp>
            <p:nvSpPr>
              <p:cNvPr id="48" name="矩形 55">
                <a:extLst>
                  <a:ext uri="{FF2B5EF4-FFF2-40B4-BE49-F238E27FC236}">
                    <a16:creationId xmlns:a16="http://schemas.microsoft.com/office/drawing/2014/main" id="{57BFBBE9-D13B-0B4D-B606-E2643C74FDBD}"/>
                  </a:ext>
                </a:extLst>
              </p:cNvPr>
              <p:cNvSpPr/>
              <p:nvPr/>
            </p:nvSpPr>
            <p:spPr>
              <a:xfrm>
                <a:off x="5665128" y="1113959"/>
                <a:ext cx="347864" cy="2881928"/>
              </a:xfrm>
              <a:prstGeom prst="rect">
                <a:avLst/>
              </a:prstGeom>
              <a:solidFill>
                <a:srgbClr val="92C6FF"/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9" name="文本框 56">
                <a:extLst>
                  <a:ext uri="{FF2B5EF4-FFF2-40B4-BE49-F238E27FC236}">
                    <a16:creationId xmlns:a16="http://schemas.microsoft.com/office/drawing/2014/main" id="{39D13F79-3121-CA4E-BF55-CC87F287D456}"/>
                  </a:ext>
                </a:extLst>
              </p:cNvPr>
              <p:cNvSpPr txBox="1"/>
              <p:nvPr/>
            </p:nvSpPr>
            <p:spPr>
              <a:xfrm rot="10800000">
                <a:off x="5524642" y="4039341"/>
                <a:ext cx="628829" cy="2247976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pPr algn="r"/>
                <a:r>
                  <a:rPr lang="en-US" altLang="zh-CN" sz="1600" dirty="0"/>
                  <a:t>Ideal-CHOPIN</a:t>
                </a:r>
                <a:endParaRPr lang="zh-CN" altLang="en-US" sz="1600" dirty="0"/>
              </a:p>
            </p:txBody>
          </p:sp>
        </p:grpSp>
        <p:grpSp>
          <p:nvGrpSpPr>
            <p:cNvPr id="50" name="组合 50">
              <a:extLst>
                <a:ext uri="{FF2B5EF4-FFF2-40B4-BE49-F238E27FC236}">
                  <a16:creationId xmlns:a16="http://schemas.microsoft.com/office/drawing/2014/main" id="{8038BE1B-ACA7-194F-94AE-6D14E397C42D}"/>
                </a:ext>
              </a:extLst>
            </p:cNvPr>
            <p:cNvGrpSpPr/>
            <p:nvPr/>
          </p:nvGrpSpPr>
          <p:grpSpPr>
            <a:xfrm>
              <a:off x="1939484" y="2268131"/>
              <a:ext cx="534901" cy="2743437"/>
              <a:chOff x="4076913" y="1837003"/>
              <a:chExt cx="628830" cy="4088256"/>
            </a:xfrm>
          </p:grpSpPr>
          <p:sp>
            <p:nvSpPr>
              <p:cNvPr id="51" name="矩形 59">
                <a:extLst>
                  <a:ext uri="{FF2B5EF4-FFF2-40B4-BE49-F238E27FC236}">
                    <a16:creationId xmlns:a16="http://schemas.microsoft.com/office/drawing/2014/main" id="{6EBF1B58-ED31-2343-962A-77AD238BF525}"/>
                  </a:ext>
                </a:extLst>
              </p:cNvPr>
              <p:cNvSpPr/>
              <p:nvPr/>
            </p:nvSpPr>
            <p:spPr>
              <a:xfrm>
                <a:off x="4213860" y="1837003"/>
                <a:ext cx="347866" cy="2174196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58" name="文本框 60">
                <a:extLst>
                  <a:ext uri="{FF2B5EF4-FFF2-40B4-BE49-F238E27FC236}">
                    <a16:creationId xmlns:a16="http://schemas.microsoft.com/office/drawing/2014/main" id="{6DB179E4-27D2-244F-9FFB-B2ADF51D2E59}"/>
                  </a:ext>
                </a:extLst>
              </p:cNvPr>
              <p:cNvSpPr txBox="1"/>
              <p:nvPr/>
            </p:nvSpPr>
            <p:spPr>
              <a:xfrm rot="10800000">
                <a:off x="4076913" y="4051994"/>
                <a:ext cx="628830" cy="1873265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pPr algn="r"/>
                <a:r>
                  <a:rPr lang="en-US" altLang="zh-CN" sz="1600" dirty="0"/>
                  <a:t>Duplication</a:t>
                </a:r>
                <a:endParaRPr lang="zh-CN" altLang="en-US" sz="1600" dirty="0"/>
              </a:p>
            </p:txBody>
          </p:sp>
        </p:grp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D51B77ED-0C7F-2546-90BF-33E416B82F01}"/>
              </a:ext>
            </a:extLst>
          </p:cNvPr>
          <p:cNvSpPr txBox="1"/>
          <p:nvPr/>
        </p:nvSpPr>
        <p:spPr>
          <a:xfrm>
            <a:off x="4175072" y="2429532"/>
            <a:ext cx="4409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25% faster than the best prior solution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82A96DF-2A84-DB4A-AF09-A11A82976ADE}"/>
              </a:ext>
            </a:extLst>
          </p:cNvPr>
          <p:cNvCxnSpPr>
            <a:cxnSpLocks/>
          </p:cNvCxnSpPr>
          <p:nvPr/>
        </p:nvCxnSpPr>
        <p:spPr>
          <a:xfrm flipH="1">
            <a:off x="2877691" y="1387090"/>
            <a:ext cx="239968" cy="519836"/>
          </a:xfrm>
          <a:prstGeom prst="straightConnector1">
            <a:avLst/>
          </a:prstGeom>
          <a:ln w="47625">
            <a:solidFill>
              <a:srgbClr val="FF0000"/>
            </a:solidFill>
            <a:tailEnd type="triangle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4B1AD21E-F5CB-C947-8606-038DE60A1C5B}"/>
              </a:ext>
            </a:extLst>
          </p:cNvPr>
          <p:cNvSpPr txBox="1"/>
          <p:nvPr/>
        </p:nvSpPr>
        <p:spPr>
          <a:xfrm>
            <a:off x="4175072" y="1672568"/>
            <a:ext cx="4409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8-GPU system, 8 real-world game traces</a:t>
            </a:r>
          </a:p>
        </p:txBody>
      </p:sp>
    </p:spTree>
    <p:extLst>
      <p:ext uri="{BB962C8B-B14F-4D97-AF65-F5344CB8AC3E}">
        <p14:creationId xmlns:p14="http://schemas.microsoft.com/office/powerpoint/2010/main" val="3538169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/>
      <p:bldP spid="59" grpId="0"/>
      <p:bldP spid="4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28650" y="273845"/>
            <a:ext cx="8515350" cy="994172"/>
          </a:xfrm>
        </p:spPr>
        <p:txBody>
          <a:bodyPr>
            <a:normAutofit/>
          </a:bodyPr>
          <a:lstStyle/>
          <a:p>
            <a:r>
              <a:rPr lang="en-CA" dirty="0"/>
              <a:t>Scaling to Modern and Future Games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47AA36-BA88-FF4C-8C92-0DE12BA671C2}"/>
              </a:ext>
            </a:extLst>
          </p:cNvPr>
          <p:cNvSpPr txBox="1"/>
          <p:nvPr/>
        </p:nvSpPr>
        <p:spPr>
          <a:xfrm>
            <a:off x="628650" y="1268017"/>
            <a:ext cx="6774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Crysis</a:t>
            </a:r>
            <a:r>
              <a:rPr lang="en-US" dirty="0"/>
              <a:t> Remastered (released in Sept. 2020)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EFE0F5-399B-DC46-8C05-769CF73F88D4}"/>
              </a:ext>
            </a:extLst>
          </p:cNvPr>
          <p:cNvSpPr txBox="1"/>
          <p:nvPr/>
        </p:nvSpPr>
        <p:spPr>
          <a:xfrm>
            <a:off x="901366" y="1637349"/>
            <a:ext cx="67747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average number of triangles: 12 million / frame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average primitive processing time: 11.57ms / frame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average fragment processing time: 11.11ms / frame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EE7D18-834E-8848-A788-E5CF80DD2AE5}"/>
              </a:ext>
            </a:extLst>
          </p:cNvPr>
          <p:cNvSpPr txBox="1"/>
          <p:nvPr/>
        </p:nvSpPr>
        <p:spPr>
          <a:xfrm>
            <a:off x="596564" y="2957188"/>
            <a:ext cx="35397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bigger number of triangles</a:t>
            </a:r>
          </a:p>
          <a:p>
            <a:pPr algn="ctr"/>
            <a:r>
              <a:rPr lang="en-US" dirty="0"/>
              <a:t>longer primitive processing time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0486FB-2FAA-B445-9EDF-BEFDCDF0B69C}"/>
              </a:ext>
            </a:extLst>
          </p:cNvPr>
          <p:cNvSpPr txBox="1"/>
          <p:nvPr/>
        </p:nvSpPr>
        <p:spPr>
          <a:xfrm>
            <a:off x="5007645" y="2957189"/>
            <a:ext cx="35397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more redundant computing</a:t>
            </a:r>
          </a:p>
          <a:p>
            <a:pPr algn="ctr"/>
            <a:r>
              <a:rPr lang="en-US" dirty="0"/>
              <a:t>larger sequential bottleneck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9EAA473-1015-A144-A668-5B5ADA34EC65}"/>
              </a:ext>
            </a:extLst>
          </p:cNvPr>
          <p:cNvCxnSpPr/>
          <p:nvPr/>
        </p:nvCxnSpPr>
        <p:spPr>
          <a:xfrm>
            <a:off x="4312815" y="3280355"/>
            <a:ext cx="628153" cy="0"/>
          </a:xfrm>
          <a:prstGeom prst="straightConnector1">
            <a:avLst/>
          </a:prstGeom>
          <a:ln w="76200"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0BAE972-7E74-FF4C-95A5-53D631D25DED}"/>
              </a:ext>
            </a:extLst>
          </p:cNvPr>
          <p:cNvSpPr txBox="1"/>
          <p:nvPr/>
        </p:nvSpPr>
        <p:spPr>
          <a:xfrm>
            <a:off x="612609" y="3997915"/>
            <a:ext cx="7912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modern and future games favor schemes of parallel image composition</a:t>
            </a:r>
          </a:p>
        </p:txBody>
      </p:sp>
    </p:spTree>
    <p:extLst>
      <p:ext uri="{BB962C8B-B14F-4D97-AF65-F5344CB8AC3E}">
        <p14:creationId xmlns:p14="http://schemas.microsoft.com/office/powerpoint/2010/main" val="2675193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7" grpId="0"/>
      <p:bldP spid="9" grpId="0"/>
    </p:bldLst>
  </p:timing>
</p:sld>
</file>

<file path=ppt/theme/theme1.xml><?xml version="1.0" encoding="utf-8"?>
<a:theme xmlns:a="http://schemas.openxmlformats.org/drawingml/2006/main" name="ML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PT Sans">
      <a:majorFont>
        <a:latin typeface="PT Sans Narrow"/>
        <a:ea typeface=""/>
        <a:cs typeface=""/>
      </a:majorFont>
      <a:minorFont>
        <a:latin typeface="PT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ML" id="{0CC63A4E-D00C-4E53-BF36-5E96D0B7EAB2}" vid="{3655C199-6B2A-4084-B957-0D628C2F565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ML.thmx</Template>
  <TotalTime>34634</TotalTime>
  <Words>677</Words>
  <Application>Microsoft Macintosh PowerPoint</Application>
  <PresentationFormat>On-screen Show (16:9)</PresentationFormat>
  <Paragraphs>208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Cambria Math</vt:lpstr>
      <vt:lpstr>PT Sans</vt:lpstr>
      <vt:lpstr>PT Sans Narrow</vt:lpstr>
      <vt:lpstr>ML</vt:lpstr>
      <vt:lpstr>CHOPIN: Scalable Graphics Rendering in Multi-GPU Systems via Parallel Image Composition</vt:lpstr>
      <vt:lpstr>Coming Up</vt:lpstr>
      <vt:lpstr>Graphics Pipeline</vt:lpstr>
      <vt:lpstr>Graphics Pipeline</vt:lpstr>
      <vt:lpstr>Where is the bottleneck?</vt:lpstr>
      <vt:lpstr>Parallelism of Image Composition</vt:lpstr>
      <vt:lpstr>Leveraging Parallel Image Composition</vt:lpstr>
      <vt:lpstr>Overall Performance</vt:lpstr>
      <vt:lpstr>Scaling to Modern and Future Games</vt:lpstr>
      <vt:lpstr>Summary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TOMASULO ALGORITHM Flipped Lecture Example</dc:title>
  <dc:creator>M</dc:creator>
  <cp:lastModifiedBy>Xiaowei Ren</cp:lastModifiedBy>
  <cp:revision>4916</cp:revision>
  <cp:lastPrinted>2017-01-09T23:10:56Z</cp:lastPrinted>
  <dcterms:created xsi:type="dcterms:W3CDTF">2015-10-16T18:47:36Z</dcterms:created>
  <dcterms:modified xsi:type="dcterms:W3CDTF">2021-03-04T01:00:47Z</dcterms:modified>
</cp:coreProperties>
</file>