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0CEC-385E-8746-A46B-9E8848B7C4AD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7889-1222-6C40-B788-ADA74FC9F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3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0CEC-385E-8746-A46B-9E8848B7C4AD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7889-1222-6C40-B788-ADA74FC9F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5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0CEC-385E-8746-A46B-9E8848B7C4AD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7889-1222-6C40-B788-ADA74FC9F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0CEC-385E-8746-A46B-9E8848B7C4AD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7889-1222-6C40-B788-ADA74FC9F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5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0CEC-385E-8746-A46B-9E8848B7C4AD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7889-1222-6C40-B788-ADA74FC9F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0CEC-385E-8746-A46B-9E8848B7C4AD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7889-1222-6C40-B788-ADA74FC9F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0CEC-385E-8746-A46B-9E8848B7C4AD}" type="datetimeFigureOut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7889-1222-6C40-B788-ADA74FC9F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0CEC-385E-8746-A46B-9E8848B7C4AD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7889-1222-6C40-B788-ADA74FC9F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6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0CEC-385E-8746-A46B-9E8848B7C4AD}" type="datetimeFigureOut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7889-1222-6C40-B788-ADA74FC9F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1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0CEC-385E-8746-A46B-9E8848B7C4AD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7889-1222-6C40-B788-ADA74FC9F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8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0CEC-385E-8746-A46B-9E8848B7C4AD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7889-1222-6C40-B788-ADA74FC9F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7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0CEC-385E-8746-A46B-9E8848B7C4AD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B7889-1222-6C40-B788-ADA74FC9F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December 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5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requirements to </a:t>
            </a:r>
            <a:r>
              <a:rPr lang="en-US" dirty="0" err="1" smtClean="0"/>
              <a:t>Jupyter</a:t>
            </a:r>
            <a:r>
              <a:rPr lang="en-US" dirty="0" smtClean="0"/>
              <a:t> Notebooks:</a:t>
            </a:r>
          </a:p>
          <a:p>
            <a:pPr lvl="1"/>
            <a:r>
              <a:rPr lang="en-US" dirty="0" smtClean="0"/>
              <a:t>Data for stocks should be retrieved from </a:t>
            </a:r>
            <a:r>
              <a:rPr lang="en-US" dirty="0" err="1" smtClean="0"/>
              <a:t>finance.yahoo.com</a:t>
            </a:r>
            <a:endParaRPr lang="en-US" dirty="0" smtClean="0"/>
          </a:p>
          <a:p>
            <a:pPr lvl="1"/>
            <a:r>
              <a:rPr lang="en-US" dirty="0" smtClean="0"/>
              <a:t>Pandas and </a:t>
            </a:r>
            <a:r>
              <a:rPr lang="en-US" dirty="0" err="1" smtClean="0"/>
              <a:t>Numpy</a:t>
            </a:r>
            <a:r>
              <a:rPr lang="en-US" dirty="0" smtClean="0"/>
              <a:t> should be used as much as possible for computation purposes</a:t>
            </a:r>
          </a:p>
          <a:p>
            <a:pPr lvl="1"/>
            <a:r>
              <a:rPr lang="en-US" dirty="0" smtClean="0"/>
              <a:t>As many notations as possible to explain each step in calculations</a:t>
            </a:r>
          </a:p>
          <a:p>
            <a:pPr lvl="1"/>
            <a:r>
              <a:rPr lang="en-US" dirty="0" smtClean="0"/>
              <a:t>Each step (including intermediary step) should be ‘shown’ in the Pandas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lvl="1"/>
            <a:r>
              <a:rPr lang="en-US" dirty="0" err="1" smtClean="0"/>
              <a:t>Matplotlib</a:t>
            </a:r>
            <a:r>
              <a:rPr lang="en-US" dirty="0" smtClean="0"/>
              <a:t> should be used to show all charts</a:t>
            </a:r>
          </a:p>
        </p:txBody>
      </p:sp>
    </p:spTree>
    <p:extLst>
      <p:ext uri="{BB962C8B-B14F-4D97-AF65-F5344CB8AC3E}">
        <p14:creationId xmlns:p14="http://schemas.microsoft.com/office/powerpoint/2010/main" val="48837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and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Stock data should be pulled from </a:t>
            </a:r>
            <a:r>
              <a:rPr lang="en-US" dirty="0" err="1" smtClean="0"/>
              <a:t>finance.yahoo</a:t>
            </a:r>
            <a:endParaRPr lang="en-US" dirty="0" smtClean="0"/>
          </a:p>
          <a:p>
            <a:r>
              <a:rPr lang="en-US" dirty="0" smtClean="0"/>
              <a:t>Before the indicator calculation, a stock’s chart with candles and volume should be created and shown in the notebook</a:t>
            </a:r>
          </a:p>
          <a:p>
            <a:r>
              <a:rPr lang="en-US" dirty="0" smtClean="0"/>
              <a:t>After a technical indicator is created, it will be added to the stock’s chart</a:t>
            </a:r>
          </a:p>
          <a:p>
            <a:r>
              <a:rPr lang="en-US" dirty="0" smtClean="0"/>
              <a:t>Each buy and sell signal should be also shown on the chart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335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step in calculations of the technical indicators should be explicitly shown</a:t>
            </a:r>
          </a:p>
          <a:p>
            <a:r>
              <a:rPr lang="en-US" dirty="0" smtClean="0"/>
              <a:t>Each calculation should be manifested in Pandas </a:t>
            </a:r>
            <a:r>
              <a:rPr lang="en-US" dirty="0" err="1" smtClean="0"/>
              <a:t>dataframes</a:t>
            </a:r>
            <a:endParaRPr lang="en-US" dirty="0" smtClean="0"/>
          </a:p>
          <a:p>
            <a:r>
              <a:rPr lang="en-US" dirty="0" smtClean="0"/>
              <a:t>Sometimes, technical indicators might be accompanied by additional simple indicators such as Moving Averages or Bollinger Bands</a:t>
            </a:r>
          </a:p>
          <a:p>
            <a:r>
              <a:rPr lang="en-US" dirty="0" smtClean="0"/>
              <a:t>Each indicator should have a bullish and bearish entry and exit rules clearly defined, for example for a bullish RSI-based ‘buying a dip’ strategy:</a:t>
            </a:r>
          </a:p>
          <a:p>
            <a:pPr lvl="1"/>
            <a:r>
              <a:rPr lang="en-US" dirty="0" smtClean="0"/>
              <a:t>Entry Rule </a:t>
            </a:r>
            <a:r>
              <a:rPr lang="mr-IN" dirty="0" smtClean="0"/>
              <a:t>–</a:t>
            </a:r>
            <a:r>
              <a:rPr lang="en-US" dirty="0" smtClean="0"/>
              <a:t> if </a:t>
            </a:r>
            <a:r>
              <a:rPr lang="en-US" dirty="0"/>
              <a:t>the closing price is greater than its 5</a:t>
            </a:r>
            <a:r>
              <a:rPr lang="en-US" dirty="0" smtClean="0"/>
              <a:t>0 </a:t>
            </a:r>
            <a:r>
              <a:rPr lang="en-US" dirty="0"/>
              <a:t>day exponential moving average and the Relative Strength Index </a:t>
            </a:r>
            <a:r>
              <a:rPr lang="en-US" dirty="0" smtClean="0"/>
              <a:t>is &lt; 30</a:t>
            </a:r>
          </a:p>
          <a:p>
            <a:pPr lvl="1"/>
            <a:r>
              <a:rPr lang="en-US" dirty="0" smtClean="0"/>
              <a:t>Exit Rule </a:t>
            </a:r>
            <a:r>
              <a:rPr lang="mr-IN" dirty="0" smtClean="0"/>
              <a:t>–</a:t>
            </a:r>
            <a:r>
              <a:rPr lang="en-US" dirty="0" smtClean="0"/>
              <a:t> if the RSI crosses 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8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Trading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notebook should calculate and show the following performance indicators (including 2 charts):</a:t>
            </a:r>
          </a:p>
          <a:p>
            <a:pPr lvl="1"/>
            <a:r>
              <a:rPr lang="en-US" dirty="0" smtClean="0"/>
              <a:t>Total Return (e.g., Total Return is 89%)</a:t>
            </a:r>
          </a:p>
          <a:p>
            <a:pPr lvl="1"/>
            <a:r>
              <a:rPr lang="en-US" dirty="0" smtClean="0"/>
              <a:t>Annual returns (e.g., 2011 Return is 24%, 2012 Return is 14%,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Total number of bullish and bearish trades</a:t>
            </a:r>
          </a:p>
          <a:p>
            <a:pPr lvl="1"/>
            <a:r>
              <a:rPr lang="en-US" dirty="0" smtClean="0"/>
              <a:t>Total number of bullish and bearish wins</a:t>
            </a:r>
          </a:p>
          <a:p>
            <a:pPr lvl="1"/>
            <a:r>
              <a:rPr lang="en-US" dirty="0" smtClean="0"/>
              <a:t>Total number of bullish and bearish losses</a:t>
            </a:r>
          </a:p>
          <a:p>
            <a:pPr lvl="1"/>
            <a:r>
              <a:rPr lang="en-US" dirty="0" smtClean="0"/>
              <a:t>Win ratio</a:t>
            </a:r>
          </a:p>
          <a:p>
            <a:pPr lvl="1"/>
            <a:r>
              <a:rPr lang="en-US" dirty="0" smtClean="0"/>
              <a:t>Maximum drawdown</a:t>
            </a:r>
          </a:p>
          <a:p>
            <a:pPr lvl="1"/>
            <a:r>
              <a:rPr lang="en-US" dirty="0" smtClean="0"/>
              <a:t>Sharpe ratio</a:t>
            </a:r>
          </a:p>
          <a:p>
            <a:pPr lvl="1"/>
            <a:r>
              <a:rPr lang="en-US" dirty="0" smtClean="0"/>
              <a:t>Chart 1: Stock chart with each bullish and bearish trade entry and exit points</a:t>
            </a:r>
          </a:p>
          <a:p>
            <a:pPr lvl="1"/>
            <a:r>
              <a:rPr lang="en-US" dirty="0" smtClean="0"/>
              <a:t>Chart 2: Equity curve for the strategy compared to buy and hold strategy</a:t>
            </a:r>
          </a:p>
        </p:txBody>
      </p:sp>
    </p:spTree>
    <p:extLst>
      <p:ext uri="{BB962C8B-B14F-4D97-AF65-F5344CB8AC3E}">
        <p14:creationId xmlns:p14="http://schemas.microsoft.com/office/powerpoint/2010/main" val="112678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329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Jupyter Notebook</vt:lpstr>
      <vt:lpstr>General Requirements</vt:lpstr>
      <vt:lpstr>Data Source and Charts</vt:lpstr>
      <vt:lpstr>Calculation Logic</vt:lpstr>
      <vt:lpstr>Trading Performance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 Notebook</dc:title>
  <dc:creator>Channel Factory</dc:creator>
  <cp:lastModifiedBy>Channel Factory</cp:lastModifiedBy>
  <cp:revision>9</cp:revision>
  <dcterms:created xsi:type="dcterms:W3CDTF">2016-12-05T22:29:03Z</dcterms:created>
  <dcterms:modified xsi:type="dcterms:W3CDTF">2016-12-06T21:19:14Z</dcterms:modified>
</cp:coreProperties>
</file>