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6" r:id="rId3"/>
    <p:sldId id="257" r:id="rId4"/>
    <p:sldId id="259" r:id="rId5"/>
    <p:sldId id="264" r:id="rId6"/>
    <p:sldId id="266" r:id="rId7"/>
    <p:sldId id="265" r:id="rId8"/>
    <p:sldId id="261" r:id="rId9"/>
    <p:sldId id="260" r:id="rId10"/>
    <p:sldId id="263" r:id="rId11"/>
    <p:sldId id="267" r:id="rId1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E4E7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17" autoAdjust="0"/>
    <p:restoredTop sz="55621" autoAdjust="0"/>
  </p:normalViewPr>
  <p:slideViewPr>
    <p:cSldViewPr>
      <p:cViewPr varScale="1">
        <p:scale>
          <a:sx n="97" d="100"/>
          <a:sy n="97" d="100"/>
        </p:scale>
        <p:origin x="72" y="18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278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6B8A7-6662-49A4-849C-1E135FD82BBD}"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5CD10-1F36-49BF-9B23-9C14B79AA313}" type="slidenum">
              <a:rPr lang="en-US" smtClean="0"/>
              <a:t>‹#›</a:t>
            </a:fld>
            <a:endParaRPr lang="en-US"/>
          </a:p>
        </p:txBody>
      </p:sp>
    </p:spTree>
    <p:extLst>
      <p:ext uri="{BB962C8B-B14F-4D97-AF65-F5344CB8AC3E}">
        <p14:creationId xmlns:p14="http://schemas.microsoft.com/office/powerpoint/2010/main" val="96570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immediately]</a:t>
            </a:r>
          </a:p>
        </p:txBody>
      </p:sp>
      <p:sp>
        <p:nvSpPr>
          <p:cNvPr id="4" name="Slide Number Placeholder 3"/>
          <p:cNvSpPr>
            <a:spLocks noGrp="1"/>
          </p:cNvSpPr>
          <p:nvPr>
            <p:ph type="sldNum" sz="quarter" idx="5"/>
          </p:nvPr>
        </p:nvSpPr>
        <p:spPr/>
        <p:txBody>
          <a:bodyPr/>
          <a:lstStyle/>
          <a:p>
            <a:fld id="{8F05CD10-1F36-49BF-9B23-9C14B79AA313}" type="slidenum">
              <a:rPr lang="en-US" smtClean="0"/>
              <a:t>1</a:t>
            </a:fld>
            <a:endParaRPr lang="en-US"/>
          </a:p>
        </p:txBody>
      </p:sp>
    </p:spTree>
    <p:extLst>
      <p:ext uri="{BB962C8B-B14F-4D97-AF65-F5344CB8AC3E}">
        <p14:creationId xmlns:p14="http://schemas.microsoft.com/office/powerpoint/2010/main" val="708518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see what the browser can do! It’s pretty powerful on its own. Write vanilla HTML, JS, and CSS, use browser-native APIs.</a:t>
            </a:r>
          </a:p>
          <a:p>
            <a:endParaRPr lang="en-US" dirty="0"/>
          </a:p>
          <a:p>
            <a:r>
              <a:rPr lang="en-US" b="1" dirty="0"/>
              <a:t>And have fun experimenting with the tools you’re given!</a:t>
            </a:r>
          </a:p>
        </p:txBody>
      </p:sp>
      <p:sp>
        <p:nvSpPr>
          <p:cNvPr id="4" name="Slide Number Placeholder 3"/>
          <p:cNvSpPr>
            <a:spLocks noGrp="1"/>
          </p:cNvSpPr>
          <p:nvPr>
            <p:ph type="sldNum" sz="quarter" idx="5"/>
          </p:nvPr>
        </p:nvSpPr>
        <p:spPr/>
        <p:txBody>
          <a:bodyPr/>
          <a:lstStyle/>
          <a:p>
            <a:fld id="{8F05CD10-1F36-49BF-9B23-9C14B79AA313}" type="slidenum">
              <a:rPr lang="en-US" smtClean="0"/>
              <a:t>10</a:t>
            </a:fld>
            <a:endParaRPr lang="en-US"/>
          </a:p>
        </p:txBody>
      </p:sp>
    </p:spTree>
    <p:extLst>
      <p:ext uri="{BB962C8B-B14F-4D97-AF65-F5344CB8AC3E}">
        <p14:creationId xmlns:p14="http://schemas.microsoft.com/office/powerpoint/2010/main" val="1836126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allowing me to spread the joy of vanilla with you!</a:t>
            </a:r>
          </a:p>
        </p:txBody>
      </p:sp>
      <p:sp>
        <p:nvSpPr>
          <p:cNvPr id="4" name="Slide Number Placeholder 3"/>
          <p:cNvSpPr>
            <a:spLocks noGrp="1"/>
          </p:cNvSpPr>
          <p:nvPr>
            <p:ph type="sldNum" sz="quarter" idx="5"/>
          </p:nvPr>
        </p:nvSpPr>
        <p:spPr/>
        <p:txBody>
          <a:bodyPr/>
          <a:lstStyle/>
          <a:p>
            <a:fld id="{8F05CD10-1F36-49BF-9B23-9C14B79AA313}" type="slidenum">
              <a:rPr lang="en-US" smtClean="0"/>
              <a:t>11</a:t>
            </a:fld>
            <a:endParaRPr lang="en-US"/>
          </a:p>
        </p:txBody>
      </p:sp>
    </p:spTree>
    <p:extLst>
      <p:ext uri="{BB962C8B-B14F-4D97-AF65-F5344CB8AC3E}">
        <p14:creationId xmlns:p14="http://schemas.microsoft.com/office/powerpoint/2010/main" val="93746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given a web browser with a JS engine, a rendering engine, and APIs. APIs for DOM manipulation, network IO, storage and caching, and much </a:t>
            </a:r>
            <a:r>
              <a:rPr lang="en-US" dirty="0" err="1"/>
              <a:t>much</a:t>
            </a:r>
            <a:r>
              <a:rPr lang="en-US" dirty="0"/>
              <a:t> more. All of it based on open standards that are thought-out and universally agreed upon. One of the things that can be done natively in vanilla JS with web platform APIs is to create encapsulated frontend components. This collection of standards is called Web Components.</a:t>
            </a:r>
          </a:p>
          <a:p>
            <a:endParaRPr lang="en-US" dirty="0"/>
          </a:p>
          <a:p>
            <a:r>
              <a:rPr lang="en-US" b="1" dirty="0">
                <a:sym typeface="Wingdings" panose="05000000000000000000" pitchFamily="2" charset="2"/>
              </a:rPr>
              <a:t> </a:t>
            </a:r>
            <a:r>
              <a:rPr lang="en-US" b="1" dirty="0"/>
              <a:t>So let's see what the browser can actually do!</a:t>
            </a:r>
          </a:p>
        </p:txBody>
      </p:sp>
      <p:sp>
        <p:nvSpPr>
          <p:cNvPr id="4" name="Slide Number Placeholder 3"/>
          <p:cNvSpPr>
            <a:spLocks noGrp="1"/>
          </p:cNvSpPr>
          <p:nvPr>
            <p:ph type="sldNum" sz="quarter" idx="5"/>
          </p:nvPr>
        </p:nvSpPr>
        <p:spPr/>
        <p:txBody>
          <a:bodyPr/>
          <a:lstStyle/>
          <a:p>
            <a:fld id="{8F05CD10-1F36-49BF-9B23-9C14B79AA313}" type="slidenum">
              <a:rPr lang="en-US" smtClean="0"/>
              <a:t>2</a:t>
            </a:fld>
            <a:endParaRPr lang="en-US"/>
          </a:p>
        </p:txBody>
      </p:sp>
    </p:spTree>
    <p:extLst>
      <p:ext uri="{BB962C8B-B14F-4D97-AF65-F5344CB8AC3E}">
        <p14:creationId xmlns:p14="http://schemas.microsoft.com/office/powerpoint/2010/main" val="40634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Eric and I’m an entrepreneur and full-stack developer. Currently, I’m building and managing the custom eCommerce platform for our product Finnish Baby Box, which we sold to a Finnish </a:t>
            </a:r>
            <a:r>
              <a:rPr lang="en-US" dirty="0" err="1"/>
              <a:t>childrenswear</a:t>
            </a:r>
            <a:r>
              <a:rPr lang="en-US" dirty="0"/>
              <a:t> brand about three years ago. I’ve worked on and off with development for almost 20 years, and while my journey has taken me to other places as well, my heart has always been in tech.</a:t>
            </a:r>
          </a:p>
          <a:p>
            <a:endParaRPr lang="en-US" dirty="0"/>
          </a:p>
          <a:p>
            <a:r>
              <a:rPr lang="en-US" dirty="0"/>
              <a:t>I love simple, elegant code and I hate “magic”. As you can guess, most of the time I’m pretty frustrated.</a:t>
            </a:r>
          </a:p>
          <a:p>
            <a:endParaRPr lang="en-US" dirty="0"/>
          </a:p>
          <a:p>
            <a:r>
              <a:rPr lang="en-US" b="1" dirty="0">
                <a:sym typeface="Wingdings" panose="05000000000000000000" pitchFamily="2" charset="2"/>
              </a:rPr>
              <a:t> Speaking of magic, a quick detour of why I think web components have a place</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3</a:t>
            </a:fld>
            <a:endParaRPr lang="en-US"/>
          </a:p>
        </p:txBody>
      </p:sp>
    </p:spTree>
    <p:extLst>
      <p:ext uri="{BB962C8B-B14F-4D97-AF65-F5344CB8AC3E}">
        <p14:creationId xmlns:p14="http://schemas.microsoft.com/office/powerpoint/2010/main" val="388803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great ecosystem around JS these days. You don’t need to reinvent the wheel and can “stand on the shoulder of giants” to achieve what you need. However, just “</a:t>
            </a:r>
            <a:r>
              <a:rPr lang="en-US" dirty="0" err="1"/>
              <a:t>npm</a:t>
            </a:r>
            <a:r>
              <a:rPr lang="en-US" dirty="0"/>
              <a:t> installing” everything is seldom the answer. It can make your code more complicated rather than more simple if you’re not careful.</a:t>
            </a:r>
          </a:p>
          <a:p>
            <a:endParaRPr lang="en-US" dirty="0"/>
          </a:p>
          <a:p>
            <a:pPr marL="228600" indent="-228600">
              <a:buFont typeface="+mj-lt"/>
              <a:buAutoNum type="arabicPeriod"/>
            </a:pPr>
            <a:r>
              <a:rPr lang="en-US" dirty="0"/>
              <a:t>For one, it creates these islands of “magic”. With how things actually work, with building your app for production, and with development itself.</a:t>
            </a:r>
          </a:p>
          <a:p>
            <a:pPr marL="228600" indent="-228600">
              <a:buFont typeface="+mj-lt"/>
              <a:buAutoNum type="arabicPeriod"/>
            </a:pPr>
            <a:r>
              <a:rPr lang="en-US" dirty="0"/>
              <a:t>Also, the code you ship inevitably grows in size and complexity. Not very good in todays mobile-first world.</a:t>
            </a:r>
          </a:p>
          <a:p>
            <a:pPr marL="228600" indent="-228600">
              <a:buFont typeface="+mj-lt"/>
              <a:buAutoNum type="arabicPeriod"/>
            </a:pPr>
            <a:r>
              <a:rPr lang="en-US" dirty="0"/>
              <a:t>Finally, no tool is a one-size-fits-all. In the best case, you create clunky workarounds, and in the worst case, you have to compromise on your vision.</a:t>
            </a:r>
          </a:p>
          <a:p>
            <a:endParaRPr lang="en-US" dirty="0"/>
          </a:p>
          <a:p>
            <a:r>
              <a:rPr lang="en-US" b="1" dirty="0">
                <a:sym typeface="Wingdings" panose="05000000000000000000" pitchFamily="2" charset="2"/>
              </a:rPr>
              <a:t> Frameworks and libraries are great, but there are simpler solutions that may suit your use-case even better</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4</a:t>
            </a:fld>
            <a:endParaRPr lang="en-US"/>
          </a:p>
        </p:txBody>
      </p:sp>
    </p:spTree>
    <p:extLst>
      <p:ext uri="{BB962C8B-B14F-4D97-AF65-F5344CB8AC3E}">
        <p14:creationId xmlns:p14="http://schemas.microsoft.com/office/powerpoint/2010/main" val="250445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might have guessed, one alternative to frontend frameworks is to use web components. Just as any framework, web components allow us to create encapsulated and reusable components.</a:t>
            </a:r>
          </a:p>
          <a:p>
            <a:endParaRPr lang="en-US" dirty="0"/>
          </a:p>
          <a:p>
            <a:r>
              <a:rPr lang="en-US" dirty="0"/>
              <a:t>Web components is the term for the building blocks built into the web platform that enable us to create browser-native frontend components. The building blocks are: </a:t>
            </a:r>
          </a:p>
          <a:p>
            <a:endParaRPr lang="en-US" dirty="0"/>
          </a:p>
          <a:p>
            <a:pPr marL="171450" indent="-171450">
              <a:buFont typeface="Arial" panose="020B0604020202020204" pitchFamily="34" charset="0"/>
              <a:buChar char="•"/>
            </a:pPr>
            <a:r>
              <a:rPr lang="en-US" dirty="0"/>
              <a:t>The Custom Elements API</a:t>
            </a:r>
          </a:p>
          <a:p>
            <a:pPr marL="171450" indent="-171450">
              <a:buFont typeface="Arial" panose="020B0604020202020204" pitchFamily="34" charset="0"/>
              <a:buChar char="•"/>
            </a:pPr>
            <a:r>
              <a:rPr lang="en-US" dirty="0"/>
              <a:t>The Shadow DOM</a:t>
            </a:r>
          </a:p>
          <a:p>
            <a:pPr marL="171450" indent="-171450">
              <a:buFont typeface="Arial" panose="020B0604020202020204" pitchFamily="34" charset="0"/>
              <a:buChar char="•"/>
            </a:pPr>
            <a:r>
              <a:rPr lang="en-US" dirty="0"/>
              <a:t>And the template tag</a:t>
            </a:r>
          </a:p>
          <a:p>
            <a:pPr marL="0" indent="0">
              <a:buFont typeface="Arial" panose="020B0604020202020204" pitchFamily="34" charset="0"/>
              <a:buNone/>
            </a:pPr>
            <a:endParaRPr lang="en-US" dirty="0"/>
          </a:p>
          <a:p>
            <a:r>
              <a:rPr lang="en-US" dirty="0"/>
              <a:t>Use vanilla JS and web platform APIs (such as the DOM API) for all the rest.</a:t>
            </a:r>
          </a:p>
          <a:p>
            <a:endParaRPr lang="en-US" dirty="0"/>
          </a:p>
          <a:p>
            <a:r>
              <a:rPr lang="en-US" b="1" dirty="0">
                <a:sym typeface="Wingdings" panose="05000000000000000000" pitchFamily="2" charset="2"/>
              </a:rPr>
              <a:t> Let’s look at one way to view these building blocks…</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5</a:t>
            </a:fld>
            <a:endParaRPr lang="en-US"/>
          </a:p>
        </p:txBody>
      </p:sp>
    </p:spTree>
    <p:extLst>
      <p:ext uri="{BB962C8B-B14F-4D97-AF65-F5344CB8AC3E}">
        <p14:creationId xmlns:p14="http://schemas.microsoft.com/office/powerpoint/2010/main" val="2588652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we basically have: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The Custom Elements API, used for creating and registering the components</a:t>
            </a:r>
          </a:p>
          <a:p>
            <a:pPr marL="171450" indent="-171450">
              <a:buFont typeface="Arial" panose="020B0604020202020204" pitchFamily="34" charset="0"/>
              <a:buChar char="•"/>
            </a:pPr>
            <a:r>
              <a:rPr lang="en-US" dirty="0"/>
              <a:t>The Shadow DOM, used for encapsulating style and document structure</a:t>
            </a:r>
          </a:p>
          <a:p>
            <a:pPr marL="171450" indent="-171450">
              <a:buFont typeface="Arial" panose="020B0604020202020204" pitchFamily="34" charset="0"/>
              <a:buChar char="•"/>
            </a:pPr>
            <a:r>
              <a:rPr lang="en-US" dirty="0"/>
              <a:t>And the template tag, for re-using HTML elements efficiently</a:t>
            </a:r>
          </a:p>
          <a:p>
            <a:endParaRPr lang="en-US" dirty="0"/>
          </a:p>
          <a:p>
            <a:r>
              <a:rPr lang="en-US" dirty="0"/>
              <a:t>Use vanilla JS and web platform APIs (such as the DOM API) for all the rest. This is all built right into the browser.</a:t>
            </a:r>
          </a:p>
          <a:p>
            <a:endParaRPr lang="en-US" dirty="0"/>
          </a:p>
          <a:p>
            <a:r>
              <a:rPr lang="en-US" b="1" dirty="0">
                <a:sym typeface="Wingdings" panose="05000000000000000000" pitchFamily="2" charset="2"/>
              </a:rPr>
              <a:t> All of this is great, but why should we care? This doesn’t solve anything new, right? Well, I think it’s pretty big to have all of this built into the browser. No magic, no build tools, just vanilla HTML/JS/CSS. And also…</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6</a:t>
            </a:fld>
            <a:endParaRPr lang="en-US"/>
          </a:p>
        </p:txBody>
      </p:sp>
    </p:spTree>
    <p:extLst>
      <p:ext uri="{BB962C8B-B14F-4D97-AF65-F5344CB8AC3E}">
        <p14:creationId xmlns:p14="http://schemas.microsoft.com/office/powerpoint/2010/main" val="327597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this is super interesting because I think it’s fun! Not only does it fit well with my love for simplicity and hate for “magic”, I absolutely love to do things at the lowest feasible layer of abstraction. Meaning, using things the platform provides when possible.</a:t>
            </a:r>
          </a:p>
          <a:p>
            <a:endParaRPr lang="en-US" dirty="0"/>
          </a:p>
          <a:p>
            <a:r>
              <a:rPr lang="en-US" dirty="0"/>
              <a:t>But in a more serious sense, I think it’s our duty as frontend developers to know how the browser works and what we can do with it. And experimenting with web components also forces (although I like to use the term “enables”) us to use the web standards the way they were designed to be used. Passing data mainly as element attributes, reacting to events via event listeners, and so on. And remember, this also means no dependencies and no build tools.</a:t>
            </a:r>
          </a:p>
          <a:p>
            <a:endParaRPr lang="en-US" dirty="0"/>
          </a:p>
          <a:p>
            <a:r>
              <a:rPr lang="en-US" b="1" dirty="0">
                <a:sym typeface="Wingdings" panose="05000000000000000000" pitchFamily="2" charset="2"/>
              </a:rPr>
              <a:t> Let me try to show you how web components work and why it’s fun!</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7</a:t>
            </a:fld>
            <a:endParaRPr lang="en-US"/>
          </a:p>
        </p:txBody>
      </p:sp>
    </p:spTree>
    <p:extLst>
      <p:ext uri="{BB962C8B-B14F-4D97-AF65-F5344CB8AC3E}">
        <p14:creationId xmlns:p14="http://schemas.microsoft.com/office/powerpoint/2010/main" val="78573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demo time!</a:t>
            </a:r>
          </a:p>
          <a:p>
            <a:endParaRPr lang="en-US" dirty="0"/>
          </a:p>
          <a:p>
            <a:r>
              <a:rPr lang="en-US" dirty="0"/>
              <a:t>[10:00 MINUTES TO THIS POINT]</a:t>
            </a:r>
          </a:p>
          <a:p>
            <a:endParaRPr lang="en-US" dirty="0"/>
          </a:p>
          <a:p>
            <a:r>
              <a:rPr lang="en-US" dirty="0"/>
              <a:t>[Demo]</a:t>
            </a:r>
          </a:p>
          <a:p>
            <a:endParaRPr lang="en-US" dirty="0"/>
          </a:p>
          <a:p>
            <a:r>
              <a:rPr lang="en-US" dirty="0"/>
              <a:t>[2:30 REMAINING]</a:t>
            </a:r>
          </a:p>
          <a:p>
            <a:endParaRPr lang="en-US" dirty="0"/>
          </a:p>
          <a:p>
            <a:r>
              <a:rPr lang="en-US" dirty="0"/>
              <a:t>I thought that was pretty easy, and dare I say fun.</a:t>
            </a:r>
          </a:p>
          <a:p>
            <a:endParaRPr lang="en-US" dirty="0"/>
          </a:p>
          <a:p>
            <a:r>
              <a:rPr lang="en-US" b="1" dirty="0">
                <a:sym typeface="Wingdings" panose="05000000000000000000" pitchFamily="2" charset="2"/>
              </a:rPr>
              <a:t> This is not behind any flags, not Chrome only, or anything…</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8</a:t>
            </a:fld>
            <a:endParaRPr lang="en-US"/>
          </a:p>
        </p:txBody>
      </p:sp>
    </p:spTree>
    <p:extLst>
      <p:ext uri="{BB962C8B-B14F-4D97-AF65-F5344CB8AC3E}">
        <p14:creationId xmlns:p14="http://schemas.microsoft.com/office/powerpoint/2010/main" val="210836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components have been around for a long time and it’s now a mature way to create components. It’s included in the HTML Living Standard and other applicable specifications. Browser support is great – all the major browsers support it. And you can </a:t>
            </a:r>
            <a:r>
              <a:rPr lang="en-US" dirty="0" err="1"/>
              <a:t>polyfill</a:t>
            </a:r>
            <a:r>
              <a:rPr lang="en-US" dirty="0"/>
              <a:t> most of the spec even for IE. After a slow start it’s picking up speed.</a:t>
            </a:r>
          </a:p>
          <a:p>
            <a:endParaRPr lang="en-US" dirty="0"/>
          </a:p>
          <a:p>
            <a:r>
              <a:rPr lang="en-US" dirty="0"/>
              <a:t>AMP, Polymer and Stencil all use web components. Svelte can compile to a web component target. And because it’s such a low overhead way to create components, it’s a great fit for design systems – e.g. Salesforce uses web components for their design elements.</a:t>
            </a:r>
          </a:p>
          <a:p>
            <a:endParaRPr lang="en-US" dirty="0"/>
          </a:p>
          <a:p>
            <a:r>
              <a:rPr lang="en-US" b="1" dirty="0">
                <a:sym typeface="Wingdings" panose="05000000000000000000" pitchFamily="2" charset="2"/>
              </a:rPr>
              <a:t> So for your next prototype or personal project…</a:t>
            </a:r>
            <a:endParaRPr lang="en-US" b="1" dirty="0"/>
          </a:p>
        </p:txBody>
      </p:sp>
      <p:sp>
        <p:nvSpPr>
          <p:cNvPr id="4" name="Slide Number Placeholder 3"/>
          <p:cNvSpPr>
            <a:spLocks noGrp="1"/>
          </p:cNvSpPr>
          <p:nvPr>
            <p:ph type="sldNum" sz="quarter" idx="5"/>
          </p:nvPr>
        </p:nvSpPr>
        <p:spPr/>
        <p:txBody>
          <a:bodyPr/>
          <a:lstStyle/>
          <a:p>
            <a:fld id="{8F05CD10-1F36-49BF-9B23-9C14B79AA313}" type="slidenum">
              <a:rPr lang="en-US" smtClean="0"/>
              <a:t>9</a:t>
            </a:fld>
            <a:endParaRPr lang="en-US"/>
          </a:p>
        </p:txBody>
      </p:sp>
    </p:spTree>
    <p:extLst>
      <p:ext uri="{BB962C8B-B14F-4D97-AF65-F5344CB8AC3E}">
        <p14:creationId xmlns:p14="http://schemas.microsoft.com/office/powerpoint/2010/main" val="238698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3D1C-0C82-40BA-9BF0-D1D07F5DD0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B1DE9-B6FB-4DF9-ACD7-484FA7F2C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12610E-2CF2-4689-9E4D-D00107E4FB38}"/>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2486B04D-B344-4D25-B0E0-4AAC47155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1F4EC-4A12-4441-884C-93FECA8FB47E}"/>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213486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538C-61FE-42DE-B8EA-DB839E8475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389EF5-D660-43B4-8CCC-86441F24AF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862FE-DF37-4C0D-8ABA-7E31BB0E8C7D}"/>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E794BF4C-3743-40C7-A956-80AAD850F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B6097-B0D8-4CAC-A40A-BAC1B51E21E0}"/>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26417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45E82-55B8-4C86-B29B-A81A688A1C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3B4566-D3C0-4A07-AE97-AE30FAFE5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4E462-115E-441B-9569-A3FD343BD794}"/>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7A268337-7034-4430-90A4-FBB67FF76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22AFD-42B9-45C9-898E-ADBB48DB67F4}"/>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68371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DA41-48B2-4A6A-B1E6-E46E420488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54D3E-F47C-484B-8AE4-E6A31EBBD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15943-B942-41BA-9172-642F0C3A0417}"/>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54ED1DFD-219E-448B-9D92-B5440B652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7F280-949B-4706-8E31-03B7D42C784D}"/>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46135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553A-462A-4F0E-8F2F-3C17E18BA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9EFFD9-0B27-4E68-B347-6C27D974E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A9B85-63CE-4F38-BCAA-743235E703F9}"/>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21FDDDF8-33F4-4D51-9EBA-5162C92A3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4CACC-009A-4EFD-975B-C504FDAE4985}"/>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8887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AC57-A3C5-4A3C-9E90-53D91BF60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74C1C-97F6-40C7-B176-F375F5745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58C1C5-9DE8-4D6E-83CC-B941B87450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3AC3A8-9D55-42F6-AE3A-43BB50CCB4C6}"/>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6" name="Footer Placeholder 5">
            <a:extLst>
              <a:ext uri="{FF2B5EF4-FFF2-40B4-BE49-F238E27FC236}">
                <a16:creationId xmlns:a16="http://schemas.microsoft.com/office/drawing/2014/main" id="{97A910BD-1D3F-4B35-A253-4AC8C8F17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CC2F5-9EED-425D-BCE8-F0AD9639A72E}"/>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7672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7DA7-9995-41FD-977C-BE63283D2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53EC9D-47C1-48FB-86E8-C8443FC39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3EA564-758C-4964-BB97-D8AA22AA3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C1ED8-E22B-4E58-B02C-67C7F2CD2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18FF5-0D37-45BC-8550-7D4CBF73E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369B2A-CCC2-4206-9143-C2F10CBCD90C}"/>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8" name="Footer Placeholder 7">
            <a:extLst>
              <a:ext uri="{FF2B5EF4-FFF2-40B4-BE49-F238E27FC236}">
                <a16:creationId xmlns:a16="http://schemas.microsoft.com/office/drawing/2014/main" id="{D271F9CB-324A-4624-83B5-4DF1F83391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35428-A09C-48D0-A9EC-C5170D35D336}"/>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6879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291D-1ED5-4938-94C7-91252AF2F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216C91-3471-4288-A31D-FBBFA4005DEA}"/>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4" name="Footer Placeholder 3">
            <a:extLst>
              <a:ext uri="{FF2B5EF4-FFF2-40B4-BE49-F238E27FC236}">
                <a16:creationId xmlns:a16="http://schemas.microsoft.com/office/drawing/2014/main" id="{729F2FA8-E92F-4120-A07A-9158D5836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6BA362-4470-415B-A3D3-7AA4FC01E12B}"/>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319389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2FF9B-7051-476C-89C9-65D7EF824F6E}"/>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3" name="Footer Placeholder 2">
            <a:extLst>
              <a:ext uri="{FF2B5EF4-FFF2-40B4-BE49-F238E27FC236}">
                <a16:creationId xmlns:a16="http://schemas.microsoft.com/office/drawing/2014/main" id="{3EF3AB96-2B38-4FD4-B8DB-D0CD59A6F1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161E1F-D17F-4EAC-B522-3B0170FE0B91}"/>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259019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4E33-7904-40CD-8225-5B05F3582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D00AB7-9B8E-4647-8E58-9B716CDD8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F3C11C-649A-4D9C-83DF-E9FE4F5A8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52802-10A3-44E6-AC46-29E2E0E37ADD}"/>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6" name="Footer Placeholder 5">
            <a:extLst>
              <a:ext uri="{FF2B5EF4-FFF2-40B4-BE49-F238E27FC236}">
                <a16:creationId xmlns:a16="http://schemas.microsoft.com/office/drawing/2014/main" id="{E54F7AC5-BB66-48BA-A535-F140FC54C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63299-1C13-4EE4-AFEA-3E57D6DA9DA8}"/>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160855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A453-F806-44EC-8B2D-C7A542258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9DBA5-F694-4D8C-9052-D85D21543C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73F367-30EF-40F0-B4AA-7FA7BCD5E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E6805-3AE0-4DC1-B580-807259D5DF24}"/>
              </a:ext>
            </a:extLst>
          </p:cNvPr>
          <p:cNvSpPr>
            <a:spLocks noGrp="1"/>
          </p:cNvSpPr>
          <p:nvPr>
            <p:ph type="dt" sz="half" idx="10"/>
          </p:nvPr>
        </p:nvSpPr>
        <p:spPr/>
        <p:txBody>
          <a:bodyPr/>
          <a:lstStyle/>
          <a:p>
            <a:fld id="{4D648D76-5B0D-435D-93D9-D39130D61C2B}" type="datetimeFigureOut">
              <a:rPr lang="en-US" smtClean="0"/>
              <a:t>11/27/2019</a:t>
            </a:fld>
            <a:endParaRPr lang="en-US"/>
          </a:p>
        </p:txBody>
      </p:sp>
      <p:sp>
        <p:nvSpPr>
          <p:cNvPr id="6" name="Footer Placeholder 5">
            <a:extLst>
              <a:ext uri="{FF2B5EF4-FFF2-40B4-BE49-F238E27FC236}">
                <a16:creationId xmlns:a16="http://schemas.microsoft.com/office/drawing/2014/main" id="{2D540716-C897-4C55-9467-238A88664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F5C481-9EA8-4516-AFA0-BB97A7D263D5}"/>
              </a:ext>
            </a:extLst>
          </p:cNvPr>
          <p:cNvSpPr>
            <a:spLocks noGrp="1"/>
          </p:cNvSpPr>
          <p:nvPr>
            <p:ph type="sldNum" sz="quarter" idx="12"/>
          </p:nvPr>
        </p:nvSpPr>
        <p:spPr/>
        <p:txBody>
          <a:bodyPr/>
          <a:lstStyle/>
          <a:p>
            <a:fld id="{07D095FF-D6C2-441B-90AB-190CBD00989F}" type="slidenum">
              <a:rPr lang="en-US" smtClean="0"/>
              <a:t>‹#›</a:t>
            </a:fld>
            <a:endParaRPr lang="en-US"/>
          </a:p>
        </p:txBody>
      </p:sp>
    </p:spTree>
    <p:extLst>
      <p:ext uri="{BB962C8B-B14F-4D97-AF65-F5344CB8AC3E}">
        <p14:creationId xmlns:p14="http://schemas.microsoft.com/office/powerpoint/2010/main" val="394369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BD94B-181B-42E0-9401-192B11AC9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D536BB-DE1F-4AA6-AD45-74B237F65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36C7F-9C72-4F17-AD2F-1444D48B0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48D76-5B0D-435D-93D9-D39130D61C2B}" type="datetimeFigureOut">
              <a:rPr lang="en-US" smtClean="0"/>
              <a:t>11/27/2019</a:t>
            </a:fld>
            <a:endParaRPr lang="en-US"/>
          </a:p>
        </p:txBody>
      </p:sp>
      <p:sp>
        <p:nvSpPr>
          <p:cNvPr id="5" name="Footer Placeholder 4">
            <a:extLst>
              <a:ext uri="{FF2B5EF4-FFF2-40B4-BE49-F238E27FC236}">
                <a16:creationId xmlns:a16="http://schemas.microsoft.com/office/drawing/2014/main" id="{D776FADE-36B6-4CD7-A925-A89421633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7FA9B-71C8-443A-8552-73813294E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095FF-D6C2-441B-90AB-190CBD00989F}" type="slidenum">
              <a:rPr lang="en-US" smtClean="0"/>
              <a:t>‹#›</a:t>
            </a:fld>
            <a:endParaRPr lang="en-US"/>
          </a:p>
        </p:txBody>
      </p:sp>
    </p:spTree>
    <p:extLst>
      <p:ext uri="{BB962C8B-B14F-4D97-AF65-F5344CB8AC3E}">
        <p14:creationId xmlns:p14="http://schemas.microsoft.com/office/powerpoint/2010/main" val="2165893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FD317-7D4F-4206-8AB9-A5F6A0ED8EF7}"/>
              </a:ext>
            </a:extLst>
          </p:cNvPr>
          <p:cNvSpPr>
            <a:spLocks noGrp="1"/>
          </p:cNvSpPr>
          <p:nvPr>
            <p:ph type="ctrTitle"/>
          </p:nvPr>
        </p:nvSpPr>
        <p:spPr/>
        <p:txBody>
          <a:bodyPr>
            <a:normAutofit fontScale="90000"/>
          </a:bodyPr>
          <a:lstStyle/>
          <a:p>
            <a:r>
              <a:rPr lang="en-US" dirty="0"/>
              <a:t>Zero dependency front-end components with Web Components</a:t>
            </a:r>
          </a:p>
        </p:txBody>
      </p:sp>
      <p:sp>
        <p:nvSpPr>
          <p:cNvPr id="5" name="Subtitle 4">
            <a:extLst>
              <a:ext uri="{FF2B5EF4-FFF2-40B4-BE49-F238E27FC236}">
                <a16:creationId xmlns:a16="http://schemas.microsoft.com/office/drawing/2014/main" id="{84D41693-FCA1-4779-8385-A770831CB04E}"/>
              </a:ext>
            </a:extLst>
          </p:cNvPr>
          <p:cNvSpPr>
            <a:spLocks noGrp="1"/>
          </p:cNvSpPr>
          <p:nvPr>
            <p:ph type="subTitle" idx="1"/>
          </p:nvPr>
        </p:nvSpPr>
        <p:spPr/>
        <p:txBody>
          <a:bodyPr/>
          <a:lstStyle/>
          <a:p>
            <a:r>
              <a:rPr lang="en-US" b="1" dirty="0">
                <a:latin typeface="Fira Code Medium" panose="020B0809050000020004" pitchFamily="49" charset="0"/>
                <a:ea typeface="Fira Code Medium" panose="020B0809050000020004" pitchFamily="49" charset="0"/>
                <a:cs typeface="Fira Code Medium" panose="020B0809050000020004" pitchFamily="49" charset="0"/>
              </a:rPr>
              <a:t>sthlm.js </a:t>
            </a:r>
            <a:r>
              <a:rPr lang="en-US"/>
              <a:t>Nov 27, </a:t>
            </a:r>
            <a:r>
              <a:rPr lang="en-US" dirty="0"/>
              <a:t>2019</a:t>
            </a:r>
          </a:p>
        </p:txBody>
      </p:sp>
    </p:spTree>
    <p:extLst>
      <p:ext uri="{BB962C8B-B14F-4D97-AF65-F5344CB8AC3E}">
        <p14:creationId xmlns:p14="http://schemas.microsoft.com/office/powerpoint/2010/main" val="408628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24BCBFE-79D1-41E7-970C-C8AC5DD67E73}"/>
              </a:ext>
            </a:extLst>
          </p:cNvPr>
          <p:cNvSpPr>
            <a:spLocks noGrp="1"/>
          </p:cNvSpPr>
          <p:nvPr>
            <p:ph type="title"/>
          </p:nvPr>
        </p:nvSpPr>
        <p:spPr>
          <a:xfrm>
            <a:off x="831850" y="1709738"/>
            <a:ext cx="10515600" cy="2852737"/>
          </a:xfrm>
        </p:spPr>
        <p:txBody>
          <a:bodyPr anchor="ctr">
            <a:normAutofit fontScale="90000"/>
          </a:bodyPr>
          <a:lstStyle/>
          <a:p>
            <a:r>
              <a:rPr lang="en-US" dirty="0"/>
              <a:t>Write vanilla HTML/JS/CSS, use native APIs and </a:t>
            </a:r>
            <a:br>
              <a:rPr lang="en-US" dirty="0"/>
            </a:br>
            <a:br>
              <a:rPr lang="en-US" dirty="0"/>
            </a:br>
            <a:r>
              <a:rPr lang="en-US" dirty="0">
                <a:latin typeface="Fira Code Medium" panose="020B0809050000020004" pitchFamily="49" charset="0"/>
                <a:ea typeface="Fira Code Medium" panose="020B0809050000020004" pitchFamily="49" charset="0"/>
                <a:cs typeface="Fira Code Medium" panose="020B0809050000020004" pitchFamily="49" charset="0"/>
              </a:rPr>
              <a:t>have fun experimenting!</a:t>
            </a:r>
          </a:p>
        </p:txBody>
      </p:sp>
    </p:spTree>
    <p:extLst>
      <p:ext uri="{BB962C8B-B14F-4D97-AF65-F5344CB8AC3E}">
        <p14:creationId xmlns:p14="http://schemas.microsoft.com/office/powerpoint/2010/main" val="71178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F755AA-030C-4B7E-9AD0-23E651680FB5}"/>
              </a:ext>
            </a:extLst>
          </p:cNvPr>
          <p:cNvSpPr>
            <a:spLocks noGrp="1"/>
          </p:cNvSpPr>
          <p:nvPr>
            <p:ph type="title"/>
          </p:nvPr>
        </p:nvSpPr>
        <p:spPr>
          <a:xfrm>
            <a:off x="838200" y="680314"/>
            <a:ext cx="10515600" cy="1134729"/>
          </a:xfrm>
        </p:spPr>
        <p:txBody>
          <a:bodyPr>
            <a:normAutofit/>
          </a:bodyPr>
          <a:lstStyle/>
          <a:p>
            <a:pPr algn="ctr"/>
            <a:r>
              <a:rPr lang="en-US" sz="6000" dirty="0">
                <a:latin typeface="Fira Code Medium" panose="020B0809050000020004" pitchFamily="49" charset="0"/>
                <a:ea typeface="Fira Code Medium" panose="020B0809050000020004" pitchFamily="49" charset="0"/>
                <a:cs typeface="Fira Code Medium" panose="020B0809050000020004" pitchFamily="49" charset="0"/>
              </a:rPr>
              <a:t>Thank you!</a:t>
            </a:r>
          </a:p>
        </p:txBody>
      </p:sp>
      <p:sp>
        <p:nvSpPr>
          <p:cNvPr id="5" name="Content Placeholder 4">
            <a:extLst>
              <a:ext uri="{FF2B5EF4-FFF2-40B4-BE49-F238E27FC236}">
                <a16:creationId xmlns:a16="http://schemas.microsoft.com/office/drawing/2014/main" id="{48471251-B500-4589-B8A8-D933802FF90A}"/>
              </a:ext>
            </a:extLst>
          </p:cNvPr>
          <p:cNvSpPr>
            <a:spLocks noGrp="1"/>
          </p:cNvSpPr>
          <p:nvPr>
            <p:ph idx="1"/>
          </p:nvPr>
        </p:nvSpPr>
        <p:spPr>
          <a:xfrm>
            <a:off x="838200" y="2704076"/>
            <a:ext cx="10515600" cy="3893276"/>
          </a:xfrm>
        </p:spPr>
        <p:txBody>
          <a:bodyPr anchor="b">
            <a:normAutofit fontScale="62500" lnSpcReduction="20000"/>
          </a:bodyPr>
          <a:lstStyle/>
          <a:p>
            <a:pPr marL="0" indent="0" algn="ctr">
              <a:buNone/>
            </a:pPr>
            <a:r>
              <a:rPr lang="en-US" dirty="0">
                <a:solidFill>
                  <a:srgbClr val="898989"/>
                </a:solidFill>
              </a:rPr>
              <a:t>github.com/ericselin/web-components-</a:t>
            </a:r>
            <a:r>
              <a:rPr lang="en-US" dirty="0" err="1">
                <a:solidFill>
                  <a:srgbClr val="898989"/>
                </a:solidFill>
              </a:rPr>
              <a:t>sthlmjs</a:t>
            </a:r>
            <a:endParaRPr lang="en-US" dirty="0">
              <a:solidFill>
                <a:srgbClr val="898989"/>
              </a:solidFill>
            </a:endParaRPr>
          </a:p>
          <a:p>
            <a:pPr marL="0" indent="0" algn="ctr">
              <a:buNone/>
            </a:pPr>
            <a:endParaRPr lang="en-US" dirty="0">
              <a:solidFill>
                <a:srgbClr val="898989"/>
              </a:solidFill>
            </a:endParaRPr>
          </a:p>
          <a:p>
            <a:pPr marL="0" indent="0" algn="ctr">
              <a:buNone/>
            </a:pPr>
            <a:r>
              <a:rPr lang="en-US" dirty="0">
                <a:solidFill>
                  <a:srgbClr val="898989"/>
                </a:solidFill>
              </a:rPr>
              <a:t>google.com/</a:t>
            </a:r>
            <a:r>
              <a:rPr lang="en-US" dirty="0" err="1">
                <a:solidFill>
                  <a:srgbClr val="898989"/>
                </a:solidFill>
              </a:rPr>
              <a:t>search?q</a:t>
            </a:r>
            <a:r>
              <a:rPr lang="en-US" dirty="0">
                <a:solidFill>
                  <a:srgbClr val="898989"/>
                </a:solidFill>
              </a:rPr>
              <a:t>=</a:t>
            </a:r>
            <a:r>
              <a:rPr lang="en-US" dirty="0" err="1">
                <a:solidFill>
                  <a:srgbClr val="898989"/>
                </a:solidFill>
              </a:rPr>
              <a:t>web+components</a:t>
            </a:r>
            <a:endParaRPr lang="en-US" dirty="0">
              <a:solidFill>
                <a:srgbClr val="898989"/>
              </a:solidFill>
            </a:endParaRPr>
          </a:p>
          <a:p>
            <a:pPr marL="0" indent="0" algn="ctr">
              <a:buNone/>
            </a:pPr>
            <a:r>
              <a:rPr lang="en-US" dirty="0">
                <a:solidFill>
                  <a:srgbClr val="898989"/>
                </a:solidFill>
              </a:rPr>
              <a:t>developer.mozilla.org/</a:t>
            </a:r>
            <a:r>
              <a:rPr lang="en-US" dirty="0" err="1">
                <a:solidFill>
                  <a:srgbClr val="898989"/>
                </a:solidFill>
              </a:rPr>
              <a:t>en</a:t>
            </a:r>
            <a:r>
              <a:rPr lang="en-US" dirty="0">
                <a:solidFill>
                  <a:srgbClr val="898989"/>
                </a:solidFill>
              </a:rPr>
              <a:t>-US/docs/Web/</a:t>
            </a:r>
            <a:r>
              <a:rPr lang="en-US" dirty="0" err="1">
                <a:solidFill>
                  <a:srgbClr val="898989"/>
                </a:solidFill>
              </a:rPr>
              <a:t>Web_Components</a:t>
            </a:r>
            <a:endParaRPr lang="en-US" dirty="0">
              <a:solidFill>
                <a:srgbClr val="898989"/>
              </a:solidFill>
            </a:endParaRPr>
          </a:p>
          <a:p>
            <a:pPr marL="0" indent="0" algn="ctr">
              <a:buNone/>
            </a:pPr>
            <a:r>
              <a:rPr lang="en-US" dirty="0">
                <a:solidFill>
                  <a:srgbClr val="898989"/>
                </a:solidFill>
              </a:rPr>
              <a:t>developers.google.com/web/fundamentals/web-components/</a:t>
            </a:r>
          </a:p>
          <a:p>
            <a:pPr marL="0" indent="0" algn="ctr">
              <a:buNone/>
            </a:pPr>
            <a:r>
              <a:rPr lang="en-US" dirty="0">
                <a:solidFill>
                  <a:srgbClr val="898989"/>
                </a:solidFill>
              </a:rPr>
              <a:t>webcomponents.org</a:t>
            </a:r>
          </a:p>
          <a:p>
            <a:pPr marL="0" indent="0" algn="ctr">
              <a:buNone/>
            </a:pPr>
            <a:endParaRPr lang="en-US" dirty="0">
              <a:solidFill>
                <a:srgbClr val="898989"/>
              </a:solidFill>
            </a:endParaRPr>
          </a:p>
          <a:p>
            <a:pPr marL="0" indent="0" algn="ctr">
              <a:buNone/>
            </a:pPr>
            <a:r>
              <a:rPr lang="en-US" dirty="0" err="1">
                <a:solidFill>
                  <a:srgbClr val="898989"/>
                </a:solidFill>
              </a:rPr>
              <a:t>ericselin.dev</a:t>
            </a:r>
            <a:endParaRPr lang="en-US" dirty="0">
              <a:solidFill>
                <a:srgbClr val="898989"/>
              </a:solidFill>
            </a:endParaRPr>
          </a:p>
          <a:p>
            <a:pPr marL="0" indent="0" algn="ctr">
              <a:buNone/>
            </a:pPr>
            <a:r>
              <a:rPr lang="en-US" dirty="0">
                <a:solidFill>
                  <a:srgbClr val="898989"/>
                </a:solidFill>
              </a:rPr>
              <a:t>github.com/</a:t>
            </a:r>
            <a:r>
              <a:rPr lang="en-US" dirty="0" err="1">
                <a:solidFill>
                  <a:srgbClr val="898989"/>
                </a:solidFill>
              </a:rPr>
              <a:t>ericselin</a:t>
            </a:r>
            <a:endParaRPr lang="en-US" dirty="0">
              <a:solidFill>
                <a:srgbClr val="898989"/>
              </a:solidFill>
            </a:endParaRPr>
          </a:p>
          <a:p>
            <a:pPr marL="0" indent="0" algn="ctr">
              <a:buNone/>
            </a:pPr>
            <a:r>
              <a:rPr lang="en-US" dirty="0">
                <a:solidFill>
                  <a:srgbClr val="898989"/>
                </a:solidFill>
              </a:rPr>
              <a:t>gitlab.com/</a:t>
            </a:r>
            <a:r>
              <a:rPr lang="en-US" dirty="0" err="1">
                <a:solidFill>
                  <a:srgbClr val="898989"/>
                </a:solidFill>
              </a:rPr>
              <a:t>ericselin</a:t>
            </a:r>
            <a:endParaRPr lang="en-US" dirty="0">
              <a:solidFill>
                <a:srgbClr val="898989"/>
              </a:solidFill>
            </a:endParaRPr>
          </a:p>
          <a:p>
            <a:pPr marL="0" indent="0" algn="ctr">
              <a:buNone/>
            </a:pPr>
            <a:r>
              <a:rPr lang="en-US" dirty="0">
                <a:solidFill>
                  <a:srgbClr val="898989"/>
                </a:solidFill>
              </a:rPr>
              <a:t>glitch.com/@</a:t>
            </a:r>
            <a:r>
              <a:rPr lang="en-US" dirty="0" err="1">
                <a:solidFill>
                  <a:srgbClr val="898989"/>
                </a:solidFill>
              </a:rPr>
              <a:t>ericselin</a:t>
            </a:r>
            <a:endParaRPr lang="en-US" dirty="0">
              <a:solidFill>
                <a:srgbClr val="898989"/>
              </a:solidFill>
            </a:endParaRPr>
          </a:p>
          <a:p>
            <a:pPr marL="0" indent="0" algn="ctr">
              <a:buNone/>
            </a:pPr>
            <a:r>
              <a:rPr lang="en-US" dirty="0">
                <a:solidFill>
                  <a:srgbClr val="898989"/>
                </a:solidFill>
              </a:rPr>
              <a:t>twitter.com/</a:t>
            </a:r>
            <a:r>
              <a:rPr lang="en-US" dirty="0" err="1">
                <a:solidFill>
                  <a:srgbClr val="898989"/>
                </a:solidFill>
              </a:rPr>
              <a:t>ericselin</a:t>
            </a:r>
            <a:endParaRPr lang="en-US" dirty="0">
              <a:solidFill>
                <a:srgbClr val="898989"/>
              </a:solidFill>
            </a:endParaRPr>
          </a:p>
        </p:txBody>
      </p:sp>
      <p:sp>
        <p:nvSpPr>
          <p:cNvPr id="9" name="Title 3">
            <a:extLst>
              <a:ext uri="{FF2B5EF4-FFF2-40B4-BE49-F238E27FC236}">
                <a16:creationId xmlns:a16="http://schemas.microsoft.com/office/drawing/2014/main" id="{B8B9591B-7D30-40A5-99DB-F1532632BD41}"/>
              </a:ext>
            </a:extLst>
          </p:cNvPr>
          <p:cNvSpPr txBox="1">
            <a:spLocks/>
          </p:cNvSpPr>
          <p:nvPr/>
        </p:nvSpPr>
        <p:spPr>
          <a:xfrm>
            <a:off x="838200" y="1556792"/>
            <a:ext cx="10515600" cy="775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ea typeface="Fira Code Medium" panose="020B0809050000020004" pitchFamily="49" charset="0"/>
                <a:cs typeface="Fira Code Medium" panose="020B0809050000020004" pitchFamily="49" charset="0"/>
              </a:rPr>
              <a:t>// questions welcome</a:t>
            </a:r>
          </a:p>
        </p:txBody>
      </p:sp>
    </p:spTree>
    <p:extLst>
      <p:ext uri="{BB962C8B-B14F-4D97-AF65-F5344CB8AC3E}">
        <p14:creationId xmlns:p14="http://schemas.microsoft.com/office/powerpoint/2010/main" val="129848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3237-99DE-4F14-A567-77D6950753CA}"/>
              </a:ext>
            </a:extLst>
          </p:cNvPr>
          <p:cNvSpPr>
            <a:spLocks noGrp="1"/>
          </p:cNvSpPr>
          <p:nvPr>
            <p:ph type="title"/>
          </p:nvPr>
        </p:nvSpPr>
        <p:spPr/>
        <p:txBody>
          <a:bodyPr/>
          <a:lstStyle/>
          <a:p>
            <a:r>
              <a:rPr lang="en-US" dirty="0"/>
              <a:t>Web standards and vanilla JS FTW!</a:t>
            </a:r>
          </a:p>
        </p:txBody>
      </p:sp>
      <p:sp>
        <p:nvSpPr>
          <p:cNvPr id="3" name="Subtitle 2">
            <a:extLst>
              <a:ext uri="{FF2B5EF4-FFF2-40B4-BE49-F238E27FC236}">
                <a16:creationId xmlns:a16="http://schemas.microsoft.com/office/drawing/2014/main" id="{90AD8408-55F9-499D-9F8B-DAEEB06976EA}"/>
              </a:ext>
            </a:extLst>
          </p:cNvPr>
          <p:cNvSpPr>
            <a:spLocks noGrp="1"/>
          </p:cNvSpPr>
          <p:nvPr>
            <p:ph type="body" idx="1"/>
          </p:nvPr>
        </p:nvSpPr>
        <p:spPr/>
        <p:txBody>
          <a:bodyPr/>
          <a:lstStyle/>
          <a:p>
            <a:r>
              <a:rPr lang="en-US" dirty="0"/>
              <a:t>HTML, JS, CSS</a:t>
            </a:r>
          </a:p>
          <a:p>
            <a:r>
              <a:rPr lang="en-US" dirty="0"/>
              <a:t>Layout (</a:t>
            </a:r>
            <a:r>
              <a:rPr lang="en-US" dirty="0" err="1"/>
              <a:t>Blisk</a:t>
            </a:r>
            <a:r>
              <a:rPr lang="en-US" dirty="0"/>
              <a:t>), JS (V8), APIs</a:t>
            </a:r>
          </a:p>
          <a:p>
            <a:r>
              <a:rPr lang="en-US" dirty="0">
                <a:sym typeface="Wingdings" panose="05000000000000000000" pitchFamily="2" charset="2"/>
              </a:rPr>
              <a:t>Including of course </a:t>
            </a:r>
            <a:r>
              <a:rPr lang="en-US" dirty="0">
                <a:latin typeface="Fira Code Medium" panose="020B0809050000020004" pitchFamily="49" charset="0"/>
                <a:ea typeface="Fira Code Medium" panose="020B0809050000020004" pitchFamily="49" charset="0"/>
                <a:cs typeface="Fira Code Medium" panose="020B0809050000020004" pitchFamily="49" charset="0"/>
                <a:sym typeface="Wingdings" panose="05000000000000000000" pitchFamily="2" charset="2"/>
              </a:rPr>
              <a:t>web components</a:t>
            </a:r>
            <a:endParaRPr lang="en-US" dirty="0">
              <a:latin typeface="Fira Code Medium" panose="020B0809050000020004" pitchFamily="49" charset="0"/>
              <a:ea typeface="Fira Code Medium" panose="020B0809050000020004" pitchFamily="49" charset="0"/>
              <a:cs typeface="Fira Code Medium" panose="020B0809050000020004" pitchFamily="49" charset="0"/>
            </a:endParaRPr>
          </a:p>
        </p:txBody>
      </p:sp>
    </p:spTree>
    <p:extLst>
      <p:ext uri="{BB962C8B-B14F-4D97-AF65-F5344CB8AC3E}">
        <p14:creationId xmlns:p14="http://schemas.microsoft.com/office/powerpoint/2010/main" val="411837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DA19-C470-4352-8D82-6B01A7EF13E0}"/>
              </a:ext>
            </a:extLst>
          </p:cNvPr>
          <p:cNvSpPr>
            <a:spLocks noGrp="1"/>
          </p:cNvSpPr>
          <p:nvPr>
            <p:ph type="title"/>
          </p:nvPr>
        </p:nvSpPr>
        <p:spPr>
          <a:xfrm>
            <a:off x="831850" y="1709738"/>
            <a:ext cx="10515600" cy="2852737"/>
          </a:xfrm>
        </p:spPr>
        <p:txBody>
          <a:bodyPr/>
          <a:lstStyle/>
          <a:p>
            <a:r>
              <a:rPr lang="en-US" dirty="0"/>
              <a:t>Hi, I’m Eric</a:t>
            </a:r>
            <a:br>
              <a:rPr lang="en-US" dirty="0"/>
            </a:br>
            <a:r>
              <a:rPr lang="en-US" dirty="0"/>
              <a:t>Entrepreneur and </a:t>
            </a:r>
            <a:br>
              <a:rPr lang="en-US" dirty="0"/>
            </a:br>
            <a:r>
              <a:rPr lang="en-US" dirty="0"/>
              <a:t>full-stack developer</a:t>
            </a:r>
          </a:p>
        </p:txBody>
      </p:sp>
      <p:sp>
        <p:nvSpPr>
          <p:cNvPr id="4" name="Text Placeholder 3">
            <a:extLst>
              <a:ext uri="{FF2B5EF4-FFF2-40B4-BE49-F238E27FC236}">
                <a16:creationId xmlns:a16="http://schemas.microsoft.com/office/drawing/2014/main" id="{612FCBE5-08CF-474A-BCA2-7CA97BFF3238}"/>
              </a:ext>
            </a:extLst>
          </p:cNvPr>
          <p:cNvSpPr>
            <a:spLocks noGrp="1"/>
          </p:cNvSpPr>
          <p:nvPr>
            <p:ph type="body" idx="1"/>
          </p:nvPr>
        </p:nvSpPr>
        <p:spPr>
          <a:xfrm>
            <a:off x="831850" y="4589463"/>
            <a:ext cx="10515600" cy="1500187"/>
          </a:xfrm>
        </p:spPr>
        <p:txBody>
          <a:bodyPr/>
          <a:lstStyle/>
          <a:p>
            <a:r>
              <a:rPr lang="en-US" dirty="0"/>
              <a:t>I love simple, elegant code. </a:t>
            </a:r>
            <a:br>
              <a:rPr lang="en-US" dirty="0"/>
            </a:br>
            <a:r>
              <a:rPr lang="en-US" dirty="0"/>
              <a:t>I hate black boxes and “magic”.</a:t>
            </a:r>
          </a:p>
        </p:txBody>
      </p:sp>
    </p:spTree>
    <p:extLst>
      <p:ext uri="{BB962C8B-B14F-4D97-AF65-F5344CB8AC3E}">
        <p14:creationId xmlns:p14="http://schemas.microsoft.com/office/powerpoint/2010/main" val="12776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ACD2-9C4D-49B6-A599-DDE8FA8DEE6D}"/>
              </a:ext>
            </a:extLst>
          </p:cNvPr>
          <p:cNvSpPr>
            <a:spLocks noGrp="1"/>
          </p:cNvSpPr>
          <p:nvPr>
            <p:ph type="title"/>
          </p:nvPr>
        </p:nvSpPr>
        <p:spPr/>
        <p:txBody>
          <a:bodyPr>
            <a:normAutofit fontScale="90000"/>
          </a:bodyPr>
          <a:lstStyle/>
          <a:p>
            <a:r>
              <a:rPr lang="en-US" dirty="0"/>
              <a:t>Frameworks and libraries are great, but make things more complicated</a:t>
            </a:r>
          </a:p>
        </p:txBody>
      </p:sp>
      <p:sp>
        <p:nvSpPr>
          <p:cNvPr id="3" name="Text Placeholder 2">
            <a:extLst>
              <a:ext uri="{FF2B5EF4-FFF2-40B4-BE49-F238E27FC236}">
                <a16:creationId xmlns:a16="http://schemas.microsoft.com/office/drawing/2014/main" id="{960D91D2-817A-427E-B6BF-06F901C53B20}"/>
              </a:ext>
            </a:extLst>
          </p:cNvPr>
          <p:cNvSpPr>
            <a:spLocks noGrp="1"/>
          </p:cNvSpPr>
          <p:nvPr>
            <p:ph type="body" idx="1"/>
          </p:nvPr>
        </p:nvSpPr>
        <p:spPr/>
        <p:txBody>
          <a:bodyPr/>
          <a:lstStyle/>
          <a:p>
            <a:r>
              <a:rPr lang="en-US" dirty="0"/>
              <a:t>External dependencies create bigger codebases and islands of “magic”.</a:t>
            </a:r>
          </a:p>
        </p:txBody>
      </p:sp>
    </p:spTree>
    <p:extLst>
      <p:ext uri="{BB962C8B-B14F-4D97-AF65-F5344CB8AC3E}">
        <p14:creationId xmlns:p14="http://schemas.microsoft.com/office/powerpoint/2010/main" val="15010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F1D03-D7BE-42E0-AA23-D85134EA68B8}"/>
              </a:ext>
            </a:extLst>
          </p:cNvPr>
          <p:cNvSpPr>
            <a:spLocks noGrp="1"/>
          </p:cNvSpPr>
          <p:nvPr>
            <p:ph type="title"/>
          </p:nvPr>
        </p:nvSpPr>
        <p:spPr/>
        <p:txBody>
          <a:bodyPr>
            <a:normAutofit fontScale="90000"/>
          </a:bodyPr>
          <a:lstStyle/>
          <a:p>
            <a:r>
              <a:rPr lang="en-US" dirty="0"/>
              <a:t>Web components are nothing complicated, just a few building blocks</a:t>
            </a:r>
          </a:p>
        </p:txBody>
      </p:sp>
      <p:sp>
        <p:nvSpPr>
          <p:cNvPr id="3" name="Text Placeholder 2">
            <a:extLst>
              <a:ext uri="{FF2B5EF4-FFF2-40B4-BE49-F238E27FC236}">
                <a16:creationId xmlns:a16="http://schemas.microsoft.com/office/drawing/2014/main" id="{0BC1E1D2-7AC5-44F9-B54A-C699A67F7673}"/>
              </a:ext>
            </a:extLst>
          </p:cNvPr>
          <p:cNvSpPr>
            <a:spLocks noGrp="1"/>
          </p:cNvSpPr>
          <p:nvPr>
            <p:ph type="body" idx="1"/>
          </p:nvPr>
        </p:nvSpPr>
        <p:spPr/>
        <p:txBody>
          <a:bodyPr/>
          <a:lstStyle/>
          <a:p>
            <a:r>
              <a:rPr lang="en-US" dirty="0"/>
              <a:t>Custom Elements API, Shadow DOM and template tags. That’s it. Use vanilla JS for the rest.</a:t>
            </a:r>
          </a:p>
        </p:txBody>
      </p:sp>
    </p:spTree>
    <p:extLst>
      <p:ext uri="{BB962C8B-B14F-4D97-AF65-F5344CB8AC3E}">
        <p14:creationId xmlns:p14="http://schemas.microsoft.com/office/powerpoint/2010/main" val="48235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D68CD4A-5855-46A3-ACD5-2716DB59EB9E}"/>
              </a:ext>
            </a:extLst>
          </p:cNvPr>
          <p:cNvSpPr/>
          <p:nvPr/>
        </p:nvSpPr>
        <p:spPr>
          <a:xfrm>
            <a:off x="695400" y="1629336"/>
            <a:ext cx="10801200" cy="4824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Browser</a:t>
            </a:r>
            <a:endParaRPr lang="en-US" dirty="0">
              <a:solidFill>
                <a:schemeClr val="tx1"/>
              </a:solidFill>
            </a:endParaRPr>
          </a:p>
        </p:txBody>
      </p:sp>
      <p:sp>
        <p:nvSpPr>
          <p:cNvPr id="4" name="Title 3">
            <a:extLst>
              <a:ext uri="{FF2B5EF4-FFF2-40B4-BE49-F238E27FC236}">
                <a16:creationId xmlns:a16="http://schemas.microsoft.com/office/drawing/2014/main" id="{86CD508D-C1C4-4276-846F-ADC38BC57291}"/>
              </a:ext>
            </a:extLst>
          </p:cNvPr>
          <p:cNvSpPr>
            <a:spLocks noGrp="1"/>
          </p:cNvSpPr>
          <p:nvPr>
            <p:ph type="title"/>
          </p:nvPr>
        </p:nvSpPr>
        <p:spPr/>
        <p:txBody>
          <a:bodyPr/>
          <a:lstStyle/>
          <a:p>
            <a:r>
              <a:rPr lang="en-US" dirty="0"/>
              <a:t>Web components in the browser</a:t>
            </a:r>
          </a:p>
        </p:txBody>
      </p:sp>
      <p:sp>
        <p:nvSpPr>
          <p:cNvPr id="5" name="Rectangle 4">
            <a:extLst>
              <a:ext uri="{FF2B5EF4-FFF2-40B4-BE49-F238E27FC236}">
                <a16:creationId xmlns:a16="http://schemas.microsoft.com/office/drawing/2014/main" id="{E93EA7C8-C21B-4E66-9DD9-FDA73296B46A}"/>
              </a:ext>
            </a:extLst>
          </p:cNvPr>
          <p:cNvSpPr/>
          <p:nvPr/>
        </p:nvSpPr>
        <p:spPr>
          <a:xfrm>
            <a:off x="838200" y="3933144"/>
            <a:ext cx="10512000" cy="79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Rest of the DOM API</a:t>
            </a:r>
            <a:r>
              <a:rPr lang="en-US" dirty="0">
                <a:solidFill>
                  <a:schemeClr val="tx1"/>
                </a:solidFill>
              </a:rPr>
              <a:t>: </a:t>
            </a:r>
            <a:r>
              <a:rPr lang="en-US" dirty="0" err="1">
                <a:solidFill>
                  <a:schemeClr val="tx1"/>
                </a:solidFill>
              </a:rPr>
              <a:t>querySelector</a:t>
            </a:r>
            <a:r>
              <a:rPr lang="en-US" dirty="0">
                <a:solidFill>
                  <a:schemeClr val="tx1"/>
                </a:solidFill>
              </a:rPr>
              <a:t>, </a:t>
            </a:r>
            <a:r>
              <a:rPr lang="en-US" dirty="0" err="1">
                <a:solidFill>
                  <a:schemeClr val="tx1"/>
                </a:solidFill>
              </a:rPr>
              <a:t>addEventListener</a:t>
            </a:r>
            <a:r>
              <a:rPr lang="en-US" dirty="0">
                <a:solidFill>
                  <a:schemeClr val="tx1"/>
                </a:solidFill>
              </a:rPr>
              <a:t>, etc.</a:t>
            </a:r>
          </a:p>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More APIs</a:t>
            </a:r>
            <a:r>
              <a:rPr lang="en-US" dirty="0">
                <a:solidFill>
                  <a:schemeClr val="tx1"/>
                </a:solidFill>
              </a:rPr>
              <a:t>: fetch, workers, etc.</a:t>
            </a:r>
          </a:p>
        </p:txBody>
      </p:sp>
      <p:sp>
        <p:nvSpPr>
          <p:cNvPr id="7" name="Rectangle 6">
            <a:extLst>
              <a:ext uri="{FF2B5EF4-FFF2-40B4-BE49-F238E27FC236}">
                <a16:creationId xmlns:a16="http://schemas.microsoft.com/office/drawing/2014/main" id="{66C291DB-7407-44B5-8D0C-0CE98409C097}"/>
              </a:ext>
            </a:extLst>
          </p:cNvPr>
          <p:cNvSpPr/>
          <p:nvPr/>
        </p:nvSpPr>
        <p:spPr>
          <a:xfrm>
            <a:off x="839792" y="1773040"/>
            <a:ext cx="3384000" cy="20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Custom Elements</a:t>
            </a:r>
          </a:p>
          <a:p>
            <a:pPr algn="ctr"/>
            <a:endParaRPr lang="en-US" dirty="0">
              <a:solidFill>
                <a:schemeClr val="tx1"/>
              </a:solidFill>
            </a:endParaRPr>
          </a:p>
          <a:p>
            <a:pPr algn="ctr"/>
            <a:r>
              <a:rPr lang="en-US" dirty="0" err="1">
                <a:solidFill>
                  <a:schemeClr val="tx1"/>
                </a:solidFill>
              </a:rPr>
              <a:t>customElements.define</a:t>
            </a:r>
            <a:br>
              <a:rPr lang="en-US" dirty="0">
                <a:solidFill>
                  <a:schemeClr val="tx1"/>
                </a:solidFill>
              </a:rPr>
            </a:br>
            <a:r>
              <a:rPr lang="en-US" dirty="0">
                <a:solidFill>
                  <a:schemeClr val="tx1"/>
                </a:solidFill>
              </a:rPr>
              <a:t>(‘tag-name’, Class)</a:t>
            </a:r>
          </a:p>
          <a:p>
            <a:pPr algn="ctr"/>
            <a:endParaRPr lang="en-US" dirty="0">
              <a:solidFill>
                <a:schemeClr val="tx1"/>
              </a:solidFill>
            </a:endParaRPr>
          </a:p>
          <a:p>
            <a:pPr algn="ctr"/>
            <a:r>
              <a:rPr lang="en-US" dirty="0">
                <a:solidFill>
                  <a:schemeClr val="tx1"/>
                </a:solidFill>
              </a:rPr>
              <a:t>Lifecycle methods</a:t>
            </a:r>
          </a:p>
        </p:txBody>
      </p:sp>
      <p:sp>
        <p:nvSpPr>
          <p:cNvPr id="8" name="Rectangle 7">
            <a:extLst>
              <a:ext uri="{FF2B5EF4-FFF2-40B4-BE49-F238E27FC236}">
                <a16:creationId xmlns:a16="http://schemas.microsoft.com/office/drawing/2014/main" id="{8C716174-B695-4750-AB65-8AB44C9C44FF}"/>
              </a:ext>
            </a:extLst>
          </p:cNvPr>
          <p:cNvSpPr/>
          <p:nvPr/>
        </p:nvSpPr>
        <p:spPr>
          <a:xfrm>
            <a:off x="4404188" y="1773040"/>
            <a:ext cx="3384000" cy="20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Shadow DOM</a:t>
            </a:r>
          </a:p>
          <a:p>
            <a:pPr algn="ctr"/>
            <a:endParaRPr lang="en-US" dirty="0">
              <a:solidFill>
                <a:schemeClr val="tx1"/>
              </a:solidFill>
            </a:endParaRPr>
          </a:p>
          <a:p>
            <a:pPr algn="ctr"/>
            <a:r>
              <a:rPr lang="en-US" dirty="0" err="1">
                <a:solidFill>
                  <a:schemeClr val="tx1"/>
                </a:solidFill>
              </a:rPr>
              <a:t>this.attachShadow</a:t>
            </a:r>
            <a:r>
              <a:rPr lang="en-US" dirty="0">
                <a:solidFill>
                  <a:schemeClr val="tx1"/>
                </a:solidFill>
              </a:rPr>
              <a:t>()</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Encapsulation</a:t>
            </a:r>
          </a:p>
        </p:txBody>
      </p:sp>
      <p:sp>
        <p:nvSpPr>
          <p:cNvPr id="9" name="Rectangle 8">
            <a:extLst>
              <a:ext uri="{FF2B5EF4-FFF2-40B4-BE49-F238E27FC236}">
                <a16:creationId xmlns:a16="http://schemas.microsoft.com/office/drawing/2014/main" id="{19B08AE2-9BE3-4B8A-8608-8C6CBA5574D6}"/>
              </a:ext>
            </a:extLst>
          </p:cNvPr>
          <p:cNvSpPr/>
          <p:nvPr/>
        </p:nvSpPr>
        <p:spPr>
          <a:xfrm>
            <a:off x="7968584" y="1773040"/>
            <a:ext cx="3384000" cy="201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Template tags</a:t>
            </a:r>
          </a:p>
          <a:p>
            <a:pPr algn="ctr"/>
            <a:endParaRPr lang="en-US" dirty="0">
              <a:solidFill>
                <a:schemeClr val="tx1"/>
              </a:solidFill>
            </a:endParaRPr>
          </a:p>
          <a:p>
            <a:pPr algn="ctr"/>
            <a:r>
              <a:rPr lang="en-US" dirty="0">
                <a:solidFill>
                  <a:schemeClr val="tx1"/>
                </a:solidFill>
              </a:rPr>
              <a:t>&lt;template&gt;&lt;/template&gt;</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HTML reuse</a:t>
            </a:r>
          </a:p>
        </p:txBody>
      </p:sp>
      <p:sp>
        <p:nvSpPr>
          <p:cNvPr id="10" name="Rectangle 9">
            <a:extLst>
              <a:ext uri="{FF2B5EF4-FFF2-40B4-BE49-F238E27FC236}">
                <a16:creationId xmlns:a16="http://schemas.microsoft.com/office/drawing/2014/main" id="{5706BE2D-9A7D-445B-82EF-7159E33B5B64}"/>
              </a:ext>
            </a:extLst>
          </p:cNvPr>
          <p:cNvSpPr/>
          <p:nvPr/>
        </p:nvSpPr>
        <p:spPr>
          <a:xfrm>
            <a:off x="838200" y="4869216"/>
            <a:ext cx="10512000" cy="50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ES modules</a:t>
            </a:r>
            <a:r>
              <a:rPr lang="en-US" dirty="0">
                <a:solidFill>
                  <a:schemeClr val="tx1"/>
                </a:solidFill>
              </a:rPr>
              <a:t>: import * from ‘anywhere’, etc.</a:t>
            </a:r>
          </a:p>
        </p:txBody>
      </p:sp>
      <p:sp>
        <p:nvSpPr>
          <p:cNvPr id="12" name="Rectangle 11">
            <a:extLst>
              <a:ext uri="{FF2B5EF4-FFF2-40B4-BE49-F238E27FC236}">
                <a16:creationId xmlns:a16="http://schemas.microsoft.com/office/drawing/2014/main" id="{A04D2191-AD85-4A27-AC24-3C6683C3640B}"/>
              </a:ext>
            </a:extLst>
          </p:cNvPr>
          <p:cNvSpPr/>
          <p:nvPr/>
        </p:nvSpPr>
        <p:spPr>
          <a:xfrm>
            <a:off x="838200" y="5517288"/>
            <a:ext cx="10512000" cy="504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Vanilla JS</a:t>
            </a:r>
            <a:r>
              <a:rPr lang="en-US" dirty="0">
                <a:solidFill>
                  <a:schemeClr val="tx1"/>
                </a:solidFill>
              </a:rPr>
              <a:t>: string literals, </a:t>
            </a:r>
            <a:r>
              <a:rPr lang="en-US" dirty="0" err="1">
                <a:solidFill>
                  <a:schemeClr val="tx1"/>
                </a:solidFill>
              </a:rPr>
              <a:t>Array.map</a:t>
            </a:r>
            <a:r>
              <a:rPr lang="en-US" dirty="0">
                <a:solidFill>
                  <a:schemeClr val="tx1"/>
                </a:solidFill>
              </a:rPr>
              <a:t>, etc.</a:t>
            </a:r>
          </a:p>
        </p:txBody>
      </p:sp>
    </p:spTree>
    <p:extLst>
      <p:ext uri="{BB962C8B-B14F-4D97-AF65-F5344CB8AC3E}">
        <p14:creationId xmlns:p14="http://schemas.microsoft.com/office/powerpoint/2010/main" val="98854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6173-E86B-407F-8439-6ECAB73210C0}"/>
              </a:ext>
            </a:extLst>
          </p:cNvPr>
          <p:cNvSpPr>
            <a:spLocks noGrp="1"/>
          </p:cNvSpPr>
          <p:nvPr>
            <p:ph type="title"/>
          </p:nvPr>
        </p:nvSpPr>
        <p:spPr/>
        <p:txBody>
          <a:bodyPr/>
          <a:lstStyle/>
          <a:p>
            <a:r>
              <a:rPr lang="en-US" dirty="0"/>
              <a:t>Web components are freaking fun!</a:t>
            </a:r>
          </a:p>
        </p:txBody>
      </p:sp>
      <p:sp>
        <p:nvSpPr>
          <p:cNvPr id="3" name="Text Placeholder 2">
            <a:extLst>
              <a:ext uri="{FF2B5EF4-FFF2-40B4-BE49-F238E27FC236}">
                <a16:creationId xmlns:a16="http://schemas.microsoft.com/office/drawing/2014/main" id="{F979DB17-2464-4CFE-A484-B58CF3545020}"/>
              </a:ext>
            </a:extLst>
          </p:cNvPr>
          <p:cNvSpPr>
            <a:spLocks noGrp="1"/>
          </p:cNvSpPr>
          <p:nvPr>
            <p:ph type="body" idx="1"/>
          </p:nvPr>
        </p:nvSpPr>
        <p:spPr/>
        <p:txBody>
          <a:bodyPr/>
          <a:lstStyle/>
          <a:p>
            <a:r>
              <a:rPr lang="en-US" dirty="0"/>
              <a:t>Also, they enable you to design code the way the web platform was designed to be used.</a:t>
            </a:r>
          </a:p>
        </p:txBody>
      </p:sp>
    </p:spTree>
    <p:extLst>
      <p:ext uri="{BB962C8B-B14F-4D97-AF65-F5344CB8AC3E}">
        <p14:creationId xmlns:p14="http://schemas.microsoft.com/office/powerpoint/2010/main" val="18726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DC61B-CC37-4E7C-BB57-0BBA9CEF61FF}"/>
              </a:ext>
            </a:extLst>
          </p:cNvPr>
          <p:cNvSpPr>
            <a:spLocks noGrp="1"/>
          </p:cNvSpPr>
          <p:nvPr>
            <p:ph type="title"/>
          </p:nvPr>
        </p:nvSpPr>
        <p:spPr/>
        <p:txBody>
          <a:bodyPr/>
          <a:lstStyle/>
          <a:p>
            <a:r>
              <a:rPr lang="en-US" dirty="0"/>
              <a:t>DEMO TIME!</a:t>
            </a:r>
          </a:p>
        </p:txBody>
      </p:sp>
      <p:sp>
        <p:nvSpPr>
          <p:cNvPr id="3" name="Text Placeholder 2">
            <a:extLst>
              <a:ext uri="{FF2B5EF4-FFF2-40B4-BE49-F238E27FC236}">
                <a16:creationId xmlns:a16="http://schemas.microsoft.com/office/drawing/2014/main" id="{8D18AA30-7A03-46FE-8B39-A9B2D9621A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549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E876-69E8-4F11-8EE1-D16617B9F558}"/>
              </a:ext>
            </a:extLst>
          </p:cNvPr>
          <p:cNvSpPr>
            <a:spLocks noGrp="1"/>
          </p:cNvSpPr>
          <p:nvPr>
            <p:ph type="title"/>
          </p:nvPr>
        </p:nvSpPr>
        <p:spPr/>
        <p:txBody>
          <a:bodyPr>
            <a:normAutofit fontScale="90000"/>
          </a:bodyPr>
          <a:lstStyle/>
          <a:p>
            <a:r>
              <a:rPr lang="en-US" dirty="0"/>
              <a:t>Web components have been around for a long time and are picking up speed</a:t>
            </a:r>
          </a:p>
        </p:txBody>
      </p:sp>
      <p:sp>
        <p:nvSpPr>
          <p:cNvPr id="3" name="Text Placeholder 2">
            <a:extLst>
              <a:ext uri="{FF2B5EF4-FFF2-40B4-BE49-F238E27FC236}">
                <a16:creationId xmlns:a16="http://schemas.microsoft.com/office/drawing/2014/main" id="{ADC85E9B-DA64-422B-8FE3-91410EA711F9}"/>
              </a:ext>
            </a:extLst>
          </p:cNvPr>
          <p:cNvSpPr>
            <a:spLocks noGrp="1"/>
          </p:cNvSpPr>
          <p:nvPr>
            <p:ph type="body" idx="1"/>
          </p:nvPr>
        </p:nvSpPr>
        <p:spPr/>
        <p:txBody>
          <a:bodyPr/>
          <a:lstStyle/>
          <a:p>
            <a:r>
              <a:rPr lang="en-US" dirty="0"/>
              <a:t>Accelerated Mobile Pages, Polymer, Stencil and e.g. Salesforce Lightning Web Components are all based on web components.</a:t>
            </a:r>
          </a:p>
        </p:txBody>
      </p:sp>
    </p:spTree>
    <p:extLst>
      <p:ext uri="{BB962C8B-B14F-4D97-AF65-F5344CB8AC3E}">
        <p14:creationId xmlns:p14="http://schemas.microsoft.com/office/powerpoint/2010/main" val="2140131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ira Code Light">
      <a:majorFont>
        <a:latin typeface="Fira Code Light"/>
        <a:ea typeface=""/>
        <a:cs typeface=""/>
      </a:majorFont>
      <a:minorFont>
        <a:latin typeface="Fira Cod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1328</Words>
  <Application>Microsoft Office PowerPoint</Application>
  <PresentationFormat>Widescreen</PresentationFormat>
  <Paragraphs>127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Fira Code Light</vt:lpstr>
      <vt:lpstr>Fira Code Medium</vt:lpstr>
      <vt:lpstr>Office Theme</vt:lpstr>
      <vt:lpstr>Zero dependency front-end components with Web Components</vt:lpstr>
      <vt:lpstr>Web standards and vanilla JS FTW!</vt:lpstr>
      <vt:lpstr>Hi, I’m Eric Entrepreneur and  full-stack developer</vt:lpstr>
      <vt:lpstr>Frameworks and libraries are great, but make things more complicated</vt:lpstr>
      <vt:lpstr>Web components are nothing complicated, just a few building blocks</vt:lpstr>
      <vt:lpstr>Web components in the browser</vt:lpstr>
      <vt:lpstr>Web components are freaking fun!</vt:lpstr>
      <vt:lpstr>DEMO TIME!</vt:lpstr>
      <vt:lpstr>Web components have been around for a long time and are picking up speed</vt:lpstr>
      <vt:lpstr>Write vanilla HTML/JS/CSS, use native APIs and   have fun experimenting!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can the web platform (not) do?</dc:title>
  <dc:creator>Eric Selin</dc:creator>
  <cp:lastModifiedBy>Eric Selin</cp:lastModifiedBy>
  <cp:revision>34</cp:revision>
  <dcterms:created xsi:type="dcterms:W3CDTF">2019-11-26T15:31:35Z</dcterms:created>
  <dcterms:modified xsi:type="dcterms:W3CDTF">2019-11-27T16:30:55Z</dcterms:modified>
</cp:coreProperties>
</file>