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elp investor to find the most suitable restaurant to invest"/>
          <p:cNvSpPr txBox="1"/>
          <p:nvPr>
            <p:ph type="ctrTitle"/>
          </p:nvPr>
        </p:nvSpPr>
        <p:spPr>
          <a:xfrm>
            <a:off x="1270000" y="1498600"/>
            <a:ext cx="10464800" cy="3581400"/>
          </a:xfrm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Help investor to find the most suitable restaurant to invest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sul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</a:t>
            </a:r>
          </a:p>
        </p:txBody>
      </p:sp>
      <p:sp>
        <p:nvSpPr>
          <p:cNvPr id="161" name="We are able to see that the second target restaurant gets the highest rating. Therefore, we are going to recommend the second restaurant to the stakeholder."/>
          <p:cNvSpPr txBox="1"/>
          <p:nvPr>
            <p:ph type="body" sz="half" idx="1"/>
          </p:nvPr>
        </p:nvSpPr>
        <p:spPr>
          <a:xfrm>
            <a:off x="6898119" y="2597150"/>
            <a:ext cx="5334001" cy="62865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We are able to see that the second target restaurant gets the highest rating. Therefore, we are going to recommend the second restaurant to the stakeholder. </a:t>
            </a:r>
          </a:p>
        </p:txBody>
      </p:sp>
      <p:pic>
        <p:nvPicPr>
          <p:cNvPr id="162" name="Screen Shot 2019-12-29 at 11.29.29 AM.png" descr="Screen Shot 2019-12-29 at 11.29.2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6433" y="3127326"/>
            <a:ext cx="3201400" cy="2037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1.jpg" descr="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4558" y="596403"/>
            <a:ext cx="5156201" cy="7772401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Introduction"/>
          <p:cNvSpPr txBox="1"/>
          <p:nvPr/>
        </p:nvSpPr>
        <p:spPr>
          <a:xfrm>
            <a:off x="529082" y="1042417"/>
            <a:ext cx="32090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Introduction </a:t>
            </a:r>
          </a:p>
        </p:txBody>
      </p:sp>
      <p:sp>
        <p:nvSpPr>
          <p:cNvPr id="123" name="The stakeholder just came to Vancouver.…"/>
          <p:cNvSpPr txBox="1"/>
          <p:nvPr>
            <p:ph type="body" sz="half" idx="1"/>
          </p:nvPr>
        </p:nvSpPr>
        <p:spPr>
          <a:xfrm>
            <a:off x="609600" y="2006600"/>
            <a:ext cx="5334000" cy="6286500"/>
          </a:xfrm>
          <a:prstGeom prst="rect">
            <a:avLst/>
          </a:prstGeom>
        </p:spPr>
        <p:txBody>
          <a:bodyPr anchor="ctr"/>
          <a:lstStyle/>
          <a:p>
            <a:pPr>
              <a:defRPr b="1" sz="2400"/>
            </a:pPr>
            <a:r>
              <a:t>The stakeholder just came to Vancouver. </a:t>
            </a:r>
          </a:p>
          <a:p>
            <a:pPr>
              <a:defRPr b="1" sz="2400"/>
            </a:pPr>
          </a:p>
          <a:p>
            <a:pPr>
              <a:defRPr b="1" sz="2400"/>
            </a:pPr>
            <a:r>
              <a:t>He has been to several really good Seafood restaurants. </a:t>
            </a:r>
          </a:p>
          <a:p>
            <a:pPr>
              <a:defRPr b="1" sz="2400"/>
            </a:pPr>
          </a:p>
          <a:p>
            <a:pPr>
              <a:defRPr b="1" sz="2400"/>
            </a:pPr>
            <a:r>
              <a:t>He wants to invest on one of top Seafood restaurants.</a:t>
            </a:r>
          </a:p>
          <a:p>
            <a:pPr>
              <a:defRPr b="1" sz="2400"/>
            </a:pPr>
          </a:p>
          <a:p>
            <a:pPr>
              <a:defRPr b="1" sz="2400"/>
            </a:pPr>
            <a:r>
              <a:t>He needs our advice.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Business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Business Problem</a:t>
            </a:r>
          </a:p>
        </p:txBody>
      </p:sp>
      <p:sp>
        <p:nvSpPr>
          <p:cNvPr id="126" name="The stakeholder has given us a rating list about the restaurants that he has been to.…"/>
          <p:cNvSpPr txBox="1"/>
          <p:nvPr>
            <p:ph type="body" sz="half" idx="1"/>
          </p:nvPr>
        </p:nvSpPr>
        <p:spPr>
          <a:xfrm>
            <a:off x="2146300" y="2362200"/>
            <a:ext cx="7626599" cy="6286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stakeholder has given us a </a:t>
            </a:r>
            <a:r>
              <a:rPr b="1"/>
              <a:t>rating list </a:t>
            </a:r>
            <a:r>
              <a:t>about the restaurants that he has been to.</a:t>
            </a:r>
          </a:p>
          <a:p>
            <a:pPr marL="0" indent="0">
              <a:buSzTx/>
              <a:buNone/>
            </a:pPr>
            <a:r>
              <a:t>His ideal restaurant should</a:t>
            </a:r>
          </a:p>
          <a:p>
            <a:pPr marL="388937" indent="-388937">
              <a:defRPr b="1" sz="2400"/>
            </a:pPr>
            <a:r>
              <a:t> have some nightlife spot nearby </a:t>
            </a:r>
          </a:p>
          <a:p>
            <a:pPr marL="388937" indent="-388937">
              <a:defRPr b="1" sz="2400"/>
            </a:pPr>
            <a:r>
              <a:t> be closed to some bus stop or metro stations</a:t>
            </a:r>
          </a:p>
          <a:p>
            <a:pPr marL="388937" indent="-388937">
              <a:defRPr b="1" sz="2400"/>
            </a:pPr>
            <a:r>
              <a:t> have some shopping malls around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129" name="Stakeholder's rating…"/>
          <p:cNvSpPr txBox="1"/>
          <p:nvPr>
            <p:ph type="body" sz="half" idx="1"/>
          </p:nvPr>
        </p:nvSpPr>
        <p:spPr>
          <a:xfrm>
            <a:off x="2185503" y="2509491"/>
            <a:ext cx="5334001" cy="521185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Stakeholder's rating</a:t>
            </a:r>
          </a:p>
          <a:p>
            <a:pPr>
              <a:defRPr b="1"/>
            </a:pPr>
            <a:r>
              <a:t>Three potential target  restaurants</a:t>
            </a:r>
          </a:p>
          <a:p>
            <a:pPr/>
            <a:r>
              <a:rPr b="1"/>
              <a:t>Nearby venues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ata that we ne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that we need</a:t>
            </a:r>
          </a:p>
        </p:txBody>
      </p:sp>
      <p:pic>
        <p:nvPicPr>
          <p:cNvPr id="132" name="Screen Shot 2019-12-29 at 10.35.24 AM.png" descr="Screen Shot 2019-12-29 at 10.35.2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0227" y="3229373"/>
            <a:ext cx="6617870" cy="192048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takeholder’s rating"/>
          <p:cNvSpPr txBox="1"/>
          <p:nvPr/>
        </p:nvSpPr>
        <p:spPr>
          <a:xfrm>
            <a:off x="1369995" y="2590657"/>
            <a:ext cx="302666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Stakeholder’s rating</a:t>
            </a:r>
          </a:p>
        </p:txBody>
      </p:sp>
      <p:sp>
        <p:nvSpPr>
          <p:cNvPr id="134" name="Three potential target  restaurants"/>
          <p:cNvSpPr txBox="1"/>
          <p:nvPr/>
        </p:nvSpPr>
        <p:spPr>
          <a:xfrm>
            <a:off x="1233517" y="5966226"/>
            <a:ext cx="524835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Three potential target  restaurants  </a:t>
            </a:r>
          </a:p>
        </p:txBody>
      </p:sp>
      <p:pic>
        <p:nvPicPr>
          <p:cNvPr id="135" name="Screen Shot 2019-12-29 at 10.49.14 AM.png" descr="Screen Shot 2019-12-29 at 10.49.1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7661" y="6665635"/>
            <a:ext cx="5829301" cy="149860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The two dataframes can be accessed from OpenTable ."/>
          <p:cNvSpPr txBox="1"/>
          <p:nvPr/>
        </p:nvSpPr>
        <p:spPr>
          <a:xfrm>
            <a:off x="7713364" y="4277970"/>
            <a:ext cx="3943685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The two dataframes can be accessed from OpenTable 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ata that we ne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that we need</a:t>
            </a:r>
          </a:p>
        </p:txBody>
      </p:sp>
      <p:sp>
        <p:nvSpPr>
          <p:cNvPr id="139" name="The two dataframes can be accessed using FourSquare API."/>
          <p:cNvSpPr txBox="1"/>
          <p:nvPr/>
        </p:nvSpPr>
        <p:spPr>
          <a:xfrm>
            <a:off x="7713364" y="4277970"/>
            <a:ext cx="3943685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The two dataframes can be accessed using FourSquare API.</a:t>
            </a:r>
          </a:p>
        </p:txBody>
      </p:sp>
      <p:pic>
        <p:nvPicPr>
          <p:cNvPr id="140" name="Screen Shot 2019-12-29 at 10.59.59 AM.png" descr="Screen Shot 2019-12-29 at 10.59.5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50" y="3320409"/>
            <a:ext cx="6057900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creen Shot 2019-12-29 at 11.00.09 AM.png" descr="Screen Shot 2019-12-29 at 11.00.0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900" y="6684181"/>
            <a:ext cx="7124701" cy="224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takeholder’s choice nearby venues"/>
          <p:cNvSpPr txBox="1"/>
          <p:nvPr/>
        </p:nvSpPr>
        <p:spPr>
          <a:xfrm>
            <a:off x="507897" y="2439033"/>
            <a:ext cx="534741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Stakeholder’s choice nearby venues</a:t>
            </a:r>
          </a:p>
        </p:txBody>
      </p:sp>
      <p:sp>
        <p:nvSpPr>
          <p:cNvPr id="143" name="Target restaurant nearby venues"/>
          <p:cNvSpPr txBox="1"/>
          <p:nvPr/>
        </p:nvSpPr>
        <p:spPr>
          <a:xfrm>
            <a:off x="782674" y="5787765"/>
            <a:ext cx="479785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Target restaurant nearby venues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Methods</a:t>
            </a:r>
          </a:p>
        </p:txBody>
      </p:sp>
      <p:sp>
        <p:nvSpPr>
          <p:cNvPr id="146" name="With the above data, I am able to use the content-based recommendation algorithm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With the above data, I am able to use the </a:t>
            </a:r>
            <a:r>
              <a:rPr b="1"/>
              <a:t>content-based recommendation algorithm</a:t>
            </a:r>
            <a:r>
              <a:t>. </a:t>
            </a:r>
          </a:p>
        </p:txBody>
      </p:sp>
      <p:sp>
        <p:nvSpPr>
          <p:cNvPr id="147" name="Stakeholder's rating could be considered as the profile.…"/>
          <p:cNvSpPr txBox="1"/>
          <p:nvPr/>
        </p:nvSpPr>
        <p:spPr>
          <a:xfrm>
            <a:off x="7124544" y="2590800"/>
            <a:ext cx="5334001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527843" indent="-527843" algn="l" defTabSz="554990">
              <a:spcBef>
                <a:spcPts val="3000"/>
              </a:spcBef>
              <a:buSzPct val="100000"/>
              <a:buAutoNum type="arabicPeriod" startAt="1"/>
              <a:defRPr b="0" sz="2660"/>
            </a:pPr>
            <a:r>
              <a:t>Stakeholder's rating could be considered as the profile.</a:t>
            </a:r>
          </a:p>
          <a:p>
            <a:pPr marL="527843" indent="-527843" algn="l" defTabSz="554990">
              <a:spcBef>
                <a:spcPts val="3000"/>
              </a:spcBef>
              <a:buSzPct val="100000"/>
              <a:buAutoNum type="arabicPeriod" startAt="1"/>
              <a:defRPr b="0" sz="2660"/>
            </a:pPr>
            <a:r>
              <a:t>Combined with the count of his choice, we can get a weighted feature set for his interest. After the normalization, we will get the user profile.</a:t>
            </a:r>
          </a:p>
          <a:p>
            <a:pPr marL="527843" indent="-527843" algn="l" defTabSz="554990">
              <a:spcBef>
                <a:spcPts val="3000"/>
              </a:spcBef>
              <a:buSzPct val="100000"/>
              <a:buAutoNum type="arabicPeriod" startAt="1"/>
              <a:defRPr b="0" sz="2660"/>
            </a:pPr>
            <a:r>
              <a:t>The user profile can be applied on the 3 candidate information and generate a ranking result. From the ranking result, we can make the final decision.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Methods</a:t>
            </a:r>
          </a:p>
        </p:txBody>
      </p:sp>
      <p:pic>
        <p:nvPicPr>
          <p:cNvPr id="150" name="Screen Shot 2019-12-29 at 11.18.21 AM.png" descr="Screen Shot 2019-12-29 at 11.18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3240" y="2670106"/>
            <a:ext cx="5626101" cy="198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Using these two data frames, we can get the User Profile."/>
          <p:cNvSpPr txBox="1"/>
          <p:nvPr>
            <p:ph type="body" sz="quarter" idx="1"/>
          </p:nvPr>
        </p:nvSpPr>
        <p:spPr>
          <a:xfrm>
            <a:off x="7176510" y="2451604"/>
            <a:ext cx="5334001" cy="1728095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Using these two data frames, we can get the User Profile.</a:t>
            </a:r>
          </a:p>
        </p:txBody>
      </p:sp>
      <p:pic>
        <p:nvPicPr>
          <p:cNvPr id="152" name="Screen Shot 2019-12-29 at 11.18.53 AM.png" descr="Screen Shot 2019-12-29 at 11.18.53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1604" y="5440532"/>
            <a:ext cx="3746501" cy="144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Screen Shot 2019-12-29 at 11.21.18 AM.png" descr="Screen Shot 2019-12-29 at 11.21.18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99965" y="4793246"/>
            <a:ext cx="4570670" cy="18943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Methods</a:t>
            </a:r>
          </a:p>
        </p:txBody>
      </p:sp>
      <p:sp>
        <p:nvSpPr>
          <p:cNvPr id="156" name="We apply the user profile to the target restaurants and then we will get the final ratings of targets."/>
          <p:cNvSpPr txBox="1"/>
          <p:nvPr>
            <p:ph type="body" sz="quarter" idx="1"/>
          </p:nvPr>
        </p:nvSpPr>
        <p:spPr>
          <a:xfrm>
            <a:off x="7176510" y="2451604"/>
            <a:ext cx="5334001" cy="346958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We apply the user profile to the target restaurants and then we will get the final ratings of targets. </a:t>
            </a:r>
          </a:p>
        </p:txBody>
      </p:sp>
      <p:pic>
        <p:nvPicPr>
          <p:cNvPr id="157" name="Screen Shot 2019-12-29 at 11.21.18 AM.png" descr="Screen Shot 2019-12-29 at 11.21.1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1816" y="2963824"/>
            <a:ext cx="4570669" cy="1894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Screen Shot 2019-12-29 at 11.24.08 AM.png" descr="Screen Shot 2019-12-29 at 11.24.08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600" y="5589087"/>
            <a:ext cx="6007101" cy="243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