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585" r:id="rId2"/>
    <p:sldId id="583" r:id="rId3"/>
    <p:sldId id="590" r:id="rId4"/>
    <p:sldId id="584" r:id="rId5"/>
    <p:sldId id="591" r:id="rId6"/>
    <p:sldId id="586" r:id="rId7"/>
    <p:sldId id="588" r:id="rId8"/>
    <p:sldId id="589" r:id="rId9"/>
    <p:sldId id="592" r:id="rId10"/>
    <p:sldId id="593" r:id="rId11"/>
    <p:sldId id="594" r:id="rId12"/>
    <p:sldId id="595" r:id="rId13"/>
    <p:sldId id="395" r:id="rId14"/>
  </p:sldIdLst>
  <p:sldSz cx="9144000" cy="5715000" type="screen16x10"/>
  <p:notesSz cx="6997700" cy="9271000"/>
  <p:custShowLst>
    <p:custShow name="Presentation" id="0">
      <p:sldLst/>
    </p:custShow>
    <p:custShow name="Printing" id="1">
      <p:sldLst/>
    </p:custShow>
  </p:custShowLst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6" autoAdjust="0"/>
    <p:restoredTop sz="84158" autoAdjust="0"/>
  </p:normalViewPr>
  <p:slideViewPr>
    <p:cSldViewPr snapToGrid="0">
      <p:cViewPr varScale="1">
        <p:scale>
          <a:sx n="114" d="100"/>
          <a:sy n="114" d="100"/>
        </p:scale>
        <p:origin x="1608" y="-2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A082B53A-373F-4C4E-8DA6-2B1488136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7550" y="695325"/>
            <a:ext cx="55641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604" y="4404125"/>
            <a:ext cx="5132493" cy="417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9A0472CA-FC55-4ED2-9026-F7B2544B9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7A651-FDA5-414D-BDD0-802B05A332AC}" type="slidenum">
              <a:rPr lang="en-US"/>
              <a:pPr/>
              <a:t>13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695325"/>
            <a:ext cx="5564188" cy="3478213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 sz="4000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 sz="3333">
                <a:latin typeface="Calibri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9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59292"/>
            <a:ext cx="2286000" cy="4845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59292"/>
            <a:ext cx="6705600" cy="4845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80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0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70B77B-6D41-4CF7-AEC8-F9CC518BA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8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8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2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5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3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2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714500"/>
            <a:ext cx="6553200" cy="5450417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55000" y="4709583"/>
            <a:ext cx="889000" cy="8890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78856" y="5458519"/>
            <a:ext cx="2198038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UCSC CMPE-013/L Summer 2018</a:t>
            </a:r>
          </a:p>
        </p:txBody>
      </p:sp>
      <p:sp>
        <p:nvSpPr>
          <p:cNvPr id="1033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" y="5461000"/>
            <a:ext cx="1244251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Max Lichtenstein</a:t>
            </a: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4826001"/>
            <a:ext cx="838200" cy="695854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9"/>
            </p:custDataLst>
          </p:nvPr>
        </p:nvSpPr>
        <p:spPr bwMode="auto">
          <a:xfrm>
            <a:off x="0" y="259292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0" descr="ucseal">
            <a:extLst>
              <a:ext uri="{FF2B5EF4-FFF2-40B4-BE49-F238E27FC236}">
                <a16:creationId xmlns:a16="http://schemas.microsoft.com/office/drawing/2014/main" id="{82FA5EF7-5351-484A-9067-F1877E04CF2A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4826001"/>
            <a:ext cx="838200" cy="695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8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38098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76197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142954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523939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har char="–"/>
        <a:defRPr sz="2333">
          <a:solidFill>
            <a:schemeClr val="tx1"/>
          </a:solidFill>
          <a:latin typeface="Calibri" pitchFamily="34" charset="0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Calibri" pitchFamily="34" charset="0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Calibri" pitchFamily="34" charset="0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768F-D949-4566-A3E9-1C5FF1151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ES 2:  Extras and Common Mistakes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F3CF-D2ED-4692-A70B-EA7DB96DA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C4D-83A9-4C8F-942E-80A7481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bounce</a:t>
            </a:r>
          </a:p>
        </p:txBody>
      </p:sp>
      <p:pic>
        <p:nvPicPr>
          <p:cNvPr id="1026" name="Picture 2" descr="Image result for switch bounce">
            <a:extLst>
              <a:ext uri="{FF2B5EF4-FFF2-40B4-BE49-F238E27FC236}">
                <a16:creationId xmlns:a16="http://schemas.microsoft.com/office/drawing/2014/main" id="{340DE244-CED0-4202-96B4-FA4F9553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73" y="1513164"/>
            <a:ext cx="3048000" cy="2286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tact switch diagram">
            <a:extLst>
              <a:ext uri="{FF2B5EF4-FFF2-40B4-BE49-F238E27FC236}">
                <a16:creationId xmlns:a16="http://schemas.microsoft.com/office/drawing/2014/main" id="{46F0219E-B3F2-42A0-B330-5965B03F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46" y="1546502"/>
            <a:ext cx="3857625" cy="221932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1C53-286B-4C3D-8B21-627ACF9E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Challenge: Debouncing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E33C-5DFC-4881-9B58-5711DB89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10" y="2054953"/>
            <a:ext cx="8229600" cy="3771636"/>
          </a:xfrm>
        </p:spPr>
        <p:txBody>
          <a:bodyPr/>
          <a:lstStyle/>
          <a:p>
            <a:r>
              <a:rPr lang="en-US" dirty="0"/>
              <a:t>Write a bump event checker that prevents “bouncing” events.</a:t>
            </a:r>
          </a:p>
        </p:txBody>
      </p:sp>
    </p:spTree>
    <p:extLst>
      <p:ext uri="{BB962C8B-B14F-4D97-AF65-F5344CB8AC3E}">
        <p14:creationId xmlns:p14="http://schemas.microsoft.com/office/powerpoint/2010/main" val="392647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1C53-286B-4C3D-8B21-627ACF9E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Challenge: Improve ES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B9C39-7538-44A7-AF58-85A15B4C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6BF-6EB3-40B7-A5E6-D7B0B419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FBC6-B3A5-49F4-8C7E-B6452D87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941" y="1299944"/>
            <a:ext cx="5331204" cy="3771636"/>
          </a:xfrm>
        </p:spPr>
        <p:txBody>
          <a:bodyPr/>
          <a:lstStyle/>
          <a:p>
            <a:r>
              <a:rPr lang="en-US" dirty="0"/>
              <a:t>COSMOS Sites feedback</a:t>
            </a:r>
          </a:p>
          <a:p>
            <a:r>
              <a:rPr lang="en-US" dirty="0"/>
              <a:t>Common ES framework errors (so far) </a:t>
            </a:r>
          </a:p>
          <a:p>
            <a:r>
              <a:rPr lang="en-US" dirty="0"/>
              <a:t>New challenge – debouncing</a:t>
            </a:r>
          </a:p>
          <a:p>
            <a:r>
              <a:rPr lang="en-US" dirty="0"/>
              <a:t>New challenge – Improve ES framework</a:t>
            </a:r>
          </a:p>
        </p:txBody>
      </p:sp>
    </p:spTree>
    <p:extLst>
      <p:ext uri="{BB962C8B-B14F-4D97-AF65-F5344CB8AC3E}">
        <p14:creationId xmlns:p14="http://schemas.microsoft.com/office/powerpoint/2010/main" val="6873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273-16C9-419B-9F2A-3F2B54BA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Sites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6B55-EDFA-4E18-ADBD-62908866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38" y="1065052"/>
            <a:ext cx="3825381" cy="3771636"/>
          </a:xfrm>
        </p:spPr>
        <p:txBody>
          <a:bodyPr/>
          <a:lstStyle/>
          <a:p>
            <a:r>
              <a:rPr lang="en-US" sz="2400" dirty="0"/>
              <a:t>They’re not only for code!  Record things like:</a:t>
            </a:r>
          </a:p>
          <a:p>
            <a:pPr lvl="1"/>
            <a:r>
              <a:rPr lang="en-US" sz="2133" dirty="0"/>
              <a:t>New concepts, technologies, approaches</a:t>
            </a:r>
          </a:p>
          <a:p>
            <a:pPr lvl="1"/>
            <a:r>
              <a:rPr lang="en-US" sz="2133" dirty="0"/>
              <a:t>Errors/ Questions / mysteries</a:t>
            </a:r>
          </a:p>
          <a:p>
            <a:pPr lvl="1"/>
            <a:r>
              <a:rPr lang="en-US" sz="2133" dirty="0"/>
              <a:t>Reflections </a:t>
            </a:r>
          </a:p>
          <a:p>
            <a:pPr lvl="2"/>
            <a:r>
              <a:rPr lang="en-US" sz="1800" dirty="0"/>
              <a:t>(what worked well, what didn’t, how could this be useful later?)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59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273-16C9-419B-9F2A-3F2B54BA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Sites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6B55-EDFA-4E18-ADBD-62908866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474" y="1129632"/>
            <a:ext cx="3825381" cy="1571623"/>
          </a:xfrm>
        </p:spPr>
        <p:txBody>
          <a:bodyPr/>
          <a:lstStyle/>
          <a:p>
            <a:r>
              <a:rPr lang="en-US" sz="2400" dirty="0"/>
              <a:t>Don’t forget to invite me!</a:t>
            </a:r>
          </a:p>
          <a:p>
            <a:pPr lvl="1"/>
            <a:r>
              <a:rPr lang="en-US" sz="1466" dirty="0"/>
              <a:t>mnlichte@ucsc.edu</a:t>
            </a:r>
          </a:p>
          <a:p>
            <a:pPr lvl="1"/>
            <a:endParaRPr lang="en-US" sz="1466" dirty="0"/>
          </a:p>
          <a:p>
            <a:pPr lvl="1"/>
            <a:endParaRPr lang="en-US" sz="1466" dirty="0"/>
          </a:p>
          <a:p>
            <a:r>
              <a:rPr lang="en-US" sz="2400" dirty="0"/>
              <a:t>Put your name in the site name</a:t>
            </a:r>
          </a:p>
          <a:p>
            <a:pPr lvl="1"/>
            <a:r>
              <a:rPr lang="en-US" sz="2066" dirty="0"/>
              <a:t>And on the front page!</a:t>
            </a:r>
          </a:p>
          <a:p>
            <a:pPr lvl="2"/>
            <a:r>
              <a:rPr lang="en-US" sz="1733" dirty="0"/>
              <a:t>At the </a:t>
            </a:r>
            <a:r>
              <a:rPr lang="en-US" sz="1733" i="1" dirty="0"/>
              <a:t>very least </a:t>
            </a:r>
            <a:r>
              <a:rPr lang="en-US" sz="1733" dirty="0"/>
              <a:t>put it </a:t>
            </a:r>
            <a:r>
              <a:rPr lang="en-US" sz="1733" i="1" dirty="0"/>
              <a:t>somewhere</a:t>
            </a:r>
          </a:p>
          <a:p>
            <a:pPr lvl="2"/>
            <a:endParaRPr lang="en-US" sz="1733" i="1" dirty="0"/>
          </a:p>
          <a:p>
            <a:r>
              <a:rPr lang="en-US" sz="2400" dirty="0"/>
              <a:t>For a couple of you:</a:t>
            </a:r>
          </a:p>
          <a:p>
            <a:pPr lvl="1"/>
            <a:r>
              <a:rPr lang="en-US" sz="2066" dirty="0"/>
              <a:t>Add some content please</a:t>
            </a:r>
          </a:p>
          <a:p>
            <a:pPr lvl="1"/>
            <a:endParaRPr lang="en-US" sz="2066" dirty="0"/>
          </a:p>
          <a:p>
            <a:pPr lvl="1"/>
            <a:endParaRPr lang="en-US" sz="1398" dirty="0"/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58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273-16C9-419B-9F2A-3F2B54BA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Sites feedback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A1BF0-FA9D-4BF9-8D91-11918D88F64D}"/>
              </a:ext>
            </a:extLst>
          </p:cNvPr>
          <p:cNvSpPr txBox="1">
            <a:spLocks/>
          </p:cNvSpPr>
          <p:nvPr/>
        </p:nvSpPr>
        <p:spPr bwMode="auto">
          <a:xfrm>
            <a:off x="553674" y="1080738"/>
            <a:ext cx="3825381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67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333">
                <a:solidFill>
                  <a:schemeClr val="tx1"/>
                </a:solidFill>
                <a:latin typeface="Calibri" pitchFamily="34" charset="0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67">
                <a:solidFill>
                  <a:schemeClr val="tx1"/>
                </a:solidFill>
                <a:latin typeface="Calibri" pitchFamily="34" charset="0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alibri" pitchFamily="34" charset="0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Please post your code/lab notes!</a:t>
            </a:r>
          </a:p>
          <a:p>
            <a:pPr lvl="1"/>
            <a:r>
              <a:rPr lang="en-US" sz="2000" kern="0" dirty="0"/>
              <a:t>It’s how I track the class’s progress</a:t>
            </a:r>
          </a:p>
          <a:p>
            <a:pPr lvl="1"/>
            <a:r>
              <a:rPr lang="en-US" sz="2000" kern="0" dirty="0"/>
              <a:t>Consider making a page for each lab</a:t>
            </a:r>
          </a:p>
          <a:p>
            <a:pPr lvl="1"/>
            <a:endParaRPr lang="en-US" sz="2000" kern="0" dirty="0"/>
          </a:p>
          <a:p>
            <a:r>
              <a:rPr lang="en-US" sz="2000" kern="0" dirty="0"/>
              <a:t>But don’t just paste in code, </a:t>
            </a:r>
          </a:p>
          <a:p>
            <a:pPr lvl="1"/>
            <a:r>
              <a:rPr lang="en-US" sz="2000" kern="0" dirty="0"/>
              <a:t>it is hard to read!  Instead, try:</a:t>
            </a:r>
          </a:p>
          <a:p>
            <a:pPr lvl="2"/>
            <a:r>
              <a:rPr lang="en-US" sz="1600" u="sng" kern="0" dirty="0">
                <a:solidFill>
                  <a:schemeClr val="accent6"/>
                </a:solidFill>
              </a:rPr>
              <a:t>https://tohtml.com/</a:t>
            </a:r>
          </a:p>
          <a:p>
            <a:pPr lvl="2"/>
            <a:r>
              <a:rPr lang="en-US" sz="1600" kern="0" dirty="0"/>
              <a:t>Upload .c file</a:t>
            </a:r>
          </a:p>
          <a:p>
            <a:pPr lvl="2"/>
            <a:r>
              <a:rPr lang="en-US" sz="1600" kern="0" dirty="0"/>
              <a:t>Google docs (?)</a:t>
            </a:r>
          </a:p>
          <a:p>
            <a:endParaRPr lang="en-US" sz="20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A662D-FC76-4476-A960-853FD29A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49" y="1329366"/>
            <a:ext cx="2818701" cy="327438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923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273-16C9-419B-9F2A-3F2B54BA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framework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4ADF-E033-46BE-9A31-789778FC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41" y="1429405"/>
            <a:ext cx="3648075" cy="305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9ACB2-ACC8-4FDE-8D1D-51AE98FC0CD9}"/>
              </a:ext>
            </a:extLst>
          </p:cNvPr>
          <p:cNvSpPr txBox="1"/>
          <p:nvPr/>
        </p:nvSpPr>
        <p:spPr>
          <a:xfrm>
            <a:off x="637563" y="184557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23936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273-16C9-419B-9F2A-3F2B54BA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framework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4ADF-E033-46BE-9A31-789778FC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41" y="1429405"/>
            <a:ext cx="3648075" cy="30575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58E9AE-8E9B-4414-BD21-CE6FD55A50A4}"/>
              </a:ext>
            </a:extLst>
          </p:cNvPr>
          <p:cNvSpPr/>
          <p:nvPr/>
        </p:nvSpPr>
        <p:spPr bwMode="auto">
          <a:xfrm>
            <a:off x="2248249" y="3568816"/>
            <a:ext cx="2030135" cy="27264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A6D50E-CC7C-47B9-B4C8-72378832EA1C}"/>
              </a:ext>
            </a:extLst>
          </p:cNvPr>
          <p:cNvSpPr/>
          <p:nvPr/>
        </p:nvSpPr>
        <p:spPr bwMode="auto">
          <a:xfrm>
            <a:off x="2248248" y="3335573"/>
            <a:ext cx="2030135" cy="27264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3273-16C9-419B-9F2A-3F2B54BA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framework common mistakes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9ACB2-ACC8-4FDE-8D1D-51AE98FC0CD9}"/>
              </a:ext>
            </a:extLst>
          </p:cNvPr>
          <p:cNvSpPr txBox="1"/>
          <p:nvPr/>
        </p:nvSpPr>
        <p:spPr>
          <a:xfrm>
            <a:off x="2885812" y="1409350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go wrong?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886F5-8EE0-48C4-A23A-B8886171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45" y="2471038"/>
            <a:ext cx="4498074" cy="15808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111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C4D-83A9-4C8F-942E-80A7481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B3719-4C6D-4CDF-83E0-1019981D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676400"/>
            <a:ext cx="2809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7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Summer18_ppt_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mmer18_ppt_theme" id="{A0A7152D-C57F-4911-9F52-7EC09EAD1484}" vid="{B6D8B1E8-5886-4F0D-9698-250F42A63BB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8541</TotalTime>
  <Words>219</Words>
  <Application>Microsoft Office PowerPoint</Application>
  <PresentationFormat>On-screen Show (16:10)</PresentationFormat>
  <Paragraphs>47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1_Summer18_ppt_theme</vt:lpstr>
      <vt:lpstr>COSMOS ES 2:  Extras and Common Mistakes</vt:lpstr>
      <vt:lpstr>Roadmap</vt:lpstr>
      <vt:lpstr>COSMOS Sites feedback</vt:lpstr>
      <vt:lpstr>COSMOS Sites feedback</vt:lpstr>
      <vt:lpstr>COSMOS Sites feedback</vt:lpstr>
      <vt:lpstr>ES framework common mistakes</vt:lpstr>
      <vt:lpstr>ES framework common mistakes</vt:lpstr>
      <vt:lpstr>ES framework common mistakes</vt:lpstr>
      <vt:lpstr>Debouncing</vt:lpstr>
      <vt:lpstr>Switch bounce</vt:lpstr>
      <vt:lpstr>New Challenge: Debouncing</vt:lpstr>
      <vt:lpstr>New Challenge: Improve ES framework</vt:lpstr>
      <vt:lpstr>Questions?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AutonomousSystemsLab</cp:lastModifiedBy>
  <cp:revision>364</cp:revision>
  <cp:lastPrinted>2003-01-07T19:07:05Z</cp:lastPrinted>
  <dcterms:created xsi:type="dcterms:W3CDTF">1999-01-02T00:29:04Z</dcterms:created>
  <dcterms:modified xsi:type="dcterms:W3CDTF">2019-07-12T20:14:33Z</dcterms:modified>
</cp:coreProperties>
</file>