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31"/>
  </p:notesMasterIdLst>
  <p:handoutMasterIdLst>
    <p:handoutMasterId r:id="rId32"/>
  </p:handoutMasterIdLst>
  <p:sldIdLst>
    <p:sldId id="399" r:id="rId2"/>
    <p:sldId id="767" r:id="rId3"/>
    <p:sldId id="933" r:id="rId4"/>
    <p:sldId id="962" r:id="rId5"/>
    <p:sldId id="963" r:id="rId6"/>
    <p:sldId id="978" r:id="rId7"/>
    <p:sldId id="991" r:id="rId8"/>
    <p:sldId id="996" r:id="rId9"/>
    <p:sldId id="992" r:id="rId10"/>
    <p:sldId id="980" r:id="rId11"/>
    <p:sldId id="993" r:id="rId12"/>
    <p:sldId id="931" r:id="rId13"/>
    <p:sldId id="950" r:id="rId14"/>
    <p:sldId id="951" r:id="rId15"/>
    <p:sldId id="952" r:id="rId16"/>
    <p:sldId id="957" r:id="rId17"/>
    <p:sldId id="958" r:id="rId18"/>
    <p:sldId id="959" r:id="rId19"/>
    <p:sldId id="960" r:id="rId20"/>
    <p:sldId id="965" r:id="rId21"/>
    <p:sldId id="966" r:id="rId22"/>
    <p:sldId id="989" r:id="rId23"/>
    <p:sldId id="985" r:id="rId24"/>
    <p:sldId id="1007" r:id="rId25"/>
    <p:sldId id="1005" r:id="rId26"/>
    <p:sldId id="1006" r:id="rId27"/>
    <p:sldId id="1008" r:id="rId28"/>
    <p:sldId id="1004" r:id="rId29"/>
    <p:sldId id="1003" r:id="rId30"/>
  </p:sldIdLst>
  <p:sldSz cx="9144000" cy="6858000" type="overhead"/>
  <p:notesSz cx="6997700" cy="9271000"/>
  <p:custShowLst>
    <p:custShow name="Presentation" id="0">
      <p:sldLst/>
    </p:custShow>
    <p:custShow name="Printing" id="1">
      <p:sldLst/>
    </p:custShow>
  </p:custShowLst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8" autoAdjust="0"/>
    <p:restoredTop sz="84158" autoAdjust="0"/>
  </p:normalViewPr>
  <p:slideViewPr>
    <p:cSldViewPr snapToGrid="0">
      <p:cViewPr varScale="1">
        <p:scale>
          <a:sx n="96" d="100"/>
          <a:sy n="96" d="100"/>
        </p:scale>
        <p:origin x="1920" y="-966"/>
      </p:cViewPr>
      <p:guideLst>
        <p:guide orient="horz" pos="1800"/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54" y="-222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152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152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A082B53A-373F-4C4E-8DA6-2B1488136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152" y="1"/>
            <a:ext cx="3032548" cy="46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604" y="4404125"/>
            <a:ext cx="5132493" cy="417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152" y="8808248"/>
            <a:ext cx="3032548" cy="46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9A0472CA-FC55-4ED2-9026-F7B2544B9B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1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472CA-FC55-4ED2-9026-F7B2544B9B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4000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333">
                <a:latin typeface="Calibri" pitchFamily="34" charset="0"/>
              </a:defRPr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9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11150"/>
            <a:ext cx="2286000" cy="5815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11150"/>
            <a:ext cx="6705600" cy="58150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7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70B77B-6D41-4CF7-AEC8-F9CC518BA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50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9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18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86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29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5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3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23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washedoutseal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057401"/>
            <a:ext cx="6553200" cy="6540500"/>
          </a:xfrm>
          <a:prstGeom prst="rect">
            <a:avLst/>
          </a:prstGeom>
          <a:noFill/>
        </p:spPr>
      </p:pic>
      <p:pic>
        <p:nvPicPr>
          <p:cNvPr id="1032" name="Picture 8" descr="slug-start-color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55000" y="5651500"/>
            <a:ext cx="889000" cy="10668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78856" y="6550223"/>
            <a:ext cx="2198038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67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UCSC CMPE-013/L Summer 2018</a:t>
            </a:r>
          </a:p>
        </p:txBody>
      </p:sp>
      <p:sp>
        <p:nvSpPr>
          <p:cNvPr id="1033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" y="6553200"/>
            <a:ext cx="1244251" cy="2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67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Max Lichtenstein</a:t>
            </a:r>
          </a:p>
        </p:txBody>
      </p:sp>
      <p:pic>
        <p:nvPicPr>
          <p:cNvPr id="1034" name="Picture 10" descr="ucseal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791201"/>
            <a:ext cx="838200" cy="8350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  <p:custDataLst>
              <p:tags r:id="rId19"/>
            </p:custDataLst>
          </p:nvPr>
        </p:nvSpPr>
        <p:spPr bwMode="auto">
          <a:xfrm>
            <a:off x="0" y="3111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  <p:custDataLst>
              <p:tags r:id="rId20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0" descr="ucseal">
            <a:extLst>
              <a:ext uri="{FF2B5EF4-FFF2-40B4-BE49-F238E27FC236}">
                <a16:creationId xmlns:a16="http://schemas.microsoft.com/office/drawing/2014/main" id="{82FA5EF7-5351-484A-9067-F1877E04CF2A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1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791201"/>
            <a:ext cx="838200" cy="835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8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380985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76197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142954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523939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285739" indent="-285739" algn="l" rtl="0" eaLnBrk="1" fontAlgn="base" hangingPunct="1">
        <a:spcBef>
          <a:spcPct val="20000"/>
        </a:spcBef>
        <a:spcAft>
          <a:spcPct val="0"/>
        </a:spcAft>
        <a:buChar char="•"/>
        <a:defRPr sz="2667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19100" indent="-238115" algn="l" rtl="0" eaLnBrk="1" fontAlgn="base" hangingPunct="1">
        <a:spcBef>
          <a:spcPct val="20000"/>
        </a:spcBef>
        <a:spcAft>
          <a:spcPct val="0"/>
        </a:spcAft>
        <a:buChar char="–"/>
        <a:defRPr sz="2333">
          <a:solidFill>
            <a:schemeClr val="tx1"/>
          </a:solidFill>
          <a:latin typeface="Calibri" pitchFamily="34" charset="0"/>
        </a:defRPr>
      </a:lvl2pPr>
      <a:lvl3pPr marL="952462" indent="-190492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Char char="–"/>
        <a:defRPr sz="1667">
          <a:solidFill>
            <a:schemeClr val="tx1"/>
          </a:solidFill>
          <a:latin typeface="Calibri" pitchFamily="34" charset="0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Calibri" pitchFamily="34" charset="0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33500" y="2478296"/>
            <a:ext cx="6477000" cy="1470025"/>
          </a:xfrm>
        </p:spPr>
        <p:txBody>
          <a:bodyPr/>
          <a:lstStyle/>
          <a:p>
            <a:r>
              <a:rPr lang="en-US" dirty="0"/>
              <a:t>COSMOS 2019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State Machines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Simple Reactive Architecture in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6CAF50-1229-4153-BDA9-7E409B55D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869" y="1143000"/>
            <a:ext cx="3786809" cy="4525963"/>
          </a:xfrm>
        </p:spPr>
        <p:txBody>
          <a:bodyPr/>
          <a:lstStyle/>
          <a:p>
            <a:r>
              <a:rPr lang="en-US" dirty="0"/>
              <a:t>Events are signaled with high-scope variables</a:t>
            </a:r>
          </a:p>
          <a:p>
            <a:pPr lvl="1"/>
            <a:r>
              <a:rPr lang="en-US" dirty="0"/>
              <a:t>Boolean flags?</a:t>
            </a:r>
          </a:p>
          <a:p>
            <a:pPr lvl="1"/>
            <a:r>
              <a:rPr lang="en-US" dirty="0"/>
              <a:t>Integers to signal one of several events? </a:t>
            </a:r>
          </a:p>
          <a:p>
            <a:r>
              <a:rPr lang="en-US" dirty="0"/>
              <a:t>Event Checkers set the high-scope variables</a:t>
            </a:r>
          </a:p>
          <a:p>
            <a:r>
              <a:rPr lang="en-US" dirty="0"/>
              <a:t>Main loop polls high-scope variables</a:t>
            </a:r>
          </a:p>
          <a:p>
            <a:pPr lvl="1"/>
            <a:r>
              <a:rPr lang="en-US" dirty="0"/>
              <a:t>Calls appropriate service</a:t>
            </a:r>
          </a:p>
          <a:p>
            <a:pPr lvl="1"/>
            <a:r>
              <a:rPr lang="en-US" dirty="0"/>
              <a:t>then clears variable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Simple Reactive Architecture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3805E-BC18-4A73-B25B-C3D9F525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81" y="1143000"/>
            <a:ext cx="5484579" cy="49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7A58-AE5A-4FFD-ACE9-17985687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States and Events</a:t>
            </a:r>
          </a:p>
        </p:txBody>
      </p:sp>
    </p:spTree>
    <p:extLst>
      <p:ext uri="{BB962C8B-B14F-4D97-AF65-F5344CB8AC3E}">
        <p14:creationId xmlns:p14="http://schemas.microsoft.com/office/powerpoint/2010/main" val="215971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5D61-06F7-4399-94A8-5DDDEF59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vs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119A-F338-4DC2-9D91-0D025D55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2514"/>
            <a:ext cx="6897757" cy="4525963"/>
          </a:xfrm>
        </p:spPr>
        <p:txBody>
          <a:bodyPr/>
          <a:lstStyle/>
          <a:p>
            <a:r>
              <a:rPr lang="en-US" dirty="0"/>
              <a:t>State:   </a:t>
            </a:r>
          </a:p>
          <a:p>
            <a:pPr lvl="1"/>
            <a:r>
              <a:rPr lang="en-US" dirty="0"/>
              <a:t>Temporary but not instantaneous property of a system</a:t>
            </a:r>
          </a:p>
          <a:p>
            <a:pPr lvl="2"/>
            <a:r>
              <a:rPr lang="en-US" dirty="0"/>
              <a:t>For example:   Sleeping, Awake, Dead</a:t>
            </a:r>
          </a:p>
          <a:p>
            <a:pPr lvl="2"/>
            <a:endParaRPr lang="en-US" dirty="0"/>
          </a:p>
          <a:p>
            <a:r>
              <a:rPr lang="en-US" dirty="0"/>
              <a:t>Events:</a:t>
            </a:r>
          </a:p>
          <a:p>
            <a:pPr lvl="1"/>
            <a:r>
              <a:rPr lang="en-US" dirty="0"/>
              <a:t>Instantaneous</a:t>
            </a:r>
          </a:p>
          <a:p>
            <a:pPr lvl="2"/>
            <a:r>
              <a:rPr lang="en-US" dirty="0"/>
              <a:t>Can be internally caused changes in state:</a:t>
            </a:r>
          </a:p>
          <a:p>
            <a:pPr lvl="3"/>
            <a:r>
              <a:rPr lang="en-US" dirty="0"/>
              <a:t>For example:  WAKE_UP,  FALL_ASLEEP, DIE</a:t>
            </a:r>
          </a:p>
          <a:p>
            <a:pPr lvl="2"/>
            <a:r>
              <a:rPr lang="en-US" dirty="0"/>
              <a:t>Or momentary occurrences that don’t necessarily cause changes in state:</a:t>
            </a:r>
          </a:p>
          <a:p>
            <a:pPr lvl="3"/>
            <a:r>
              <a:rPr lang="en-US" dirty="0"/>
              <a:t>For example, WAKEUP_ALARM_RECEIVED</a:t>
            </a:r>
          </a:p>
          <a:p>
            <a:pPr lvl="2"/>
            <a:r>
              <a:rPr lang="en-US" dirty="0"/>
              <a:t>Or external causes of  changes:</a:t>
            </a:r>
          </a:p>
          <a:p>
            <a:pPr lvl="3"/>
            <a:r>
              <a:rPr lang="en-US" dirty="0"/>
              <a:t>For example:  BULLET_RECEIVED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F249B-180C-41EF-B8AC-2C83CFFB4C88}"/>
              </a:ext>
            </a:extLst>
          </p:cNvPr>
          <p:cNvSpPr/>
          <p:nvPr/>
        </p:nvSpPr>
        <p:spPr bwMode="auto">
          <a:xfrm>
            <a:off x="6997148" y="2574235"/>
            <a:ext cx="1311965" cy="1262269"/>
          </a:xfrm>
          <a:prstGeom prst="rect">
            <a:avLst/>
          </a:prstGeom>
          <a:solidFill>
            <a:srgbClr val="A365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9A0DD9-BC23-4C68-8722-73C66AD53C5E}"/>
              </a:ext>
            </a:extLst>
          </p:cNvPr>
          <p:cNvSpPr/>
          <p:nvPr/>
        </p:nvSpPr>
        <p:spPr bwMode="auto">
          <a:xfrm>
            <a:off x="6997148" y="3836504"/>
            <a:ext cx="1311965" cy="12622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4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85C-5576-489B-A1E8-06F29495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State Machine: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0C55-D345-406F-B1D5-A1B885EB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A set of states, linked by a set of transitions (generally events):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821D4-AE3D-4AAE-82D8-5DFE4C44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30" y="2286000"/>
            <a:ext cx="6429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2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E09C-0C2E-47C4-AFAA-C4D522B0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37C7-09AA-4078-A711-66ECDA24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3" y="1454150"/>
            <a:ext cx="8229600" cy="4525963"/>
          </a:xfrm>
        </p:spPr>
        <p:txBody>
          <a:bodyPr/>
          <a:lstStyle/>
          <a:p>
            <a:r>
              <a:rPr lang="en-US" dirty="0"/>
              <a:t>A way of drawing state machines </a:t>
            </a:r>
          </a:p>
          <a:p>
            <a:r>
              <a:rPr lang="en-US" dirty="0"/>
              <a:t>Standardized in Unified Modeling Language notation (UML)</a:t>
            </a:r>
          </a:p>
          <a:p>
            <a:pPr lvl="1"/>
            <a:r>
              <a:rPr lang="en-US" dirty="0"/>
              <a:t>States are bubbles</a:t>
            </a:r>
          </a:p>
          <a:p>
            <a:pPr lvl="2"/>
            <a:r>
              <a:rPr lang="en-US" dirty="0"/>
              <a:t>Starting state denoted by dot</a:t>
            </a:r>
          </a:p>
          <a:p>
            <a:pPr lvl="1"/>
            <a:r>
              <a:rPr lang="en-US" dirty="0"/>
              <a:t>Transitions are arrows</a:t>
            </a:r>
          </a:p>
          <a:p>
            <a:pPr lvl="1"/>
            <a:r>
              <a:rPr lang="en-US" dirty="0"/>
              <a:t>EVENTS are written on arrows </a:t>
            </a:r>
          </a:p>
          <a:p>
            <a:pPr lvl="2"/>
            <a:r>
              <a:rPr lang="en-US" dirty="0"/>
              <a:t>Can have / associated actions</a:t>
            </a:r>
          </a:p>
          <a:p>
            <a:pPr lvl="1"/>
            <a:r>
              <a:rPr lang="en-US" dirty="0"/>
              <a:t>Conditional transitions are diamonds</a:t>
            </a:r>
          </a:p>
          <a:p>
            <a:pPr lvl="2"/>
            <a:r>
              <a:rPr lang="en-US" dirty="0"/>
              <a:t>Take path of true [guard condition]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C5E97-D28F-4B2D-9A14-F62769B3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981" y="2966429"/>
            <a:ext cx="3209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0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F9A-6FBD-4B0D-8988-DB2CFDA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 as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F035-E1BE-4524-BBEF-30E92D22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593" y="1718187"/>
            <a:ext cx="6526161" cy="5324168"/>
          </a:xfrm>
        </p:spPr>
        <p:txBody>
          <a:bodyPr/>
          <a:lstStyle/>
          <a:p>
            <a:r>
              <a:rPr lang="en-US" dirty="0"/>
              <a:t>Model of the physical world:</a:t>
            </a:r>
          </a:p>
          <a:p>
            <a:pPr lvl="1"/>
            <a:r>
              <a:rPr lang="en-US" dirty="0"/>
              <a:t>Used to abstract (simplify) a complex system</a:t>
            </a:r>
          </a:p>
          <a:p>
            <a:pPr lvl="2"/>
            <a:r>
              <a:rPr lang="en-US" dirty="0"/>
              <a:t>Example:  Button is up, button is down</a:t>
            </a:r>
          </a:p>
          <a:p>
            <a:pPr marL="761970" lvl="2" indent="0">
              <a:buNone/>
            </a:pPr>
            <a:endParaRPr lang="en-US" dirty="0"/>
          </a:p>
          <a:p>
            <a:pPr marL="761970" lvl="2" indent="0">
              <a:buNone/>
            </a:pPr>
            <a:endParaRPr lang="en-US" dirty="0"/>
          </a:p>
          <a:p>
            <a:r>
              <a:rPr lang="en-US" dirty="0"/>
              <a:t>Software Design Model</a:t>
            </a:r>
          </a:p>
          <a:p>
            <a:pPr lvl="1"/>
            <a:r>
              <a:rPr lang="en-US" dirty="0"/>
              <a:t>Used to plan, document, and build code</a:t>
            </a:r>
          </a:p>
          <a:p>
            <a:pPr lvl="2"/>
            <a:r>
              <a:rPr lang="en-US" dirty="0"/>
              <a:t>Or circuits, or machines</a:t>
            </a:r>
          </a:p>
          <a:p>
            <a:pPr lvl="2"/>
            <a:r>
              <a:rPr lang="en-US" dirty="0"/>
              <a:t>Example:  Button event checker from last lecture</a:t>
            </a:r>
          </a:p>
          <a:p>
            <a:pPr lvl="1"/>
            <a:r>
              <a:rPr lang="en-US" dirty="0"/>
              <a:t>Easy to observe and debug (SO USEFUL)</a:t>
            </a:r>
          </a:p>
        </p:txBody>
      </p:sp>
    </p:spTree>
    <p:extLst>
      <p:ext uri="{BB962C8B-B14F-4D97-AF65-F5344CB8AC3E}">
        <p14:creationId xmlns:p14="http://schemas.microsoft.com/office/powerpoint/2010/main" val="100533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F9A-6FBD-4B0D-8988-DB2CFDA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Models</a:t>
            </a:r>
          </a:p>
        </p:txBody>
      </p:sp>
      <p:pic>
        <p:nvPicPr>
          <p:cNvPr id="1026" name="Picture 2" descr="Image result for animal behavior state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04" y="1808469"/>
            <a:ext cx="4572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3483" y="6149766"/>
            <a:ext cx="41737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https://www.uml-diagrams.org/examples</a:t>
            </a:r>
          </a:p>
        </p:txBody>
      </p:sp>
    </p:spTree>
    <p:extLst>
      <p:ext uri="{BB962C8B-B14F-4D97-AF65-F5344CB8AC3E}">
        <p14:creationId xmlns:p14="http://schemas.microsoft.com/office/powerpoint/2010/main" val="260143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F9A-6FBD-4B0D-8988-DB2CFDA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/>
          <a:stretch/>
        </p:blipFill>
        <p:spPr bwMode="auto">
          <a:xfrm>
            <a:off x="675217" y="1507665"/>
            <a:ext cx="3428393" cy="391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9496" y="5853266"/>
            <a:ext cx="3605981" cy="623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principles of collective animal </a:t>
            </a:r>
            <a:r>
              <a:rPr lang="en-US" sz="1200" b="1" dirty="0" err="1"/>
              <a:t>behaviour</a:t>
            </a:r>
            <a:endParaRPr lang="en-US" sz="1200" b="1" dirty="0"/>
          </a:p>
          <a:p>
            <a:r>
              <a:rPr lang="en-US" sz="1200" dirty="0"/>
              <a:t>D.J.T </a:t>
            </a:r>
            <a:r>
              <a:rPr lang="en-US" sz="1200" dirty="0" err="1"/>
              <a:t>Sumpter</a:t>
            </a:r>
            <a:r>
              <a:rPr lang="en-US" sz="1200" dirty="0"/>
              <a:t> Phil. Trans. R. Soc. B 29 January 2006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907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F9A-6FBD-4B0D-8988-DB2CFDA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Design Models</a:t>
            </a:r>
          </a:p>
        </p:txBody>
      </p:sp>
      <p:pic>
        <p:nvPicPr>
          <p:cNvPr id="3078" name="Picture 6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6" y="1594054"/>
            <a:ext cx="6259973" cy="39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8246" y="6165155"/>
            <a:ext cx="462767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http://www.cs.dartmouth.edu/~campbell/cs60/srt.html</a:t>
            </a:r>
          </a:p>
        </p:txBody>
      </p:sp>
    </p:spTree>
    <p:extLst>
      <p:ext uri="{BB962C8B-B14F-4D97-AF65-F5344CB8AC3E}">
        <p14:creationId xmlns:p14="http://schemas.microsoft.com/office/powerpoint/2010/main" val="28963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519" y="1352405"/>
            <a:ext cx="8229600" cy="4525963"/>
          </a:xfrm>
        </p:spPr>
        <p:txBody>
          <a:bodyPr/>
          <a:lstStyle/>
          <a:p>
            <a:r>
              <a:rPr lang="en-US" sz="2000" dirty="0"/>
              <a:t>Lab 3 review</a:t>
            </a:r>
          </a:p>
          <a:p>
            <a:r>
              <a:rPr lang="en-US" sz="2000" dirty="0"/>
              <a:t>New C tricks:</a:t>
            </a:r>
          </a:p>
          <a:p>
            <a:pPr lvl="1"/>
            <a:r>
              <a:rPr lang="en-US" sz="1666" dirty="0"/>
              <a:t>Switch/case</a:t>
            </a:r>
          </a:p>
          <a:p>
            <a:pPr lvl="1"/>
            <a:r>
              <a:rPr lang="en-US" sz="1666" dirty="0"/>
              <a:t>rand()</a:t>
            </a:r>
          </a:p>
          <a:p>
            <a:r>
              <a:rPr lang="en-US" sz="2000" dirty="0"/>
              <a:t>State Machines</a:t>
            </a:r>
          </a:p>
          <a:p>
            <a:pPr lvl="1"/>
            <a:r>
              <a:rPr lang="en-US" sz="1800" dirty="0"/>
              <a:t>States vs events</a:t>
            </a:r>
          </a:p>
          <a:p>
            <a:pPr lvl="1"/>
            <a:r>
              <a:rPr lang="en-US" sz="1800" dirty="0"/>
              <a:t>State machines as models</a:t>
            </a:r>
          </a:p>
          <a:p>
            <a:r>
              <a:rPr lang="en-US" sz="2134" dirty="0"/>
              <a:t>State Machine Activities</a:t>
            </a:r>
          </a:p>
          <a:p>
            <a:r>
              <a:rPr lang="en-US" sz="2134" dirty="0"/>
              <a:t>Lab 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488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F9A-6FBD-4B0D-8988-DB2CFDA2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Models</a:t>
            </a:r>
          </a:p>
        </p:txBody>
      </p:sp>
      <p:pic>
        <p:nvPicPr>
          <p:cNvPr id="5122" name="Picture 2" descr="Image result for carnot engine state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7" y="1989804"/>
            <a:ext cx="4898346" cy="328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F9A-6FBD-4B0D-8988-DB2CFDA2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03" y="0"/>
            <a:ext cx="9144000" cy="1143000"/>
          </a:xfrm>
        </p:spPr>
        <p:txBody>
          <a:bodyPr/>
          <a:lstStyle/>
          <a:p>
            <a:r>
              <a:rPr lang="en-US" dirty="0"/>
              <a:t>Electrical Design Models</a:t>
            </a:r>
          </a:p>
        </p:txBody>
      </p:sp>
      <p:pic>
        <p:nvPicPr>
          <p:cNvPr id="4098" name="Picture 2" descr="Image result for schmitt trigg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00"/>
          <a:stretch/>
        </p:blipFill>
        <p:spPr bwMode="auto">
          <a:xfrm>
            <a:off x="524285" y="279143"/>
            <a:ext cx="1931759" cy="17413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chmitt trigg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0" t="17468" b="23701"/>
          <a:stretch/>
        </p:blipFill>
        <p:spPr bwMode="auto">
          <a:xfrm>
            <a:off x="435567" y="2647336"/>
            <a:ext cx="4498155" cy="26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4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668" y="14646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5pPr>
            <a:lvl6pPr marL="380985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6pPr>
            <a:lvl7pPr marL="76197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7pPr>
            <a:lvl8pPr marL="1142954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8pPr>
            <a:lvl9pPr marL="1523939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9pPr>
          </a:lstStyle>
          <a:p>
            <a:r>
              <a:rPr lang="en-US" kern="0" dirty="0"/>
              <a:t>Synchronous SMs: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A6C60-07F0-4021-A6AC-08F396BB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1289468"/>
            <a:ext cx="5148470" cy="4525963"/>
          </a:xfrm>
        </p:spPr>
        <p:txBody>
          <a:bodyPr/>
          <a:lstStyle/>
          <a:p>
            <a:r>
              <a:rPr lang="en-US" dirty="0"/>
              <a:t>All event checkers are synchronous SMs</a:t>
            </a:r>
          </a:p>
          <a:p>
            <a:pPr lvl="1"/>
            <a:r>
              <a:rPr lang="en-US" dirty="0"/>
              <a:t>Event checkers need memory!</a:t>
            </a:r>
          </a:p>
          <a:p>
            <a:r>
              <a:rPr lang="en-US" dirty="0"/>
              <a:t>Run periodically</a:t>
            </a:r>
          </a:p>
          <a:p>
            <a:pPr lvl="1"/>
            <a:r>
              <a:rPr lang="en-US" dirty="0"/>
              <a:t>In a timer ISR</a:t>
            </a:r>
          </a:p>
          <a:p>
            <a:pPr lvl="1"/>
            <a:r>
              <a:rPr lang="en-US" dirty="0"/>
              <a:t>In your main loop</a:t>
            </a:r>
          </a:p>
          <a:p>
            <a:pPr lvl="1"/>
            <a:r>
              <a:rPr lang="en-US" dirty="0"/>
              <a:t>Transitions are NOT events</a:t>
            </a:r>
          </a:p>
          <a:p>
            <a:pPr lvl="1"/>
            <a:r>
              <a:rPr lang="en-US" dirty="0"/>
              <a:t>Instead, they are conditions</a:t>
            </a:r>
          </a:p>
          <a:p>
            <a:pPr lvl="2"/>
            <a:r>
              <a:rPr lang="en-US" dirty="0"/>
              <a:t>(observations of some other system’s state)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5B208-BEB0-4281-9779-222619871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" t="5689" r="51032" b="7889"/>
          <a:stretch/>
        </p:blipFill>
        <p:spPr>
          <a:xfrm>
            <a:off x="4904751" y="1143000"/>
            <a:ext cx="4015409" cy="32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F9A-6FBD-4B0D-8988-DB2CFDA2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Question:  Are either of these legit?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40E6D-8C1E-4533-B059-CC323892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8" y="1237458"/>
            <a:ext cx="6168784" cy="43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1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C271-2CF3-40F2-AB05-A8FDDBB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 in 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F4962-4CE8-4860-882F-5462FE95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68" y="1504950"/>
            <a:ext cx="6334125" cy="38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21D45-F57D-49DE-946D-829E4B48C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40" y="1962357"/>
            <a:ext cx="20764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C271-2CF3-40F2-AB05-A8FDDBB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 Activities: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958E-1374-48FF-9EAC-B96181BC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1:</a:t>
            </a:r>
          </a:p>
          <a:p>
            <a:pPr lvl="1"/>
            <a:r>
              <a:rPr lang="en-US" dirty="0"/>
              <a:t>As a class, Model alarm Clock as SM</a:t>
            </a:r>
          </a:p>
          <a:p>
            <a:r>
              <a:rPr lang="en-US" dirty="0"/>
              <a:t>Activity 2:  </a:t>
            </a:r>
          </a:p>
          <a:p>
            <a:pPr lvl="1"/>
            <a:r>
              <a:rPr lang="en-US" dirty="0"/>
              <a:t>In groups of ~5, Design a state machine for an oven on imaginary hardware:</a:t>
            </a:r>
          </a:p>
          <a:p>
            <a:pPr lvl="2"/>
            <a:r>
              <a:rPr lang="en-US" dirty="0"/>
              <a:t>4 buttons, 8 events</a:t>
            </a:r>
          </a:p>
          <a:p>
            <a:pPr lvl="3"/>
            <a:r>
              <a:rPr lang="en-US" dirty="0"/>
              <a:t>You may name the buttons whatever you like</a:t>
            </a:r>
          </a:p>
          <a:p>
            <a:pPr lvl="2"/>
            <a:r>
              <a:rPr lang="en-US" dirty="0"/>
              <a:t>1 screen to display whatever you, the designers, would like</a:t>
            </a:r>
          </a:p>
          <a:p>
            <a:pPr lvl="2"/>
            <a:r>
              <a:rPr lang="en-US" dirty="0"/>
              <a:t>User must be able to set temperature, cook time, cook mode</a:t>
            </a:r>
          </a:p>
          <a:p>
            <a:pPr lvl="2"/>
            <a:r>
              <a:rPr lang="en-US" dirty="0"/>
              <a:t>User must be able to stop cooking at any time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3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264F-8CE0-4A04-BA5A-682BFCB1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B1CD-5A2B-47FE-841E-8086CA94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state at a time!  </a:t>
            </a:r>
          </a:p>
          <a:p>
            <a:pPr lvl="1"/>
            <a:r>
              <a:rPr lang="en-US" dirty="0"/>
              <a:t>Test as you go!</a:t>
            </a:r>
          </a:p>
          <a:p>
            <a:r>
              <a:rPr lang="en-US" dirty="0"/>
              <a:t>To get a random number between 0 and 1000, do:</a:t>
            </a:r>
          </a:p>
          <a:p>
            <a:pPr lvl="1"/>
            <a:r>
              <a:rPr lang="en-US" dirty="0"/>
              <a:t>“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rand() % 1001 </a:t>
            </a:r>
            <a:r>
              <a:rPr lang="en-US" dirty="0"/>
              <a:t>“</a:t>
            </a:r>
          </a:p>
          <a:p>
            <a:r>
              <a:rPr lang="en-US" dirty="0"/>
              <a:t>Don’t forget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For the SM design portion:</a:t>
            </a:r>
          </a:p>
          <a:p>
            <a:pPr lvl="1"/>
            <a:r>
              <a:rPr lang="en-US" dirty="0"/>
              <a:t>Stop coding while you design the SM!</a:t>
            </a:r>
          </a:p>
        </p:txBody>
      </p:sp>
    </p:spTree>
    <p:extLst>
      <p:ext uri="{BB962C8B-B14F-4D97-AF65-F5344CB8AC3E}">
        <p14:creationId xmlns:p14="http://schemas.microsoft.com/office/powerpoint/2010/main" val="1553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264F-8CE0-4A04-BA5A-682BFCB1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B1CD-5A2B-47FE-841E-8086CA94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643" y="1454150"/>
            <a:ext cx="8229600" cy="4525963"/>
          </a:xfrm>
        </p:spPr>
        <p:txBody>
          <a:bodyPr/>
          <a:lstStyle/>
          <a:p>
            <a:r>
              <a:rPr lang="en-US" sz="2000" dirty="0"/>
              <a:t>['Natalie ', 'Max     ']</a:t>
            </a:r>
          </a:p>
          <a:p>
            <a:r>
              <a:rPr lang="en-US" sz="2000" dirty="0"/>
              <a:t>['Florence', 'Helen   ']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Wonjin</a:t>
            </a:r>
            <a:r>
              <a:rPr lang="en-US" sz="2000" dirty="0"/>
              <a:t>  ', '</a:t>
            </a:r>
            <a:r>
              <a:rPr lang="en-US" sz="2000" dirty="0" err="1"/>
              <a:t>Afra</a:t>
            </a:r>
            <a:r>
              <a:rPr lang="en-US" sz="2000" dirty="0"/>
              <a:t>    ']</a:t>
            </a:r>
          </a:p>
          <a:p>
            <a:r>
              <a:rPr lang="en-US" sz="2000" dirty="0"/>
              <a:t>['Austin  ', 'Abhigna ']</a:t>
            </a:r>
          </a:p>
          <a:p>
            <a:r>
              <a:rPr lang="en-US" sz="2000" dirty="0"/>
              <a:t>['Jose    ', 'Ashvin  ']</a:t>
            </a:r>
          </a:p>
          <a:p>
            <a:r>
              <a:rPr lang="en-US" sz="2000" dirty="0"/>
              <a:t>['JJ      ', 'Natasha ']</a:t>
            </a:r>
          </a:p>
          <a:p>
            <a:r>
              <a:rPr lang="en-US" sz="2000" dirty="0"/>
              <a:t>['Lillian ', 'Andrew  ']</a:t>
            </a:r>
          </a:p>
          <a:p>
            <a:r>
              <a:rPr lang="en-US" sz="2000" dirty="0"/>
              <a:t>['Julia   ', 'Serena  ']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Namya</a:t>
            </a:r>
            <a:r>
              <a:rPr lang="en-US" sz="2000" dirty="0"/>
              <a:t>   ', 'Kelly   ']</a:t>
            </a:r>
          </a:p>
          <a:p>
            <a:r>
              <a:rPr lang="en-US" sz="2000" dirty="0"/>
              <a:t>['</a:t>
            </a:r>
            <a:r>
              <a:rPr lang="en-US" sz="2000" dirty="0" err="1"/>
              <a:t>Shize</a:t>
            </a:r>
            <a:r>
              <a:rPr lang="en-US" sz="2000" dirty="0"/>
              <a:t>   ', 'Annie   ']</a:t>
            </a:r>
          </a:p>
          <a:p>
            <a:r>
              <a:rPr lang="en-US" sz="2000" dirty="0"/>
              <a:t>['Steven  ', 'Joshua  ']</a:t>
            </a:r>
          </a:p>
          <a:p>
            <a:r>
              <a:rPr lang="en-US" sz="2000" dirty="0"/>
              <a:t>['Aaron   ', '</a:t>
            </a:r>
            <a:r>
              <a:rPr lang="en-US" sz="2000" dirty="0" err="1"/>
              <a:t>Tianyi</a:t>
            </a:r>
            <a:r>
              <a:rPr lang="en-US" sz="2000" dirty="0"/>
              <a:t>  ', 'Katie   ']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1177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C271-2CF3-40F2-AB05-A8FDDBB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958E-1374-48FF-9EAC-B96181BC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1:</a:t>
            </a:r>
          </a:p>
          <a:p>
            <a:pPr lvl="1"/>
            <a:r>
              <a:rPr lang="en-US" dirty="0"/>
              <a:t>As a class, Model alarm Clock as SM</a:t>
            </a:r>
          </a:p>
          <a:p>
            <a:r>
              <a:rPr lang="en-US" dirty="0"/>
              <a:t>Activity 2:  </a:t>
            </a:r>
          </a:p>
          <a:p>
            <a:pPr lvl="1"/>
            <a:r>
              <a:rPr lang="en-US" dirty="0"/>
              <a:t>In groups of ~5, Design a state machine for an oven on imaginary hardware:</a:t>
            </a:r>
          </a:p>
          <a:p>
            <a:pPr lvl="2"/>
            <a:r>
              <a:rPr lang="en-US" dirty="0"/>
              <a:t>4 buttons, 8 events</a:t>
            </a:r>
          </a:p>
          <a:p>
            <a:pPr lvl="3"/>
            <a:r>
              <a:rPr lang="en-US" dirty="0"/>
              <a:t>You may name the buttons whatever you like</a:t>
            </a:r>
          </a:p>
          <a:p>
            <a:pPr lvl="2"/>
            <a:r>
              <a:rPr lang="en-US" dirty="0"/>
              <a:t>1 screen to display whatever you, the designers, would like</a:t>
            </a:r>
          </a:p>
          <a:p>
            <a:pPr lvl="2"/>
            <a:r>
              <a:rPr lang="en-US" dirty="0"/>
              <a:t>User must be able to set temperature, cook time, cook mode</a:t>
            </a:r>
          </a:p>
          <a:p>
            <a:pPr lvl="2"/>
            <a:r>
              <a:rPr lang="en-US" dirty="0"/>
              <a:t>User must be able to stop cooking at any time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5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CF59-47D5-4175-BC4D-96AEC523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8343-2EB8-45B8-9111-4A726A42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84" y="1600200"/>
            <a:ext cx="8229600" cy="4525963"/>
          </a:xfrm>
        </p:spPr>
        <p:txBody>
          <a:bodyPr/>
          <a:lstStyle/>
          <a:p>
            <a:r>
              <a:rPr lang="en-US" dirty="0"/>
              <a:t>This week:</a:t>
            </a:r>
          </a:p>
          <a:p>
            <a:pPr lvl="1"/>
            <a:r>
              <a:rPr lang="en-US" dirty="0"/>
              <a:t>Monday:  State machine workshop, start lab 4</a:t>
            </a:r>
          </a:p>
          <a:p>
            <a:pPr lvl="1"/>
            <a:r>
              <a:rPr lang="en-US" dirty="0"/>
              <a:t>Tuesday:  Robot Quest</a:t>
            </a:r>
          </a:p>
          <a:p>
            <a:pPr lvl="1"/>
            <a:r>
              <a:rPr lang="en-US" dirty="0"/>
              <a:t>Wednesday, Thursday:  Lab 4</a:t>
            </a:r>
          </a:p>
          <a:p>
            <a:pPr lvl="1"/>
            <a:r>
              <a:rPr lang="en-US" dirty="0"/>
              <a:t>Friday:  Pick Group Projects</a:t>
            </a:r>
          </a:p>
          <a:p>
            <a:r>
              <a:rPr lang="en-US" dirty="0"/>
              <a:t>Week 3:</a:t>
            </a:r>
          </a:p>
          <a:p>
            <a:pPr lvl="1"/>
            <a:r>
              <a:rPr lang="en-US" dirty="0"/>
              <a:t>Monday – Thursday:  Group Project Work</a:t>
            </a:r>
          </a:p>
          <a:p>
            <a:pPr lvl="1"/>
            <a:r>
              <a:rPr lang="en-US" dirty="0"/>
              <a:t>Friday:   Finalize posters (?)</a:t>
            </a:r>
          </a:p>
          <a:p>
            <a:r>
              <a:rPr lang="en-US" dirty="0"/>
              <a:t>Week 4: </a:t>
            </a:r>
          </a:p>
          <a:p>
            <a:pPr lvl="1"/>
            <a:r>
              <a:rPr lang="en-US" dirty="0"/>
              <a:t>Integrate group projects</a:t>
            </a:r>
          </a:p>
        </p:txBody>
      </p:sp>
    </p:spTree>
    <p:extLst>
      <p:ext uri="{BB962C8B-B14F-4D97-AF65-F5344CB8AC3E}">
        <p14:creationId xmlns:p14="http://schemas.microsoft.com/office/powerpoint/2010/main" val="3049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7A58-AE5A-4FFD-ACE9-17985687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661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7A58-AE5A-4FFD-ACE9-17985687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513" y="1550505"/>
            <a:ext cx="7205870" cy="4525963"/>
          </a:xfrm>
        </p:spPr>
        <p:txBody>
          <a:bodyPr/>
          <a:lstStyle/>
          <a:p>
            <a:r>
              <a:rPr lang="en-US" dirty="0"/>
              <a:t>So far, you’ve used code that:</a:t>
            </a:r>
          </a:p>
          <a:p>
            <a:pPr lvl="1"/>
            <a:r>
              <a:rPr lang="en-US" dirty="0"/>
              <a:t>runs once, at startup</a:t>
            </a:r>
          </a:p>
          <a:p>
            <a:pPr lvl="1"/>
            <a:r>
              <a:rPr lang="en-US" dirty="0"/>
              <a:t>Runs forever in a while loop</a:t>
            </a:r>
          </a:p>
          <a:p>
            <a:pPr lvl="1"/>
            <a:endParaRPr lang="en-US" dirty="0"/>
          </a:p>
          <a:p>
            <a:r>
              <a:rPr lang="en-US" dirty="0"/>
              <a:t>But some code should run only at specific times:</a:t>
            </a:r>
          </a:p>
          <a:p>
            <a:pPr lvl="1"/>
            <a:r>
              <a:rPr lang="en-US" dirty="0"/>
              <a:t>Periodic sensor monitoring</a:t>
            </a:r>
          </a:p>
          <a:p>
            <a:pPr lvl="1"/>
            <a:r>
              <a:rPr lang="en-US" dirty="0"/>
              <a:t>React to warnings</a:t>
            </a:r>
          </a:p>
          <a:p>
            <a:pPr lvl="1"/>
            <a:r>
              <a:rPr lang="en-US" dirty="0"/>
              <a:t>Take advantage of opportunities</a:t>
            </a:r>
          </a:p>
          <a:p>
            <a:pPr lvl="1"/>
            <a:r>
              <a:rPr lang="en-US" dirty="0"/>
              <a:t>Respond to requests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vs 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974" y="1541206"/>
            <a:ext cx="6931742" cy="4525963"/>
          </a:xfrm>
        </p:spPr>
        <p:txBody>
          <a:bodyPr/>
          <a:lstStyle/>
          <a:p>
            <a:r>
              <a:rPr lang="en-US" dirty="0"/>
              <a:t>Synchronous:</a:t>
            </a:r>
          </a:p>
          <a:p>
            <a:pPr lvl="1"/>
            <a:r>
              <a:rPr lang="en-US" dirty="0"/>
              <a:t>Code runs at periodic intervals</a:t>
            </a:r>
          </a:p>
          <a:p>
            <a:pPr lvl="1"/>
            <a:endParaRPr lang="en-US" dirty="0"/>
          </a:p>
          <a:p>
            <a:r>
              <a:rPr lang="en-US" dirty="0"/>
              <a:t>Asynchronous:</a:t>
            </a:r>
          </a:p>
          <a:p>
            <a:pPr lvl="1"/>
            <a:r>
              <a:rPr lang="en-US" dirty="0"/>
              <a:t>Run when an event occurs</a:t>
            </a:r>
          </a:p>
          <a:p>
            <a:pPr lvl="2"/>
            <a:r>
              <a:rPr lang="en-US" dirty="0"/>
              <a:t>Receives an event from another process</a:t>
            </a:r>
          </a:p>
          <a:p>
            <a:pPr lvl="2"/>
            <a:r>
              <a:rPr lang="en-US" dirty="0"/>
              <a:t>Event is “consumed”</a:t>
            </a:r>
          </a:p>
        </p:txBody>
      </p:sp>
    </p:spTree>
    <p:extLst>
      <p:ext uri="{BB962C8B-B14F-4D97-AF65-F5344CB8AC3E}">
        <p14:creationId xmlns:p14="http://schemas.microsoft.com/office/powerpoint/2010/main" val="257420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09" y="1561084"/>
            <a:ext cx="6931742" cy="4525963"/>
          </a:xfrm>
        </p:spPr>
        <p:txBody>
          <a:bodyPr/>
          <a:lstStyle/>
          <a:p>
            <a:r>
              <a:rPr lang="en-US" dirty="0"/>
              <a:t>Events:</a:t>
            </a:r>
          </a:p>
          <a:p>
            <a:pPr lvl="1"/>
            <a:r>
              <a:rPr lang="en-US" dirty="0"/>
              <a:t>Generated by event checkers</a:t>
            </a:r>
          </a:p>
          <a:p>
            <a:pPr lvl="2"/>
            <a:r>
              <a:rPr lang="en-US" dirty="0"/>
              <a:t>Pieces of code (or hardware)</a:t>
            </a:r>
          </a:p>
          <a:p>
            <a:pPr lvl="1"/>
            <a:r>
              <a:rPr lang="en-US" dirty="0"/>
              <a:t>r, generated by services</a:t>
            </a:r>
          </a:p>
          <a:p>
            <a:pPr lvl="1"/>
            <a:r>
              <a:rPr lang="en-US" dirty="0"/>
              <a:t>Are fed to services</a:t>
            </a:r>
          </a:p>
          <a:p>
            <a:pPr lvl="1"/>
            <a:endParaRPr lang="en-US" dirty="0"/>
          </a:p>
          <a:p>
            <a:r>
              <a:rPr lang="en-US" dirty="0"/>
              <a:t>Services:</a:t>
            </a:r>
          </a:p>
          <a:p>
            <a:pPr lvl="1"/>
            <a:r>
              <a:rPr lang="en-US" dirty="0"/>
              <a:t>Pieces of code that react to events</a:t>
            </a:r>
          </a:p>
          <a:p>
            <a:pPr lvl="2"/>
            <a:r>
              <a:rPr lang="en-US" dirty="0"/>
              <a:t>Services “consume” the events</a:t>
            </a:r>
          </a:p>
        </p:txBody>
      </p:sp>
    </p:spTree>
    <p:extLst>
      <p:ext uri="{BB962C8B-B14F-4D97-AF65-F5344CB8AC3E}">
        <p14:creationId xmlns:p14="http://schemas.microsoft.com/office/powerpoint/2010/main" val="39483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870F-619E-427B-9D7D-0BC8756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of an Event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5607-32BD-4321-8F20-0AFB1A0F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remember previous measurement</a:t>
            </a:r>
          </a:p>
          <a:p>
            <a:pPr lvl="1"/>
            <a:r>
              <a:rPr lang="en-US" dirty="0"/>
              <a:t>Cannot detect change from 1 measurement</a:t>
            </a:r>
          </a:p>
          <a:p>
            <a:pPr lvl="1"/>
            <a:r>
              <a:rPr lang="en-US" dirty="0"/>
              <a:t>Needs persistent memory (static)</a:t>
            </a:r>
          </a:p>
          <a:p>
            <a:pPr lvl="1"/>
            <a:r>
              <a:rPr lang="en-US" dirty="0"/>
              <a:t>We call this memory the checker’s “state”</a:t>
            </a:r>
          </a:p>
          <a:p>
            <a:r>
              <a:rPr lang="en-US" dirty="0"/>
              <a:t>Must compare previous state to current measurement</a:t>
            </a:r>
          </a:p>
          <a:p>
            <a:pPr lvl="1"/>
            <a:r>
              <a:rPr lang="en-US" dirty="0"/>
              <a:t>That’s what a change is, right?</a:t>
            </a:r>
          </a:p>
          <a:p>
            <a:r>
              <a:rPr lang="en-US" dirty="0"/>
              <a:t>If current measurement != previous measurement:</a:t>
            </a:r>
          </a:p>
          <a:p>
            <a:pPr lvl="1"/>
            <a:r>
              <a:rPr lang="en-US" dirty="0"/>
              <a:t>Make previous = current</a:t>
            </a:r>
          </a:p>
          <a:p>
            <a:pPr lvl="1"/>
            <a:r>
              <a:rPr lang="en-US" dirty="0"/>
              <a:t>Generate an event</a:t>
            </a:r>
          </a:p>
        </p:txBody>
      </p:sp>
    </p:spTree>
    <p:extLst>
      <p:ext uri="{BB962C8B-B14F-4D97-AF65-F5344CB8AC3E}">
        <p14:creationId xmlns:p14="http://schemas.microsoft.com/office/powerpoint/2010/main" val="84237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54F4-2E8A-4DBF-8BA6-9CAB1C32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Event checker: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14823-0B14-4E4D-9809-4C688C4E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95412"/>
            <a:ext cx="8191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870F-619E-427B-9D7D-0BC8756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of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5607-32BD-4321-8F20-0AFB1A0F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event occurs:</a:t>
            </a:r>
          </a:p>
          <a:p>
            <a:pPr lvl="1"/>
            <a:r>
              <a:rPr lang="en-US" dirty="0"/>
              <a:t>Call service, pass in event</a:t>
            </a:r>
          </a:p>
          <a:p>
            <a:pPr lvl="1"/>
            <a:r>
              <a:rPr lang="en-US" dirty="0"/>
              <a:t>Service does some action</a:t>
            </a:r>
          </a:p>
          <a:p>
            <a:pPr lvl="1"/>
            <a:r>
              <a:rPr lang="en-US" dirty="0"/>
              <a:t>“consume” (</a:t>
            </a:r>
            <a:r>
              <a:rPr lang="en-US" dirty="0" err="1"/>
              <a:t>ie</a:t>
            </a:r>
            <a:r>
              <a:rPr lang="en-US" dirty="0"/>
              <a:t>, destroy) the event</a:t>
            </a:r>
          </a:p>
        </p:txBody>
      </p:sp>
    </p:spTree>
    <p:extLst>
      <p:ext uri="{BB962C8B-B14F-4D97-AF65-F5344CB8AC3E}">
        <p14:creationId xmlns:p14="http://schemas.microsoft.com/office/powerpoint/2010/main" val="378004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Summer18_ppt_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mmer18_ppt_theme" id="{A0A7152D-C57F-4911-9F52-7EC09EAD1484}" vid="{B6D8B1E8-5886-4F0D-9698-250F42A63BB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11757</TotalTime>
  <Words>934</Words>
  <Application>Microsoft Office PowerPoint</Application>
  <PresentationFormat>Overhead</PresentationFormat>
  <Paragraphs>176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2</vt:i4>
      </vt:variant>
    </vt:vector>
  </HeadingPairs>
  <TitlesOfParts>
    <vt:vector size="36" baseType="lpstr">
      <vt:lpstr>Calibri</vt:lpstr>
      <vt:lpstr>Courier New</vt:lpstr>
      <vt:lpstr>Times New Roman</vt:lpstr>
      <vt:lpstr>Verdana</vt:lpstr>
      <vt:lpstr>1_Summer18_ppt_theme</vt:lpstr>
      <vt:lpstr>COSMOS 2019  State Machines  </vt:lpstr>
      <vt:lpstr>Roadmap</vt:lpstr>
      <vt:lpstr>Event-Driven Programming</vt:lpstr>
      <vt:lpstr>Event-Driven Programming</vt:lpstr>
      <vt:lpstr>Asynchronous vs Synchronous</vt:lpstr>
      <vt:lpstr>Reactive Architecture</vt:lpstr>
      <vt:lpstr>Ingredients of an Event Checker</vt:lpstr>
      <vt:lpstr>Event checker:</vt:lpstr>
      <vt:lpstr>Ingredients of a Service</vt:lpstr>
      <vt:lpstr>Simple Reactive Architecture in C</vt:lpstr>
      <vt:lpstr>Simple Reactive Architecture in C</vt:lpstr>
      <vt:lpstr>States and Events</vt:lpstr>
      <vt:lpstr>States vs Events</vt:lpstr>
      <vt:lpstr>State Machine:</vt:lpstr>
      <vt:lpstr>State Machine Diagrams</vt:lpstr>
      <vt:lpstr>State Machines as Models</vt:lpstr>
      <vt:lpstr>Physical Models</vt:lpstr>
      <vt:lpstr>Behavioral Models</vt:lpstr>
      <vt:lpstr>Server Design Models</vt:lpstr>
      <vt:lpstr>Physical Design Models</vt:lpstr>
      <vt:lpstr>Electrical Design Models</vt:lpstr>
      <vt:lpstr>PowerPoint Presentation</vt:lpstr>
      <vt:lpstr>Question:  Are either of these legit?</vt:lpstr>
      <vt:lpstr>State Machines in C:</vt:lpstr>
      <vt:lpstr>State Machines Activities:</vt:lpstr>
      <vt:lpstr>Lab 4 hints</vt:lpstr>
      <vt:lpstr>Lab 4 teams</vt:lpstr>
      <vt:lpstr>State Machine Activity</vt:lpstr>
      <vt:lpstr>COSMOS Timeline</vt:lpstr>
      <vt:lpstr>Presentation</vt:lpstr>
      <vt:lpstr>Printing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“Smart Products?”</dc:title>
  <dc:creator>Smart Product Design Lab</dc:creator>
  <cp:lastModifiedBy>AutonomousSystemsLab</cp:lastModifiedBy>
  <cp:revision>944</cp:revision>
  <cp:lastPrinted>2003-01-07T19:07:05Z</cp:lastPrinted>
  <dcterms:created xsi:type="dcterms:W3CDTF">1999-01-02T00:29:04Z</dcterms:created>
  <dcterms:modified xsi:type="dcterms:W3CDTF">2019-07-15T20:22:16Z</dcterms:modified>
</cp:coreProperties>
</file>