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21945600" cx="32918400"/>
  <p:notesSz cx="6858000" cy="9144000"/>
  <p:embeddedFontLst>
    <p:embeddedFont>
      <p:font typeface="Open Sans SemiBold"/>
      <p:regular r:id="rId8"/>
      <p:bold r:id="rId9"/>
      <p:italic r:id="rId10"/>
      <p:boldItalic r:id="rId11"/>
    </p:embeddedFont>
    <p:embeddedFont>
      <p:font typeface="Open Sans ExtraBold"/>
      <p:bold r:id="rId12"/>
      <p:boldItalic r:id="rId13"/>
    </p:embeddedFont>
    <p:embeddedFont>
      <p:font typeface="Encode Sans Black"/>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0">
          <p15:clr>
            <a:srgbClr val="A4A3A4"/>
          </p15:clr>
        </p15:guide>
        <p15:guide id="2" pos="720">
          <p15:clr>
            <a:srgbClr val="A4A3A4"/>
          </p15:clr>
        </p15:guide>
        <p15:guide id="3" pos="20016">
          <p15:clr>
            <a:srgbClr val="A4A3A4"/>
          </p15:clr>
        </p15:guide>
        <p15:guide id="4" orient="horz" pos="13104">
          <p15:clr>
            <a:srgbClr val="A4A3A4"/>
          </p15:clr>
        </p15:guide>
        <p15:guide id="5" pos="5112">
          <p15:clr>
            <a:srgbClr val="A4A3A4"/>
          </p15:clr>
        </p15:guide>
        <p15:guide id="6" pos="5688">
          <p15:clr>
            <a:srgbClr val="A4A3A4"/>
          </p15:clr>
        </p15:guide>
        <p15:guide id="7" pos="10080">
          <p15:clr>
            <a:srgbClr val="A4A3A4"/>
          </p15:clr>
        </p15:guide>
        <p15:guide id="8" pos="10656">
          <p15:clr>
            <a:srgbClr val="A4A3A4"/>
          </p15:clr>
        </p15:guide>
        <p15:guide id="9" pos="15048">
          <p15:clr>
            <a:srgbClr val="A4A3A4"/>
          </p15:clr>
        </p15:guide>
        <p15:guide id="10" pos="15624">
          <p15:clr>
            <a:srgbClr val="A4A3A4"/>
          </p15:clr>
        </p15:guide>
      </p15:sldGuideLst>
    </p:ext>
    <p:ext uri="GoogleSlidesCustomDataVersion2">
      <go:slidesCustomData xmlns:go="http://customooxmlschemas.google.com/" r:id="rId19" roundtripDataSignature="AMtx7minlgS5wARspNshdOm65I6WVPUl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391243-3492-44D4-B0B4-BDA4D7620A12}">
  <a:tblStyle styleId="{F5391243-3492-44D4-B0B4-BDA4D7620A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20" orient="horz"/>
        <p:guide pos="720"/>
        <p:guide pos="20016"/>
        <p:guide pos="13104" orient="horz"/>
        <p:guide pos="5112"/>
        <p:guide pos="5688"/>
        <p:guide pos="10080"/>
        <p:guide pos="10656"/>
        <p:guide pos="15048"/>
        <p:guide pos="156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SemiBold-boldItalic.fntdata"/><Relationship Id="rId10" Type="http://schemas.openxmlformats.org/officeDocument/2006/relationships/font" Target="fonts/OpenSansSemiBold-italic.fntdata"/><Relationship Id="rId13" Type="http://schemas.openxmlformats.org/officeDocument/2006/relationships/font" Target="fonts/OpenSansExtraBold-boldItalic.fntdata"/><Relationship Id="rId12" Type="http://schemas.openxmlformats.org/officeDocument/2006/relationships/font" Target="fonts/OpenSa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OpenSansSemiBold-bold.fntdata"/><Relationship Id="rId15" Type="http://schemas.openxmlformats.org/officeDocument/2006/relationships/font" Target="fonts/OpenSans-regular.fntdata"/><Relationship Id="rId14" Type="http://schemas.openxmlformats.org/officeDocument/2006/relationships/font" Target="fonts/EncodeSansBlack-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font" Target="fonts/Open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14" name="Google Shape;14;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1" name="Google Shape;71;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7" name="Google Shape;77;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0" name="Google Shape;20;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D88A2"/>
              </a:buClr>
              <a:buSzPts val="6400"/>
              <a:buNone/>
              <a:defRPr sz="6400">
                <a:solidFill>
                  <a:srgbClr val="8D88A2"/>
                </a:solidFill>
              </a:defRPr>
            </a:lvl2pPr>
            <a:lvl3pPr indent="-228600" lvl="2" marL="1371600" algn="l">
              <a:lnSpc>
                <a:spcPct val="90000"/>
              </a:lnSpc>
              <a:spcBef>
                <a:spcPts val="1600"/>
              </a:spcBef>
              <a:spcAft>
                <a:spcPts val="0"/>
              </a:spcAft>
              <a:buClr>
                <a:srgbClr val="8D88A2"/>
              </a:buClr>
              <a:buSzPts val="5760"/>
              <a:buNone/>
              <a:defRPr sz="5760">
                <a:solidFill>
                  <a:srgbClr val="8D88A2"/>
                </a:solidFill>
              </a:defRPr>
            </a:lvl3pPr>
            <a:lvl4pPr indent="-228600" lvl="3" marL="1828800" algn="l">
              <a:lnSpc>
                <a:spcPct val="90000"/>
              </a:lnSpc>
              <a:spcBef>
                <a:spcPts val="1600"/>
              </a:spcBef>
              <a:spcAft>
                <a:spcPts val="0"/>
              </a:spcAft>
              <a:buClr>
                <a:srgbClr val="8D88A2"/>
              </a:buClr>
              <a:buSzPts val="5120"/>
              <a:buNone/>
              <a:defRPr sz="5120">
                <a:solidFill>
                  <a:srgbClr val="8D88A2"/>
                </a:solidFill>
              </a:defRPr>
            </a:lvl4pPr>
            <a:lvl5pPr indent="-228600" lvl="4" marL="2286000" algn="l">
              <a:lnSpc>
                <a:spcPct val="90000"/>
              </a:lnSpc>
              <a:spcBef>
                <a:spcPts val="1600"/>
              </a:spcBef>
              <a:spcAft>
                <a:spcPts val="0"/>
              </a:spcAft>
              <a:buClr>
                <a:srgbClr val="8D88A2"/>
              </a:buClr>
              <a:buSzPts val="5120"/>
              <a:buNone/>
              <a:defRPr sz="5120">
                <a:solidFill>
                  <a:srgbClr val="8D88A2"/>
                </a:solidFill>
              </a:defRPr>
            </a:lvl5pPr>
            <a:lvl6pPr indent="-228600" lvl="5" marL="2743200" algn="l">
              <a:lnSpc>
                <a:spcPct val="90000"/>
              </a:lnSpc>
              <a:spcBef>
                <a:spcPts val="1600"/>
              </a:spcBef>
              <a:spcAft>
                <a:spcPts val="0"/>
              </a:spcAft>
              <a:buClr>
                <a:srgbClr val="8D88A2"/>
              </a:buClr>
              <a:buSzPts val="5120"/>
              <a:buNone/>
              <a:defRPr sz="5120">
                <a:solidFill>
                  <a:srgbClr val="8D88A2"/>
                </a:solidFill>
              </a:defRPr>
            </a:lvl6pPr>
            <a:lvl7pPr indent="-228600" lvl="6" marL="3200400" algn="l">
              <a:lnSpc>
                <a:spcPct val="90000"/>
              </a:lnSpc>
              <a:spcBef>
                <a:spcPts val="1600"/>
              </a:spcBef>
              <a:spcAft>
                <a:spcPts val="0"/>
              </a:spcAft>
              <a:buClr>
                <a:srgbClr val="8D88A2"/>
              </a:buClr>
              <a:buSzPts val="5120"/>
              <a:buNone/>
              <a:defRPr sz="5120">
                <a:solidFill>
                  <a:srgbClr val="8D88A2"/>
                </a:solidFill>
              </a:defRPr>
            </a:lvl7pPr>
            <a:lvl8pPr indent="-228600" lvl="7" marL="3657600" algn="l">
              <a:lnSpc>
                <a:spcPct val="90000"/>
              </a:lnSpc>
              <a:spcBef>
                <a:spcPts val="1600"/>
              </a:spcBef>
              <a:spcAft>
                <a:spcPts val="0"/>
              </a:spcAft>
              <a:buClr>
                <a:srgbClr val="8D88A2"/>
              </a:buClr>
              <a:buSzPts val="5120"/>
              <a:buNone/>
              <a:defRPr sz="5120">
                <a:solidFill>
                  <a:srgbClr val="8D88A2"/>
                </a:solidFill>
              </a:defRPr>
            </a:lvl8pPr>
            <a:lvl9pPr indent="-228600" lvl="8" marL="4114800" algn="l">
              <a:lnSpc>
                <a:spcPct val="90000"/>
              </a:lnSpc>
              <a:spcBef>
                <a:spcPts val="1600"/>
              </a:spcBef>
              <a:spcAft>
                <a:spcPts val="0"/>
              </a:spcAft>
              <a:buClr>
                <a:srgbClr val="8D88A2"/>
              </a:buClr>
              <a:buSzPts val="5120"/>
              <a:buNone/>
              <a:defRPr sz="5120">
                <a:solidFill>
                  <a:srgbClr val="8D88A2"/>
                </a:solidFill>
              </a:defRPr>
            </a:lvl9pPr>
          </a:lstStyle>
          <a:p/>
        </p:txBody>
      </p:sp>
      <p:sp>
        <p:nvSpPr>
          <p:cNvPr id="26" name="Google Shape;26;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2" name="Google Shape;32;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33" name="Google Shape;33;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39" name="Google Shape;39;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1" name="Google Shape;41;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2" name="Google Shape;42;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57" name="Google Shape;57;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58" name="Google Shape;58;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3994608" y="3159765"/>
            <a:ext cx="16664940" cy="15595600"/>
          </a:xfrm>
          <a:prstGeom prst="rect">
            <a:avLst/>
          </a:prstGeom>
          <a:noFill/>
          <a:ln>
            <a:noFill/>
          </a:ln>
        </p:spPr>
      </p:sp>
      <p:sp>
        <p:nvSpPr>
          <p:cNvPr id="64" name="Google Shape;64;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5" name="Google Shape;65;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840" u="none" cap="none" strike="noStrike">
                <a:solidFill>
                  <a:srgbClr val="8D88A2"/>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840" u="none" cap="none" strike="noStrike">
                <a:solidFill>
                  <a:srgbClr val="8D88A2"/>
                </a:solidFill>
                <a:latin typeface="Calibri"/>
                <a:ea typeface="Calibri"/>
                <a:cs typeface="Calibri"/>
                <a:sym typeface="Calibri"/>
              </a:defRPr>
            </a:lvl1pPr>
            <a:lvl2pPr indent="0" lvl="1" marL="0" marR="0" rtl="0" algn="r">
              <a:spcBef>
                <a:spcPts val="0"/>
              </a:spcBef>
              <a:buNone/>
              <a:defRPr b="0" i="0" sz="3840" u="none" cap="none" strike="noStrike">
                <a:solidFill>
                  <a:srgbClr val="8D88A2"/>
                </a:solidFill>
                <a:latin typeface="Calibri"/>
                <a:ea typeface="Calibri"/>
                <a:cs typeface="Calibri"/>
                <a:sym typeface="Calibri"/>
              </a:defRPr>
            </a:lvl2pPr>
            <a:lvl3pPr indent="0" lvl="2" marL="0" marR="0" rtl="0" algn="r">
              <a:spcBef>
                <a:spcPts val="0"/>
              </a:spcBef>
              <a:buNone/>
              <a:defRPr b="0" i="0" sz="3840" u="none" cap="none" strike="noStrike">
                <a:solidFill>
                  <a:srgbClr val="8D88A2"/>
                </a:solidFill>
                <a:latin typeface="Calibri"/>
                <a:ea typeface="Calibri"/>
                <a:cs typeface="Calibri"/>
                <a:sym typeface="Calibri"/>
              </a:defRPr>
            </a:lvl3pPr>
            <a:lvl4pPr indent="0" lvl="3" marL="0" marR="0" rtl="0" algn="r">
              <a:spcBef>
                <a:spcPts val="0"/>
              </a:spcBef>
              <a:buNone/>
              <a:defRPr b="0" i="0" sz="3840" u="none" cap="none" strike="noStrike">
                <a:solidFill>
                  <a:srgbClr val="8D88A2"/>
                </a:solidFill>
                <a:latin typeface="Calibri"/>
                <a:ea typeface="Calibri"/>
                <a:cs typeface="Calibri"/>
                <a:sym typeface="Calibri"/>
              </a:defRPr>
            </a:lvl4pPr>
            <a:lvl5pPr indent="0" lvl="4" marL="0" marR="0" rtl="0" algn="r">
              <a:spcBef>
                <a:spcPts val="0"/>
              </a:spcBef>
              <a:buNone/>
              <a:defRPr b="0" i="0" sz="3840" u="none" cap="none" strike="noStrike">
                <a:solidFill>
                  <a:srgbClr val="8D88A2"/>
                </a:solidFill>
                <a:latin typeface="Calibri"/>
                <a:ea typeface="Calibri"/>
                <a:cs typeface="Calibri"/>
                <a:sym typeface="Calibri"/>
              </a:defRPr>
            </a:lvl5pPr>
            <a:lvl6pPr indent="0" lvl="5" marL="0" marR="0" rtl="0" algn="r">
              <a:spcBef>
                <a:spcPts val="0"/>
              </a:spcBef>
              <a:buNone/>
              <a:defRPr b="0" i="0" sz="3840" u="none" cap="none" strike="noStrike">
                <a:solidFill>
                  <a:srgbClr val="8D88A2"/>
                </a:solidFill>
                <a:latin typeface="Calibri"/>
                <a:ea typeface="Calibri"/>
                <a:cs typeface="Calibri"/>
                <a:sym typeface="Calibri"/>
              </a:defRPr>
            </a:lvl6pPr>
            <a:lvl7pPr indent="0" lvl="6" marL="0" marR="0" rtl="0" algn="r">
              <a:spcBef>
                <a:spcPts val="0"/>
              </a:spcBef>
              <a:buNone/>
              <a:defRPr b="0" i="0" sz="3840" u="none" cap="none" strike="noStrike">
                <a:solidFill>
                  <a:srgbClr val="8D88A2"/>
                </a:solidFill>
                <a:latin typeface="Calibri"/>
                <a:ea typeface="Calibri"/>
                <a:cs typeface="Calibri"/>
                <a:sym typeface="Calibri"/>
              </a:defRPr>
            </a:lvl7pPr>
            <a:lvl8pPr indent="0" lvl="7" marL="0" marR="0" rtl="0" algn="r">
              <a:spcBef>
                <a:spcPts val="0"/>
              </a:spcBef>
              <a:buNone/>
              <a:defRPr b="0" i="0" sz="3840" u="none" cap="none" strike="noStrike">
                <a:solidFill>
                  <a:srgbClr val="8D88A2"/>
                </a:solidFill>
                <a:latin typeface="Calibri"/>
                <a:ea typeface="Calibri"/>
                <a:cs typeface="Calibri"/>
                <a:sym typeface="Calibri"/>
              </a:defRPr>
            </a:lvl8pPr>
            <a:lvl9pPr indent="0" lvl="8" marL="0" marR="0" rtl="0" algn="r">
              <a:spcBef>
                <a:spcPts val="0"/>
              </a:spcBef>
              <a:buNone/>
              <a:defRPr b="0" i="0" sz="3840" u="none" cap="none" strike="noStrike">
                <a:solidFill>
                  <a:srgbClr val="8D88A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sp>
        <p:nvSpPr>
          <p:cNvPr descr="Purple Header Bar" id="84" name="Google Shape;84;p1"/>
          <p:cNvSpPr/>
          <p:nvPr/>
        </p:nvSpPr>
        <p:spPr>
          <a:xfrm>
            <a:off x="0" y="0"/>
            <a:ext cx="32918400" cy="4800600"/>
          </a:xfrm>
          <a:prstGeom prst="rect">
            <a:avLst/>
          </a:prstGeom>
          <a:solidFill>
            <a:schemeClr val="accent1"/>
          </a:solidFill>
          <a:ln cap="flat" cmpd="sng" w="12700">
            <a:solidFill>
              <a:srgbClr val="25005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184" u="none" cap="none" strike="noStrike">
              <a:solidFill>
                <a:schemeClr val="lt1"/>
              </a:solidFill>
              <a:latin typeface="Calibri"/>
              <a:ea typeface="Calibri"/>
              <a:cs typeface="Calibri"/>
              <a:sym typeface="Calibri"/>
            </a:endParaRPr>
          </a:p>
        </p:txBody>
      </p:sp>
      <p:sp>
        <p:nvSpPr>
          <p:cNvPr id="85" name="Google Shape;85;p1"/>
          <p:cNvSpPr txBox="1"/>
          <p:nvPr>
            <p:ph type="ctrTitle"/>
          </p:nvPr>
        </p:nvSpPr>
        <p:spPr>
          <a:xfrm>
            <a:off x="1143000" y="722125"/>
            <a:ext cx="26657700" cy="1707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11500"/>
              <a:buFont typeface="Encode Sans Black"/>
              <a:buNone/>
            </a:pPr>
            <a:r>
              <a:rPr b="1" lang="en-US" sz="6400">
                <a:solidFill>
                  <a:srgbClr val="FFFFFF"/>
                </a:solidFill>
                <a:latin typeface="Encode Sans Black"/>
                <a:ea typeface="Encode Sans Black"/>
                <a:cs typeface="Encode Sans Black"/>
                <a:sym typeface="Encode Sans Black"/>
              </a:rPr>
              <a:t>Concept Models Show the Impact of the COVID</a:t>
            </a:r>
            <a:r>
              <a:rPr b="1" lang="en-US" sz="6400">
                <a:solidFill>
                  <a:srgbClr val="FFFFFF"/>
                </a:solidFill>
                <a:latin typeface="Encode Sans Black"/>
                <a:ea typeface="Encode Sans Black"/>
                <a:cs typeface="Encode Sans Black"/>
                <a:sym typeface="Encode Sans Black"/>
              </a:rPr>
              <a:t>-</a:t>
            </a:r>
            <a:r>
              <a:rPr b="1" lang="en-US" sz="6400">
                <a:solidFill>
                  <a:srgbClr val="FFFFFF"/>
                </a:solidFill>
                <a:latin typeface="Encode Sans Black"/>
                <a:ea typeface="Encode Sans Black"/>
                <a:cs typeface="Encode Sans Black"/>
                <a:sym typeface="Encode Sans Black"/>
              </a:rPr>
              <a:t>19 Disruption on Students’ Cognitive Structures in a Statistics Course</a:t>
            </a:r>
            <a:endParaRPr b="1" sz="6400">
              <a:solidFill>
                <a:srgbClr val="FFFFFF"/>
              </a:solidFill>
              <a:latin typeface="Encode Sans Black"/>
              <a:ea typeface="Encode Sans Black"/>
              <a:cs typeface="Encode Sans Black"/>
              <a:sym typeface="Encode Sans Black"/>
            </a:endParaRPr>
          </a:p>
        </p:txBody>
      </p:sp>
      <p:sp>
        <p:nvSpPr>
          <p:cNvPr id="86" name="Google Shape;86;p1"/>
          <p:cNvSpPr txBox="1"/>
          <p:nvPr/>
        </p:nvSpPr>
        <p:spPr>
          <a:xfrm>
            <a:off x="1168400" y="3485600"/>
            <a:ext cx="214458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u="sng">
                <a:solidFill>
                  <a:srgbClr val="FFFFFF"/>
                </a:solidFill>
                <a:latin typeface="Open Sans"/>
                <a:ea typeface="Open Sans"/>
                <a:cs typeface="Open Sans"/>
                <a:sym typeface="Open Sans"/>
              </a:rPr>
              <a:t>Eric Yoon-Jae Shin,</a:t>
            </a:r>
            <a:r>
              <a:rPr b="1" lang="en-US" sz="3000">
                <a:solidFill>
                  <a:srgbClr val="FFFFFF"/>
                </a:solidFill>
                <a:latin typeface="Open Sans"/>
                <a:ea typeface="Open Sans"/>
                <a:cs typeface="Open Sans"/>
                <a:sym typeface="Open Sans"/>
              </a:rPr>
              <a:t> Corbitt, S., Gabriel, E.J., Nguyen, L., Bunyakiat, A., Nelson, D., Long, T.M., Trujillo, C.M. (2023)</a:t>
            </a:r>
            <a:endParaRPr b="1" sz="3000">
              <a:solidFill>
                <a:srgbClr val="FFFFFF"/>
              </a:solidFill>
              <a:latin typeface="Open Sans"/>
              <a:ea typeface="Open Sans"/>
              <a:cs typeface="Open Sans"/>
              <a:sym typeface="Open Sans"/>
            </a:endParaRPr>
          </a:p>
          <a:p>
            <a:pPr indent="0" lvl="0" marL="0" marR="0" rtl="0" algn="l">
              <a:spcBef>
                <a:spcPts val="0"/>
              </a:spcBef>
              <a:spcAft>
                <a:spcPts val="0"/>
              </a:spcAft>
              <a:buNone/>
            </a:pPr>
            <a:r>
              <a:rPr lang="en-US" sz="3000">
                <a:solidFill>
                  <a:srgbClr val="FFFFFF"/>
                </a:solidFill>
                <a:latin typeface="Open Sans"/>
                <a:ea typeface="Open Sans"/>
                <a:cs typeface="Open Sans"/>
                <a:sym typeface="Open Sans"/>
              </a:rPr>
              <a:t>University of Washington Undergraduate Research Symposium. May 19, 2023. Seattle, WA.</a:t>
            </a:r>
            <a:endParaRPr sz="3000">
              <a:solidFill>
                <a:srgbClr val="FFFFFF"/>
              </a:solidFill>
              <a:latin typeface="Open Sans"/>
              <a:ea typeface="Open Sans"/>
              <a:cs typeface="Open Sans"/>
              <a:sym typeface="Open Sans"/>
            </a:endParaRPr>
          </a:p>
        </p:txBody>
      </p:sp>
      <p:pic>
        <p:nvPicPr>
          <p:cNvPr descr="Gold Boundless Bar" id="87" name="Google Shape;87;p1" title="Gold Boundless Bar"/>
          <p:cNvPicPr preferRelativeResize="0"/>
          <p:nvPr/>
        </p:nvPicPr>
        <p:blipFill rotWithShape="1">
          <a:blip r:embed="rId3">
            <a:alphaModFix/>
          </a:blip>
          <a:srcRect b="0" l="0" r="0" t="0"/>
          <a:stretch/>
        </p:blipFill>
        <p:spPr>
          <a:xfrm>
            <a:off x="1168400" y="2147363"/>
            <a:ext cx="3877056" cy="950976"/>
          </a:xfrm>
          <a:prstGeom prst="rect">
            <a:avLst/>
          </a:prstGeom>
          <a:noFill/>
          <a:ln>
            <a:noFill/>
          </a:ln>
        </p:spPr>
      </p:pic>
      <p:cxnSp>
        <p:nvCxnSpPr>
          <p:cNvPr descr="Gold rule line divider" id="88" name="Google Shape;88;p1"/>
          <p:cNvCxnSpPr/>
          <p:nvPr/>
        </p:nvCxnSpPr>
        <p:spPr>
          <a:xfrm>
            <a:off x="8598568" y="5458380"/>
            <a:ext cx="0" cy="15344220"/>
          </a:xfrm>
          <a:prstGeom prst="straightConnector1">
            <a:avLst/>
          </a:prstGeom>
          <a:noFill/>
          <a:ln cap="flat" cmpd="sng" w="9525">
            <a:solidFill>
              <a:schemeClr val="lt1"/>
            </a:solidFill>
            <a:prstDash val="solid"/>
            <a:miter lim="800000"/>
            <a:headEnd len="sm" w="sm" type="none"/>
            <a:tailEnd len="sm" w="sm" type="none"/>
          </a:ln>
        </p:spPr>
      </p:cxnSp>
      <p:cxnSp>
        <p:nvCxnSpPr>
          <p:cNvPr descr="Gold rule line divider" id="89" name="Google Shape;89;p1"/>
          <p:cNvCxnSpPr/>
          <p:nvPr/>
        </p:nvCxnSpPr>
        <p:spPr>
          <a:xfrm>
            <a:off x="24346568" y="5458380"/>
            <a:ext cx="0" cy="15344220"/>
          </a:xfrm>
          <a:prstGeom prst="straightConnector1">
            <a:avLst/>
          </a:prstGeom>
          <a:noFill/>
          <a:ln cap="flat" cmpd="sng" w="9525">
            <a:solidFill>
              <a:schemeClr val="lt1"/>
            </a:solidFill>
            <a:prstDash val="solid"/>
            <a:miter lim="800000"/>
            <a:headEnd len="sm" w="sm" type="none"/>
            <a:tailEnd len="sm" w="sm" type="none"/>
          </a:ln>
        </p:spPr>
      </p:cxnSp>
      <p:pic>
        <p:nvPicPr>
          <p:cNvPr descr="White Block W" id="90" name="Google Shape;90;p1"/>
          <p:cNvPicPr preferRelativeResize="0"/>
          <p:nvPr/>
        </p:nvPicPr>
        <p:blipFill rotWithShape="1">
          <a:blip r:embed="rId4">
            <a:alphaModFix/>
          </a:blip>
          <a:srcRect b="0" l="0" r="0" t="0"/>
          <a:stretch/>
        </p:blipFill>
        <p:spPr>
          <a:xfrm>
            <a:off x="27800796" y="1882443"/>
            <a:ext cx="3974593" cy="2685980"/>
          </a:xfrm>
          <a:prstGeom prst="rect">
            <a:avLst/>
          </a:prstGeom>
          <a:noFill/>
          <a:ln>
            <a:noFill/>
          </a:ln>
        </p:spPr>
      </p:pic>
      <p:sp>
        <p:nvSpPr>
          <p:cNvPr id="91" name="Google Shape;91;p1"/>
          <p:cNvSpPr txBox="1"/>
          <p:nvPr/>
        </p:nvSpPr>
        <p:spPr>
          <a:xfrm>
            <a:off x="728075" y="11049163"/>
            <a:ext cx="7221000" cy="502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US" sz="3000">
                <a:solidFill>
                  <a:schemeClr val="dk1"/>
                </a:solidFill>
                <a:latin typeface="Open Sans"/>
                <a:ea typeface="Open Sans"/>
                <a:cs typeface="Open Sans"/>
                <a:sym typeface="Open Sans"/>
              </a:rPr>
              <a:t>Background</a:t>
            </a:r>
            <a:endParaRPr sz="2000">
              <a:latin typeface="Open Sans"/>
              <a:ea typeface="Open Sans"/>
              <a:cs typeface="Open Sans"/>
              <a:sym typeface="Open Sans"/>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Concept models are a useful method for instructors to assess learning ¹ ²</a:t>
            </a:r>
            <a:endParaRPr sz="2000">
              <a:latin typeface="Open Sans"/>
              <a:ea typeface="Open Sans"/>
              <a:cs typeface="Open Sans"/>
              <a:sym typeface="Open Sans"/>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Changes in models may indicate the students’ cognitive structure ¹ ²</a:t>
            </a:r>
            <a:endParaRPr sz="2000">
              <a:latin typeface="Open Sans"/>
              <a:ea typeface="Open Sans"/>
              <a:cs typeface="Open Sans"/>
              <a:sym typeface="Open Sans"/>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The connection of ideas in a model indicate student progress in the course ¹ ³</a:t>
            </a:r>
            <a:endParaRPr sz="2000">
              <a:latin typeface="Open Sans"/>
              <a:ea typeface="Open Sans"/>
              <a:cs typeface="Open Sans"/>
              <a:sym typeface="Open Sans"/>
            </a:endParaRPr>
          </a:p>
          <a:p>
            <a:pPr indent="0" lvl="0" marL="0" rtl="0" algn="l">
              <a:lnSpc>
                <a:spcPct val="115000"/>
              </a:lnSpc>
              <a:spcBef>
                <a:spcPts val="1000"/>
              </a:spcBef>
              <a:spcAft>
                <a:spcPts val="0"/>
              </a:spcAft>
              <a:buNone/>
            </a:pPr>
            <a:r>
              <a:rPr b="1" lang="en-US" sz="3000">
                <a:solidFill>
                  <a:schemeClr val="dk1"/>
                </a:solidFill>
                <a:latin typeface="Open Sans"/>
                <a:ea typeface="Open Sans"/>
                <a:cs typeface="Open Sans"/>
                <a:sym typeface="Open Sans"/>
              </a:rPr>
              <a:t>Problem Statement</a:t>
            </a:r>
            <a:endParaRPr b="1" sz="3000">
              <a:solidFill>
                <a:schemeClr val="dk1"/>
              </a:solidFill>
              <a:latin typeface="Open Sans"/>
              <a:ea typeface="Open Sans"/>
              <a:cs typeface="Open Sans"/>
              <a:sym typeface="Open Sans"/>
            </a:endParaRPr>
          </a:p>
          <a:p>
            <a:pPr indent="-355600" lvl="0" marL="457200" rtl="0" algn="l">
              <a:lnSpc>
                <a:spcPct val="115000"/>
              </a:lnSpc>
              <a:spcBef>
                <a:spcPts val="1000"/>
              </a:spcBef>
              <a:spcAft>
                <a:spcPts val="1000"/>
              </a:spcAft>
              <a:buSzPts val="2000"/>
              <a:buFont typeface="Open Sans"/>
              <a:buChar char="●"/>
            </a:pPr>
            <a:r>
              <a:rPr lang="en-US" sz="2000">
                <a:latin typeface="Open Sans"/>
                <a:ea typeface="Open Sans"/>
                <a:cs typeface="Open Sans"/>
                <a:sym typeface="Open Sans"/>
              </a:rPr>
              <a:t>Little is known about the impact of the COVID-19 disruption on cognitive restructuring during STEM learning</a:t>
            </a:r>
            <a:endParaRPr sz="3000">
              <a:solidFill>
                <a:schemeClr val="dk1"/>
              </a:solidFill>
              <a:latin typeface="Open Sans ExtraBold"/>
              <a:ea typeface="Open Sans ExtraBold"/>
              <a:cs typeface="Open Sans ExtraBold"/>
              <a:sym typeface="Open Sans ExtraBold"/>
            </a:endParaRPr>
          </a:p>
        </p:txBody>
      </p:sp>
      <p:pic>
        <p:nvPicPr>
          <p:cNvPr id="92" name="Google Shape;92;p1"/>
          <p:cNvPicPr preferRelativeResize="0"/>
          <p:nvPr/>
        </p:nvPicPr>
        <p:blipFill>
          <a:blip r:embed="rId5">
            <a:alphaModFix/>
          </a:blip>
          <a:stretch>
            <a:fillRect/>
          </a:stretch>
        </p:blipFill>
        <p:spPr>
          <a:xfrm>
            <a:off x="9838387" y="16625043"/>
            <a:ext cx="3974600" cy="3974621"/>
          </a:xfrm>
          <a:prstGeom prst="rect">
            <a:avLst/>
          </a:prstGeom>
          <a:noFill/>
          <a:ln>
            <a:noFill/>
          </a:ln>
        </p:spPr>
      </p:pic>
      <p:sp>
        <p:nvSpPr>
          <p:cNvPr id="93" name="Google Shape;93;p1"/>
          <p:cNvSpPr txBox="1"/>
          <p:nvPr/>
        </p:nvSpPr>
        <p:spPr>
          <a:xfrm>
            <a:off x="9248075" y="6167150"/>
            <a:ext cx="14422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Open Sans"/>
                <a:ea typeface="Open Sans"/>
                <a:cs typeface="Open Sans"/>
                <a:sym typeface="Open Sans"/>
              </a:rPr>
              <a:t>Students added concepts to their models at a </a:t>
            </a:r>
            <a:r>
              <a:rPr b="1" lang="en-US" sz="3000">
                <a:solidFill>
                  <a:schemeClr val="dk1"/>
                </a:solidFill>
                <a:latin typeface="Open Sans"/>
                <a:ea typeface="Open Sans"/>
                <a:cs typeface="Open Sans"/>
                <a:sym typeface="Open Sans"/>
              </a:rPr>
              <a:t>significantly </a:t>
            </a:r>
            <a:r>
              <a:rPr b="1" lang="en-US" sz="3000">
                <a:solidFill>
                  <a:schemeClr val="dk1"/>
                </a:solidFill>
                <a:latin typeface="Open Sans"/>
                <a:ea typeface="Open Sans"/>
                <a:cs typeface="Open Sans"/>
                <a:sym typeface="Open Sans"/>
              </a:rPr>
              <a:t>slower rate</a:t>
            </a:r>
            <a:endParaRPr b="1" sz="3000">
              <a:solidFill>
                <a:schemeClr val="dk1"/>
              </a:solidFill>
              <a:latin typeface="Open Sans"/>
              <a:ea typeface="Open Sans"/>
              <a:cs typeface="Open Sans"/>
              <a:sym typeface="Open Sans"/>
            </a:endParaRPr>
          </a:p>
        </p:txBody>
      </p:sp>
      <p:pic>
        <p:nvPicPr>
          <p:cNvPr id="94" name="Google Shape;94;p1"/>
          <p:cNvPicPr preferRelativeResize="0"/>
          <p:nvPr/>
        </p:nvPicPr>
        <p:blipFill>
          <a:blip r:embed="rId6">
            <a:alphaModFix/>
          </a:blip>
          <a:stretch>
            <a:fillRect/>
          </a:stretch>
        </p:blipFill>
        <p:spPr>
          <a:xfrm>
            <a:off x="9304963" y="7042475"/>
            <a:ext cx="13398564" cy="8071424"/>
          </a:xfrm>
          <a:prstGeom prst="rect">
            <a:avLst/>
          </a:prstGeom>
          <a:noFill/>
          <a:ln>
            <a:noFill/>
          </a:ln>
        </p:spPr>
      </p:pic>
      <p:sp>
        <p:nvSpPr>
          <p:cNvPr id="95" name="Google Shape;95;p1"/>
          <p:cNvSpPr txBox="1"/>
          <p:nvPr/>
        </p:nvSpPr>
        <p:spPr>
          <a:xfrm>
            <a:off x="24605400" y="6265325"/>
            <a:ext cx="7221000" cy="551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3000">
                <a:solidFill>
                  <a:schemeClr val="dk1"/>
                </a:solidFill>
                <a:latin typeface="Open Sans ExtraBold"/>
                <a:ea typeface="Open Sans ExtraBold"/>
                <a:cs typeface="Open Sans ExtraBold"/>
                <a:sym typeface="Open Sans ExtraBold"/>
              </a:rPr>
              <a:t>Findings</a:t>
            </a:r>
            <a:endParaRPr sz="2000">
              <a:latin typeface="Open Sans ExtraBold"/>
              <a:ea typeface="Open Sans ExtraBold"/>
              <a:cs typeface="Open Sans ExtraBold"/>
              <a:sym typeface="Open Sans ExtraBold"/>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The disruption </a:t>
            </a:r>
            <a:r>
              <a:rPr lang="en-US" sz="2000">
                <a:latin typeface="Open Sans"/>
                <a:ea typeface="Open Sans"/>
                <a:cs typeface="Open Sans"/>
                <a:sym typeface="Open Sans"/>
              </a:rPr>
              <a:t>had an influence on the changes in the student concept models</a:t>
            </a:r>
            <a:endParaRPr sz="2000">
              <a:latin typeface="Open Sans"/>
              <a:ea typeface="Open Sans"/>
              <a:cs typeface="Open Sans"/>
              <a:sym typeface="Open Sans"/>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Lower rates of added concepts occurred during the COVID disruption quarter</a:t>
            </a:r>
            <a:endParaRPr sz="2000">
              <a:latin typeface="Open Sans"/>
              <a:ea typeface="Open Sans"/>
              <a:cs typeface="Open Sans"/>
              <a:sym typeface="Open Sans"/>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The results provide an estimate of the </a:t>
            </a:r>
            <a:r>
              <a:rPr lang="en-US" sz="2000">
                <a:latin typeface="Open Sans"/>
                <a:ea typeface="Open Sans"/>
                <a:cs typeface="Open Sans"/>
                <a:sym typeface="Open Sans"/>
              </a:rPr>
              <a:t>negative </a:t>
            </a:r>
            <a:r>
              <a:rPr lang="en-US" sz="2000">
                <a:latin typeface="Open Sans"/>
                <a:ea typeface="Open Sans"/>
                <a:cs typeface="Open Sans"/>
                <a:sym typeface="Open Sans"/>
              </a:rPr>
              <a:t>impact the disruption had on student learning</a:t>
            </a:r>
            <a:endParaRPr sz="2000">
              <a:latin typeface="Open Sans"/>
              <a:ea typeface="Open Sans"/>
              <a:cs typeface="Open Sans"/>
              <a:sym typeface="Open Sans"/>
            </a:endParaRPr>
          </a:p>
          <a:p>
            <a:pPr indent="0" lvl="0" marL="0" rtl="0" algn="l">
              <a:lnSpc>
                <a:spcPct val="115000"/>
              </a:lnSpc>
              <a:spcBef>
                <a:spcPts val="1000"/>
              </a:spcBef>
              <a:spcAft>
                <a:spcPts val="0"/>
              </a:spcAft>
              <a:buNone/>
            </a:pPr>
            <a:r>
              <a:rPr lang="en-US" sz="3000">
                <a:solidFill>
                  <a:schemeClr val="dk1"/>
                </a:solidFill>
                <a:latin typeface="Open Sans ExtraBold"/>
                <a:ea typeface="Open Sans ExtraBold"/>
                <a:cs typeface="Open Sans ExtraBold"/>
                <a:sym typeface="Open Sans ExtraBold"/>
              </a:rPr>
              <a:t>Limitations</a:t>
            </a:r>
            <a:endParaRPr sz="3000">
              <a:solidFill>
                <a:schemeClr val="dk1"/>
              </a:solidFill>
              <a:latin typeface="Open Sans ExtraBold"/>
              <a:ea typeface="Open Sans ExtraBold"/>
              <a:cs typeface="Open Sans ExtraBold"/>
              <a:sym typeface="Open Sans ExtraBold"/>
            </a:endParaRPr>
          </a:p>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The sample size of 180 models limits the strength of the findings.</a:t>
            </a:r>
            <a:endParaRPr sz="2000">
              <a:latin typeface="Open Sans"/>
              <a:ea typeface="Open Sans"/>
              <a:cs typeface="Open Sans"/>
              <a:sym typeface="Open Sans"/>
            </a:endParaRPr>
          </a:p>
          <a:p>
            <a:pPr indent="-355600" lvl="0" marL="457200" rtl="0" algn="l">
              <a:lnSpc>
                <a:spcPct val="115000"/>
              </a:lnSpc>
              <a:spcBef>
                <a:spcPts val="1000"/>
              </a:spcBef>
              <a:spcAft>
                <a:spcPts val="1000"/>
              </a:spcAft>
              <a:buSzPts val="2000"/>
              <a:buFont typeface="Open Sans"/>
              <a:buChar char="●"/>
            </a:pPr>
            <a:r>
              <a:rPr lang="en-US" sz="2000">
                <a:latin typeface="Open Sans"/>
                <a:ea typeface="Open Sans"/>
                <a:cs typeface="Open Sans"/>
                <a:sym typeface="Open Sans"/>
              </a:rPr>
              <a:t>A variety of different factors that could have been analyzed as predictors of the model changes </a:t>
            </a:r>
            <a:endParaRPr>
              <a:latin typeface="Calibri"/>
              <a:ea typeface="Calibri"/>
              <a:cs typeface="Calibri"/>
              <a:sym typeface="Calibri"/>
            </a:endParaRPr>
          </a:p>
        </p:txBody>
      </p:sp>
      <p:sp>
        <p:nvSpPr>
          <p:cNvPr id="96" name="Google Shape;96;p1"/>
          <p:cNvSpPr txBox="1"/>
          <p:nvPr/>
        </p:nvSpPr>
        <p:spPr>
          <a:xfrm>
            <a:off x="24605400" y="13472950"/>
            <a:ext cx="7418700" cy="3648000"/>
          </a:xfrm>
          <a:prstGeom prst="rect">
            <a:avLst/>
          </a:prstGeom>
          <a:noFill/>
          <a:ln>
            <a:noFill/>
          </a:ln>
        </p:spPr>
        <p:txBody>
          <a:bodyPr anchorCtr="0" anchor="t" bIns="91425" lIns="91425" spcFirstLastPara="1" rIns="91425" wrap="square" tIns="91425">
            <a:spAutoFit/>
          </a:bodyPr>
          <a:lstStyle/>
          <a:p>
            <a:pPr indent="-457200" lvl="0" marL="457200" rtl="0" algn="l">
              <a:lnSpc>
                <a:spcPct val="115000"/>
              </a:lnSpc>
              <a:spcBef>
                <a:spcPts val="0"/>
              </a:spcBef>
              <a:spcAft>
                <a:spcPts val="0"/>
              </a:spcAft>
              <a:buNone/>
            </a:pPr>
            <a:r>
              <a:rPr lang="en-US" sz="1800">
                <a:latin typeface="Open Sans"/>
                <a:ea typeface="Open Sans"/>
                <a:cs typeface="Open Sans"/>
                <a:sym typeface="Open Sans"/>
              </a:rPr>
              <a:t>¹Dauer, J. T., Momsen, J. L., Speth, E. B., Makohon-Moore, S. C. &amp; Long, T. M. Analyzing change in students’ gene-to-evolution models in college-level introductory biology. </a:t>
            </a:r>
            <a:r>
              <a:rPr i="1" lang="en-US" sz="1800">
                <a:latin typeface="Open Sans"/>
                <a:ea typeface="Open Sans"/>
                <a:cs typeface="Open Sans"/>
                <a:sym typeface="Open Sans"/>
              </a:rPr>
              <a:t>Journal of Research in Science Teaching</a:t>
            </a:r>
            <a:r>
              <a:rPr lang="en-US" sz="1800">
                <a:latin typeface="Open Sans"/>
                <a:ea typeface="Open Sans"/>
                <a:cs typeface="Open Sans"/>
                <a:sym typeface="Open Sans"/>
              </a:rPr>
              <a:t> vol. 50 639–659 (2013).</a:t>
            </a:r>
            <a:endParaRPr sz="1800">
              <a:latin typeface="Open Sans"/>
              <a:ea typeface="Open Sans"/>
              <a:cs typeface="Open Sans"/>
              <a:sym typeface="Open Sans"/>
            </a:endParaRPr>
          </a:p>
          <a:p>
            <a:pPr indent="-457200" lvl="0" marL="457200" rtl="0" algn="l">
              <a:lnSpc>
                <a:spcPct val="115000"/>
              </a:lnSpc>
              <a:spcBef>
                <a:spcPts val="0"/>
              </a:spcBef>
              <a:spcAft>
                <a:spcPts val="0"/>
              </a:spcAft>
              <a:buNone/>
            </a:pPr>
            <a:r>
              <a:rPr lang="en-US" sz="1800">
                <a:latin typeface="Open Sans"/>
                <a:ea typeface="Open Sans"/>
                <a:cs typeface="Open Sans"/>
                <a:sym typeface="Open Sans"/>
              </a:rPr>
              <a:t>²Clariana, R. B. Deriving Individual and Group Knowledge Structure from Network Diagrams and from Essays. </a:t>
            </a:r>
            <a:r>
              <a:rPr i="1" lang="en-US" sz="1800">
                <a:latin typeface="Open Sans"/>
                <a:ea typeface="Open Sans"/>
                <a:cs typeface="Open Sans"/>
                <a:sym typeface="Open Sans"/>
              </a:rPr>
              <a:t>Computer-Based Diagnostics and Systematic Analysis of Knowledge</a:t>
            </a:r>
            <a:r>
              <a:rPr lang="en-US" sz="1800">
                <a:latin typeface="Open Sans"/>
                <a:ea typeface="Open Sans"/>
                <a:cs typeface="Open Sans"/>
                <a:sym typeface="Open Sans"/>
              </a:rPr>
              <a:t> 117–130 (2010) doi:10.1007/978-1-4419-5662-0_7.</a:t>
            </a:r>
            <a:endParaRPr sz="1800">
              <a:latin typeface="Open Sans"/>
              <a:ea typeface="Open Sans"/>
              <a:cs typeface="Open Sans"/>
              <a:sym typeface="Open Sans"/>
            </a:endParaRPr>
          </a:p>
          <a:p>
            <a:pPr indent="-457200" lvl="0" marL="457200" rtl="0" algn="l">
              <a:lnSpc>
                <a:spcPct val="115000"/>
              </a:lnSpc>
              <a:spcBef>
                <a:spcPts val="0"/>
              </a:spcBef>
              <a:spcAft>
                <a:spcPts val="0"/>
              </a:spcAft>
              <a:buNone/>
            </a:pPr>
            <a:r>
              <a:rPr lang="en-US" sz="1800">
                <a:latin typeface="Open Sans"/>
                <a:ea typeface="Open Sans"/>
                <a:cs typeface="Open Sans"/>
                <a:sym typeface="Open Sans"/>
              </a:rPr>
              <a:t>³Steyvers, M. &amp; Tenenbaum, J. B. The Large-Scale Structure of Semantic Networks: Statistical Analyses and a Model of Semantic Growth. </a:t>
            </a:r>
            <a:r>
              <a:rPr i="1" lang="en-US" sz="1800">
                <a:latin typeface="Open Sans"/>
                <a:ea typeface="Open Sans"/>
                <a:cs typeface="Open Sans"/>
                <a:sym typeface="Open Sans"/>
              </a:rPr>
              <a:t>Cognitive Science</a:t>
            </a:r>
            <a:r>
              <a:rPr lang="en-US" sz="1800">
                <a:latin typeface="Open Sans"/>
                <a:ea typeface="Open Sans"/>
                <a:cs typeface="Open Sans"/>
                <a:sym typeface="Open Sans"/>
              </a:rPr>
              <a:t> vol. 29 41–78 (2005).</a:t>
            </a:r>
            <a:endParaRPr sz="1800">
              <a:latin typeface="Calibri"/>
              <a:ea typeface="Calibri"/>
              <a:cs typeface="Calibri"/>
              <a:sym typeface="Calibri"/>
            </a:endParaRPr>
          </a:p>
        </p:txBody>
      </p:sp>
      <p:sp>
        <p:nvSpPr>
          <p:cNvPr id="97" name="Google Shape;97;p1"/>
          <p:cNvSpPr txBox="1"/>
          <p:nvPr/>
        </p:nvSpPr>
        <p:spPr>
          <a:xfrm>
            <a:off x="9304987" y="15546213"/>
            <a:ext cx="595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Open Sans"/>
                <a:ea typeface="Open Sans"/>
                <a:cs typeface="Open Sans"/>
                <a:sym typeface="Open Sans"/>
              </a:rPr>
              <a:t>Distribution of the Concepts </a:t>
            </a:r>
            <a:endParaRPr b="1" sz="3000">
              <a:solidFill>
                <a:schemeClr val="dk1"/>
              </a:solidFill>
              <a:latin typeface="Open Sans"/>
              <a:ea typeface="Open Sans"/>
              <a:cs typeface="Open Sans"/>
              <a:sym typeface="Open Sans"/>
            </a:endParaRPr>
          </a:p>
        </p:txBody>
      </p:sp>
      <p:pic>
        <p:nvPicPr>
          <p:cNvPr descr="Gold boundless bar" id="98" name="Google Shape;98;p1"/>
          <p:cNvPicPr preferRelativeResize="0"/>
          <p:nvPr/>
        </p:nvPicPr>
        <p:blipFill rotWithShape="1">
          <a:blip r:embed="rId7">
            <a:alphaModFix/>
          </a:blip>
          <a:srcRect b="0" l="0" r="0" t="0"/>
          <a:stretch/>
        </p:blipFill>
        <p:spPr>
          <a:xfrm>
            <a:off x="9200085" y="5825561"/>
            <a:ext cx="1399032" cy="112776"/>
          </a:xfrm>
          <a:prstGeom prst="rect">
            <a:avLst/>
          </a:prstGeom>
          <a:noFill/>
          <a:ln>
            <a:noFill/>
          </a:ln>
        </p:spPr>
      </p:pic>
      <p:pic>
        <p:nvPicPr>
          <p:cNvPr descr="Gold boundless bar" id="99" name="Google Shape;99;p1"/>
          <p:cNvPicPr preferRelativeResize="0"/>
          <p:nvPr/>
        </p:nvPicPr>
        <p:blipFill rotWithShape="1">
          <a:blip r:embed="rId7">
            <a:alphaModFix/>
          </a:blip>
          <a:srcRect b="0" l="0" r="0" t="0"/>
          <a:stretch/>
        </p:blipFill>
        <p:spPr>
          <a:xfrm>
            <a:off x="851775" y="5832999"/>
            <a:ext cx="1399032" cy="112776"/>
          </a:xfrm>
          <a:prstGeom prst="rect">
            <a:avLst/>
          </a:prstGeom>
          <a:noFill/>
          <a:ln>
            <a:noFill/>
          </a:ln>
        </p:spPr>
      </p:pic>
      <p:pic>
        <p:nvPicPr>
          <p:cNvPr descr="Gold boundless bar" id="100" name="Google Shape;100;p1"/>
          <p:cNvPicPr preferRelativeResize="0"/>
          <p:nvPr/>
        </p:nvPicPr>
        <p:blipFill rotWithShape="1">
          <a:blip r:embed="rId7">
            <a:alphaModFix/>
          </a:blip>
          <a:srcRect b="0" l="0" r="0" t="0"/>
          <a:stretch/>
        </p:blipFill>
        <p:spPr>
          <a:xfrm>
            <a:off x="24826960" y="13153911"/>
            <a:ext cx="1399032" cy="112776"/>
          </a:xfrm>
          <a:prstGeom prst="rect">
            <a:avLst/>
          </a:prstGeom>
          <a:noFill/>
          <a:ln>
            <a:noFill/>
          </a:ln>
        </p:spPr>
      </p:pic>
      <p:sp>
        <p:nvSpPr>
          <p:cNvPr id="101" name="Google Shape;101;p1"/>
          <p:cNvSpPr txBox="1"/>
          <p:nvPr/>
        </p:nvSpPr>
        <p:spPr>
          <a:xfrm>
            <a:off x="671175" y="5015625"/>
            <a:ext cx="65331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US" sz="3500">
                <a:solidFill>
                  <a:schemeClr val="dk1"/>
                </a:solidFill>
                <a:latin typeface="Encode Sans Black"/>
                <a:ea typeface="Encode Sans Black"/>
                <a:cs typeface="Encode Sans Black"/>
                <a:sym typeface="Encode Sans Black"/>
              </a:rPr>
              <a:t>INTRODUCTION</a:t>
            </a:r>
            <a:endParaRPr sz="3500">
              <a:latin typeface="Open Sans"/>
              <a:ea typeface="Open Sans"/>
              <a:cs typeface="Open Sans"/>
              <a:sym typeface="Open Sans"/>
            </a:endParaRPr>
          </a:p>
        </p:txBody>
      </p:sp>
      <p:sp>
        <p:nvSpPr>
          <p:cNvPr id="102" name="Google Shape;102;p1"/>
          <p:cNvSpPr txBox="1"/>
          <p:nvPr/>
        </p:nvSpPr>
        <p:spPr>
          <a:xfrm>
            <a:off x="24605400" y="5015625"/>
            <a:ext cx="65331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US" sz="3500">
                <a:solidFill>
                  <a:schemeClr val="dk1"/>
                </a:solidFill>
                <a:latin typeface="Encode Sans Black"/>
                <a:ea typeface="Encode Sans Black"/>
                <a:cs typeface="Encode Sans Black"/>
                <a:sym typeface="Encode Sans Black"/>
              </a:rPr>
              <a:t>DISCUSSION</a:t>
            </a:r>
            <a:endParaRPr sz="2000">
              <a:latin typeface="Open Sans"/>
              <a:ea typeface="Open Sans"/>
              <a:cs typeface="Open Sans"/>
              <a:sym typeface="Open Sans"/>
            </a:endParaRPr>
          </a:p>
        </p:txBody>
      </p:sp>
      <p:sp>
        <p:nvSpPr>
          <p:cNvPr id="103" name="Google Shape;103;p1"/>
          <p:cNvSpPr txBox="1"/>
          <p:nvPr/>
        </p:nvSpPr>
        <p:spPr>
          <a:xfrm>
            <a:off x="9029700" y="5015625"/>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solidFill>
                  <a:schemeClr val="dk1"/>
                </a:solidFill>
                <a:latin typeface="Encode Sans Black"/>
                <a:ea typeface="Encode Sans Black"/>
                <a:cs typeface="Encode Sans Black"/>
                <a:sym typeface="Encode Sans Black"/>
              </a:rPr>
              <a:t>RESULTS</a:t>
            </a:r>
            <a:endParaRPr sz="2000">
              <a:latin typeface="Open Sans"/>
              <a:ea typeface="Open Sans"/>
              <a:cs typeface="Open Sans"/>
              <a:sym typeface="Open Sans"/>
            </a:endParaRPr>
          </a:p>
        </p:txBody>
      </p:sp>
      <p:pic>
        <p:nvPicPr>
          <p:cNvPr descr="Gold boundless bar" id="104" name="Google Shape;104;p1"/>
          <p:cNvPicPr preferRelativeResize="0"/>
          <p:nvPr/>
        </p:nvPicPr>
        <p:blipFill rotWithShape="1">
          <a:blip r:embed="rId7">
            <a:alphaModFix/>
          </a:blip>
          <a:srcRect b="0" l="0" r="0" t="0"/>
          <a:stretch/>
        </p:blipFill>
        <p:spPr>
          <a:xfrm>
            <a:off x="24826960" y="5904724"/>
            <a:ext cx="1399032" cy="112776"/>
          </a:xfrm>
          <a:prstGeom prst="rect">
            <a:avLst/>
          </a:prstGeom>
          <a:noFill/>
          <a:ln>
            <a:noFill/>
          </a:ln>
        </p:spPr>
      </p:pic>
      <p:sp>
        <p:nvSpPr>
          <p:cNvPr id="105" name="Google Shape;105;p1"/>
          <p:cNvSpPr txBox="1"/>
          <p:nvPr/>
        </p:nvSpPr>
        <p:spPr>
          <a:xfrm>
            <a:off x="24605400" y="12224325"/>
            <a:ext cx="4914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solidFill>
                  <a:schemeClr val="dk1"/>
                </a:solidFill>
                <a:latin typeface="Encode Sans Black"/>
                <a:ea typeface="Encode Sans Black"/>
                <a:cs typeface="Encode Sans Black"/>
                <a:sym typeface="Encode Sans Black"/>
              </a:rPr>
              <a:t>REFERENCES</a:t>
            </a:r>
            <a:endParaRPr sz="3500">
              <a:solidFill>
                <a:schemeClr val="dk1"/>
              </a:solidFill>
              <a:latin typeface="Encode Sans Black"/>
              <a:ea typeface="Encode Sans Black"/>
              <a:cs typeface="Encode Sans Black"/>
              <a:sym typeface="Encode Sans Black"/>
            </a:endParaRPr>
          </a:p>
        </p:txBody>
      </p:sp>
      <p:pic>
        <p:nvPicPr>
          <p:cNvPr id="106" name="Google Shape;106;p1"/>
          <p:cNvPicPr preferRelativeResize="0"/>
          <p:nvPr/>
        </p:nvPicPr>
        <p:blipFill rotWithShape="1">
          <a:blip r:embed="rId8">
            <a:alphaModFix/>
          </a:blip>
          <a:srcRect b="0" l="4838" r="16235" t="2343"/>
          <a:stretch/>
        </p:blipFill>
        <p:spPr>
          <a:xfrm>
            <a:off x="802125" y="6167138"/>
            <a:ext cx="6859800" cy="4660669"/>
          </a:xfrm>
          <a:prstGeom prst="rect">
            <a:avLst/>
          </a:prstGeom>
          <a:noFill/>
          <a:ln>
            <a:noFill/>
          </a:ln>
        </p:spPr>
      </p:pic>
      <p:pic>
        <p:nvPicPr>
          <p:cNvPr descr="Gold boundless bar" id="107" name="Google Shape;107;p1"/>
          <p:cNvPicPr preferRelativeResize="0"/>
          <p:nvPr/>
        </p:nvPicPr>
        <p:blipFill rotWithShape="1">
          <a:blip r:embed="rId7">
            <a:alphaModFix/>
          </a:blip>
          <a:srcRect b="0" l="0" r="0" t="0"/>
          <a:stretch/>
        </p:blipFill>
        <p:spPr>
          <a:xfrm>
            <a:off x="851775" y="19047074"/>
            <a:ext cx="1399032" cy="112776"/>
          </a:xfrm>
          <a:prstGeom prst="rect">
            <a:avLst/>
          </a:prstGeom>
          <a:noFill/>
          <a:ln>
            <a:noFill/>
          </a:ln>
        </p:spPr>
      </p:pic>
      <p:sp>
        <p:nvSpPr>
          <p:cNvPr id="108" name="Google Shape;108;p1"/>
          <p:cNvSpPr txBox="1"/>
          <p:nvPr/>
        </p:nvSpPr>
        <p:spPr>
          <a:xfrm>
            <a:off x="671175" y="18233425"/>
            <a:ext cx="6533100" cy="72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rPr lang="en-US" sz="3500">
                <a:solidFill>
                  <a:schemeClr val="dk1"/>
                </a:solidFill>
                <a:latin typeface="Encode Sans Black"/>
                <a:ea typeface="Encode Sans Black"/>
                <a:cs typeface="Encode Sans Black"/>
                <a:sym typeface="Encode Sans Black"/>
              </a:rPr>
              <a:t>METHODS</a:t>
            </a:r>
            <a:endParaRPr sz="3500">
              <a:latin typeface="Open Sans"/>
              <a:ea typeface="Open Sans"/>
              <a:cs typeface="Open Sans"/>
              <a:sym typeface="Open Sans"/>
            </a:endParaRPr>
          </a:p>
        </p:txBody>
      </p:sp>
      <p:sp>
        <p:nvSpPr>
          <p:cNvPr id="109" name="Google Shape;109;p1"/>
          <p:cNvSpPr txBox="1"/>
          <p:nvPr/>
        </p:nvSpPr>
        <p:spPr>
          <a:xfrm>
            <a:off x="671175" y="19242150"/>
            <a:ext cx="7221000" cy="23910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000"/>
              </a:spcBef>
              <a:spcAft>
                <a:spcPts val="0"/>
              </a:spcAft>
              <a:buSzPts val="2000"/>
              <a:buFont typeface="Open Sans"/>
              <a:buChar char="●"/>
            </a:pPr>
            <a:r>
              <a:rPr lang="en-US" sz="2000">
                <a:latin typeface="Open Sans"/>
                <a:ea typeface="Open Sans"/>
                <a:cs typeface="Open Sans"/>
                <a:sym typeface="Open Sans"/>
              </a:rPr>
              <a:t>Student models (n = 180)  were analyzed¹ from three assessments across two quarters of the same course and same instructor before and during the COVID-19 disruption.</a:t>
            </a:r>
            <a:endParaRPr sz="2000">
              <a:latin typeface="Open Sans"/>
              <a:ea typeface="Open Sans"/>
              <a:cs typeface="Open Sans"/>
              <a:sym typeface="Open Sans"/>
            </a:endParaRPr>
          </a:p>
          <a:p>
            <a:pPr indent="-355600" lvl="0" marL="457200" rtl="0" algn="l">
              <a:lnSpc>
                <a:spcPct val="115000"/>
              </a:lnSpc>
              <a:spcBef>
                <a:spcPts val="1000"/>
              </a:spcBef>
              <a:spcAft>
                <a:spcPts val="1000"/>
              </a:spcAft>
              <a:buSzPts val="2000"/>
              <a:buFont typeface="Open Sans"/>
              <a:buChar char="●"/>
            </a:pPr>
            <a:r>
              <a:rPr lang="en-US" sz="2000">
                <a:latin typeface="Open Sans"/>
                <a:ea typeface="Open Sans"/>
                <a:cs typeface="Open Sans"/>
                <a:sym typeface="Open Sans"/>
              </a:rPr>
              <a:t>The number of concepts in each model were calculated to build a linear model to compare. ¹</a:t>
            </a:r>
            <a:r>
              <a:rPr lang="en-US" sz="2000">
                <a:latin typeface="Open Sans"/>
                <a:ea typeface="Open Sans"/>
                <a:cs typeface="Open Sans"/>
                <a:sym typeface="Open Sans"/>
              </a:rPr>
              <a:t> </a:t>
            </a:r>
            <a:r>
              <a:rPr lang="en-US" sz="2000">
                <a:latin typeface="Open Sans"/>
                <a:ea typeface="Open Sans"/>
                <a:cs typeface="Open Sans"/>
                <a:sym typeface="Open Sans"/>
              </a:rPr>
              <a:t>³</a:t>
            </a:r>
            <a:endParaRPr sz="2000">
              <a:latin typeface="Open Sans"/>
              <a:ea typeface="Open Sans"/>
              <a:cs typeface="Open Sans"/>
              <a:sym typeface="Open Sans"/>
            </a:endParaRPr>
          </a:p>
        </p:txBody>
      </p:sp>
      <p:sp>
        <p:nvSpPr>
          <p:cNvPr id="110" name="Google Shape;110;p1"/>
          <p:cNvSpPr txBox="1"/>
          <p:nvPr/>
        </p:nvSpPr>
        <p:spPr>
          <a:xfrm>
            <a:off x="24605400" y="18806625"/>
            <a:ext cx="7418700" cy="250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1800">
                <a:latin typeface="Open Sans"/>
                <a:ea typeface="Open Sans"/>
                <a:cs typeface="Open Sans"/>
                <a:sym typeface="Open Sans"/>
              </a:rPr>
              <a:t>The presented work was funded by the Initiatives to Develop Interdisciplinary Scholarship and Collaboration (IDISCO) student awards from the School of Interdisciplinary Arts and Sciences as well as the Scholarly Research and Creative Practice Award from the University of Washington Bothell. </a:t>
            </a:r>
            <a:endParaRPr sz="1800">
              <a:latin typeface="Open Sans"/>
              <a:ea typeface="Open Sans"/>
              <a:cs typeface="Open Sans"/>
              <a:sym typeface="Open Sans"/>
            </a:endParaRPr>
          </a:p>
          <a:p>
            <a:pPr indent="0" lvl="0" marL="0" rtl="0" algn="l">
              <a:lnSpc>
                <a:spcPct val="115000"/>
              </a:lnSpc>
              <a:spcBef>
                <a:spcPts val="1000"/>
              </a:spcBef>
              <a:spcAft>
                <a:spcPts val="0"/>
              </a:spcAft>
              <a:buNone/>
            </a:pPr>
            <a:r>
              <a:rPr lang="en-US" sz="1800">
                <a:latin typeface="Open Sans"/>
                <a:ea typeface="Open Sans"/>
                <a:cs typeface="Open Sans"/>
                <a:sym typeface="Open Sans"/>
              </a:rPr>
              <a:t>This study was approved by the IRB #00010788 as part of the Student-made Models Analyzed on a Large Scale (SMALS) project.</a:t>
            </a:r>
            <a:endParaRPr sz="1800">
              <a:latin typeface="Calibri"/>
              <a:ea typeface="Calibri"/>
              <a:cs typeface="Calibri"/>
              <a:sym typeface="Calibri"/>
            </a:endParaRPr>
          </a:p>
        </p:txBody>
      </p:sp>
      <p:pic>
        <p:nvPicPr>
          <p:cNvPr descr="Gold boundless bar" id="111" name="Google Shape;111;p1"/>
          <p:cNvPicPr preferRelativeResize="0"/>
          <p:nvPr/>
        </p:nvPicPr>
        <p:blipFill rotWithShape="1">
          <a:blip r:embed="rId7">
            <a:alphaModFix/>
          </a:blip>
          <a:srcRect b="0" l="0" r="0" t="0"/>
          <a:stretch/>
        </p:blipFill>
        <p:spPr>
          <a:xfrm>
            <a:off x="24826960" y="18544286"/>
            <a:ext cx="1399032" cy="112776"/>
          </a:xfrm>
          <a:prstGeom prst="rect">
            <a:avLst/>
          </a:prstGeom>
          <a:noFill/>
          <a:ln>
            <a:noFill/>
          </a:ln>
        </p:spPr>
      </p:pic>
      <p:sp>
        <p:nvSpPr>
          <p:cNvPr id="112" name="Google Shape;112;p1"/>
          <p:cNvSpPr txBox="1"/>
          <p:nvPr/>
        </p:nvSpPr>
        <p:spPr>
          <a:xfrm>
            <a:off x="24605400" y="17611250"/>
            <a:ext cx="7350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500">
                <a:solidFill>
                  <a:schemeClr val="dk1"/>
                </a:solidFill>
                <a:latin typeface="Encode Sans Black"/>
                <a:ea typeface="Encode Sans Black"/>
                <a:cs typeface="Encode Sans Black"/>
                <a:sym typeface="Encode Sans Black"/>
              </a:rPr>
              <a:t>ACKNOWLEDGEMENTS</a:t>
            </a:r>
            <a:endParaRPr sz="3500">
              <a:solidFill>
                <a:schemeClr val="dk1"/>
              </a:solidFill>
              <a:latin typeface="Encode Sans Black"/>
              <a:ea typeface="Encode Sans Black"/>
              <a:cs typeface="Encode Sans Black"/>
              <a:sym typeface="Encode Sans Black"/>
            </a:endParaRPr>
          </a:p>
        </p:txBody>
      </p:sp>
      <p:sp>
        <p:nvSpPr>
          <p:cNvPr id="113" name="Google Shape;113;p1"/>
          <p:cNvSpPr txBox="1"/>
          <p:nvPr/>
        </p:nvSpPr>
        <p:spPr>
          <a:xfrm>
            <a:off x="802125" y="16304200"/>
            <a:ext cx="7090200" cy="1708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1000"/>
              </a:spcBef>
              <a:spcAft>
                <a:spcPts val="1000"/>
              </a:spcAft>
              <a:buNone/>
            </a:pPr>
            <a:r>
              <a:rPr lang="en-US" sz="3000">
                <a:solidFill>
                  <a:srgbClr val="FFFFFF"/>
                </a:solidFill>
                <a:latin typeface="Open Sans ExtraBold"/>
                <a:ea typeface="Open Sans ExtraBold"/>
                <a:cs typeface="Open Sans ExtraBold"/>
                <a:sym typeface="Open Sans ExtraBold"/>
                <a:extLst>
                  <a:ext uri="http://customooxmlschemas.google.com/">
                    <go:slidesCustomData xmlns:go="http://customooxmlschemas.google.com/" textRoundtripDataId="0"/>
                  </a:ext>
                </a:extLst>
              </a:rPr>
              <a:t>What Factors Best Explain the Changes in Student-Made Models about Statistics?</a:t>
            </a:r>
            <a:endParaRPr sz="3000">
              <a:solidFill>
                <a:srgbClr val="FFFFFF"/>
              </a:solidFill>
              <a:latin typeface="Open Sans ExtraBold"/>
              <a:ea typeface="Open Sans ExtraBold"/>
              <a:cs typeface="Open Sans ExtraBold"/>
              <a:sym typeface="Open Sans ExtraBold"/>
            </a:endParaRPr>
          </a:p>
        </p:txBody>
      </p:sp>
      <p:graphicFrame>
        <p:nvGraphicFramePr>
          <p:cNvPr id="114" name="Google Shape;114;p1"/>
          <p:cNvGraphicFramePr/>
          <p:nvPr/>
        </p:nvGraphicFramePr>
        <p:xfrm>
          <a:off x="15662250" y="16625013"/>
          <a:ext cx="3000000" cy="3000000"/>
        </p:xfrm>
        <a:graphic>
          <a:graphicData uri="http://schemas.openxmlformats.org/drawingml/2006/table">
            <a:tbl>
              <a:tblPr>
                <a:noFill/>
                <a:tableStyleId>{F5391243-3492-44D4-B0B4-BDA4D7620A12}</a:tableStyleId>
              </a:tblPr>
              <a:tblGrid>
                <a:gridCol w="1371950"/>
                <a:gridCol w="1371950"/>
                <a:gridCol w="1371950"/>
                <a:gridCol w="1371950"/>
                <a:gridCol w="1371950"/>
              </a:tblGrid>
              <a:tr h="406975">
                <a:tc>
                  <a:txBody>
                    <a:bodyPr/>
                    <a:lstStyle/>
                    <a:p>
                      <a:pPr indent="0" lvl="0" marL="0" rtl="0" algn="r">
                        <a:spcBef>
                          <a:spcPts val="0"/>
                        </a:spcBef>
                        <a:spcAft>
                          <a:spcPts val="0"/>
                        </a:spcAft>
                        <a:buNone/>
                      </a:pPr>
                      <a:r>
                        <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Estimate</a:t>
                      </a:r>
                      <a:endParaRPr sz="1800">
                        <a:latin typeface="Open Sans SemiBold"/>
                        <a:ea typeface="Open Sans SemiBold"/>
                        <a:cs typeface="Open Sans SemiBold"/>
                        <a:sym typeface="Open Sans SemiBold"/>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Std. Error</a:t>
                      </a:r>
                      <a:endParaRPr sz="1800">
                        <a:latin typeface="Open Sans SemiBold"/>
                        <a:ea typeface="Open Sans SemiBold"/>
                        <a:cs typeface="Open Sans SemiBold"/>
                        <a:sym typeface="Open Sans SemiBold"/>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t value</a:t>
                      </a:r>
                      <a:endParaRPr sz="1800">
                        <a:latin typeface="Open Sans SemiBold"/>
                        <a:ea typeface="Open Sans SemiBold"/>
                        <a:cs typeface="Open Sans SemiBold"/>
                        <a:sym typeface="Open Sans SemiBold"/>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19050">
                      <a:solidFill>
                        <a:srgbClr val="B7B7B7"/>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Pr (&gt;|t|)</a:t>
                      </a:r>
                      <a:endParaRPr sz="1800">
                        <a:latin typeface="Open Sans SemiBold"/>
                        <a:ea typeface="Open Sans SemiBold"/>
                        <a:cs typeface="Open Sans SemiBold"/>
                        <a:sym typeface="Open Sans SemiBold"/>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19050">
                      <a:solidFill>
                        <a:srgbClr val="B7B7B7"/>
                      </a:solidFill>
                      <a:prstDash val="solid"/>
                      <a:round/>
                      <a:headEnd len="sm" w="sm" type="none"/>
                      <a:tailEnd len="sm" w="sm" type="none"/>
                    </a:lnB>
                  </a:tcPr>
                </a:tc>
              </a:tr>
              <a:tr h="406975">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Intercept</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11.08</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19050">
                      <a:solidFill>
                        <a:srgbClr val="B7B7B7"/>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1.074</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19050">
                      <a:solidFill>
                        <a:srgbClr val="B7B7B7"/>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10.32</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19050">
                      <a:solidFill>
                        <a:srgbClr val="B7B7B7"/>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8.10E-20</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19050">
                      <a:solidFill>
                        <a:srgbClr val="B7B7B7"/>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r h="763075">
                <a:tc>
                  <a:txBody>
                    <a:bodyPr/>
                    <a:lstStyle/>
                    <a:p>
                      <a:pPr indent="0" lvl="0" marL="0" rtl="0" algn="r">
                        <a:lnSpc>
                          <a:spcPct val="115000"/>
                        </a:lnSpc>
                        <a:spcBef>
                          <a:spcPts val="0"/>
                        </a:spcBef>
                        <a:spcAft>
                          <a:spcPts val="0"/>
                        </a:spcAft>
                        <a:buNone/>
                      </a:pPr>
                      <a:r>
                        <a:rPr i="1" lang="en-US" sz="1800">
                          <a:latin typeface="Open Sans"/>
                          <a:ea typeface="Open Sans"/>
                          <a:cs typeface="Open Sans"/>
                          <a:sym typeface="Open Sans"/>
                        </a:rPr>
                        <a:t>W</a:t>
                      </a:r>
                      <a:r>
                        <a:rPr i="1" lang="en-US" sz="1800">
                          <a:latin typeface="Open Sans"/>
                          <a:ea typeface="Open Sans"/>
                          <a:cs typeface="Open Sans"/>
                          <a:sym typeface="Open Sans"/>
                        </a:rPr>
                        <a:t>inter 20</a:t>
                      </a:r>
                      <a:r>
                        <a:rPr i="1" lang="en-US" sz="1800">
                          <a:latin typeface="Open Sans"/>
                          <a:ea typeface="Open Sans"/>
                          <a:cs typeface="Open Sans"/>
                          <a:sym typeface="Open Sans"/>
                        </a:rPr>
                        <a:t>21</a:t>
                      </a:r>
                      <a:endParaRPr i="1" sz="1800">
                        <a:latin typeface="Open Sans"/>
                        <a:ea typeface="Open Sans"/>
                        <a:cs typeface="Open Sans"/>
                        <a:sym typeface="Open Sans"/>
                      </a:endParaRPr>
                    </a:p>
                    <a:p>
                      <a:pPr indent="0" lvl="0" marL="0" rtl="0" algn="r">
                        <a:lnSpc>
                          <a:spcPct val="115000"/>
                        </a:lnSpc>
                        <a:spcBef>
                          <a:spcPts val="0"/>
                        </a:spcBef>
                        <a:spcAft>
                          <a:spcPts val="0"/>
                        </a:spcAft>
                        <a:buNone/>
                      </a:pPr>
                      <a:r>
                        <a:rPr i="1" lang="en-US" sz="1800">
                          <a:latin typeface="Open Sans"/>
                          <a:ea typeface="Open Sans"/>
                          <a:cs typeface="Open Sans"/>
                          <a:sym typeface="Open Sans"/>
                        </a:rPr>
                        <a:t>(COVID19)</a:t>
                      </a:r>
                      <a:endParaRPr i="1"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-2.637</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1.065</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-2.476</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0.01425</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r h="452175">
                <a:tc>
                  <a:txBody>
                    <a:bodyPr/>
                    <a:lstStyle/>
                    <a:p>
                      <a:pPr indent="0" lvl="0" marL="0" rtl="0" algn="r">
                        <a:lnSpc>
                          <a:spcPct val="115000"/>
                        </a:lnSpc>
                        <a:spcBef>
                          <a:spcPts val="0"/>
                        </a:spcBef>
                        <a:spcAft>
                          <a:spcPts val="0"/>
                        </a:spcAft>
                        <a:buNone/>
                      </a:pPr>
                      <a:r>
                        <a:rPr i="1" lang="en-US" sz="1800">
                          <a:latin typeface="Open Sans"/>
                          <a:ea typeface="Open Sans"/>
                          <a:cs typeface="Open Sans"/>
                          <a:sym typeface="Open Sans"/>
                        </a:rPr>
                        <a:t>Model</a:t>
                      </a:r>
                      <a:r>
                        <a:rPr lang="en-US" sz="1800">
                          <a:latin typeface="Open Sans"/>
                          <a:ea typeface="Open Sans"/>
                          <a:cs typeface="Open Sans"/>
                          <a:sym typeface="Open Sans"/>
                        </a:rPr>
                        <a:t> </a:t>
                      </a:r>
                      <a:endParaRPr sz="1800">
                        <a:latin typeface="Open Sans"/>
                        <a:ea typeface="Open Sans"/>
                        <a:cs typeface="Open Sans"/>
                        <a:sym typeface="Open Sans"/>
                      </a:endParaRPr>
                    </a:p>
                    <a:p>
                      <a:pPr indent="0" lvl="0" marL="0" rtl="0" algn="r">
                        <a:lnSpc>
                          <a:spcPct val="115000"/>
                        </a:lnSpc>
                        <a:spcBef>
                          <a:spcPts val="0"/>
                        </a:spcBef>
                        <a:spcAft>
                          <a:spcPts val="0"/>
                        </a:spcAft>
                        <a:buNone/>
                      </a:pPr>
                      <a:r>
                        <a:rPr lang="en-US" sz="1800">
                          <a:latin typeface="Open Sans"/>
                          <a:ea typeface="Open Sans"/>
                          <a:cs typeface="Open Sans"/>
                          <a:sym typeface="Open Sans"/>
                        </a:rPr>
                        <a:t>CM2</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5.849</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1.316</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4.446</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1.55E-05</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r>
              <a:tr h="406975">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CM3</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15.34</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1.294</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11.86</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3.29E-24</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tcPr>
                </a:tc>
              </a:tr>
            </a:tbl>
          </a:graphicData>
        </a:graphic>
      </p:graphicFrame>
      <p:graphicFrame>
        <p:nvGraphicFramePr>
          <p:cNvPr id="115" name="Google Shape;115;p1"/>
          <p:cNvGraphicFramePr/>
          <p:nvPr/>
        </p:nvGraphicFramePr>
        <p:xfrm>
          <a:off x="15662238" y="19584150"/>
          <a:ext cx="3000000" cy="3000000"/>
        </p:xfrm>
        <a:graphic>
          <a:graphicData uri="http://schemas.openxmlformats.org/drawingml/2006/table">
            <a:tbl>
              <a:tblPr>
                <a:noFill/>
                <a:tableStyleId>{F5391243-3492-44D4-B0B4-BDA4D7620A12}</a:tableStyleId>
              </a:tblPr>
              <a:tblGrid>
                <a:gridCol w="1371950"/>
                <a:gridCol w="1097550"/>
                <a:gridCol w="1097550"/>
                <a:gridCol w="1097550"/>
                <a:gridCol w="1097550"/>
                <a:gridCol w="1097550"/>
              </a:tblGrid>
              <a:tr h="368175">
                <a:tc>
                  <a:txBody>
                    <a:bodyPr/>
                    <a:lstStyle/>
                    <a:p>
                      <a:pPr indent="0" lvl="0" marL="0" rtl="0" algn="r">
                        <a:spcBef>
                          <a:spcPts val="0"/>
                        </a:spcBef>
                        <a:spcAft>
                          <a:spcPts val="0"/>
                        </a:spcAft>
                        <a:buNone/>
                      </a:pPr>
                      <a:r>
                        <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0:0"/>
                      </a:ext>
                    </a:extLst>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Df</a:t>
                      </a:r>
                      <a:endParaRPr sz="1800">
                        <a:latin typeface="Open Sans SemiBold"/>
                        <a:ea typeface="Open Sans SemiBold"/>
                        <a:cs typeface="Open Sans SemiBold"/>
                        <a:sym typeface="Open Sans SemiBold"/>
                      </a:endParaRPr>
                    </a:p>
                  </a:txBody>
                  <a:tcPr marT="19050" marB="19050" marR="28575" marL="28575" anchor="b">
                    <a:lnL cap="flat" cmpd="sng" w="2857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0:1"/>
                      </a:ext>
                    </a:extLst>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Sum Sq</a:t>
                      </a:r>
                      <a:endParaRPr sz="1800">
                        <a:latin typeface="Open Sans SemiBold"/>
                        <a:ea typeface="Open Sans SemiBold"/>
                        <a:cs typeface="Open Sans SemiBold"/>
                        <a:sym typeface="Open Sans SemiBold"/>
                      </a:endParaRPr>
                    </a:p>
                  </a:txBody>
                  <a:tcPr marT="19050" marB="19050" marR="28575" marL="28575" anchor="b">
                    <a:lnL cap="flat" cmpd="sng" w="2857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0:2"/>
                      </a:ext>
                    </a:extLst>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Mean Sq</a:t>
                      </a:r>
                      <a:endParaRPr sz="1800">
                        <a:latin typeface="Open Sans SemiBold"/>
                        <a:ea typeface="Open Sans SemiBold"/>
                        <a:cs typeface="Open Sans SemiBold"/>
                        <a:sym typeface="Open Sans SemiBold"/>
                      </a:endParaRPr>
                    </a:p>
                  </a:txBody>
                  <a:tcPr marT="19050" marB="19050" marR="28575" marL="28575" anchor="b">
                    <a:lnL cap="flat" cmpd="sng" w="2857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0:3"/>
                      </a:ext>
                    </a:extLst>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F value</a:t>
                      </a:r>
                      <a:endParaRPr sz="1800">
                        <a:latin typeface="Open Sans SemiBold"/>
                        <a:ea typeface="Open Sans SemiBold"/>
                        <a:cs typeface="Open Sans SemiBold"/>
                        <a:sym typeface="Open Sans SemiBold"/>
                      </a:endParaRPr>
                    </a:p>
                  </a:txBody>
                  <a:tcPr marT="19050" marB="19050" marR="28575" marL="28575" anchor="b">
                    <a:lnL cap="flat" cmpd="sng" w="2857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0:4"/>
                      </a:ext>
                    </a:extLst>
                  </a:tcPr>
                </a:tc>
                <a:tc>
                  <a:txBody>
                    <a:bodyPr/>
                    <a:lstStyle/>
                    <a:p>
                      <a:pPr indent="0" lvl="0" marL="0" rtl="0" algn="r">
                        <a:lnSpc>
                          <a:spcPct val="115000"/>
                        </a:lnSpc>
                        <a:spcBef>
                          <a:spcPts val="0"/>
                        </a:spcBef>
                        <a:spcAft>
                          <a:spcPts val="0"/>
                        </a:spcAft>
                        <a:buNone/>
                      </a:pPr>
                      <a:r>
                        <a:rPr lang="en-US" sz="1800">
                          <a:latin typeface="Open Sans SemiBold"/>
                          <a:ea typeface="Open Sans SemiBold"/>
                          <a:cs typeface="Open Sans SemiBold"/>
                          <a:sym typeface="Open Sans SemiBold"/>
                        </a:rPr>
                        <a:t>Pr (&gt;F)</a:t>
                      </a:r>
                      <a:endParaRPr sz="1800">
                        <a:latin typeface="Open Sans SemiBold"/>
                        <a:ea typeface="Open Sans SemiBold"/>
                        <a:cs typeface="Open Sans SemiBold"/>
                        <a:sym typeface="Open Sans SemiBold"/>
                      </a:endParaRPr>
                    </a:p>
                  </a:txBody>
                  <a:tcPr marT="19050" marB="19050" marR="28575" marL="28575" anchor="b">
                    <a:lnL cap="flat" cmpd="sng" w="28575">
                      <a:solidFill>
                        <a:srgbClr val="CCCCCC">
                          <a:alpha val="0"/>
                        </a:srgbClr>
                      </a:solidFill>
                      <a:prstDash val="solid"/>
                      <a:round/>
                      <a:headEnd len="sm" w="sm" type="none"/>
                      <a:tailEnd len="sm" w="sm" type="none"/>
                    </a:lnL>
                    <a:lnR cap="flat" cmpd="sng" w="28575">
                      <a:solidFill>
                        <a:srgbClr val="CCCCCC">
                          <a:alpha val="0"/>
                        </a:srgbClr>
                      </a:solidFill>
                      <a:prstDash val="solid"/>
                      <a:round/>
                      <a:headEnd len="sm" w="sm" type="none"/>
                      <a:tailEnd len="sm" w="sm" type="none"/>
                    </a:lnR>
                    <a:lnT cap="flat" cmpd="sng" w="2857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0:5"/>
                      </a:ext>
                    </a:extLst>
                  </a:tcPr>
                </a:tc>
              </a:tr>
              <a:tr h="446275">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Quarter</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0"/>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28575">
                      <a:solidFill>
                        <a:srgbClr val="CCCCCC"/>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1"/>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344.5</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28575">
                      <a:solidFill>
                        <a:srgbClr val="CCCCCC"/>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2"/>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344.5</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28575">
                      <a:solidFill>
                        <a:srgbClr val="CCCCCC"/>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3"/>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6.752</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28575">
                      <a:solidFill>
                        <a:srgbClr val="CCCCCC"/>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4"/>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1.02E-02</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28575">
                      <a:solidFill>
                        <a:srgbClr val="CCCCCC"/>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1:5"/>
                      </a:ext>
                    </a:extLst>
                  </a:tcPr>
                </a:tc>
              </a:tr>
              <a:tr h="446275">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Model num.</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0"/>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2</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1"/>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7320</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2"/>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3660</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3"/>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71.74</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4"/>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1.63E-23</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2:5"/>
                      </a:ext>
                    </a:extLst>
                  </a:tcPr>
                </a:tc>
              </a:tr>
              <a:tr h="446275">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Residuals</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7625">
                      <a:solidFill>
                        <a:srgbClr val="CCCCCC">
                          <a:alpha val="0"/>
                        </a:srgbClr>
                      </a:solidFill>
                      <a:prstDash val="solid"/>
                      <a:round/>
                      <a:headEnd len="sm" w="sm" type="none"/>
                      <a:tailEnd len="sm" w="sm" type="none"/>
                    </a:lnB>
                    <a:extLst>
                      <a:ext uri="http://customooxmlschemas.google.com/">
                        <go:slidesCustomData xmlns:go="http://customooxmlschemas.google.com/" cellId="115:3:0"/>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176</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3:1"/>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8978</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3:2"/>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51.01</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3:3"/>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NA</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3:4"/>
                      </a:ext>
                    </a:extLst>
                  </a:tcPr>
                </a:tc>
                <a:tc>
                  <a:txBody>
                    <a:bodyPr/>
                    <a:lstStyle/>
                    <a:p>
                      <a:pPr indent="0" lvl="0" marL="0" rtl="0" algn="r">
                        <a:lnSpc>
                          <a:spcPct val="115000"/>
                        </a:lnSpc>
                        <a:spcBef>
                          <a:spcPts val="0"/>
                        </a:spcBef>
                        <a:spcAft>
                          <a:spcPts val="0"/>
                        </a:spcAft>
                        <a:buNone/>
                      </a:pPr>
                      <a:r>
                        <a:rPr lang="en-US" sz="1800">
                          <a:latin typeface="Open Sans"/>
                          <a:ea typeface="Open Sans"/>
                          <a:cs typeface="Open Sans"/>
                          <a:sym typeface="Open Sans"/>
                        </a:rPr>
                        <a:t>NA</a:t>
                      </a:r>
                      <a:endParaRPr sz="1800">
                        <a:latin typeface="Open Sans"/>
                        <a:ea typeface="Open Sans"/>
                        <a:cs typeface="Open Sans"/>
                        <a:sym typeface="Open Sans"/>
                      </a:endParaRPr>
                    </a:p>
                  </a:txBody>
                  <a:tcPr marT="19050" marB="19050" marR="28575" marL="28575" anchor="b">
                    <a:lnL cap="flat" cmpd="sng" w="7625">
                      <a:solidFill>
                        <a:srgbClr val="CCCCCC">
                          <a:alpha val="0"/>
                        </a:srgbClr>
                      </a:solidFill>
                      <a:prstDash val="solid"/>
                      <a:round/>
                      <a:headEnd len="sm" w="sm" type="none"/>
                      <a:tailEnd len="sm" w="sm" type="none"/>
                    </a:lnL>
                    <a:lnR cap="flat" cmpd="sng" w="7625">
                      <a:solidFill>
                        <a:srgbClr val="CCCCCC">
                          <a:alpha val="0"/>
                        </a:srgbClr>
                      </a:solidFill>
                      <a:prstDash val="solid"/>
                      <a:round/>
                      <a:headEnd len="sm" w="sm" type="none"/>
                      <a:tailEnd len="sm" w="sm" type="none"/>
                    </a:lnR>
                    <a:lnT cap="flat" cmpd="sng" w="7625">
                      <a:solidFill>
                        <a:srgbClr val="CCCCCC">
                          <a:alpha val="0"/>
                        </a:srgbClr>
                      </a:solidFill>
                      <a:prstDash val="solid"/>
                      <a:round/>
                      <a:headEnd len="sm" w="sm" type="none"/>
                      <a:tailEnd len="sm" w="sm" type="none"/>
                    </a:lnT>
                    <a:lnB cap="flat" cmpd="sng" w="28575">
                      <a:solidFill>
                        <a:srgbClr val="CCCCCC"/>
                      </a:solidFill>
                      <a:prstDash val="solid"/>
                      <a:round/>
                      <a:headEnd len="sm" w="sm" type="none"/>
                      <a:tailEnd len="sm" w="sm" type="none"/>
                    </a:lnB>
                    <a:extLst>
                      <a:ext uri="http://customooxmlschemas.google.com/">
                        <go:slidesCustomData xmlns:go="http://customooxmlschemas.google.com/" cellId="115:3:5"/>
                      </a:ext>
                    </a:extLst>
                  </a:tcPr>
                </a:tc>
              </a:tr>
            </a:tbl>
          </a:graphicData>
        </a:graphic>
      </p:graphicFrame>
      <p:sp>
        <p:nvSpPr>
          <p:cNvPr id="116" name="Google Shape;116;p1"/>
          <p:cNvSpPr txBox="1"/>
          <p:nvPr/>
        </p:nvSpPr>
        <p:spPr>
          <a:xfrm>
            <a:off x="16660625" y="15546225"/>
            <a:ext cx="5953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Open Sans"/>
                <a:ea typeface="Open Sans"/>
                <a:cs typeface="Open Sans"/>
                <a:sym typeface="Open Sans"/>
              </a:rPr>
              <a:t>Summary and Variance Tables</a:t>
            </a:r>
            <a:endParaRPr b="1" sz="3000">
              <a:solidFill>
                <a:schemeClr val="dk1"/>
              </a:solidFill>
              <a:latin typeface="Open Sans"/>
              <a:ea typeface="Open Sans"/>
              <a:cs typeface="Open Sans"/>
              <a:sym typeface="Open Sans"/>
            </a:endParaRPr>
          </a:p>
        </p:txBody>
      </p:sp>
      <p:pic>
        <p:nvPicPr>
          <p:cNvPr id="117" name="Google Shape;117;p1"/>
          <p:cNvPicPr preferRelativeResize="0"/>
          <p:nvPr/>
        </p:nvPicPr>
        <p:blipFill rotWithShape="1">
          <a:blip r:embed="rId9">
            <a:alphaModFix/>
          </a:blip>
          <a:srcRect b="2945" l="2909" r="3228" t="4418"/>
          <a:stretch/>
        </p:blipFill>
        <p:spPr>
          <a:xfrm>
            <a:off x="10714800" y="7763225"/>
            <a:ext cx="2537001" cy="2650751"/>
          </a:xfrm>
          <a:prstGeom prst="rect">
            <a:avLst/>
          </a:prstGeom>
          <a:noFill/>
          <a:ln>
            <a:noFill/>
          </a:ln>
          <a:effectLst>
            <a:outerShdw blurRad="57150" rotWithShape="0" algn="bl" dir="5400000" dist="19050">
              <a:srgbClr val="000000">
                <a:alpha val="50000"/>
              </a:srgbClr>
            </a:outerShdw>
          </a:effectLst>
        </p:spPr>
      </p:pic>
      <p:pic>
        <p:nvPicPr>
          <p:cNvPr id="118" name="Google Shape;118;p1"/>
          <p:cNvPicPr preferRelativeResize="0"/>
          <p:nvPr/>
        </p:nvPicPr>
        <p:blipFill>
          <a:blip r:embed="rId10">
            <a:alphaModFix/>
          </a:blip>
          <a:stretch>
            <a:fillRect/>
          </a:stretch>
        </p:blipFill>
        <p:spPr>
          <a:xfrm>
            <a:off x="14964000" y="7763225"/>
            <a:ext cx="2537000" cy="2666988"/>
          </a:xfrm>
          <a:prstGeom prst="rect">
            <a:avLst/>
          </a:prstGeom>
          <a:noFill/>
          <a:ln>
            <a:noFill/>
          </a:ln>
          <a:effectLst>
            <a:outerShdw blurRad="57150" rotWithShape="0" algn="bl" dir="5400000" dist="19050">
              <a:srgbClr val="000000">
                <a:alpha val="50000"/>
              </a:srgbClr>
            </a:outerShdw>
          </a:effectLst>
        </p:spPr>
      </p:pic>
      <p:pic>
        <p:nvPicPr>
          <p:cNvPr id="119" name="Google Shape;119;p1"/>
          <p:cNvPicPr preferRelativeResize="0"/>
          <p:nvPr/>
        </p:nvPicPr>
        <p:blipFill>
          <a:blip r:embed="rId11">
            <a:alphaModFix/>
          </a:blip>
          <a:stretch>
            <a:fillRect/>
          </a:stretch>
        </p:blipFill>
        <p:spPr>
          <a:xfrm>
            <a:off x="20691650" y="7760813"/>
            <a:ext cx="1399050" cy="14733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2018-02-06T21:34:11Z</dcterms:created>
  <dc:creator>Sydney Brown</dc:creator>
</cp:coreProperties>
</file>