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9" r:id="rId4"/>
    <p:sldId id="270" r:id="rId5"/>
    <p:sldId id="271" r:id="rId6"/>
    <p:sldId id="272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  <a:srgbClr val="B82F00"/>
    <a:srgbClr val="F5F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942E-D029-42B0-B83F-2635CF5D0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4F8DF-F949-4C5E-864F-A0B982E46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D88C2-C012-4863-A61E-6855CCC8A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D548-B72B-47E6-A766-2F06B8D2DAFA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A13FF-6086-4757-B8B5-525D46789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145E7-FF11-46EA-8549-4FD18197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2E26-6719-4088-8F19-2F76C697C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27D7-F16B-4C5A-A90C-E426768C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C86CD-AEBC-43FF-B7FB-110CFB23D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C9AFC-0B88-4288-9E28-FD330FD1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D548-B72B-47E6-A766-2F06B8D2DAFA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6A537-850D-4271-A1B0-1644B1C4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037C3-BE21-4352-A7BF-BBA75F8A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2E26-6719-4088-8F19-2F76C697C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6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729863-828F-4E4F-BA9B-7F207E826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F935B-F770-4B9D-9124-6BAB0F8AD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79F6B-1A61-4755-9554-12422F297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D548-B72B-47E6-A766-2F06B8D2DAFA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AFE32-742F-44EA-A8FC-6839FD2ED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0D9F6-984B-4016-B6A6-B4F5FF1E4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2E26-6719-4088-8F19-2F76C697C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0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43315-88CE-4480-9E1D-AC2970CB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8DB48-602C-4D3C-978D-846325D4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BF96B-C4AE-4D33-B658-72825136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D548-B72B-47E6-A766-2F06B8D2DAFA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F06B5-9F9A-4B96-BD71-C1E58347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6D11E-654B-424C-81CB-C2BAF167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2E26-6719-4088-8F19-2F76C697C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9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BFA3-5441-4993-9BCD-9C5CF7F9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316-5F08-44ED-8951-B234B978C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5152-C10A-476A-A099-AE056D088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D548-B72B-47E6-A766-2F06B8D2DAFA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3F226-ADEC-45A7-85BE-2B028698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1CC75-5501-4A99-A151-3D552507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2E26-6719-4088-8F19-2F76C697C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D994F-1BC2-4E31-8C76-5EF02DB76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3479B-02D2-489F-85C8-329B8D6F1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529C4-5577-4B51-8D2E-7FFF47E28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FF891-2999-4E15-A5B5-A572445EA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D548-B72B-47E6-A766-2F06B8D2DAFA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ECE46-598C-4BF0-B716-AF574D35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EE579-C102-4D78-8221-C30FFFF1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2E26-6719-4088-8F19-2F76C697C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4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3485-D14D-4ACE-A975-8BFB11CE2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E5747-2393-4E73-8FCF-11B901472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957D4-7125-487C-B35A-A251393C3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FA3F98-1C5A-4A99-B3EE-F4522FB9E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EF4C03-92D6-4672-9CDC-2C162A1C6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9D96B2-A0F1-4CB8-8F7D-31BEBB07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D548-B72B-47E6-A766-2F06B8D2DAFA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40FF5E-5ACD-421B-AE7A-08FF94EE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016CAB-51CD-4CDD-8477-F884DDB1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2E26-6719-4088-8F19-2F76C697C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5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A1E5-54CE-4196-996D-E927CC34E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8B5B4-E916-4DD8-AD6E-878B5DCA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D548-B72B-47E6-A766-2F06B8D2DAFA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66E9F-73C5-4B8A-86B1-8416ED6A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AE065-D3AF-4545-A792-B5A27AFD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2E26-6719-4088-8F19-2F76C697C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8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83F90-03FB-4E03-AF79-9D8B5DEC4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D548-B72B-47E6-A766-2F06B8D2DAFA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2B1BE-F5CB-4FB5-8D0E-9AE1AF28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091B8-FC01-458E-8C60-FA70BEA2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2E26-6719-4088-8F19-2F76C697C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9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5F8E-47A6-4763-8938-136D2800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68970-7455-4A59-BE07-A8A499B09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F5712-AEB9-45BA-89DD-DBCD03B8D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41844-B89E-4485-ABBD-AE7183785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D548-B72B-47E6-A766-2F06B8D2DAFA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EDE7E-4258-4E95-8090-EE77AA47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6ED99-3196-455A-A880-1A12C52D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2E26-6719-4088-8F19-2F76C697C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9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1D4C-C24F-48DB-AA3A-85395AA4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83E4B9-79B0-4F05-8E07-2DE38BAF7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67247-F9D9-4FF1-AFFC-88C480345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E3A5B-16AA-4491-9D65-CD12BC9AF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D548-B72B-47E6-A766-2F06B8D2DAFA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93C50-47B6-4D2B-9146-84D4EDBD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68145-6B25-4CD0-9041-E9ABAE69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2E26-6719-4088-8F19-2F76C697C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0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770CF8-0D46-4160-AA68-C968C45D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F13C3-636C-4A19-A011-7CE55B6FB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29EB5-A3D1-4B55-A02B-083634406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0D548-B72B-47E6-A766-2F06B8D2DAFA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D678-6674-48D4-B62A-460950816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75266-A117-4E18-AB22-5AE28DCD6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C2E26-6719-4088-8F19-2F76C697C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4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9CB5C1-DFAB-441F-A521-D439CA5C7098}"/>
              </a:ext>
            </a:extLst>
          </p:cNvPr>
          <p:cNvSpPr txBox="1"/>
          <p:nvPr/>
        </p:nvSpPr>
        <p:spPr>
          <a:xfrm>
            <a:off x="359833" y="198967"/>
            <a:ext cx="11472333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/>
          </a:p>
          <a:p>
            <a:pPr algn="ctr"/>
            <a:r>
              <a:rPr lang="ko-KR" altLang="en-US" sz="3600" b="1" dirty="0"/>
              <a:t>서비스의 목적</a:t>
            </a:r>
            <a:endParaRPr lang="en-US" altLang="ko-KR" sz="3600" b="1" dirty="0"/>
          </a:p>
          <a:p>
            <a:endParaRPr lang="en-US" altLang="ko-KR" sz="2200" dirty="0"/>
          </a:p>
          <a:p>
            <a:r>
              <a:rPr lang="en-US" altLang="ko-KR" sz="2200" dirty="0"/>
              <a:t>*</a:t>
            </a:r>
            <a:r>
              <a:rPr lang="ko-KR" altLang="en-US" sz="2200" dirty="0"/>
              <a:t>양질의 영어회화 표현들을 데이터베이스에 모아놓고 사용자가 </a:t>
            </a:r>
            <a:r>
              <a:rPr lang="en-US" altLang="ko-KR" sz="2200" dirty="0"/>
              <a:t>“</a:t>
            </a:r>
            <a:r>
              <a:rPr lang="ko-KR" altLang="en-US" sz="2200" dirty="0"/>
              <a:t>쉽고</a:t>
            </a:r>
            <a:r>
              <a:rPr lang="en-US" altLang="ko-KR" sz="2200" dirty="0"/>
              <a:t>, </a:t>
            </a:r>
            <a:r>
              <a:rPr lang="ko-KR" altLang="en-US" sz="2200" dirty="0"/>
              <a:t>빠르게</a:t>
            </a:r>
            <a:r>
              <a:rPr lang="en-US" altLang="ko-KR" sz="2200" dirty="0"/>
              <a:t>“ </a:t>
            </a:r>
            <a:r>
              <a:rPr lang="ko-KR" altLang="en-US" sz="2200" dirty="0"/>
              <a:t>검색하여 원하는 표현을 찾아 시간을 절약할 수 있게 하는 것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en-US" altLang="ko-KR" sz="2200" dirty="0"/>
              <a:t>*</a:t>
            </a:r>
            <a:r>
              <a:rPr lang="ko-KR" altLang="en-US" sz="2200" dirty="0"/>
              <a:t>가르치는 목적의 서비스가 아니기 때문에 각 표현에 대한 설명은 최대한 간결히</a:t>
            </a:r>
            <a:r>
              <a:rPr lang="en-US" altLang="ko-KR" sz="2200" dirty="0"/>
              <a:t>.</a:t>
            </a:r>
            <a:r>
              <a:rPr lang="ko-KR" altLang="en-US" sz="2200" dirty="0"/>
              <a:t> </a:t>
            </a:r>
            <a:endParaRPr lang="en-US" altLang="ko-KR" sz="2200" dirty="0"/>
          </a:p>
          <a:p>
            <a:endParaRPr lang="en-US" sz="2200" dirty="0"/>
          </a:p>
          <a:p>
            <a:r>
              <a:rPr lang="en-US" sz="2200" dirty="0"/>
              <a:t>*</a:t>
            </a:r>
            <a:r>
              <a:rPr lang="ko-KR" altLang="en-US" sz="2200" dirty="0"/>
              <a:t>해당 서비스의 목적을 고려할 때</a:t>
            </a:r>
            <a:r>
              <a:rPr lang="en-US" altLang="ko-KR" sz="2200" dirty="0"/>
              <a:t>(</a:t>
            </a:r>
            <a:r>
              <a:rPr lang="ko-KR" altLang="en-US" sz="2200" dirty="0"/>
              <a:t>실시간</a:t>
            </a:r>
            <a:r>
              <a:rPr lang="en-US" altLang="ko-KR" sz="2200" dirty="0"/>
              <a:t>, </a:t>
            </a:r>
            <a:r>
              <a:rPr lang="ko-KR" altLang="en-US" sz="2200" dirty="0"/>
              <a:t>즉각성</a:t>
            </a:r>
            <a:r>
              <a:rPr lang="en-US" altLang="ko-KR" sz="2200" dirty="0"/>
              <a:t>), </a:t>
            </a:r>
            <a:r>
              <a:rPr lang="ko-KR" altLang="en-US" sz="2200" dirty="0"/>
              <a:t>휴대폰으로 사용할 때 더 유용하므로 휴대폰을 통하여 웹으로 접속을 했을 때 가시성이 좋고 사용하기 편리해야 함</a:t>
            </a:r>
            <a:r>
              <a:rPr lang="en-US" altLang="ko-KR" sz="2200" dirty="0"/>
              <a:t>. (</a:t>
            </a:r>
            <a:r>
              <a:rPr lang="ko-KR" altLang="en-US" sz="2200" dirty="0"/>
              <a:t>불가능할 시  앱버전 만들기</a:t>
            </a:r>
            <a:r>
              <a:rPr lang="en-US" altLang="ko-KR" sz="2200" dirty="0"/>
              <a:t>)</a:t>
            </a:r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영어회화 </a:t>
            </a:r>
            <a:r>
              <a:rPr lang="en-US" altLang="ko-KR" sz="2200" dirty="0"/>
              <a:t>“</a:t>
            </a:r>
            <a:r>
              <a:rPr lang="ko-KR" altLang="en-US" sz="2200" dirty="0"/>
              <a:t>표현</a:t>
            </a:r>
            <a:r>
              <a:rPr lang="en-US" altLang="ko-KR" sz="2200" dirty="0"/>
              <a:t>”</a:t>
            </a:r>
            <a:r>
              <a:rPr lang="ko-KR" altLang="en-US" sz="2200" dirty="0"/>
              <a:t>뿐만 아니라</a:t>
            </a:r>
            <a:r>
              <a:rPr lang="en-US" altLang="ko-KR" sz="2200" dirty="0"/>
              <a:t>, </a:t>
            </a:r>
            <a:r>
              <a:rPr lang="ko-KR" altLang="en-US" sz="2200" dirty="0"/>
              <a:t>영어에서 학습자들이 자주 까먹는 </a:t>
            </a:r>
            <a:r>
              <a:rPr lang="en-US" altLang="ko-KR" sz="2200" dirty="0"/>
              <a:t>“</a:t>
            </a:r>
            <a:r>
              <a:rPr lang="ko-KR" altLang="en-US" sz="2200" dirty="0"/>
              <a:t>문법</a:t>
            </a:r>
            <a:r>
              <a:rPr lang="en-US" altLang="ko-KR" sz="2200" dirty="0"/>
              <a:t>“, “</a:t>
            </a:r>
            <a:r>
              <a:rPr lang="ko-KR" altLang="en-US" sz="2200" dirty="0"/>
              <a:t>발음</a:t>
            </a:r>
            <a:r>
              <a:rPr lang="en-US" altLang="ko-KR" sz="2200" dirty="0"/>
              <a:t>”</a:t>
            </a:r>
            <a:r>
              <a:rPr lang="ko-KR" altLang="en-US" sz="2200" dirty="0"/>
              <a:t>도 정리해서 검색하여 한 눈에 볼 수 있게 할 생각</a:t>
            </a:r>
            <a:r>
              <a:rPr lang="en-US" altLang="ko-KR" sz="22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6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9CB5C1-DFAB-441F-A521-D439CA5C7098}"/>
              </a:ext>
            </a:extLst>
          </p:cNvPr>
          <p:cNvSpPr txBox="1"/>
          <p:nvPr/>
        </p:nvSpPr>
        <p:spPr>
          <a:xfrm>
            <a:off x="359833" y="198967"/>
            <a:ext cx="1147233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/>
          </a:p>
          <a:p>
            <a:pPr algn="ctr"/>
            <a:r>
              <a:rPr lang="ko-KR" altLang="en-US" sz="3600" b="1" dirty="0"/>
              <a:t>서비스의 목적</a:t>
            </a:r>
            <a:endParaRPr lang="en-US" altLang="ko-KR" sz="3600" b="1" dirty="0"/>
          </a:p>
          <a:p>
            <a:endParaRPr lang="en-US" altLang="ko-KR" sz="2200" dirty="0"/>
          </a:p>
          <a:p>
            <a:r>
              <a:rPr lang="ko-KR" altLang="en-US" sz="2200" dirty="0"/>
              <a:t>서치바에 자동완성</a:t>
            </a:r>
            <a:r>
              <a:rPr lang="en-US" altLang="ko-KR" sz="2200" dirty="0"/>
              <a:t>, </a:t>
            </a:r>
            <a:r>
              <a:rPr lang="ko-KR" altLang="en-US" sz="2200" dirty="0"/>
              <a:t>히스토리</a:t>
            </a:r>
            <a:r>
              <a:rPr lang="en-US" altLang="ko-KR" sz="2200" dirty="0"/>
              <a:t>, </a:t>
            </a:r>
            <a:r>
              <a:rPr lang="ko-KR" altLang="en-US" sz="2200" dirty="0"/>
              <a:t>자주 검색되는 단어 추천</a:t>
            </a:r>
            <a:endParaRPr lang="en-US" altLang="ko-KR" sz="2200" dirty="0"/>
          </a:p>
          <a:p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2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F2BF11-4394-4302-B89F-E78BD286AB98}"/>
              </a:ext>
            </a:extLst>
          </p:cNvPr>
          <p:cNvSpPr/>
          <p:nvPr/>
        </p:nvSpPr>
        <p:spPr>
          <a:xfrm>
            <a:off x="4386369" y="1718791"/>
            <a:ext cx="4145738" cy="11687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054747-314A-42C4-A160-74E699BCD7AF}"/>
              </a:ext>
            </a:extLst>
          </p:cNvPr>
          <p:cNvSpPr/>
          <p:nvPr/>
        </p:nvSpPr>
        <p:spPr>
          <a:xfrm>
            <a:off x="4183648" y="346401"/>
            <a:ext cx="2939047" cy="3411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407E55-1283-445F-A0F5-DBF285FE51F9}"/>
              </a:ext>
            </a:extLst>
          </p:cNvPr>
          <p:cNvSpPr txBox="1"/>
          <p:nvPr/>
        </p:nvSpPr>
        <p:spPr>
          <a:xfrm>
            <a:off x="9859609" y="302701"/>
            <a:ext cx="16219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한컴 소망 B" panose="02020603020101020101" pitchFamily="18" charset="-127"/>
                <a:ea typeface="한컴 소망 B" panose="02020603020101020101" pitchFamily="18" charset="-127"/>
              </a:rPr>
              <a:t>질문</a:t>
            </a:r>
            <a:r>
              <a:rPr lang="en-US" altLang="ko-KR" sz="1100" dirty="0">
                <a:latin typeface="한컴 소망 B" panose="02020603020101020101" pitchFamily="18" charset="-127"/>
                <a:ea typeface="한컴 소망 B" panose="02020603020101020101" pitchFamily="18" charset="-127"/>
              </a:rPr>
              <a:t>&amp;</a:t>
            </a:r>
            <a:r>
              <a:rPr lang="ko-KR" altLang="en-US" sz="1100" dirty="0">
                <a:latin typeface="한컴 소망 B" panose="02020603020101020101" pitchFamily="18" charset="-127"/>
                <a:ea typeface="한컴 소망 B" panose="02020603020101020101" pitchFamily="18" charset="-127"/>
              </a:rPr>
              <a:t>답변   표현요청</a:t>
            </a:r>
            <a:endParaRPr lang="en-US" sz="1100" dirty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4B596F8-7018-43CC-BBEA-171F3B0401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33"/>
          <a:stretch/>
        </p:blipFill>
        <p:spPr>
          <a:xfrm>
            <a:off x="11481564" y="179493"/>
            <a:ext cx="462760" cy="50802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BEA1B41-1C8B-45B8-81AC-50E975D50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461" y="5859620"/>
            <a:ext cx="444523" cy="38737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4004F62-3040-4596-AC85-E72CCFC44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647" y="5862893"/>
            <a:ext cx="463574" cy="38737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BBDAFC3-8946-4D6B-A106-212088C48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2722" y="5856018"/>
            <a:ext cx="425472" cy="38737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B222915-20D6-4194-BE61-0972890134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4879" y="5880164"/>
            <a:ext cx="406421" cy="36831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02D5779-B825-4A3F-AB7E-29F89669FA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6833" y="5863763"/>
            <a:ext cx="425472" cy="38737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B171833-64EC-4E8E-B63A-BE91F090A2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4713" y="5873289"/>
            <a:ext cx="393720" cy="38102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6458DE8A-191B-452D-B27D-360CB6663D7D}"/>
              </a:ext>
            </a:extLst>
          </p:cNvPr>
          <p:cNvSpPr/>
          <p:nvPr/>
        </p:nvSpPr>
        <p:spPr>
          <a:xfrm>
            <a:off x="4386369" y="1718791"/>
            <a:ext cx="4145738" cy="11687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A94FB4-F446-4587-BA40-5B0AC3232B9E}"/>
              </a:ext>
            </a:extLst>
          </p:cNvPr>
          <p:cNvSpPr txBox="1"/>
          <p:nvPr/>
        </p:nvSpPr>
        <p:spPr>
          <a:xfrm>
            <a:off x="4090737" y="1932963"/>
            <a:ext cx="462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한컴 소망 B" panose="02020603020101020101" pitchFamily="18" charset="-127"/>
                <a:ea typeface="한컴 소망 B" panose="02020603020101020101" pitchFamily="18" charset="-127"/>
              </a:rPr>
              <a:t>영어회화 </a:t>
            </a:r>
            <a:r>
              <a:rPr lang="ko-KR" altLang="en-US" sz="4000" b="1" dirty="0">
                <a:solidFill>
                  <a:srgbClr val="B82F00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모아보기</a:t>
            </a:r>
            <a:endParaRPr lang="en-US" sz="4000" b="1" dirty="0">
              <a:solidFill>
                <a:srgbClr val="B82F00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79A0A2-B632-4DCB-AF71-3B3E804CB231}"/>
              </a:ext>
            </a:extLst>
          </p:cNvPr>
          <p:cNvSpPr txBox="1"/>
          <p:nvPr/>
        </p:nvSpPr>
        <p:spPr>
          <a:xfrm>
            <a:off x="4209384" y="2580793"/>
            <a:ext cx="4083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“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당신의 시간을 아껴 줄 최고의 회화 엔진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”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HY태백B" panose="02030600000101010101" pitchFamily="18" charset="-127"/>
              <a:ea typeface="HY태백B" panose="0203060000010101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A5533E-6253-44F0-BB6A-252A23ECF37A}"/>
              </a:ext>
            </a:extLst>
          </p:cNvPr>
          <p:cNvSpPr txBox="1"/>
          <p:nvPr/>
        </p:nvSpPr>
        <p:spPr>
          <a:xfrm>
            <a:off x="3416969" y="3105427"/>
            <a:ext cx="1677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75000"/>
                  </a:schemeClr>
                </a:solidFill>
              </a:rPr>
              <a:t>“</a:t>
            </a: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해외직구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</a:rPr>
              <a:t>” </a:t>
            </a: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검색</a:t>
            </a:r>
            <a:endParaRPr 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943D71-5AB3-4560-94E6-387C205AAE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5068" y="3003819"/>
            <a:ext cx="8105846" cy="4686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5A03DE-E8AE-4F19-95D2-EFBA23BFB9C7}"/>
              </a:ext>
            </a:extLst>
          </p:cNvPr>
          <p:cNvSpPr/>
          <p:nvPr/>
        </p:nvSpPr>
        <p:spPr>
          <a:xfrm>
            <a:off x="2640072" y="3197678"/>
            <a:ext cx="1801299" cy="1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F2BF11-4394-4302-B89F-E78BD286AB98}"/>
              </a:ext>
            </a:extLst>
          </p:cNvPr>
          <p:cNvSpPr/>
          <p:nvPr/>
        </p:nvSpPr>
        <p:spPr>
          <a:xfrm>
            <a:off x="4386369" y="1718791"/>
            <a:ext cx="4145738" cy="11687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054747-314A-42C4-A160-74E699BCD7AF}"/>
              </a:ext>
            </a:extLst>
          </p:cNvPr>
          <p:cNvSpPr/>
          <p:nvPr/>
        </p:nvSpPr>
        <p:spPr>
          <a:xfrm>
            <a:off x="4183648" y="346401"/>
            <a:ext cx="2939047" cy="3411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407E55-1283-445F-A0F5-DBF285FE51F9}"/>
              </a:ext>
            </a:extLst>
          </p:cNvPr>
          <p:cNvSpPr txBox="1"/>
          <p:nvPr/>
        </p:nvSpPr>
        <p:spPr>
          <a:xfrm>
            <a:off x="9859609" y="302701"/>
            <a:ext cx="16219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한컴 소망 B" panose="02020603020101020101" pitchFamily="18" charset="-127"/>
                <a:ea typeface="한컴 소망 B" panose="02020603020101020101" pitchFamily="18" charset="-127"/>
              </a:rPr>
              <a:t>질문</a:t>
            </a:r>
            <a:r>
              <a:rPr lang="en-US" altLang="ko-KR" sz="1100" dirty="0">
                <a:latin typeface="한컴 소망 B" panose="02020603020101020101" pitchFamily="18" charset="-127"/>
                <a:ea typeface="한컴 소망 B" panose="02020603020101020101" pitchFamily="18" charset="-127"/>
              </a:rPr>
              <a:t>&amp;</a:t>
            </a:r>
            <a:r>
              <a:rPr lang="ko-KR" altLang="en-US" sz="1100" dirty="0">
                <a:latin typeface="한컴 소망 B" panose="02020603020101020101" pitchFamily="18" charset="-127"/>
                <a:ea typeface="한컴 소망 B" panose="02020603020101020101" pitchFamily="18" charset="-127"/>
              </a:rPr>
              <a:t>답변   표현요청</a:t>
            </a:r>
            <a:endParaRPr lang="en-US" sz="1100" dirty="0"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4B596F8-7018-43CC-BBEA-171F3B0401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33"/>
          <a:stretch/>
        </p:blipFill>
        <p:spPr>
          <a:xfrm>
            <a:off x="11481564" y="179493"/>
            <a:ext cx="462760" cy="50802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BEA1B41-1C8B-45B8-81AC-50E975D50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461" y="5859620"/>
            <a:ext cx="444523" cy="38737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4004F62-3040-4596-AC85-E72CCFC44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647" y="5862893"/>
            <a:ext cx="463574" cy="38737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BBDAFC3-8946-4D6B-A106-212088C48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2722" y="5856018"/>
            <a:ext cx="425472" cy="38737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B222915-20D6-4194-BE61-0972890134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4879" y="5880164"/>
            <a:ext cx="406421" cy="36831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02D5779-B825-4A3F-AB7E-29F89669FA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6833" y="5863763"/>
            <a:ext cx="425472" cy="38737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B171833-64EC-4E8E-B63A-BE91F090A2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4713" y="5873289"/>
            <a:ext cx="393720" cy="38102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6458DE8A-191B-452D-B27D-360CB6663D7D}"/>
              </a:ext>
            </a:extLst>
          </p:cNvPr>
          <p:cNvSpPr/>
          <p:nvPr/>
        </p:nvSpPr>
        <p:spPr>
          <a:xfrm>
            <a:off x="4386369" y="1718791"/>
            <a:ext cx="4145738" cy="11687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A94FB4-F446-4587-BA40-5B0AC3232B9E}"/>
              </a:ext>
            </a:extLst>
          </p:cNvPr>
          <p:cNvSpPr txBox="1"/>
          <p:nvPr/>
        </p:nvSpPr>
        <p:spPr>
          <a:xfrm>
            <a:off x="4090737" y="1932963"/>
            <a:ext cx="462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한컴 소망 B" panose="02020603020101020101" pitchFamily="18" charset="-127"/>
                <a:ea typeface="한컴 소망 B" panose="02020603020101020101" pitchFamily="18" charset="-127"/>
              </a:rPr>
              <a:t>영어회화 </a:t>
            </a:r>
            <a:r>
              <a:rPr lang="ko-KR" altLang="en-US" sz="4000" b="1" dirty="0">
                <a:solidFill>
                  <a:srgbClr val="B82F00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모아보기</a:t>
            </a:r>
            <a:endParaRPr lang="en-US" sz="4000" b="1" dirty="0">
              <a:solidFill>
                <a:srgbClr val="B82F00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79A0A2-B632-4DCB-AF71-3B3E804CB231}"/>
              </a:ext>
            </a:extLst>
          </p:cNvPr>
          <p:cNvSpPr txBox="1"/>
          <p:nvPr/>
        </p:nvSpPr>
        <p:spPr>
          <a:xfrm>
            <a:off x="4209384" y="2580793"/>
            <a:ext cx="4083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“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당신의 시간을 아껴 줄 최고의 회화 엔진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”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HY태백B" panose="02030600000101010101" pitchFamily="18" charset="-127"/>
              <a:ea typeface="HY태백B" panose="0203060000010101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A5533E-6253-44F0-BB6A-252A23ECF37A}"/>
              </a:ext>
            </a:extLst>
          </p:cNvPr>
          <p:cNvSpPr txBox="1"/>
          <p:nvPr/>
        </p:nvSpPr>
        <p:spPr>
          <a:xfrm>
            <a:off x="3416969" y="3105427"/>
            <a:ext cx="1677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75000"/>
                  </a:schemeClr>
                </a:solidFill>
              </a:rPr>
              <a:t>“</a:t>
            </a: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해외직구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</a:rPr>
              <a:t>” </a:t>
            </a: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검색</a:t>
            </a:r>
            <a:endParaRPr 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943D71-5AB3-4560-94E6-387C205AAE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33332" y="3068504"/>
            <a:ext cx="9335129" cy="5397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5A03DE-E8AE-4F19-95D2-EFBA23BFB9C7}"/>
              </a:ext>
            </a:extLst>
          </p:cNvPr>
          <p:cNvSpPr/>
          <p:nvPr/>
        </p:nvSpPr>
        <p:spPr>
          <a:xfrm>
            <a:off x="1938803" y="3274704"/>
            <a:ext cx="1801299" cy="1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EABB1B-6763-4964-AF34-B807A6081609}"/>
              </a:ext>
            </a:extLst>
          </p:cNvPr>
          <p:cNvSpPr txBox="1"/>
          <p:nvPr/>
        </p:nvSpPr>
        <p:spPr>
          <a:xfrm>
            <a:off x="11383890" y="87191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로그인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1B7042-CBA0-49E3-BFEC-C129B59F39E4}"/>
              </a:ext>
            </a:extLst>
          </p:cNvPr>
          <p:cNvSpPr/>
          <p:nvPr/>
        </p:nvSpPr>
        <p:spPr>
          <a:xfrm>
            <a:off x="11481564" y="214301"/>
            <a:ext cx="412513" cy="43841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2F6067-AAD9-46CF-82E5-4E6FE59A6502}"/>
              </a:ext>
            </a:extLst>
          </p:cNvPr>
          <p:cNvCxnSpPr>
            <a:stCxn id="5" idx="2"/>
          </p:cNvCxnSpPr>
          <p:nvPr/>
        </p:nvCxnSpPr>
        <p:spPr>
          <a:xfrm flipH="1">
            <a:off x="11687820" y="652711"/>
            <a:ext cx="1" cy="215739"/>
          </a:xfrm>
          <a:prstGeom prst="straightConnector1">
            <a:avLst/>
          </a:prstGeom>
          <a:ln w="9525" cap="flat" cmpd="sng" algn="ctr">
            <a:solidFill>
              <a:srgbClr val="DE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3EF659D-5CC5-4B15-9935-8D841D82C31F}"/>
              </a:ext>
            </a:extLst>
          </p:cNvPr>
          <p:cNvSpPr txBox="1"/>
          <p:nvPr/>
        </p:nvSpPr>
        <p:spPr>
          <a:xfrm>
            <a:off x="7801367" y="346431"/>
            <a:ext cx="21326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게시판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sz="1100" dirty="0">
                <a:solidFill>
                  <a:srgbClr val="FF0000"/>
                </a:solidFill>
              </a:rPr>
              <a:t>-</a:t>
            </a:r>
            <a:r>
              <a:rPr lang="ko-KR" altLang="en-US" sz="1100" dirty="0">
                <a:solidFill>
                  <a:srgbClr val="FF0000"/>
                </a:solidFill>
              </a:rPr>
              <a:t>클릭하면 각 게시판으로 이동</a:t>
            </a:r>
            <a:endParaRPr lang="en-US" sz="11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CF5EBFF-0C3A-48DF-94DB-6F09B6053950}"/>
              </a:ext>
            </a:extLst>
          </p:cNvPr>
          <p:cNvSpPr/>
          <p:nvPr/>
        </p:nvSpPr>
        <p:spPr>
          <a:xfrm>
            <a:off x="9894542" y="220943"/>
            <a:ext cx="1523025" cy="43841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5C13B6-DEA9-4D86-8450-A4C535BC52BF}"/>
              </a:ext>
            </a:extLst>
          </p:cNvPr>
          <p:cNvCxnSpPr>
            <a:cxnSpLocks/>
          </p:cNvCxnSpPr>
          <p:nvPr/>
        </p:nvCxnSpPr>
        <p:spPr>
          <a:xfrm flipH="1">
            <a:off x="9447096" y="433506"/>
            <a:ext cx="473801" cy="0"/>
          </a:xfrm>
          <a:prstGeom prst="straightConnector1">
            <a:avLst/>
          </a:prstGeom>
          <a:ln w="9525" cap="flat" cmpd="sng" algn="ctr">
            <a:solidFill>
              <a:srgbClr val="DE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3B6319D-0F6E-4BD9-BCBD-38C07C47806B}"/>
              </a:ext>
            </a:extLst>
          </p:cNvPr>
          <p:cNvSpPr txBox="1"/>
          <p:nvPr/>
        </p:nvSpPr>
        <p:spPr>
          <a:xfrm>
            <a:off x="7801367" y="6339855"/>
            <a:ext cx="60948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SNS</a:t>
            </a:r>
            <a:r>
              <a:rPr lang="ko-KR" altLang="en-US" sz="1100" dirty="0">
                <a:solidFill>
                  <a:srgbClr val="FF0000"/>
                </a:solidFill>
              </a:rPr>
              <a:t>로 연동됨</a:t>
            </a:r>
            <a:r>
              <a:rPr lang="en-US" altLang="ko-KR" sz="1100" dirty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-</a:t>
            </a:r>
            <a:r>
              <a:rPr lang="ko-KR" altLang="en-US" sz="1100" dirty="0">
                <a:solidFill>
                  <a:srgbClr val="FF0000"/>
                </a:solidFill>
              </a:rPr>
              <a:t>각 아이콘 클릭시 내가 만든 </a:t>
            </a:r>
            <a:r>
              <a:rPr lang="en-US" altLang="ko-KR" sz="1100" dirty="0">
                <a:solidFill>
                  <a:srgbClr val="FF0000"/>
                </a:solidFill>
              </a:rPr>
              <a:t>“English Moa” </a:t>
            </a:r>
            <a:r>
              <a:rPr lang="ko-KR" altLang="en-US" sz="1100" dirty="0">
                <a:solidFill>
                  <a:srgbClr val="FF0000"/>
                </a:solidFill>
              </a:rPr>
              <a:t>페이지로 옮겨감</a:t>
            </a:r>
            <a:r>
              <a:rPr lang="en-US" altLang="ko-KR" sz="11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06ECCE-FE86-4BA4-BFF0-7489CE96B8AB}"/>
              </a:ext>
            </a:extLst>
          </p:cNvPr>
          <p:cNvSpPr/>
          <p:nvPr/>
        </p:nvSpPr>
        <p:spPr>
          <a:xfrm>
            <a:off x="4491670" y="5830498"/>
            <a:ext cx="3627927" cy="43841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8646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5BB3FD4E-905B-4C66-870E-FDC98601C3CE}"/>
              </a:ext>
            </a:extLst>
          </p:cNvPr>
          <p:cNvSpPr txBox="1"/>
          <p:nvPr/>
        </p:nvSpPr>
        <p:spPr>
          <a:xfrm>
            <a:off x="84221" y="164441"/>
            <a:ext cx="2157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latin typeface="한컴 소망 B" panose="02020603020101020101" pitchFamily="18" charset="-127"/>
                <a:ea typeface="한컴 소망 B" panose="02020603020101020101" pitchFamily="18" charset="-127"/>
              </a:rPr>
              <a:t>영어회화 </a:t>
            </a:r>
            <a:r>
              <a:rPr lang="ko-KR" altLang="en-US" sz="1800" b="1" dirty="0">
                <a:solidFill>
                  <a:srgbClr val="B82F00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모아보기</a:t>
            </a:r>
            <a:endParaRPr lang="en-US" sz="1800" b="1" dirty="0">
              <a:solidFill>
                <a:srgbClr val="B82F00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0C8FE5-10BC-407E-AD87-5EB6AA590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410" y="131594"/>
            <a:ext cx="7290175" cy="4762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FBAB63-5B53-499B-ABA2-404BD0F2E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8113" y="199874"/>
            <a:ext cx="1886047" cy="2984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2849C5-A02D-4531-A467-CA7ED62BEC07}"/>
              </a:ext>
            </a:extLst>
          </p:cNvPr>
          <p:cNvSpPr txBox="1"/>
          <p:nvPr/>
        </p:nvSpPr>
        <p:spPr>
          <a:xfrm>
            <a:off x="2722573" y="769104"/>
            <a:ext cx="6277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한컴 소망 B" panose="02020603020101020101" pitchFamily="18" charset="-127"/>
                <a:ea typeface="한컴 소망 B" panose="02020603020101020101" pitchFamily="18" charset="-127"/>
              </a:rPr>
              <a:t>  표현    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문법     발음     강의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C08385-C2F6-49A5-BFFB-5D880BC57105}"/>
              </a:ext>
            </a:extLst>
          </p:cNvPr>
          <p:cNvSpPr/>
          <p:nvPr/>
        </p:nvSpPr>
        <p:spPr>
          <a:xfrm>
            <a:off x="3736663" y="2379212"/>
            <a:ext cx="4248866" cy="1161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찾는 결과가 없으신가요</a:t>
            </a:r>
            <a:r>
              <a:rPr lang="en-US" altLang="ko-KR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u="sng" dirty="0">
                <a:ln w="0"/>
                <a:solidFill>
                  <a:srgbClr val="DE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한컴 소망 B" panose="02020603020101020101" pitchFamily="18" charset="-127"/>
                <a:ea typeface="한컴 소망 B" panose="02020603020101020101" pitchFamily="18" charset="-127"/>
              </a:rPr>
              <a:t>표현요청</a:t>
            </a:r>
            <a:endParaRPr lang="en-US" u="sng" dirty="0">
              <a:ln w="0"/>
              <a:solidFill>
                <a:srgbClr val="DE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303B85-746C-4C08-82A4-374F537DAF59}"/>
              </a:ext>
            </a:extLst>
          </p:cNvPr>
          <p:cNvSpPr txBox="1"/>
          <p:nvPr/>
        </p:nvSpPr>
        <p:spPr>
          <a:xfrm>
            <a:off x="6886600" y="3429000"/>
            <a:ext cx="1546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결과가 없을 때 </a:t>
            </a:r>
            <a:r>
              <a:rPr lang="en-US" altLang="ko-KR" sz="1100" dirty="0">
                <a:solidFill>
                  <a:srgbClr val="FF0000"/>
                </a:solidFill>
              </a:rPr>
              <a:t>“</a:t>
            </a:r>
            <a:r>
              <a:rPr lang="ko-KR" altLang="en-US" sz="1100" dirty="0">
                <a:solidFill>
                  <a:srgbClr val="FF0000"/>
                </a:solidFill>
              </a:rPr>
              <a:t>표현요청</a:t>
            </a:r>
            <a:r>
              <a:rPr lang="en-US" altLang="ko-KR" sz="1100" dirty="0">
                <a:solidFill>
                  <a:srgbClr val="FF0000"/>
                </a:solidFill>
              </a:rPr>
              <a:t>＂</a:t>
            </a:r>
            <a:r>
              <a:rPr lang="ko-KR" altLang="en-US" sz="1100" dirty="0">
                <a:solidFill>
                  <a:srgbClr val="FF0000"/>
                </a:solidFill>
              </a:rPr>
              <a:t>버튼을 클릭하면 표현요청 게시판으로 이동한다</a:t>
            </a:r>
            <a:r>
              <a:rPr lang="en-US" altLang="ko-KR" sz="1100" dirty="0">
                <a:solidFill>
                  <a:srgbClr val="FF0000"/>
                </a:solidFill>
              </a:rPr>
              <a:t>.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8630029-2566-4E4A-8D53-89A67822E252}"/>
              </a:ext>
            </a:extLst>
          </p:cNvPr>
          <p:cNvSpPr/>
          <p:nvPr/>
        </p:nvSpPr>
        <p:spPr>
          <a:xfrm>
            <a:off x="4265440" y="2565801"/>
            <a:ext cx="3191311" cy="8631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2CF5AF-5689-4AD1-8B8D-E730D706E541}"/>
              </a:ext>
            </a:extLst>
          </p:cNvPr>
          <p:cNvSpPr/>
          <p:nvPr/>
        </p:nvSpPr>
        <p:spPr>
          <a:xfrm>
            <a:off x="2530070" y="199874"/>
            <a:ext cx="2007555" cy="2984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영끌</a:t>
            </a:r>
            <a:endParaRPr lang="en-US" sz="1400" dirty="0">
              <a:solidFill>
                <a:schemeClr val="tx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363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5BB3FD4E-905B-4C66-870E-FDC98601C3CE}"/>
              </a:ext>
            </a:extLst>
          </p:cNvPr>
          <p:cNvSpPr txBox="1"/>
          <p:nvPr/>
        </p:nvSpPr>
        <p:spPr>
          <a:xfrm>
            <a:off x="84221" y="164441"/>
            <a:ext cx="2157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latin typeface="한컴 소망 B" panose="02020603020101020101" pitchFamily="18" charset="-127"/>
                <a:ea typeface="한컴 소망 B" panose="02020603020101020101" pitchFamily="18" charset="-127"/>
              </a:rPr>
              <a:t>영어회화 </a:t>
            </a:r>
            <a:r>
              <a:rPr lang="ko-KR" altLang="en-US" sz="1800" b="1" dirty="0">
                <a:solidFill>
                  <a:srgbClr val="B82F00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모아보기</a:t>
            </a:r>
            <a:endParaRPr lang="en-US" sz="1800" b="1" dirty="0">
              <a:solidFill>
                <a:srgbClr val="B82F00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0C8FE5-10BC-407E-AD87-5EB6AA590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410" y="131594"/>
            <a:ext cx="7290175" cy="4762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FBAB63-5B53-499B-ABA2-404BD0F2E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8113" y="199874"/>
            <a:ext cx="1886047" cy="2984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2849C5-A02D-4531-A467-CA7ED62BEC07}"/>
              </a:ext>
            </a:extLst>
          </p:cNvPr>
          <p:cNvSpPr txBox="1"/>
          <p:nvPr/>
        </p:nvSpPr>
        <p:spPr>
          <a:xfrm>
            <a:off x="2722573" y="769104"/>
            <a:ext cx="6277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한컴 소망 B" panose="02020603020101020101" pitchFamily="18" charset="-127"/>
                <a:ea typeface="한컴 소망 B" panose="02020603020101020101" pitchFamily="18" charset="-127"/>
              </a:rPr>
              <a:t>  표현    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문법     발음     강의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8E916C-9E81-4E89-BF30-C3E83A7C85C2}"/>
              </a:ext>
            </a:extLst>
          </p:cNvPr>
          <p:cNvSpPr txBox="1"/>
          <p:nvPr/>
        </p:nvSpPr>
        <p:spPr>
          <a:xfrm>
            <a:off x="2449422" y="1439588"/>
            <a:ext cx="805772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E0000"/>
                </a:solidFill>
                <a:effectLst/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order </a:t>
            </a:r>
            <a:r>
              <a:rPr lang="en-US" b="1" dirty="0" err="1">
                <a:solidFill>
                  <a:srgbClr val="DE0000"/>
                </a:solidFill>
                <a:effectLst/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sth</a:t>
            </a:r>
            <a:r>
              <a:rPr lang="en-US" b="1" dirty="0">
                <a:solidFill>
                  <a:srgbClr val="DE0000"/>
                </a:solidFill>
                <a:effectLst/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 from overseas</a:t>
            </a:r>
          </a:p>
          <a:p>
            <a:r>
              <a:rPr lang="ko-KR" altLang="en-US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해외직구하다</a:t>
            </a:r>
          </a:p>
          <a:p>
            <a:r>
              <a:rPr lang="en-US" altLang="ko-KR" sz="1400" b="1" dirty="0">
                <a:effectLst/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-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Why don't you order stuff from overseas? </a:t>
            </a:r>
            <a:r>
              <a:rPr lang="ko-KR" altLang="en-US" sz="1200" b="1" dirty="0">
                <a:effectLst/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해외직구로 사보지그래</a:t>
            </a:r>
            <a:r>
              <a:rPr lang="en-US" altLang="ko-KR" sz="1200" b="1" dirty="0">
                <a:effectLst/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?</a:t>
            </a:r>
          </a:p>
          <a:p>
            <a:endParaRPr lang="en-US" altLang="ko-KR" sz="1400" b="1" dirty="0">
              <a:effectLst/>
              <a:latin typeface="Times New Roman" panose="02020603050405020304" pitchFamily="18" charset="0"/>
              <a:ea typeface="한컴바탕" panose="02030600000101010101" pitchFamily="18" charset="2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DE0000"/>
                </a:solidFill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buy </a:t>
            </a:r>
            <a:r>
              <a:rPr lang="en-US" b="1" dirty="0" err="1">
                <a:solidFill>
                  <a:srgbClr val="DE0000"/>
                </a:solidFill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sth</a:t>
            </a:r>
            <a:r>
              <a:rPr lang="en-US" b="1" dirty="0">
                <a:solidFill>
                  <a:srgbClr val="DE0000"/>
                </a:solidFill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 directly from ~</a:t>
            </a:r>
          </a:p>
          <a:p>
            <a:r>
              <a:rPr lang="en-US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~</a:t>
            </a:r>
            <a:r>
              <a:rPr lang="ko-KR" altLang="en-US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에서 직구로 사다</a:t>
            </a:r>
            <a:r>
              <a:rPr lang="en-US" altLang="ko-KR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. </a:t>
            </a:r>
            <a:r>
              <a:rPr lang="ko-KR" altLang="en-US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직구로 구매하다</a:t>
            </a:r>
            <a:r>
              <a:rPr lang="en-US" altLang="ko-KR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1400" b="1" dirty="0">
                <a:effectLst/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-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I'm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gonna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 buy some shoes directly from Italy. </a:t>
            </a:r>
            <a:r>
              <a:rPr lang="ko-KR" altLang="en-US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이탈리아에서 직구로 살거야</a:t>
            </a:r>
            <a:endParaRPr lang="en-US" altLang="ko-KR" sz="1200" b="1" dirty="0">
              <a:latin typeface="Times New Roman" panose="02020603050405020304" pitchFamily="18" charset="0"/>
              <a:ea typeface="한컴바탕" panose="02030600000101010101" pitchFamily="18" charset="2"/>
              <a:cs typeface="Times New Roman" panose="02020603050405020304" pitchFamily="18" charset="0"/>
            </a:endParaRPr>
          </a:p>
          <a:p>
            <a:endParaRPr lang="ko-KR" altLang="en-US" sz="1400" b="1" dirty="0">
              <a:effectLst/>
              <a:latin typeface="Times New Roman" panose="02020603050405020304" pitchFamily="18" charset="0"/>
              <a:ea typeface="한컴바탕" panose="02030600000101010101" pitchFamily="18" charset="2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DE0000"/>
                </a:solidFill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cross-border shopping</a:t>
            </a:r>
          </a:p>
          <a:p>
            <a:r>
              <a:rPr lang="ko-KR" altLang="en-US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해외직구</a:t>
            </a:r>
          </a:p>
          <a:p>
            <a:r>
              <a:rPr lang="en-US" altLang="ko-KR" sz="1400" b="1" dirty="0">
                <a:effectLst/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-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I got it through cross-border shopping. </a:t>
            </a:r>
            <a:r>
              <a:rPr lang="ko-KR" altLang="en-US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해외직구로 샀어 </a:t>
            </a:r>
            <a:r>
              <a:rPr lang="en-US" altLang="ko-KR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/ </a:t>
            </a:r>
            <a:r>
              <a:rPr lang="ko-KR" altLang="en-US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구매대행으로 샀어</a:t>
            </a:r>
            <a:r>
              <a:rPr lang="en-US" altLang="ko-KR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.</a:t>
            </a:r>
          </a:p>
          <a:p>
            <a:endParaRPr lang="en-US" altLang="ko-KR" sz="1400" b="1" dirty="0">
              <a:effectLst/>
              <a:latin typeface="Times New Roman" panose="02020603050405020304" pitchFamily="18" charset="0"/>
              <a:ea typeface="한컴바탕" panose="02030600000101010101" pitchFamily="18" charset="2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DE0000"/>
                </a:solidFill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overseas delivery</a:t>
            </a:r>
          </a:p>
          <a:p>
            <a:r>
              <a:rPr lang="ko-KR" altLang="en-US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해외직구</a:t>
            </a:r>
          </a:p>
          <a:p>
            <a:r>
              <a:rPr lang="en-US" altLang="ko-KR" sz="1400" b="1" dirty="0">
                <a:effectLst/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-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Overseas delivery costs more than domestic delivery. </a:t>
            </a:r>
          </a:p>
          <a:p>
            <a:r>
              <a:rPr lang="en-US" sz="1400" b="1" dirty="0">
                <a:effectLst/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*drop-shipping: </a:t>
            </a:r>
            <a:r>
              <a:rPr lang="ko-KR" altLang="en-US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직배송 </a:t>
            </a:r>
            <a:r>
              <a:rPr lang="en-US" altLang="ko-KR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(</a:t>
            </a:r>
            <a:r>
              <a:rPr lang="ko-KR" altLang="en-US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제조원에서 소비자에게 바로 배송</a:t>
            </a:r>
            <a:r>
              <a:rPr lang="en-US" altLang="ko-KR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)</a:t>
            </a:r>
          </a:p>
          <a:p>
            <a:endParaRPr lang="en-US" altLang="ko-KR" sz="1400" b="1" dirty="0">
              <a:effectLst/>
              <a:latin typeface="Times New Roman" panose="02020603050405020304" pitchFamily="18" charset="0"/>
              <a:ea typeface="한컴바탕" panose="02030600000101010101" pitchFamily="18" charset="2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DE0000"/>
                </a:solidFill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buy </a:t>
            </a:r>
            <a:r>
              <a:rPr lang="en-US" b="1" dirty="0" err="1">
                <a:solidFill>
                  <a:srgbClr val="DE0000"/>
                </a:solidFill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sth</a:t>
            </a:r>
            <a:r>
              <a:rPr lang="en-US" b="1" dirty="0">
                <a:solidFill>
                  <a:srgbClr val="DE0000"/>
                </a:solidFill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 through an agent/agency (from ~)</a:t>
            </a:r>
          </a:p>
          <a:p>
            <a:r>
              <a:rPr lang="ko-KR" altLang="en-US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구매대행으로 사다</a:t>
            </a:r>
            <a:r>
              <a:rPr lang="en-US" altLang="ko-KR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1400" b="1" dirty="0">
                <a:effectLst/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-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I got it through an agent/agency from France. </a:t>
            </a:r>
            <a:r>
              <a:rPr lang="ko-KR" altLang="en-US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구매대행으로 프랑스에서 바로 샀어</a:t>
            </a:r>
            <a:r>
              <a:rPr lang="en-US" altLang="ko-KR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1400" b="1" dirty="0">
                <a:effectLst/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>
                <a:solidFill>
                  <a:srgbClr val="DE0000"/>
                </a:solidFill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purchase agent service</a:t>
            </a:r>
          </a:p>
          <a:p>
            <a:r>
              <a:rPr lang="ko-KR" altLang="en-US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구매대행</a:t>
            </a:r>
            <a:r>
              <a:rPr lang="en-US" altLang="ko-KR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, </a:t>
            </a:r>
            <a:r>
              <a:rPr lang="ko-KR" altLang="en-US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구매대행 서비스</a:t>
            </a:r>
          </a:p>
          <a:p>
            <a:r>
              <a:rPr lang="en-US" altLang="ko-KR" sz="1400" b="1" dirty="0">
                <a:effectLst/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-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I made some money by doing purchase agent service. </a:t>
            </a:r>
            <a:r>
              <a:rPr lang="ko-KR" altLang="en-US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구매대행으로 돈을 좀 벌었지</a:t>
            </a:r>
            <a:r>
              <a:rPr lang="en-US" altLang="ko-KR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1400" b="1" dirty="0">
                <a:effectLst/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-</a:t>
            </a:r>
          </a:p>
          <a:p>
            <a:r>
              <a:rPr lang="en-US" b="1" dirty="0">
                <a:solidFill>
                  <a:srgbClr val="DE0000"/>
                </a:solidFill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flight agency</a:t>
            </a:r>
          </a:p>
          <a:p>
            <a:r>
              <a:rPr lang="ko-KR" altLang="en-US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배대지</a:t>
            </a:r>
            <a:r>
              <a:rPr lang="en-US" altLang="ko-KR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, </a:t>
            </a:r>
            <a:r>
              <a:rPr lang="ko-KR" altLang="en-US" sz="1200" b="1" dirty="0">
                <a:latin typeface="Times New Roman" panose="02020603050405020304" pitchFamily="18" charset="0"/>
                <a:ea typeface="한컴바탕" panose="02030600000101010101" pitchFamily="18" charset="2"/>
                <a:cs typeface="Times New Roman" panose="02020603050405020304" pitchFamily="18" charset="0"/>
              </a:rPr>
              <a:t>배송대행지</a:t>
            </a:r>
            <a:endParaRPr lang="en-US" sz="1200" b="1" dirty="0">
              <a:latin typeface="Times New Roman" panose="02020603050405020304" pitchFamily="18" charset="0"/>
              <a:ea typeface="한컴바탕" panose="02030600000101010101" pitchFamily="18" charset="2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A5C4B3-8048-48D9-8B6D-0ED224446132}"/>
              </a:ext>
            </a:extLst>
          </p:cNvPr>
          <p:cNvSpPr txBox="1"/>
          <p:nvPr/>
        </p:nvSpPr>
        <p:spPr>
          <a:xfrm>
            <a:off x="242487" y="1370661"/>
            <a:ext cx="205167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영어표현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한글뜻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예문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순서로 나열하고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스크롤다운을 통해서 결과들이 쭉 나온다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*</a:t>
            </a:r>
            <a:r>
              <a:rPr lang="ko-KR" altLang="en-US" sz="1400" dirty="0">
                <a:solidFill>
                  <a:srgbClr val="FF0000"/>
                </a:solidFill>
              </a:rPr>
              <a:t>결과가 어떤 순으로 나열되는지는 추후 결정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</a:rPr>
              <a:t>그러나 띄어쓰기 여부에 따라 검색결과를 불러오는 것은 어느정도 정함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70E292-FBC2-465E-88AE-E46715C1FF67}"/>
              </a:ext>
            </a:extLst>
          </p:cNvPr>
          <p:cNvSpPr/>
          <p:nvPr/>
        </p:nvSpPr>
        <p:spPr>
          <a:xfrm>
            <a:off x="2530070" y="199874"/>
            <a:ext cx="2007555" cy="2984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한컴 소망 B" panose="02020603020101020101" pitchFamily="18" charset="-127"/>
                <a:ea typeface="한컴 소망 B" panose="02020603020101020101" pitchFamily="18" charset="-127"/>
              </a:rPr>
              <a:t>직구</a:t>
            </a:r>
            <a:endParaRPr lang="en-US" sz="1400" dirty="0">
              <a:solidFill>
                <a:schemeClr val="tx1"/>
              </a:solidFill>
              <a:latin typeface="한컴 소망 B" panose="02020603020101020101" pitchFamily="18" charset="-127"/>
              <a:ea typeface="한컴 소망 B" panose="02020603020101020101" pitchFamily="18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12F7E7-7728-4E78-A5B9-6A453BE9C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5471" y="1522088"/>
            <a:ext cx="687450" cy="4466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831FB3-238F-4000-8386-0C927B94A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345" y="2494650"/>
            <a:ext cx="687450" cy="446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9F1B03-2635-4027-8420-68EA1F562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5471" y="3304041"/>
            <a:ext cx="687450" cy="4466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296EFE-0F0E-477A-95E2-6564E0A7C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345" y="4245290"/>
            <a:ext cx="687450" cy="44668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68406BB-86F6-4E29-BFF5-566863000BDA}"/>
              </a:ext>
            </a:extLst>
          </p:cNvPr>
          <p:cNvSpPr txBox="1"/>
          <p:nvPr/>
        </p:nvSpPr>
        <p:spPr>
          <a:xfrm>
            <a:off x="9346667" y="1439588"/>
            <a:ext cx="23209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좋아요를 눌러 유저참여가 가능하게 하고 각 데이타의 질을 점검한다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9E2B0B-A7C7-4827-938D-762C196C7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5470" y="5318571"/>
            <a:ext cx="687450" cy="44668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8BA006F-B2A6-4B8A-A683-1CF612840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9219" y="6325836"/>
            <a:ext cx="687450" cy="44668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2409E88-2364-48B7-BDA2-589F95B2F4F5}"/>
              </a:ext>
            </a:extLst>
          </p:cNvPr>
          <p:cNvSpPr txBox="1"/>
          <p:nvPr/>
        </p:nvSpPr>
        <p:spPr>
          <a:xfrm>
            <a:off x="8469219" y="1881366"/>
            <a:ext cx="722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42 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8134E2-88B0-40DE-929F-7EDF6B002F44}"/>
              </a:ext>
            </a:extLst>
          </p:cNvPr>
          <p:cNvSpPr txBox="1"/>
          <p:nvPr/>
        </p:nvSpPr>
        <p:spPr>
          <a:xfrm>
            <a:off x="8811864" y="1412810"/>
            <a:ext cx="722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A49072-8C1F-441B-B4F9-C0B5ABB688DD}"/>
              </a:ext>
            </a:extLst>
          </p:cNvPr>
          <p:cNvSpPr txBox="1"/>
          <p:nvPr/>
        </p:nvSpPr>
        <p:spPr>
          <a:xfrm>
            <a:off x="8816563" y="1875213"/>
            <a:ext cx="722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en-US" sz="11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56505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9CB5C1-DFAB-441F-A521-D439CA5C7098}"/>
              </a:ext>
            </a:extLst>
          </p:cNvPr>
          <p:cNvSpPr txBox="1"/>
          <p:nvPr/>
        </p:nvSpPr>
        <p:spPr>
          <a:xfrm>
            <a:off x="359833" y="198967"/>
            <a:ext cx="1147233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/>
          </a:p>
          <a:p>
            <a:r>
              <a:rPr lang="ko-KR" altLang="en-US" sz="3600" dirty="0"/>
              <a:t>데이터 베이스 정리</a:t>
            </a:r>
            <a:endParaRPr lang="en-US" altLang="ko-KR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C18B25-1622-4753-BC34-5E224F204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07" y="1672025"/>
            <a:ext cx="11756571" cy="15575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F2EE1B-DA83-4E2E-A71D-5344A4032774}"/>
              </a:ext>
            </a:extLst>
          </p:cNvPr>
          <p:cNvSpPr txBox="1"/>
          <p:nvPr/>
        </p:nvSpPr>
        <p:spPr>
          <a:xfrm>
            <a:off x="474388" y="3561347"/>
            <a:ext cx="8325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ko-KR" altLang="en-US" dirty="0"/>
              <a:t>엑셀에 이런식으로 하려는데 이게 맞는지</a:t>
            </a:r>
            <a:r>
              <a:rPr lang="en-US" altLang="ko-KR" dirty="0"/>
              <a:t>….? </a:t>
            </a:r>
            <a:r>
              <a:rPr lang="ko-KR" altLang="en-US" dirty="0"/>
              <a:t>추천 좀 부탁드립니다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27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7C2C-4FF0-44F7-9F09-26F096DD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B7D76-AC58-4034-B7B9-424D2BFF7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1A0D57-A9A3-468E-90FD-9F4BE0CC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77" y="0"/>
            <a:ext cx="118230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3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402</Words>
  <Application>Microsoft Office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HY태백B</vt:lpstr>
      <vt:lpstr>한컴 소망 B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Shin Eric</dc:creator>
  <cp:lastModifiedBy>Shin Eric</cp:lastModifiedBy>
  <cp:revision>36</cp:revision>
  <dcterms:created xsi:type="dcterms:W3CDTF">2020-08-16T04:56:48Z</dcterms:created>
  <dcterms:modified xsi:type="dcterms:W3CDTF">2020-08-16T12:13:00Z</dcterms:modified>
</cp:coreProperties>
</file>