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0"/>
  </p:notesMasterIdLst>
  <p:handoutMasterIdLst>
    <p:handoutMasterId r:id="rId21"/>
  </p:handoutMasterIdLst>
  <p:sldIdLst>
    <p:sldId id="282" r:id="rId2"/>
    <p:sldId id="283" r:id="rId3"/>
    <p:sldId id="303" r:id="rId4"/>
    <p:sldId id="307" r:id="rId5"/>
    <p:sldId id="302" r:id="rId6"/>
    <p:sldId id="292" r:id="rId7"/>
    <p:sldId id="304" r:id="rId8"/>
    <p:sldId id="309" r:id="rId9"/>
    <p:sldId id="310" r:id="rId10"/>
    <p:sldId id="311" r:id="rId11"/>
    <p:sldId id="312" r:id="rId12"/>
    <p:sldId id="299" r:id="rId13"/>
    <p:sldId id="301" r:id="rId14"/>
    <p:sldId id="291" r:id="rId15"/>
    <p:sldId id="306" r:id="rId16"/>
    <p:sldId id="308" r:id="rId17"/>
    <p:sldId id="293" r:id="rId18"/>
    <p:sldId id="29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31" autoAdjust="0"/>
  </p:normalViewPr>
  <p:slideViewPr>
    <p:cSldViewPr snapToGrid="0">
      <p:cViewPr varScale="1">
        <p:scale>
          <a:sx n="86" d="100"/>
          <a:sy n="86" d="100"/>
        </p:scale>
        <p:origin x="562" y="7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288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2019/04/22</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ZA" smtClean="0"/>
              <a:t>2019/04/22</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ZA" smtClean="0"/>
              <a:t>‹#›</a:t>
            </a:fld>
            <a:endParaRPr lang="en-ZA"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6" name="Slide Number Placeholder 5">
            <a:extLst>
              <a:ext uri="{FF2B5EF4-FFF2-40B4-BE49-F238E27FC236}">
                <a16:creationId xmlns:a16="http://schemas.microsoft.com/office/drawing/2014/main" id="{7A47F3D0-41FC-4430-9F9E-1F78A18D65F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7" name="Footer Placeholder 6">
            <a:extLst>
              <a:ext uri="{FF2B5EF4-FFF2-40B4-BE49-F238E27FC236}">
                <a16:creationId xmlns:a16="http://schemas.microsoft.com/office/drawing/2014/main" id="{2ED798F6-1F12-46CE-9AFD-CC66555A191D}"/>
              </a:ext>
            </a:extLst>
          </p:cNvPr>
          <p:cNvSpPr>
            <a:spLocks noGrp="1"/>
          </p:cNvSpPr>
          <p:nvPr>
            <p:ph type="ftr" sz="quarter" idx="34"/>
          </p:nvPr>
        </p:nvSpPr>
        <p:spPr/>
        <p:txBody>
          <a:bodyPr/>
          <a:lstStyle/>
          <a:p>
            <a:r>
              <a:rPr lang="en-ZA" dirty="0"/>
              <a:t>Add a footer</a:t>
            </a:r>
          </a:p>
        </p:txBody>
      </p:sp>
    </p:spTree>
    <p:extLst>
      <p:ext uri="{BB962C8B-B14F-4D97-AF65-F5344CB8AC3E}">
        <p14:creationId xmlns:p14="http://schemas.microsoft.com/office/powerpoint/2010/main"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Thank You</a:t>
            </a:r>
            <a:endParaRPr lang="en-ZA" dirty="0"/>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Full Name</a:t>
            </a:r>
            <a:endParaRPr lang="en-ZA" dirty="0"/>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 Number</a:t>
            </a:r>
            <a:endParaRPr lang="en-ZA" dirty="0"/>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Email or Social Media Handle</a:t>
            </a:r>
            <a:endParaRPr lang="en-ZA" dirty="0"/>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Company Website</a:t>
            </a:r>
            <a:endParaRPr lang="en-ZA" dirty="0"/>
          </a:p>
        </p:txBody>
      </p:sp>
    </p:spTree>
    <p:extLst>
      <p:ext uri="{BB962C8B-B14F-4D97-AF65-F5344CB8AC3E}">
        <p14:creationId xmlns:p14="http://schemas.microsoft.com/office/powerpoint/2010/main"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10" name="Content Placeholder 2">
            <a:extLst>
              <a:ext uri="{FF2B5EF4-FFF2-40B4-BE49-F238E27FC236}">
                <a16:creationId xmlns:a16="http://schemas.microsoft.com/office/drawing/2014/main" id="{AFA90A43-BEC4-4B20-96E2-797B03FB82F2}"/>
              </a:ext>
            </a:extLst>
          </p:cNvPr>
          <p:cNvSpPr>
            <a:spLocks noGrp="1"/>
          </p:cNvSpPr>
          <p:nvPr>
            <p:ph idx="33"/>
          </p:nvPr>
        </p:nvSpPr>
        <p:spPr>
          <a:xfrm>
            <a:off x="430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ntent Placeholder 2">
            <a:extLst>
              <a:ext uri="{FF2B5EF4-FFF2-40B4-BE49-F238E27FC236}">
                <a16:creationId xmlns:a16="http://schemas.microsoft.com/office/drawing/2014/main" id="{8A2C2023-6C37-4611-ACAF-5F2060202836}"/>
              </a:ext>
            </a:extLst>
          </p:cNvPr>
          <p:cNvSpPr>
            <a:spLocks noGrp="1"/>
          </p:cNvSpPr>
          <p:nvPr>
            <p:ph idx="34"/>
          </p:nvPr>
        </p:nvSpPr>
        <p:spPr>
          <a:xfrm>
            <a:off x="817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2083656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60312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73450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155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16020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122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6618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133403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ZA" smtClean="0"/>
              <a:pPr/>
              <a:t>‹#›</a:t>
            </a:fld>
            <a:endParaRPr lang="en-ZA"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59134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dirty="0"/>
              <a:t>Insert or Drag &amp; Drop Photo</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dirty="0"/>
              <a:t>Click to edit divider 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Tree>
    <p:extLst>
      <p:ext uri="{BB962C8B-B14F-4D97-AF65-F5344CB8AC3E}">
        <p14:creationId xmlns:p14="http://schemas.microsoft.com/office/powerpoint/2010/main"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Freeform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3" name="Freeform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4" name="Freeform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5" name="Freeform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a:lstStyle>
            <a:lvl1pPr marL="0" indent="0">
              <a:buNone/>
              <a:defRPr sz="2400" b="1"/>
            </a:lvl1pPr>
          </a:lstStyle>
          <a:p>
            <a:pPr lvl="0"/>
            <a:r>
              <a:rPr lang="en-US"/>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6" name="Title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anchor="t"/>
          <a:lstStyle>
            <a:lvl1pPr algn="l">
              <a:lnSpc>
                <a:spcPct val="100000"/>
              </a:lnSpc>
              <a:defRPr sz="1800" b="0" spc="0">
                <a:solidFill>
                  <a:schemeClr val="bg1">
                    <a:lumMod val="95000"/>
                  </a:schemeClr>
                </a:solidFill>
                <a:latin typeface="+mn-lt"/>
              </a:defRPr>
            </a:lvl1pPr>
          </a:lstStyle>
          <a:p>
            <a:r>
              <a:rPr lang="en-ZA" dirty="0"/>
              <a:t>Enter your caption</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9" name="Rectangle 8">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dirty="0"/>
              <a:t>Click to edit page title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ZA"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6" r:id="rId11"/>
    <p:sldLayoutId id="2147483657" r:id="rId12"/>
    <p:sldLayoutId id="2147483667" r:id="rId13"/>
    <p:sldLayoutId id="2147483668" r:id="rId14"/>
    <p:sldLayoutId id="2147483650" r:id="rId15"/>
    <p:sldLayoutId id="2147483652" r:id="rId16"/>
    <p:sldLayoutId id="2147483669" r:id="rId17"/>
    <p:sldLayoutId id="2147483671" r:id="rId18"/>
    <p:sldLayoutId id="2147483672" r:id="rId19"/>
    <p:sldLayoutId id="2147483670" r:id="rId20"/>
    <p:sldLayoutId id="2147483655" r:id="rId21"/>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0.xml"/><Relationship Id="rId6" Type="http://schemas.openxmlformats.org/officeDocument/2006/relationships/image" Target="../media/image20.svg"/><Relationship Id="rId11" Type="http://schemas.openxmlformats.org/officeDocument/2006/relationships/image" Target="../media/image2.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1" y="0"/>
            <a:ext cx="10655455" cy="6858000"/>
          </a:xfrm>
        </p:spPr>
      </p:pic>
      <p:sp>
        <p:nvSpPr>
          <p:cNvPr id="25" name="TextBox 24" descr="Slide accent to title box">
            <a:extLst>
              <a:ext uri="{FF2B5EF4-FFF2-40B4-BE49-F238E27FC236}">
                <a16:creationId xmlns:a16="http://schemas.microsoft.com/office/drawing/2014/main" id="{7EF238CB-AB58-4787-8F9C-A1C16929A2FA}"/>
              </a:ext>
              <a:ext uri="{C183D7F6-B498-43B3-948B-1728B52AA6E4}">
                <adec:decorative xmlns:adec="http://schemas.microsoft.com/office/drawing/2017/decorative"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523781" y="207732"/>
            <a:ext cx="7057749" cy="6343987"/>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ZA" dirty="0"/>
              <a:t>Office 365 / Flow / Cognitive </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937122" y="1845939"/>
            <a:ext cx="5889808" cy="2452977"/>
          </a:xfrm>
        </p:spPr>
        <p:txBody>
          <a:bodyPr/>
          <a:lstStyle/>
          <a:p>
            <a:r>
              <a:rPr lang="en-US" sz="3200" dirty="0"/>
              <a:t>Let’s Build an AI Image Management Portal in 30 Minutes Using Office 365,  Microsoft Flow and Microsoft Cognitive Services</a:t>
            </a:r>
            <a:br>
              <a:rPr lang="en-US" sz="3200" dirty="0"/>
            </a:br>
            <a:endParaRPr lang="en-US" sz="3200" dirty="0"/>
          </a:p>
          <a:p>
            <a:r>
              <a:rPr lang="en-ZA" sz="3600" b="1" dirty="0"/>
              <a:t>Eric Silver  </a:t>
            </a:r>
            <a:br>
              <a:rPr lang="en-ZA" sz="3600" b="1" dirty="0"/>
            </a:br>
            <a:r>
              <a:rPr lang="en-ZA" sz="3600" b="1" dirty="0"/>
              <a:t>eric@techstargroup.com</a:t>
            </a:r>
            <a:br>
              <a:rPr lang="en-ZA" sz="3600" b="1" dirty="0"/>
            </a:br>
            <a:r>
              <a:rPr lang="en-ZA" sz="3600" b="1" dirty="0"/>
              <a:t>Microsoft Solution Architect </a:t>
            </a:r>
            <a:br>
              <a:rPr lang="en-ZA" sz="3600" b="1" dirty="0"/>
            </a:br>
            <a:r>
              <a:rPr lang="en-ZA" sz="3600" b="1" dirty="0" err="1"/>
              <a:t>TechStar</a:t>
            </a:r>
            <a:r>
              <a:rPr lang="en-ZA" sz="3600" b="1" dirty="0"/>
              <a:t> Group</a:t>
            </a:r>
            <a:endParaRPr lang="en-US" sz="3600" b="1" dirty="0"/>
          </a:p>
        </p:txBody>
      </p:sp>
      <p:pic>
        <p:nvPicPr>
          <p:cNvPr id="5" name="Picture 4">
            <a:extLst>
              <a:ext uri="{FF2B5EF4-FFF2-40B4-BE49-F238E27FC236}">
                <a16:creationId xmlns:a16="http://schemas.microsoft.com/office/drawing/2014/main" id="{952425DB-5E05-48E5-BFB8-CB489F2BD50D}"/>
              </a:ext>
            </a:extLst>
          </p:cNvPr>
          <p:cNvPicPr>
            <a:picLocks noChangeAspect="1"/>
          </p:cNvPicPr>
          <p:nvPr/>
        </p:nvPicPr>
        <p:blipFill>
          <a:blip r:embed="rId3"/>
          <a:stretch>
            <a:fillRect/>
          </a:stretch>
        </p:blipFill>
        <p:spPr>
          <a:xfrm>
            <a:off x="8344617" y="207733"/>
            <a:ext cx="3498655" cy="978297"/>
          </a:xfrm>
          <a:prstGeom prst="rect">
            <a:avLst/>
          </a:prstGeom>
        </p:spPr>
      </p:pic>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6EED6A-189C-47A9-8403-C6A9BA0979CD}"/>
              </a:ext>
            </a:extLst>
          </p:cNvPr>
          <p:cNvSpPr>
            <a:spLocks noGrp="1"/>
          </p:cNvSpPr>
          <p:nvPr>
            <p:ph type="ctrTitle"/>
          </p:nvPr>
        </p:nvSpPr>
        <p:spPr>
          <a:xfrm>
            <a:off x="178508" y="2996488"/>
            <a:ext cx="3636283" cy="1534711"/>
          </a:xfrm>
        </p:spPr>
        <p:txBody>
          <a:bodyPr/>
          <a:lstStyle/>
          <a:p>
            <a:r>
              <a:rPr lang="en-US" dirty="0"/>
              <a:t>Another sample</a:t>
            </a:r>
          </a:p>
        </p:txBody>
      </p:sp>
      <p:sp>
        <p:nvSpPr>
          <p:cNvPr id="4" name="Subtitle 3">
            <a:extLst>
              <a:ext uri="{FF2B5EF4-FFF2-40B4-BE49-F238E27FC236}">
                <a16:creationId xmlns:a16="http://schemas.microsoft.com/office/drawing/2014/main" id="{B0C5CDAC-2138-48BD-9FDE-9632CDDEADEC}"/>
              </a:ext>
            </a:extLst>
          </p:cNvPr>
          <p:cNvSpPr>
            <a:spLocks noGrp="1"/>
          </p:cNvSpPr>
          <p:nvPr>
            <p:ph type="subTitle" idx="1"/>
          </p:nvPr>
        </p:nvSpPr>
        <p:spPr/>
        <p:txBody>
          <a:bodyPr/>
          <a:lstStyle/>
          <a:p>
            <a:endParaRPr lang="en-US"/>
          </a:p>
        </p:txBody>
      </p:sp>
      <p:sp>
        <p:nvSpPr>
          <p:cNvPr id="5" name="Slide Number Placeholder 4">
            <a:extLst>
              <a:ext uri="{FF2B5EF4-FFF2-40B4-BE49-F238E27FC236}">
                <a16:creationId xmlns:a16="http://schemas.microsoft.com/office/drawing/2014/main" id="{CB0B322F-6CF4-488F-A0BB-00FA4E7A42C5}"/>
              </a:ext>
            </a:extLst>
          </p:cNvPr>
          <p:cNvSpPr>
            <a:spLocks noGrp="1"/>
          </p:cNvSpPr>
          <p:nvPr>
            <p:ph type="sldNum" sz="quarter" idx="12"/>
          </p:nvPr>
        </p:nvSpPr>
        <p:spPr/>
        <p:txBody>
          <a:bodyPr/>
          <a:lstStyle/>
          <a:p>
            <a:fld id="{19B51A1E-902D-48AF-9020-955120F399B6}" type="slidenum">
              <a:rPr lang="en-ZA" smtClean="0"/>
              <a:pPr/>
              <a:t>10</a:t>
            </a:fld>
            <a:endParaRPr lang="en-ZA" dirty="0"/>
          </a:p>
        </p:txBody>
      </p:sp>
      <p:pic>
        <p:nvPicPr>
          <p:cNvPr id="6" name="Picture 5">
            <a:extLst>
              <a:ext uri="{FF2B5EF4-FFF2-40B4-BE49-F238E27FC236}">
                <a16:creationId xmlns:a16="http://schemas.microsoft.com/office/drawing/2014/main" id="{47FC4318-B56E-4296-B698-989AC171B04F}"/>
              </a:ext>
            </a:extLst>
          </p:cNvPr>
          <p:cNvPicPr>
            <a:picLocks noChangeAspect="1"/>
          </p:cNvPicPr>
          <p:nvPr/>
        </p:nvPicPr>
        <p:blipFill>
          <a:blip r:embed="rId2"/>
          <a:stretch>
            <a:fillRect/>
          </a:stretch>
        </p:blipFill>
        <p:spPr>
          <a:xfrm>
            <a:off x="436130" y="210843"/>
            <a:ext cx="3063505" cy="2583404"/>
          </a:xfrm>
          <a:prstGeom prst="rect">
            <a:avLst/>
          </a:prstGeom>
        </p:spPr>
      </p:pic>
      <p:pic>
        <p:nvPicPr>
          <p:cNvPr id="7" name="Picture 6">
            <a:extLst>
              <a:ext uri="{FF2B5EF4-FFF2-40B4-BE49-F238E27FC236}">
                <a16:creationId xmlns:a16="http://schemas.microsoft.com/office/drawing/2014/main" id="{1847CC15-83AC-4C58-BB94-9615F022BB24}"/>
              </a:ext>
            </a:extLst>
          </p:cNvPr>
          <p:cNvPicPr>
            <a:picLocks noChangeAspect="1"/>
          </p:cNvPicPr>
          <p:nvPr/>
        </p:nvPicPr>
        <p:blipFill>
          <a:blip r:embed="rId3"/>
          <a:stretch>
            <a:fillRect/>
          </a:stretch>
        </p:blipFill>
        <p:spPr>
          <a:xfrm>
            <a:off x="4129947" y="418374"/>
            <a:ext cx="5547841" cy="3345470"/>
          </a:xfrm>
          <a:prstGeom prst="rect">
            <a:avLst/>
          </a:prstGeom>
        </p:spPr>
      </p:pic>
      <p:pic>
        <p:nvPicPr>
          <p:cNvPr id="14" name="Picture 13">
            <a:extLst>
              <a:ext uri="{FF2B5EF4-FFF2-40B4-BE49-F238E27FC236}">
                <a16:creationId xmlns:a16="http://schemas.microsoft.com/office/drawing/2014/main" id="{E8F1BA9D-446A-4551-BED5-5579B95A9898}"/>
              </a:ext>
            </a:extLst>
          </p:cNvPr>
          <p:cNvPicPr>
            <a:picLocks noChangeAspect="1"/>
          </p:cNvPicPr>
          <p:nvPr/>
        </p:nvPicPr>
        <p:blipFill>
          <a:blip r:embed="rId4"/>
          <a:stretch>
            <a:fillRect/>
          </a:stretch>
        </p:blipFill>
        <p:spPr>
          <a:xfrm>
            <a:off x="4206154" y="3834195"/>
            <a:ext cx="5471634" cy="2103302"/>
          </a:xfrm>
          <a:prstGeom prst="rect">
            <a:avLst/>
          </a:prstGeom>
        </p:spPr>
      </p:pic>
    </p:spTree>
    <p:extLst>
      <p:ext uri="{BB962C8B-B14F-4D97-AF65-F5344CB8AC3E}">
        <p14:creationId xmlns:p14="http://schemas.microsoft.com/office/powerpoint/2010/main" val="3298104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0E4601C-064D-4851-AE72-A4C7111C891A}"/>
              </a:ext>
            </a:extLst>
          </p:cNvPr>
          <p:cNvPicPr>
            <a:picLocks noGrp="1" noChangeAspect="1"/>
          </p:cNvPicPr>
          <p:nvPr>
            <p:ph type="pic" sz="quarter" idx="13"/>
          </p:nvPr>
        </p:nvPicPr>
        <p:blipFill>
          <a:blip r:embed="rId2"/>
          <a:srcRect l="5293" r="5293"/>
          <a:stretch>
            <a:fillRect/>
          </a:stretch>
        </p:blipFill>
        <p:spPr>
          <a:xfrm>
            <a:off x="306941" y="435302"/>
            <a:ext cx="4245232" cy="3146839"/>
          </a:xfrm>
          <a:prstGeom prst="rect">
            <a:avLst/>
          </a:prstGeom>
        </p:spPr>
      </p:pic>
      <p:sp>
        <p:nvSpPr>
          <p:cNvPr id="3" name="Title 2">
            <a:extLst>
              <a:ext uri="{FF2B5EF4-FFF2-40B4-BE49-F238E27FC236}">
                <a16:creationId xmlns:a16="http://schemas.microsoft.com/office/drawing/2014/main" id="{3B5955B7-DA7D-47C9-B02B-32CDB2DD3D43}"/>
              </a:ext>
            </a:extLst>
          </p:cNvPr>
          <p:cNvSpPr>
            <a:spLocks noGrp="1"/>
          </p:cNvSpPr>
          <p:nvPr>
            <p:ph type="ctrTitle"/>
          </p:nvPr>
        </p:nvSpPr>
        <p:spPr>
          <a:xfrm>
            <a:off x="306941" y="3811559"/>
            <a:ext cx="4459766" cy="1817614"/>
          </a:xfrm>
        </p:spPr>
        <p:txBody>
          <a:bodyPr/>
          <a:lstStyle/>
          <a:p>
            <a:r>
              <a:rPr lang="en-US" dirty="0"/>
              <a:t>Face Recognition</a:t>
            </a:r>
            <a:br>
              <a:rPr lang="en-US" dirty="0"/>
            </a:br>
            <a:r>
              <a:rPr lang="en-US" dirty="0"/>
              <a:t>API</a:t>
            </a:r>
          </a:p>
        </p:txBody>
      </p:sp>
      <p:sp>
        <p:nvSpPr>
          <p:cNvPr id="4" name="Subtitle 3">
            <a:extLst>
              <a:ext uri="{FF2B5EF4-FFF2-40B4-BE49-F238E27FC236}">
                <a16:creationId xmlns:a16="http://schemas.microsoft.com/office/drawing/2014/main" id="{5FD0C4EB-CF79-4940-99DC-1B745D1709F7}"/>
              </a:ext>
            </a:extLst>
          </p:cNvPr>
          <p:cNvSpPr>
            <a:spLocks noGrp="1"/>
          </p:cNvSpPr>
          <p:nvPr>
            <p:ph type="subTitle" idx="1"/>
          </p:nvPr>
        </p:nvSpPr>
        <p:spPr/>
        <p:txBody>
          <a:bodyPr/>
          <a:lstStyle/>
          <a:p>
            <a:endParaRPr lang="en-US"/>
          </a:p>
        </p:txBody>
      </p:sp>
      <p:sp>
        <p:nvSpPr>
          <p:cNvPr id="5" name="Slide Number Placeholder 4">
            <a:extLst>
              <a:ext uri="{FF2B5EF4-FFF2-40B4-BE49-F238E27FC236}">
                <a16:creationId xmlns:a16="http://schemas.microsoft.com/office/drawing/2014/main" id="{7D7E108D-EE19-4458-9EAF-40419538EC37}"/>
              </a:ext>
            </a:extLst>
          </p:cNvPr>
          <p:cNvSpPr>
            <a:spLocks noGrp="1"/>
          </p:cNvSpPr>
          <p:nvPr>
            <p:ph type="sldNum" sz="quarter" idx="12"/>
          </p:nvPr>
        </p:nvSpPr>
        <p:spPr/>
        <p:txBody>
          <a:bodyPr/>
          <a:lstStyle/>
          <a:p>
            <a:fld id="{19B51A1E-902D-48AF-9020-955120F399B6}" type="slidenum">
              <a:rPr lang="en-ZA" smtClean="0"/>
              <a:pPr/>
              <a:t>11</a:t>
            </a:fld>
            <a:endParaRPr lang="en-ZA" dirty="0"/>
          </a:p>
        </p:txBody>
      </p:sp>
      <p:pic>
        <p:nvPicPr>
          <p:cNvPr id="7" name="Picture 6">
            <a:extLst>
              <a:ext uri="{FF2B5EF4-FFF2-40B4-BE49-F238E27FC236}">
                <a16:creationId xmlns:a16="http://schemas.microsoft.com/office/drawing/2014/main" id="{AEBE9704-B0AD-40B9-8EFD-BDD64244BEED}"/>
              </a:ext>
            </a:extLst>
          </p:cNvPr>
          <p:cNvPicPr>
            <a:picLocks noChangeAspect="1"/>
          </p:cNvPicPr>
          <p:nvPr/>
        </p:nvPicPr>
        <p:blipFill>
          <a:blip r:embed="rId3"/>
          <a:stretch>
            <a:fillRect/>
          </a:stretch>
        </p:blipFill>
        <p:spPr>
          <a:xfrm>
            <a:off x="5115368" y="83530"/>
            <a:ext cx="5547841" cy="3345470"/>
          </a:xfrm>
          <a:prstGeom prst="rect">
            <a:avLst/>
          </a:prstGeom>
        </p:spPr>
      </p:pic>
      <p:pic>
        <p:nvPicPr>
          <p:cNvPr id="8" name="Picture 7">
            <a:extLst>
              <a:ext uri="{FF2B5EF4-FFF2-40B4-BE49-F238E27FC236}">
                <a16:creationId xmlns:a16="http://schemas.microsoft.com/office/drawing/2014/main" id="{57D1F4A0-B619-4378-93F1-604BA558131B}"/>
              </a:ext>
            </a:extLst>
          </p:cNvPr>
          <p:cNvPicPr>
            <a:picLocks noChangeAspect="1"/>
          </p:cNvPicPr>
          <p:nvPr/>
        </p:nvPicPr>
        <p:blipFill>
          <a:blip r:embed="rId4"/>
          <a:stretch>
            <a:fillRect/>
          </a:stretch>
        </p:blipFill>
        <p:spPr>
          <a:xfrm>
            <a:off x="5378141" y="3508899"/>
            <a:ext cx="4884445" cy="3065769"/>
          </a:xfrm>
          <a:prstGeom prst="rect">
            <a:avLst/>
          </a:prstGeom>
        </p:spPr>
      </p:pic>
    </p:spTree>
    <p:extLst>
      <p:ext uri="{BB962C8B-B14F-4D97-AF65-F5344CB8AC3E}">
        <p14:creationId xmlns:p14="http://schemas.microsoft.com/office/powerpoint/2010/main" val="3864866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descr="Accent piece to title box">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18" name="Isosceles Triangle 17" descr="Shadow for title box">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425293" y="2408157"/>
            <a:ext cx="4459766" cy="3146839"/>
          </a:xfrm>
        </p:spPr>
        <p:txBody>
          <a:bodyPr/>
          <a:lstStyle/>
          <a:p>
            <a:r>
              <a:rPr lang="en-ZA" dirty="0"/>
              <a:t>Third Ingredient</a:t>
            </a:r>
            <a:br>
              <a:rPr lang="en-ZA" dirty="0"/>
            </a:br>
            <a:br>
              <a:rPr lang="en-ZA" dirty="0"/>
            </a:br>
            <a:r>
              <a:rPr lang="en-ZA" sz="4000" dirty="0"/>
              <a:t>Microsoft Flow</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ZA" dirty="0"/>
              <a:t>The binding agent in the recipe.</a:t>
            </a:r>
          </a:p>
        </p:txBody>
      </p:sp>
      <p:sp>
        <p:nvSpPr>
          <p:cNvPr id="15" name="Freeform 5" descr="Accent block">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ZA" smtClean="0"/>
              <a:pPr/>
              <a:t>12</a:t>
            </a:fld>
            <a:endParaRPr lang="en-ZA" dirty="0"/>
          </a:p>
        </p:txBody>
      </p:sp>
    </p:spTree>
    <p:extLst>
      <p:ext uri="{BB962C8B-B14F-4D97-AF65-F5344CB8AC3E}">
        <p14:creationId xmlns:p14="http://schemas.microsoft.com/office/powerpoint/2010/main" val="2874398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Picture placeholder">
            <a:extLst>
              <a:ext uri="{FF2B5EF4-FFF2-40B4-BE49-F238E27FC236}">
                <a16:creationId xmlns:a16="http://schemas.microsoft.com/office/drawing/2014/main" id="{588C9C3E-7C4B-EA46-9848-A17249AC33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descr="Hollow accent">
            <a:extLst>
              <a:ext uri="{FF2B5EF4-FFF2-40B4-BE49-F238E27FC236}">
                <a16:creationId xmlns:a16="http://schemas.microsoft.com/office/drawing/2014/main" id="{10117390-DCFE-4FAE-B3FD-DAECFE779A27}"/>
              </a:ext>
              <a:ext uri="{C183D7F6-B498-43B3-948B-1728B52AA6E4}">
                <adec:decorative xmlns:adec="http://schemas.microsoft.com/office/drawing/2017/decorative"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31" name="TextBox 30" descr="Flag accent to title">
            <a:extLst>
              <a:ext uri="{FF2B5EF4-FFF2-40B4-BE49-F238E27FC236}">
                <a16:creationId xmlns:a16="http://schemas.microsoft.com/office/drawing/2014/main" id="{8FC2E368-898A-440B-A15C-4C5FB13C57D2}"/>
              </a:ext>
              <a:ext uri="{C183D7F6-B498-43B3-948B-1728B52AA6E4}">
                <adec:decorative xmlns:adec="http://schemas.microsoft.com/office/drawing/2017/decorative" val="1"/>
              </a:ext>
            </a:extLst>
          </p:cNvPr>
          <p:cNvSpPr txBox="1">
            <a:spLocks/>
          </p:cNvSpPr>
          <p:nvPr/>
        </p:nvSpPr>
        <p:spPr>
          <a:xfrm flipH="1">
            <a:off x="1897242" y="2364840"/>
            <a:ext cx="2494930" cy="3139768"/>
          </a:xfrm>
          <a:custGeom>
            <a:avLst/>
            <a:gdLst>
              <a:gd name="connsiteX0" fmla="*/ 2000924 w 2494930"/>
              <a:gd name="connsiteY0" fmla="*/ 1087415 h 3139768"/>
              <a:gd name="connsiteX1" fmla="*/ 2072963 w 2494930"/>
              <a:gd name="connsiteY1" fmla="*/ 1129282 h 3139768"/>
              <a:gd name="connsiteX2" fmla="*/ 2304085 w 2494930"/>
              <a:gd name="connsiteY2" fmla="*/ 1529014 h 3139768"/>
              <a:gd name="connsiteX3" fmla="*/ 2304085 w 2494930"/>
              <a:gd name="connsiteY3" fmla="*/ 1610754 h 3139768"/>
              <a:gd name="connsiteX4" fmla="*/ 2072963 w 2494930"/>
              <a:gd name="connsiteY4" fmla="*/ 2010486 h 3139768"/>
              <a:gd name="connsiteX5" fmla="*/ 2000924 w 2494930"/>
              <a:gd name="connsiteY5" fmla="*/ 2052353 h 3139768"/>
              <a:gd name="connsiteX6" fmla="*/ 1537679 w 2494930"/>
              <a:gd name="connsiteY6" fmla="*/ 2052353 h 3139768"/>
              <a:gd name="connsiteX7" fmla="*/ 1466641 w 2494930"/>
              <a:gd name="connsiteY7" fmla="*/ 2010486 h 3139768"/>
              <a:gd name="connsiteX8" fmla="*/ 1234518 w 2494930"/>
              <a:gd name="connsiteY8" fmla="*/ 1610754 h 3139768"/>
              <a:gd name="connsiteX9" fmla="*/ 1234518 w 2494930"/>
              <a:gd name="connsiteY9" fmla="*/ 1529014 h 3139768"/>
              <a:gd name="connsiteX10" fmla="*/ 1466641 w 2494930"/>
              <a:gd name="connsiteY10" fmla="*/ 1129282 h 3139768"/>
              <a:gd name="connsiteX11" fmla="*/ 1537679 w 2494930"/>
              <a:gd name="connsiteY11" fmla="*/ 1087415 h 3139768"/>
              <a:gd name="connsiteX12" fmla="*/ 2000924 w 2494930"/>
              <a:gd name="connsiteY12" fmla="*/ 1087415 h 3139768"/>
              <a:gd name="connsiteX13" fmla="*/ 1516872 w 2494930"/>
              <a:gd name="connsiteY13" fmla="*/ 0 h 3139768"/>
              <a:gd name="connsiteX14" fmla="*/ 1481849 w 2494930"/>
              <a:gd name="connsiteY14" fmla="*/ 0 h 3139768"/>
              <a:gd name="connsiteX15" fmla="*/ 1237282 w 2494930"/>
              <a:gd name="connsiteY15" fmla="*/ 0 h 3139768"/>
              <a:gd name="connsiteX16" fmla="*/ 99481 w 2494930"/>
              <a:gd name="connsiteY16" fmla="*/ 0 h 3139768"/>
              <a:gd name="connsiteX17" fmla="*/ 0 w 2494930"/>
              <a:gd name="connsiteY17" fmla="*/ 100333 h 3139768"/>
              <a:gd name="connsiteX18" fmla="*/ 0 w 2494930"/>
              <a:gd name="connsiteY18" fmla="*/ 1039826 h 3139768"/>
              <a:gd name="connsiteX19" fmla="*/ 0 w 2494930"/>
              <a:gd name="connsiteY19" fmla="*/ 2099942 h 3139768"/>
              <a:gd name="connsiteX20" fmla="*/ 0 w 2494930"/>
              <a:gd name="connsiteY20" fmla="*/ 3039435 h 3139768"/>
              <a:gd name="connsiteX21" fmla="*/ 99481 w 2494930"/>
              <a:gd name="connsiteY21" fmla="*/ 3139768 h 3139768"/>
              <a:gd name="connsiteX22" fmla="*/ 1237282 w 2494930"/>
              <a:gd name="connsiteY22" fmla="*/ 3139768 h 3139768"/>
              <a:gd name="connsiteX23" fmla="*/ 1481849 w 2494930"/>
              <a:gd name="connsiteY23" fmla="*/ 3139768 h 3139768"/>
              <a:gd name="connsiteX24" fmla="*/ 1556045 w 2494930"/>
              <a:gd name="connsiteY24" fmla="*/ 3139768 h 3139768"/>
              <a:gd name="connsiteX25" fmla="*/ 1600213 w 2494930"/>
              <a:gd name="connsiteY25" fmla="*/ 3121251 h 3139768"/>
              <a:gd name="connsiteX26" fmla="*/ 1699900 w 2494930"/>
              <a:gd name="connsiteY26" fmla="*/ 3020706 h 3139768"/>
              <a:gd name="connsiteX27" fmla="*/ 2458009 w 2494930"/>
              <a:gd name="connsiteY27" fmla="*/ 1709539 h 3139768"/>
              <a:gd name="connsiteX28" fmla="*/ 2458009 w 2494930"/>
              <a:gd name="connsiteY28" fmla="*/ 1441420 h 3139768"/>
              <a:gd name="connsiteX29" fmla="*/ 1699900 w 2494930"/>
              <a:gd name="connsiteY29" fmla="*/ 130253 h 3139768"/>
              <a:gd name="connsiteX30" fmla="*/ 1535140 w 2494930"/>
              <a:gd name="connsiteY30" fmla="*/ 2427 h 313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94930" h="3139768">
                <a:moveTo>
                  <a:pt x="2000924" y="1087415"/>
                </a:moveTo>
                <a:cubicBezTo>
                  <a:pt x="2030940" y="1087415"/>
                  <a:pt x="2057955" y="1103365"/>
                  <a:pt x="2072963" y="1129282"/>
                </a:cubicBezTo>
                <a:cubicBezTo>
                  <a:pt x="2304085" y="1529014"/>
                  <a:pt x="2304085" y="1529014"/>
                  <a:pt x="2304085" y="1529014"/>
                </a:cubicBezTo>
                <a:cubicBezTo>
                  <a:pt x="2319093" y="1553935"/>
                  <a:pt x="2319093" y="1585834"/>
                  <a:pt x="2304085" y="1610754"/>
                </a:cubicBezTo>
                <a:cubicBezTo>
                  <a:pt x="2072963" y="2010486"/>
                  <a:pt x="2072963" y="2010486"/>
                  <a:pt x="2072963" y="2010486"/>
                </a:cubicBezTo>
                <a:cubicBezTo>
                  <a:pt x="2057955" y="2036404"/>
                  <a:pt x="2030940" y="2052353"/>
                  <a:pt x="2000924" y="2052353"/>
                </a:cubicBezTo>
                <a:cubicBezTo>
                  <a:pt x="1537679" y="2052353"/>
                  <a:pt x="1537679" y="2052353"/>
                  <a:pt x="1537679" y="2052353"/>
                </a:cubicBezTo>
                <a:cubicBezTo>
                  <a:pt x="1508663" y="2052353"/>
                  <a:pt x="1480649" y="2036404"/>
                  <a:pt x="1466641" y="2010486"/>
                </a:cubicBezTo>
                <a:cubicBezTo>
                  <a:pt x="1234518" y="1610754"/>
                  <a:pt x="1234518" y="1610754"/>
                  <a:pt x="1234518" y="1610754"/>
                </a:cubicBezTo>
                <a:cubicBezTo>
                  <a:pt x="1219510" y="1585834"/>
                  <a:pt x="1219510" y="1553935"/>
                  <a:pt x="1234518" y="1529014"/>
                </a:cubicBezTo>
                <a:cubicBezTo>
                  <a:pt x="1466641" y="1129282"/>
                  <a:pt x="1466641" y="1129282"/>
                  <a:pt x="1466641" y="1129282"/>
                </a:cubicBezTo>
                <a:cubicBezTo>
                  <a:pt x="1480649" y="1103365"/>
                  <a:pt x="1508663" y="1087415"/>
                  <a:pt x="1537679" y="1087415"/>
                </a:cubicBezTo>
                <a:cubicBezTo>
                  <a:pt x="2000924" y="1087415"/>
                  <a:pt x="2000924" y="1087415"/>
                  <a:pt x="2000924" y="1087415"/>
                </a:cubicBezTo>
                <a:close/>
                <a:moveTo>
                  <a:pt x="1516872" y="0"/>
                </a:moveTo>
                <a:lnTo>
                  <a:pt x="1481849" y="0"/>
                </a:lnTo>
                <a:lnTo>
                  <a:pt x="1237282" y="0"/>
                </a:lnTo>
                <a:lnTo>
                  <a:pt x="99481" y="0"/>
                </a:lnTo>
                <a:cubicBezTo>
                  <a:pt x="44540" y="0"/>
                  <a:pt x="0" y="44921"/>
                  <a:pt x="0" y="100333"/>
                </a:cubicBezTo>
                <a:lnTo>
                  <a:pt x="0" y="1039826"/>
                </a:lnTo>
                <a:lnTo>
                  <a:pt x="0" y="2099942"/>
                </a:lnTo>
                <a:lnTo>
                  <a:pt x="0" y="3039435"/>
                </a:lnTo>
                <a:cubicBezTo>
                  <a:pt x="0" y="3094847"/>
                  <a:pt x="44540" y="3139768"/>
                  <a:pt x="99481" y="3139768"/>
                </a:cubicBezTo>
                <a:lnTo>
                  <a:pt x="1237282" y="3139768"/>
                </a:lnTo>
                <a:lnTo>
                  <a:pt x="1481849" y="3139768"/>
                </a:lnTo>
                <a:lnTo>
                  <a:pt x="1556045" y="3139768"/>
                </a:lnTo>
                <a:lnTo>
                  <a:pt x="1600213" y="3121251"/>
                </a:lnTo>
                <a:cubicBezTo>
                  <a:pt x="1640826" y="3097545"/>
                  <a:pt x="1675286" y="3063213"/>
                  <a:pt x="1699900" y="3020706"/>
                </a:cubicBezTo>
                <a:cubicBezTo>
                  <a:pt x="1699900" y="3020706"/>
                  <a:pt x="1699900" y="3020706"/>
                  <a:pt x="2458009" y="1709539"/>
                </a:cubicBezTo>
                <a:cubicBezTo>
                  <a:pt x="2507237" y="1627796"/>
                  <a:pt x="2507237" y="1523164"/>
                  <a:pt x="2458009" y="1441420"/>
                </a:cubicBezTo>
                <a:cubicBezTo>
                  <a:pt x="2458009" y="1441420"/>
                  <a:pt x="2458009" y="1441420"/>
                  <a:pt x="1699900" y="130253"/>
                </a:cubicBezTo>
                <a:cubicBezTo>
                  <a:pt x="1662979" y="66493"/>
                  <a:pt x="1603905" y="21126"/>
                  <a:pt x="1535140" y="2427"/>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21" name="Isosceles Triangle 20" descr="Shadow accent to title">
            <a:extLst>
              <a:ext uri="{FF2B5EF4-FFF2-40B4-BE49-F238E27FC236}">
                <a16:creationId xmlns:a16="http://schemas.microsoft.com/office/drawing/2014/main" id="{59A98ED3-718C-409B-BC1D-07842F9F58EB}"/>
              </a:ext>
              <a:ext uri="{C183D7F6-B498-43B3-948B-1728B52AA6E4}">
                <adec:decorative xmlns:adec="http://schemas.microsoft.com/office/drawing/2017/decorative" val="1"/>
              </a:ext>
            </a:extLst>
          </p:cNvPr>
          <p:cNvSpPr/>
          <p:nvPr/>
        </p:nvSpPr>
        <p:spPr>
          <a:xfrm rot="10800000" flipH="1">
            <a:off x="3915924" y="496252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866117" y="1816509"/>
            <a:ext cx="4459766" cy="3146839"/>
          </a:xfrm>
        </p:spPr>
        <p:txBody>
          <a:bodyPr/>
          <a:lstStyle/>
          <a:p>
            <a:r>
              <a:rPr lang="en-ZA" dirty="0"/>
              <a:t>How was all of this built?</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4048124" y="3795246"/>
            <a:ext cx="4000500" cy="997905"/>
          </a:xfrm>
        </p:spPr>
        <p:txBody>
          <a:bodyPr/>
          <a:lstStyle/>
          <a:p>
            <a:r>
              <a:rPr lang="en-ZA" dirty="0"/>
              <a:t>Code Review</a:t>
            </a:r>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xfrm>
            <a:off x="11727656" y="6277243"/>
            <a:ext cx="464344" cy="400188"/>
          </a:xfrm>
        </p:spPr>
        <p:txBody>
          <a:bodyPr/>
          <a:lstStyle/>
          <a:p>
            <a:fld id="{19B51A1E-902D-48AF-9020-955120F399B6}" type="slidenum">
              <a:rPr lang="en-ZA" smtClean="0"/>
              <a:pPr/>
              <a:t>13</a:t>
            </a:fld>
            <a:endParaRPr lang="en-ZA" dirty="0"/>
          </a:p>
        </p:txBody>
      </p:sp>
    </p:spTree>
    <p:extLst>
      <p:ext uri="{BB962C8B-B14F-4D97-AF65-F5344CB8AC3E}">
        <p14:creationId xmlns:p14="http://schemas.microsoft.com/office/powerpoint/2010/main" val="2846436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r>
              <a:rPr lang="en-ZA" dirty="0"/>
              <a:t>Setup your Office 365 Site</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p:txBody>
          <a:bodyPr/>
          <a:lstStyle/>
          <a:p>
            <a:r>
              <a:rPr lang="en-ZA" dirty="0"/>
              <a:t>.</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2000" y="2556000"/>
            <a:ext cx="5472000" cy="3600000"/>
          </a:xfrm>
        </p:spPr>
        <p:txBody>
          <a:bodyPr/>
          <a:lstStyle/>
          <a:p>
            <a:pPr marL="0" indent="0">
              <a:buNone/>
            </a:pPr>
            <a:r>
              <a:rPr lang="en-ZA" sz="2800" dirty="0"/>
              <a:t>Quick Steps Description</a:t>
            </a:r>
          </a:p>
          <a:p>
            <a:r>
              <a:rPr lang="en-ZA" dirty="0"/>
              <a:t>Create Document Library that will hold all of the images</a:t>
            </a:r>
          </a:p>
          <a:p>
            <a:r>
              <a:rPr lang="en-ZA" dirty="0"/>
              <a:t>Adding built in Content Type called Pictures</a:t>
            </a:r>
          </a:p>
          <a:p>
            <a:r>
              <a:rPr lang="en-ZA" dirty="0"/>
              <a:t>Add </a:t>
            </a:r>
            <a:r>
              <a:rPr lang="en-ZA" dirty="0" err="1"/>
              <a:t>Tykor</a:t>
            </a:r>
            <a:r>
              <a:rPr lang="en-ZA" dirty="0"/>
              <a:t> Image Content Type</a:t>
            </a:r>
          </a:p>
          <a:p>
            <a:r>
              <a:rPr lang="en-ZA" dirty="0"/>
              <a:t>Add </a:t>
            </a:r>
            <a:r>
              <a:rPr lang="en-ZA" dirty="0" err="1"/>
              <a:t>Tykor</a:t>
            </a:r>
            <a:r>
              <a:rPr lang="en-ZA" dirty="0"/>
              <a:t> People Content</a:t>
            </a:r>
          </a:p>
        </p:txBody>
      </p:sp>
      <p:pic>
        <p:nvPicPr>
          <p:cNvPr id="8" name="Picture Placeholder 7" descr="Slide image">
            <a:extLst>
              <a:ext uri="{FF2B5EF4-FFF2-40B4-BE49-F238E27FC236}">
                <a16:creationId xmlns:a16="http://schemas.microsoft.com/office/drawing/2014/main" id="{C6CDA85C-88C0-6444-B1E8-D661956A20E8}"/>
              </a:ext>
            </a:extLst>
          </p:cNvPr>
          <p:cNvPicPr>
            <a:picLocks noGrp="1" noChangeAspect="1"/>
          </p:cNvPicPr>
          <p:nvPr>
            <p:ph type="pic" sz="quarter" idx="36"/>
          </p:nvPr>
        </p:nvPicPr>
        <p:blipFill>
          <a:blip r:embed="rId2" cstate="screen">
            <a:extLst>
              <a:ext uri="{28A0092B-C50C-407E-A947-70E740481C1C}">
                <a14:useLocalDpi xmlns:a14="http://schemas.microsoft.com/office/drawing/2010/main"/>
              </a:ext>
            </a:extLst>
          </a:blip>
          <a:srcRect/>
          <a:stretch>
            <a:fillRect/>
          </a:stretch>
        </p:blipFill>
        <p:spPr/>
      </p:pic>
      <p:sp>
        <p:nvSpPr>
          <p:cNvPr id="66" name="Freeform 5" descr="Hollow accent block">
            <a:extLst>
              <a:ext uri="{FF2B5EF4-FFF2-40B4-BE49-F238E27FC236}">
                <a16:creationId xmlns:a16="http://schemas.microsoft.com/office/drawing/2014/main" id="{3EEE5409-3F6C-485D-B4C2-5247917F1018}"/>
              </a:ext>
              <a:ext uri="{C183D7F6-B498-43B3-948B-1728B52AA6E4}">
                <adec:decorative xmlns:adec="http://schemas.microsoft.com/office/drawing/2017/decorative" val="1"/>
              </a:ext>
            </a:extLst>
          </p:cNvPr>
          <p:cNvSpPr>
            <a:spLocks noChangeAspect="1"/>
          </p:cNvSpPr>
          <p:nvPr/>
        </p:nvSpPr>
        <p:spPr bwMode="auto">
          <a:xfrm>
            <a:off x="5363366" y="497489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7" name="Freeform 5" descr="Solid accent block">
            <a:extLst>
              <a:ext uri="{FF2B5EF4-FFF2-40B4-BE49-F238E27FC236}">
                <a16:creationId xmlns:a16="http://schemas.microsoft.com/office/drawing/2014/main" id="{0D74D4D5-6A4C-4248-8A92-B8CA1C918EB6}"/>
              </a:ext>
              <a:ext uri="{C183D7F6-B498-43B3-948B-1728B52AA6E4}">
                <adec:decorative xmlns:adec="http://schemas.microsoft.com/office/drawing/2017/decorative" val="1"/>
              </a:ext>
            </a:extLst>
          </p:cNvPr>
          <p:cNvSpPr>
            <a:spLocks noChangeAspect="1"/>
          </p:cNvSpPr>
          <p:nvPr/>
        </p:nvSpPr>
        <p:spPr bwMode="auto">
          <a:xfrm>
            <a:off x="6650080" y="4752199"/>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ZA" smtClean="0"/>
              <a:pPr/>
              <a:t>14</a:t>
            </a:fld>
            <a:endParaRPr lang="en-ZA" dirty="0"/>
          </a:p>
        </p:txBody>
      </p:sp>
    </p:spTree>
    <p:extLst>
      <p:ext uri="{BB962C8B-B14F-4D97-AF65-F5344CB8AC3E}">
        <p14:creationId xmlns:p14="http://schemas.microsoft.com/office/powerpoint/2010/main" val="3640701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r>
              <a:rPr lang="en-ZA" dirty="0"/>
              <a:t>Signup for Microsoft Cognitive Services</a:t>
            </a:r>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a:off x="397508" y="1238819"/>
            <a:ext cx="5472000" cy="1211418"/>
          </a:xfrm>
        </p:spPr>
        <p:txBody>
          <a:bodyPr/>
          <a:lstStyle/>
          <a:p>
            <a:pPr marL="285750" indent="-285750">
              <a:buFont typeface="Arial" panose="020B0604020202020204" pitchFamily="34" charset="0"/>
              <a:buChar char="•"/>
            </a:pPr>
            <a:r>
              <a:rPr lang="en-ZA" dirty="0"/>
              <a:t>Runs in Microsoft Azure</a:t>
            </a:r>
          </a:p>
          <a:p>
            <a:pPr marL="285750" indent="-285750">
              <a:buFont typeface="Arial" panose="020B0604020202020204" pitchFamily="34" charset="0"/>
              <a:buChar char="•"/>
            </a:pPr>
            <a:r>
              <a:rPr lang="en-ZA" dirty="0"/>
              <a:t>Costs</a:t>
            </a:r>
          </a:p>
          <a:p>
            <a:pPr marL="285750" indent="-285750">
              <a:buFont typeface="Arial" panose="020B0604020202020204" pitchFamily="34" charset="0"/>
              <a:buChar char="•"/>
            </a:pPr>
            <a:r>
              <a:rPr lang="en-ZA" dirty="0"/>
              <a:t>Get free 200$ for first month to try</a:t>
            </a:r>
          </a:p>
          <a:p>
            <a:pPr marL="285750" indent="-285750">
              <a:buFont typeface="Arial" panose="020B0604020202020204" pitchFamily="34" charset="0"/>
              <a:buChar char="•"/>
            </a:pPr>
            <a:endParaRPr lang="en-ZA" dirty="0"/>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2000" y="2556000"/>
            <a:ext cx="5472000" cy="3600000"/>
          </a:xfrm>
        </p:spPr>
        <p:txBody>
          <a:bodyPr/>
          <a:lstStyle/>
          <a:p>
            <a:pPr marL="0" indent="0">
              <a:buNone/>
            </a:pPr>
            <a:r>
              <a:rPr lang="en-ZA" sz="2800" dirty="0"/>
              <a:t>Quick Steps Description</a:t>
            </a:r>
          </a:p>
          <a:p>
            <a:r>
              <a:rPr lang="en-ZA" dirty="0"/>
              <a:t>Login into Azure</a:t>
            </a:r>
          </a:p>
          <a:p>
            <a:r>
              <a:rPr lang="en-ZA" dirty="0"/>
              <a:t>Create Computer Vision </a:t>
            </a:r>
          </a:p>
          <a:p>
            <a:r>
              <a:rPr lang="en-ZA" dirty="0"/>
              <a:t>Create Image Detection</a:t>
            </a:r>
          </a:p>
          <a:p>
            <a:r>
              <a:rPr lang="en-ZA" dirty="0"/>
              <a:t>Create Object Detection</a:t>
            </a:r>
          </a:p>
        </p:txBody>
      </p:sp>
      <p:pic>
        <p:nvPicPr>
          <p:cNvPr id="8" name="Picture Placeholder 7" descr="Slide image">
            <a:extLst>
              <a:ext uri="{FF2B5EF4-FFF2-40B4-BE49-F238E27FC236}">
                <a16:creationId xmlns:a16="http://schemas.microsoft.com/office/drawing/2014/main" id="{C6CDA85C-88C0-6444-B1E8-D661956A20E8}"/>
              </a:ext>
            </a:extLst>
          </p:cNvPr>
          <p:cNvPicPr>
            <a:picLocks noGrp="1" noChangeAspect="1"/>
          </p:cNvPicPr>
          <p:nvPr>
            <p:ph type="pic" sz="quarter" idx="36"/>
          </p:nvPr>
        </p:nvPicPr>
        <p:blipFill>
          <a:blip r:embed="rId2" cstate="screen">
            <a:extLst>
              <a:ext uri="{28A0092B-C50C-407E-A947-70E740481C1C}">
                <a14:useLocalDpi xmlns:a14="http://schemas.microsoft.com/office/drawing/2010/main"/>
              </a:ext>
            </a:extLst>
          </a:blip>
          <a:srcRect/>
          <a:stretch>
            <a:fillRect/>
          </a:stretch>
        </p:blipFill>
        <p:spPr/>
      </p:pic>
      <p:sp>
        <p:nvSpPr>
          <p:cNvPr id="66" name="Freeform 5" descr="Hollow accent block">
            <a:extLst>
              <a:ext uri="{FF2B5EF4-FFF2-40B4-BE49-F238E27FC236}">
                <a16:creationId xmlns:a16="http://schemas.microsoft.com/office/drawing/2014/main" id="{3EEE5409-3F6C-485D-B4C2-5247917F1018}"/>
              </a:ext>
              <a:ext uri="{C183D7F6-B498-43B3-948B-1728B52AA6E4}">
                <adec:decorative xmlns:adec="http://schemas.microsoft.com/office/drawing/2017/decorative" val="1"/>
              </a:ext>
            </a:extLst>
          </p:cNvPr>
          <p:cNvSpPr>
            <a:spLocks noChangeAspect="1"/>
          </p:cNvSpPr>
          <p:nvPr/>
        </p:nvSpPr>
        <p:spPr bwMode="auto">
          <a:xfrm>
            <a:off x="5363366" y="497489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7" name="Freeform 5" descr="Solid accent block">
            <a:extLst>
              <a:ext uri="{FF2B5EF4-FFF2-40B4-BE49-F238E27FC236}">
                <a16:creationId xmlns:a16="http://schemas.microsoft.com/office/drawing/2014/main" id="{0D74D4D5-6A4C-4248-8A92-B8CA1C918EB6}"/>
              </a:ext>
              <a:ext uri="{C183D7F6-B498-43B3-948B-1728B52AA6E4}">
                <adec:decorative xmlns:adec="http://schemas.microsoft.com/office/drawing/2017/decorative" val="1"/>
              </a:ext>
            </a:extLst>
          </p:cNvPr>
          <p:cNvSpPr>
            <a:spLocks noChangeAspect="1"/>
          </p:cNvSpPr>
          <p:nvPr/>
        </p:nvSpPr>
        <p:spPr bwMode="auto">
          <a:xfrm>
            <a:off x="6650080" y="4752199"/>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ZA" smtClean="0"/>
              <a:pPr/>
              <a:t>15</a:t>
            </a:fld>
            <a:endParaRPr lang="en-ZA" dirty="0"/>
          </a:p>
        </p:txBody>
      </p:sp>
    </p:spTree>
    <p:extLst>
      <p:ext uri="{BB962C8B-B14F-4D97-AF65-F5344CB8AC3E}">
        <p14:creationId xmlns:p14="http://schemas.microsoft.com/office/powerpoint/2010/main" val="1470094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p:txBody>
          <a:bodyPr/>
          <a:lstStyle/>
          <a:p>
            <a:r>
              <a:rPr lang="en-ZA" dirty="0"/>
              <a:t>Create Microsoft Flow </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432000" y="1154097"/>
            <a:ext cx="5472000" cy="5001903"/>
          </a:xfrm>
        </p:spPr>
        <p:txBody>
          <a:bodyPr/>
          <a:lstStyle/>
          <a:p>
            <a:pPr marL="0" indent="0">
              <a:buNone/>
            </a:pPr>
            <a:r>
              <a:rPr lang="en-ZA" sz="2800" dirty="0"/>
              <a:t>Quick Steps Description</a:t>
            </a:r>
          </a:p>
          <a:p>
            <a:r>
              <a:rPr lang="en-ZA" dirty="0"/>
              <a:t>Connect trigger Event to the document library</a:t>
            </a:r>
          </a:p>
          <a:p>
            <a:r>
              <a:rPr lang="en-ZA" dirty="0"/>
              <a:t>Extract Image Content</a:t>
            </a:r>
          </a:p>
          <a:p>
            <a:r>
              <a:rPr lang="en-ZA" dirty="0"/>
              <a:t>Submit Image to the various API we will be using</a:t>
            </a:r>
          </a:p>
          <a:p>
            <a:r>
              <a:rPr lang="en-ZA" dirty="0"/>
              <a:t>Extract information from the responses that we received from the Microsoft Cognitive Services</a:t>
            </a:r>
          </a:p>
          <a:p>
            <a:r>
              <a:rPr lang="en-ZA" dirty="0"/>
              <a:t>Update the item in the document list with the collected information</a:t>
            </a:r>
          </a:p>
        </p:txBody>
      </p:sp>
      <p:pic>
        <p:nvPicPr>
          <p:cNvPr id="8" name="Picture Placeholder 7" descr="Slide image">
            <a:extLst>
              <a:ext uri="{FF2B5EF4-FFF2-40B4-BE49-F238E27FC236}">
                <a16:creationId xmlns:a16="http://schemas.microsoft.com/office/drawing/2014/main" id="{C6CDA85C-88C0-6444-B1E8-D661956A20E8}"/>
              </a:ext>
            </a:extLst>
          </p:cNvPr>
          <p:cNvPicPr>
            <a:picLocks noGrp="1" noChangeAspect="1"/>
          </p:cNvPicPr>
          <p:nvPr>
            <p:ph type="pic" sz="quarter" idx="36"/>
          </p:nvPr>
        </p:nvPicPr>
        <p:blipFill>
          <a:blip r:embed="rId2" cstate="screen">
            <a:extLst>
              <a:ext uri="{28A0092B-C50C-407E-A947-70E740481C1C}">
                <a14:useLocalDpi xmlns:a14="http://schemas.microsoft.com/office/drawing/2010/main"/>
              </a:ext>
            </a:extLst>
          </a:blip>
          <a:srcRect/>
          <a:stretch>
            <a:fillRect/>
          </a:stretch>
        </p:blipFill>
        <p:spPr/>
      </p:pic>
      <p:sp>
        <p:nvSpPr>
          <p:cNvPr id="66" name="Freeform 5" descr="Hollow accent block">
            <a:extLst>
              <a:ext uri="{FF2B5EF4-FFF2-40B4-BE49-F238E27FC236}">
                <a16:creationId xmlns:a16="http://schemas.microsoft.com/office/drawing/2014/main" id="{3EEE5409-3F6C-485D-B4C2-5247917F1018}"/>
              </a:ext>
              <a:ext uri="{C183D7F6-B498-43B3-948B-1728B52AA6E4}">
                <adec:decorative xmlns:adec="http://schemas.microsoft.com/office/drawing/2017/decorative" val="1"/>
              </a:ext>
            </a:extLst>
          </p:cNvPr>
          <p:cNvSpPr>
            <a:spLocks noChangeAspect="1"/>
          </p:cNvSpPr>
          <p:nvPr/>
        </p:nvSpPr>
        <p:spPr bwMode="auto">
          <a:xfrm>
            <a:off x="5363366" y="497489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7" name="Freeform 5" descr="Solid accent block">
            <a:extLst>
              <a:ext uri="{FF2B5EF4-FFF2-40B4-BE49-F238E27FC236}">
                <a16:creationId xmlns:a16="http://schemas.microsoft.com/office/drawing/2014/main" id="{0D74D4D5-6A4C-4248-8A92-B8CA1C918EB6}"/>
              </a:ext>
              <a:ext uri="{C183D7F6-B498-43B3-948B-1728B52AA6E4}">
                <adec:decorative xmlns:adec="http://schemas.microsoft.com/office/drawing/2017/decorative" val="1"/>
              </a:ext>
            </a:extLst>
          </p:cNvPr>
          <p:cNvSpPr>
            <a:spLocks noChangeAspect="1"/>
          </p:cNvSpPr>
          <p:nvPr/>
        </p:nvSpPr>
        <p:spPr bwMode="auto">
          <a:xfrm>
            <a:off x="6650080" y="4752199"/>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ZA" smtClean="0"/>
              <a:pPr/>
              <a:t>16</a:t>
            </a:fld>
            <a:endParaRPr lang="en-ZA" dirty="0"/>
          </a:p>
        </p:txBody>
      </p:sp>
    </p:spTree>
    <p:extLst>
      <p:ext uri="{BB962C8B-B14F-4D97-AF65-F5344CB8AC3E}">
        <p14:creationId xmlns:p14="http://schemas.microsoft.com/office/powerpoint/2010/main" val="2340520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Picture placeholder">
            <a:extLst>
              <a:ext uri="{FF2B5EF4-FFF2-40B4-BE49-F238E27FC236}">
                <a16:creationId xmlns:a16="http://schemas.microsoft.com/office/drawing/2014/main" id="{588C9C3E-7C4B-EA46-9848-A17249AC33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descr="Hollow accent">
            <a:extLst>
              <a:ext uri="{FF2B5EF4-FFF2-40B4-BE49-F238E27FC236}">
                <a16:creationId xmlns:a16="http://schemas.microsoft.com/office/drawing/2014/main" id="{10117390-DCFE-4FAE-B3FD-DAECFE779A27}"/>
              </a:ext>
              <a:ext uri="{C183D7F6-B498-43B3-948B-1728B52AA6E4}">
                <adec:decorative xmlns:adec="http://schemas.microsoft.com/office/drawing/2017/decorative"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31" name="TextBox 30" descr="Flag accent to title">
            <a:extLst>
              <a:ext uri="{FF2B5EF4-FFF2-40B4-BE49-F238E27FC236}">
                <a16:creationId xmlns:a16="http://schemas.microsoft.com/office/drawing/2014/main" id="{8FC2E368-898A-440B-A15C-4C5FB13C57D2}"/>
              </a:ext>
              <a:ext uri="{C183D7F6-B498-43B3-948B-1728B52AA6E4}">
                <adec:decorative xmlns:adec="http://schemas.microsoft.com/office/drawing/2017/decorative" val="1"/>
              </a:ext>
            </a:extLst>
          </p:cNvPr>
          <p:cNvSpPr txBox="1">
            <a:spLocks/>
          </p:cNvSpPr>
          <p:nvPr/>
        </p:nvSpPr>
        <p:spPr>
          <a:xfrm flipH="1">
            <a:off x="1897242" y="2364840"/>
            <a:ext cx="2494930" cy="3139768"/>
          </a:xfrm>
          <a:custGeom>
            <a:avLst/>
            <a:gdLst>
              <a:gd name="connsiteX0" fmla="*/ 2000924 w 2494930"/>
              <a:gd name="connsiteY0" fmla="*/ 1087415 h 3139768"/>
              <a:gd name="connsiteX1" fmla="*/ 2072963 w 2494930"/>
              <a:gd name="connsiteY1" fmla="*/ 1129282 h 3139768"/>
              <a:gd name="connsiteX2" fmla="*/ 2304085 w 2494930"/>
              <a:gd name="connsiteY2" fmla="*/ 1529014 h 3139768"/>
              <a:gd name="connsiteX3" fmla="*/ 2304085 w 2494930"/>
              <a:gd name="connsiteY3" fmla="*/ 1610754 h 3139768"/>
              <a:gd name="connsiteX4" fmla="*/ 2072963 w 2494930"/>
              <a:gd name="connsiteY4" fmla="*/ 2010486 h 3139768"/>
              <a:gd name="connsiteX5" fmla="*/ 2000924 w 2494930"/>
              <a:gd name="connsiteY5" fmla="*/ 2052353 h 3139768"/>
              <a:gd name="connsiteX6" fmla="*/ 1537679 w 2494930"/>
              <a:gd name="connsiteY6" fmla="*/ 2052353 h 3139768"/>
              <a:gd name="connsiteX7" fmla="*/ 1466641 w 2494930"/>
              <a:gd name="connsiteY7" fmla="*/ 2010486 h 3139768"/>
              <a:gd name="connsiteX8" fmla="*/ 1234518 w 2494930"/>
              <a:gd name="connsiteY8" fmla="*/ 1610754 h 3139768"/>
              <a:gd name="connsiteX9" fmla="*/ 1234518 w 2494930"/>
              <a:gd name="connsiteY9" fmla="*/ 1529014 h 3139768"/>
              <a:gd name="connsiteX10" fmla="*/ 1466641 w 2494930"/>
              <a:gd name="connsiteY10" fmla="*/ 1129282 h 3139768"/>
              <a:gd name="connsiteX11" fmla="*/ 1537679 w 2494930"/>
              <a:gd name="connsiteY11" fmla="*/ 1087415 h 3139768"/>
              <a:gd name="connsiteX12" fmla="*/ 2000924 w 2494930"/>
              <a:gd name="connsiteY12" fmla="*/ 1087415 h 3139768"/>
              <a:gd name="connsiteX13" fmla="*/ 1516872 w 2494930"/>
              <a:gd name="connsiteY13" fmla="*/ 0 h 3139768"/>
              <a:gd name="connsiteX14" fmla="*/ 1481849 w 2494930"/>
              <a:gd name="connsiteY14" fmla="*/ 0 h 3139768"/>
              <a:gd name="connsiteX15" fmla="*/ 1237282 w 2494930"/>
              <a:gd name="connsiteY15" fmla="*/ 0 h 3139768"/>
              <a:gd name="connsiteX16" fmla="*/ 99481 w 2494930"/>
              <a:gd name="connsiteY16" fmla="*/ 0 h 3139768"/>
              <a:gd name="connsiteX17" fmla="*/ 0 w 2494930"/>
              <a:gd name="connsiteY17" fmla="*/ 100333 h 3139768"/>
              <a:gd name="connsiteX18" fmla="*/ 0 w 2494930"/>
              <a:gd name="connsiteY18" fmla="*/ 1039826 h 3139768"/>
              <a:gd name="connsiteX19" fmla="*/ 0 w 2494930"/>
              <a:gd name="connsiteY19" fmla="*/ 2099942 h 3139768"/>
              <a:gd name="connsiteX20" fmla="*/ 0 w 2494930"/>
              <a:gd name="connsiteY20" fmla="*/ 3039435 h 3139768"/>
              <a:gd name="connsiteX21" fmla="*/ 99481 w 2494930"/>
              <a:gd name="connsiteY21" fmla="*/ 3139768 h 3139768"/>
              <a:gd name="connsiteX22" fmla="*/ 1237282 w 2494930"/>
              <a:gd name="connsiteY22" fmla="*/ 3139768 h 3139768"/>
              <a:gd name="connsiteX23" fmla="*/ 1481849 w 2494930"/>
              <a:gd name="connsiteY23" fmla="*/ 3139768 h 3139768"/>
              <a:gd name="connsiteX24" fmla="*/ 1556045 w 2494930"/>
              <a:gd name="connsiteY24" fmla="*/ 3139768 h 3139768"/>
              <a:gd name="connsiteX25" fmla="*/ 1600213 w 2494930"/>
              <a:gd name="connsiteY25" fmla="*/ 3121251 h 3139768"/>
              <a:gd name="connsiteX26" fmla="*/ 1699900 w 2494930"/>
              <a:gd name="connsiteY26" fmla="*/ 3020706 h 3139768"/>
              <a:gd name="connsiteX27" fmla="*/ 2458009 w 2494930"/>
              <a:gd name="connsiteY27" fmla="*/ 1709539 h 3139768"/>
              <a:gd name="connsiteX28" fmla="*/ 2458009 w 2494930"/>
              <a:gd name="connsiteY28" fmla="*/ 1441420 h 3139768"/>
              <a:gd name="connsiteX29" fmla="*/ 1699900 w 2494930"/>
              <a:gd name="connsiteY29" fmla="*/ 130253 h 3139768"/>
              <a:gd name="connsiteX30" fmla="*/ 1535140 w 2494930"/>
              <a:gd name="connsiteY30" fmla="*/ 2427 h 313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94930" h="3139768">
                <a:moveTo>
                  <a:pt x="2000924" y="1087415"/>
                </a:moveTo>
                <a:cubicBezTo>
                  <a:pt x="2030940" y="1087415"/>
                  <a:pt x="2057955" y="1103365"/>
                  <a:pt x="2072963" y="1129282"/>
                </a:cubicBezTo>
                <a:cubicBezTo>
                  <a:pt x="2304085" y="1529014"/>
                  <a:pt x="2304085" y="1529014"/>
                  <a:pt x="2304085" y="1529014"/>
                </a:cubicBezTo>
                <a:cubicBezTo>
                  <a:pt x="2319093" y="1553935"/>
                  <a:pt x="2319093" y="1585834"/>
                  <a:pt x="2304085" y="1610754"/>
                </a:cubicBezTo>
                <a:cubicBezTo>
                  <a:pt x="2072963" y="2010486"/>
                  <a:pt x="2072963" y="2010486"/>
                  <a:pt x="2072963" y="2010486"/>
                </a:cubicBezTo>
                <a:cubicBezTo>
                  <a:pt x="2057955" y="2036404"/>
                  <a:pt x="2030940" y="2052353"/>
                  <a:pt x="2000924" y="2052353"/>
                </a:cubicBezTo>
                <a:cubicBezTo>
                  <a:pt x="1537679" y="2052353"/>
                  <a:pt x="1537679" y="2052353"/>
                  <a:pt x="1537679" y="2052353"/>
                </a:cubicBezTo>
                <a:cubicBezTo>
                  <a:pt x="1508663" y="2052353"/>
                  <a:pt x="1480649" y="2036404"/>
                  <a:pt x="1466641" y="2010486"/>
                </a:cubicBezTo>
                <a:cubicBezTo>
                  <a:pt x="1234518" y="1610754"/>
                  <a:pt x="1234518" y="1610754"/>
                  <a:pt x="1234518" y="1610754"/>
                </a:cubicBezTo>
                <a:cubicBezTo>
                  <a:pt x="1219510" y="1585834"/>
                  <a:pt x="1219510" y="1553935"/>
                  <a:pt x="1234518" y="1529014"/>
                </a:cubicBezTo>
                <a:cubicBezTo>
                  <a:pt x="1466641" y="1129282"/>
                  <a:pt x="1466641" y="1129282"/>
                  <a:pt x="1466641" y="1129282"/>
                </a:cubicBezTo>
                <a:cubicBezTo>
                  <a:pt x="1480649" y="1103365"/>
                  <a:pt x="1508663" y="1087415"/>
                  <a:pt x="1537679" y="1087415"/>
                </a:cubicBezTo>
                <a:cubicBezTo>
                  <a:pt x="2000924" y="1087415"/>
                  <a:pt x="2000924" y="1087415"/>
                  <a:pt x="2000924" y="1087415"/>
                </a:cubicBezTo>
                <a:close/>
                <a:moveTo>
                  <a:pt x="1516872" y="0"/>
                </a:moveTo>
                <a:lnTo>
                  <a:pt x="1481849" y="0"/>
                </a:lnTo>
                <a:lnTo>
                  <a:pt x="1237282" y="0"/>
                </a:lnTo>
                <a:lnTo>
                  <a:pt x="99481" y="0"/>
                </a:lnTo>
                <a:cubicBezTo>
                  <a:pt x="44540" y="0"/>
                  <a:pt x="0" y="44921"/>
                  <a:pt x="0" y="100333"/>
                </a:cubicBezTo>
                <a:lnTo>
                  <a:pt x="0" y="1039826"/>
                </a:lnTo>
                <a:lnTo>
                  <a:pt x="0" y="2099942"/>
                </a:lnTo>
                <a:lnTo>
                  <a:pt x="0" y="3039435"/>
                </a:lnTo>
                <a:cubicBezTo>
                  <a:pt x="0" y="3094847"/>
                  <a:pt x="44540" y="3139768"/>
                  <a:pt x="99481" y="3139768"/>
                </a:cubicBezTo>
                <a:lnTo>
                  <a:pt x="1237282" y="3139768"/>
                </a:lnTo>
                <a:lnTo>
                  <a:pt x="1481849" y="3139768"/>
                </a:lnTo>
                <a:lnTo>
                  <a:pt x="1556045" y="3139768"/>
                </a:lnTo>
                <a:lnTo>
                  <a:pt x="1600213" y="3121251"/>
                </a:lnTo>
                <a:cubicBezTo>
                  <a:pt x="1640826" y="3097545"/>
                  <a:pt x="1675286" y="3063213"/>
                  <a:pt x="1699900" y="3020706"/>
                </a:cubicBezTo>
                <a:cubicBezTo>
                  <a:pt x="1699900" y="3020706"/>
                  <a:pt x="1699900" y="3020706"/>
                  <a:pt x="2458009" y="1709539"/>
                </a:cubicBezTo>
                <a:cubicBezTo>
                  <a:pt x="2507237" y="1627796"/>
                  <a:pt x="2507237" y="1523164"/>
                  <a:pt x="2458009" y="1441420"/>
                </a:cubicBezTo>
                <a:cubicBezTo>
                  <a:pt x="2458009" y="1441420"/>
                  <a:pt x="2458009" y="1441420"/>
                  <a:pt x="1699900" y="130253"/>
                </a:cubicBezTo>
                <a:cubicBezTo>
                  <a:pt x="1662979" y="66493"/>
                  <a:pt x="1603905" y="21126"/>
                  <a:pt x="1535140" y="2427"/>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21" name="Isosceles Triangle 20" descr="Shadow accent to title">
            <a:extLst>
              <a:ext uri="{FF2B5EF4-FFF2-40B4-BE49-F238E27FC236}">
                <a16:creationId xmlns:a16="http://schemas.microsoft.com/office/drawing/2014/main" id="{59A98ED3-718C-409B-BC1D-07842F9F58EB}"/>
              </a:ext>
              <a:ext uri="{C183D7F6-B498-43B3-948B-1728B52AA6E4}">
                <adec:decorative xmlns:adec="http://schemas.microsoft.com/office/drawing/2017/decorative" val="1"/>
              </a:ext>
            </a:extLst>
          </p:cNvPr>
          <p:cNvSpPr/>
          <p:nvPr/>
        </p:nvSpPr>
        <p:spPr>
          <a:xfrm rot="10800000" flipH="1">
            <a:off x="3915924" y="496252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1697940" y="1353392"/>
            <a:ext cx="6618411" cy="2956589"/>
          </a:xfrm>
        </p:spPr>
        <p:txBody>
          <a:bodyPr/>
          <a:lstStyle/>
          <a:p>
            <a:pPr algn="ctr"/>
            <a:br>
              <a:rPr lang="en-ZA" sz="8000" dirty="0"/>
            </a:br>
            <a:br>
              <a:rPr lang="en-ZA" sz="8000" dirty="0"/>
            </a:br>
            <a:r>
              <a:rPr lang="en-ZA" sz="8000" dirty="0"/>
              <a:t>Questions?</a:t>
            </a:r>
            <a:br>
              <a:rPr lang="en-ZA" sz="8000" dirty="0"/>
            </a:br>
            <a:br>
              <a:rPr lang="en-ZA" sz="8000" dirty="0"/>
            </a:br>
            <a:br>
              <a:rPr lang="en-ZA" sz="8000" dirty="0"/>
            </a:br>
            <a:endParaRPr lang="en-ZA" sz="8000" dirty="0"/>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xfrm>
            <a:off x="11727656" y="6277243"/>
            <a:ext cx="464344" cy="400188"/>
          </a:xfrm>
        </p:spPr>
        <p:txBody>
          <a:bodyPr/>
          <a:lstStyle/>
          <a:p>
            <a:fld id="{19B51A1E-902D-48AF-9020-955120F399B6}" type="slidenum">
              <a:rPr lang="en-ZA" smtClean="0"/>
              <a:pPr/>
              <a:t>17</a:t>
            </a:fld>
            <a:endParaRPr lang="en-ZA" dirty="0"/>
          </a:p>
        </p:txBody>
      </p:sp>
    </p:spTree>
    <p:extLst>
      <p:ext uri="{BB962C8B-B14F-4D97-AF65-F5344CB8AC3E}">
        <p14:creationId xmlns:p14="http://schemas.microsoft.com/office/powerpoint/2010/main" val="2117695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Image placeholder">
            <a:extLst>
              <a:ext uri="{FF2B5EF4-FFF2-40B4-BE49-F238E27FC236}">
                <a16:creationId xmlns:a16="http://schemas.microsoft.com/office/drawing/2014/main" id="{C4330FBA-FEA8-B941-8864-B3DEDDE80404}"/>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8" name="TextBox 37" descr="Accent to title block">
            <a:extLst>
              <a:ext uri="{FF2B5EF4-FFF2-40B4-BE49-F238E27FC236}">
                <a16:creationId xmlns:a16="http://schemas.microsoft.com/office/drawing/2014/main" id="{B231FB9C-F234-41D0-A4CE-8C29A5F2F553}"/>
              </a:ext>
              <a:ext uri="{C183D7F6-B498-43B3-948B-1728B52AA6E4}">
                <adec:decorative xmlns:adec="http://schemas.microsoft.com/office/drawing/2017/decorative" val="1"/>
              </a:ext>
            </a:extLst>
          </p:cNvPr>
          <p:cNvSpPr txBox="1">
            <a:spLocks/>
          </p:cNvSpPr>
          <p:nvPr/>
        </p:nvSpPr>
        <p:spPr>
          <a:xfrm>
            <a:off x="11354303" y="3842399"/>
            <a:ext cx="846997" cy="2200275"/>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35" name="Isosceles Triangle 34" descr="Shadow to title block">
            <a:extLst>
              <a:ext uri="{FF2B5EF4-FFF2-40B4-BE49-F238E27FC236}">
                <a16:creationId xmlns:a16="http://schemas.microsoft.com/office/drawing/2014/main" id="{FE193317-B8BD-46CA-B0A6-8A7511B086D9}"/>
              </a:ext>
              <a:ext uri="{C183D7F6-B498-43B3-948B-1728B52AA6E4}">
                <adec:decorative xmlns:adec="http://schemas.microsoft.com/office/drawing/2017/decorative" val="1"/>
              </a:ext>
            </a:extLst>
          </p:cNvPr>
          <p:cNvSpPr/>
          <p:nvPr/>
        </p:nvSpPr>
        <p:spPr>
          <a:xfrm rot="10800000">
            <a:off x="11359065" y="5556894"/>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2" name="Freeform 5" descr="Solid accent block">
            <a:extLst>
              <a:ext uri="{FF2B5EF4-FFF2-40B4-BE49-F238E27FC236}">
                <a16:creationId xmlns:a16="http://schemas.microsoft.com/office/drawing/2014/main" id="{85E0D4E1-E389-4671-B0E7-165A10A05425}"/>
              </a:ext>
              <a:ext uri="{C183D7F6-B498-43B3-948B-1728B52AA6E4}">
                <adec:decorative xmlns:adec="http://schemas.microsoft.com/office/drawing/2017/decorative" val="1"/>
              </a:ext>
            </a:extLst>
          </p:cNvPr>
          <p:cNvSpPr>
            <a:spLocks noChangeAspect="1"/>
          </p:cNvSpPr>
          <p:nvPr/>
        </p:nvSpPr>
        <p:spPr bwMode="auto">
          <a:xfrm>
            <a:off x="4257349" y="235501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33" name="Freeform 5" descr="Hollow accent block">
            <a:extLst>
              <a:ext uri="{FF2B5EF4-FFF2-40B4-BE49-F238E27FC236}">
                <a16:creationId xmlns:a16="http://schemas.microsoft.com/office/drawing/2014/main" id="{8186FEAF-6E1E-4258-94C3-5C589D4B5ADE}"/>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20" name="Title 19">
            <a:extLst>
              <a:ext uri="{FF2B5EF4-FFF2-40B4-BE49-F238E27FC236}">
                <a16:creationId xmlns:a16="http://schemas.microsoft.com/office/drawing/2014/main" id="{7C11A64B-7EA5-442C-8405-73273A5331D1}"/>
              </a:ext>
            </a:extLst>
          </p:cNvPr>
          <p:cNvSpPr>
            <a:spLocks noGrp="1"/>
          </p:cNvSpPr>
          <p:nvPr>
            <p:ph type="ctrTitle"/>
          </p:nvPr>
        </p:nvSpPr>
        <p:spPr>
          <a:xfrm>
            <a:off x="5001649" y="461639"/>
            <a:ext cx="6833665" cy="5093357"/>
          </a:xfrm>
        </p:spPr>
        <p:txBody>
          <a:bodyPr/>
          <a:lstStyle/>
          <a:p>
            <a:r>
              <a:rPr lang="en-US" dirty="0"/>
              <a:t>Thank You</a:t>
            </a:r>
            <a:endParaRPr lang="en-ZA" dirty="0"/>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678512" y="3859066"/>
            <a:ext cx="218900" cy="218900"/>
          </a:xfrm>
          <a:prstGeom prst="rect">
            <a:avLst/>
          </a:prstGeom>
        </p:spPr>
      </p:pic>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xfrm>
            <a:off x="8034849" y="3859066"/>
            <a:ext cx="3521514" cy="288000"/>
          </a:xfrm>
        </p:spPr>
        <p:txBody>
          <a:bodyPr/>
          <a:lstStyle/>
          <a:p>
            <a:r>
              <a:rPr lang="en-ZA" dirty="0"/>
              <a:t>Eric Silver</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678512" y="422356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p:txBody>
          <a:bodyPr/>
          <a:lstStyle/>
          <a:p>
            <a:r>
              <a:rPr lang="en-ZA" dirty="0"/>
              <a:t>+1 972 999-7876</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678512" y="4615862"/>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p:txBody>
          <a:bodyPr/>
          <a:lstStyle/>
          <a:p>
            <a:r>
              <a:rPr lang="en-ZA" dirty="0"/>
              <a:t>eric@techstargroup.com</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7661653" y="4942435"/>
            <a:ext cx="244786" cy="244786"/>
          </a:xfrm>
          <a:prstGeom prst="rect">
            <a:avLst/>
          </a:prstGeom>
        </p:spPr>
      </p:pic>
      <p:sp>
        <p:nvSpPr>
          <p:cNvPr id="22" name="Text Placeholder 21">
            <a:extLst>
              <a:ext uri="{FF2B5EF4-FFF2-40B4-BE49-F238E27FC236}">
                <a16:creationId xmlns:a16="http://schemas.microsoft.com/office/drawing/2014/main" id="{43DBE4D9-1044-49A3-ABD5-477041FF2B63}"/>
              </a:ext>
            </a:extLst>
          </p:cNvPr>
          <p:cNvSpPr>
            <a:spLocks noGrp="1"/>
          </p:cNvSpPr>
          <p:nvPr>
            <p:ph type="body" sz="quarter" idx="18"/>
          </p:nvPr>
        </p:nvSpPr>
        <p:spPr/>
        <p:txBody>
          <a:bodyPr/>
          <a:lstStyle/>
          <a:p>
            <a:r>
              <a:rPr lang="en-ZA" dirty="0"/>
              <a:t>www.techstargoup.com</a:t>
            </a:r>
          </a:p>
        </p:txBody>
      </p:sp>
      <p:pic>
        <p:nvPicPr>
          <p:cNvPr id="16" name="Picture 15">
            <a:extLst>
              <a:ext uri="{FF2B5EF4-FFF2-40B4-BE49-F238E27FC236}">
                <a16:creationId xmlns:a16="http://schemas.microsoft.com/office/drawing/2014/main" id="{D65F2D6A-034E-4DD5-ABA4-EE00709C3DB8}"/>
              </a:ext>
            </a:extLst>
          </p:cNvPr>
          <p:cNvPicPr>
            <a:picLocks noChangeAspect="1"/>
          </p:cNvPicPr>
          <p:nvPr/>
        </p:nvPicPr>
        <p:blipFill>
          <a:blip r:embed="rId11"/>
          <a:stretch>
            <a:fillRect/>
          </a:stretch>
        </p:blipFill>
        <p:spPr>
          <a:xfrm>
            <a:off x="5327728" y="1577765"/>
            <a:ext cx="6026575" cy="1685156"/>
          </a:xfrm>
          <a:prstGeom prst="rect">
            <a:avLst/>
          </a:prstGeom>
        </p:spPr>
      </p:pic>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Image placeholder">
            <a:extLst>
              <a:ext uri="{FF2B5EF4-FFF2-40B4-BE49-F238E27FC236}">
                <a16:creationId xmlns:a16="http://schemas.microsoft.com/office/drawing/2014/main" id="{52FD3342-E198-5348-9EE9-579E8FFF9DDC}"/>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l="39" r="39"/>
          <a:stretch>
            <a:fillRect/>
          </a:stretch>
        </p:blipFill>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ZA"/>
              <a:t>About this session</a:t>
            </a:r>
            <a:endParaRPr lang="en-ZA"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p:txBody>
          <a:bodyPr/>
          <a:lstStyle/>
          <a:p>
            <a:r>
              <a:rPr lang="en-ZA"/>
              <a:t>. </a:t>
            </a:r>
            <a:endParaRPr lang="en-ZA"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ZA" smtClean="0"/>
              <a:pPr/>
              <a:t>2</a:t>
            </a:fld>
            <a:endParaRPr lang="en-ZA" dirty="0"/>
          </a:p>
        </p:txBody>
      </p:sp>
      <p:sp>
        <p:nvSpPr>
          <p:cNvPr id="15" name="Freeform 5" descr="Hollow image accent">
            <a:extLst>
              <a:ext uri="{FF2B5EF4-FFF2-40B4-BE49-F238E27FC236}">
                <a16:creationId xmlns:a16="http://schemas.microsoft.com/office/drawing/2014/main" id="{764DA446-807B-4C83-BB5A-59E3FABC93F3}"/>
              </a:ext>
              <a:ext uri="{C183D7F6-B498-43B3-948B-1728B52AA6E4}">
                <adec:decorative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6" name="Freeform 5" descr="Solid image accent">
            <a:extLst>
              <a:ext uri="{FF2B5EF4-FFF2-40B4-BE49-F238E27FC236}">
                <a16:creationId xmlns:a16="http://schemas.microsoft.com/office/drawing/2014/main" id="{F28CDBF8-0191-43F9-98FE-B98B08813979}"/>
              </a:ext>
              <a:ext uri="{C183D7F6-B498-43B3-948B-1728B52AA6E4}">
                <adec:decorative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1" name="Text Placeholder 2">
            <a:extLst>
              <a:ext uri="{FF2B5EF4-FFF2-40B4-BE49-F238E27FC236}">
                <a16:creationId xmlns:a16="http://schemas.microsoft.com/office/drawing/2014/main" id="{41CF935D-DFD5-4DC3-820C-0A86E4DFB26B}"/>
              </a:ext>
            </a:extLst>
          </p:cNvPr>
          <p:cNvSpPr txBox="1">
            <a:spLocks/>
          </p:cNvSpPr>
          <p:nvPr/>
        </p:nvSpPr>
        <p:spPr>
          <a:xfrm>
            <a:off x="441379" y="1368000"/>
            <a:ext cx="5472000" cy="360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Demonstration on how to leverage Microsoft AI functionality to enhance an image library. We will show the use of Azure Cognitive Service Image processing algorithms to identify caption, tags, and descriptions.</a:t>
            </a:r>
            <a:br>
              <a:rPr lang="en-US" dirty="0"/>
            </a:br>
            <a:br>
              <a:rPr lang="en-US" sz="3200" dirty="0"/>
            </a:br>
            <a:r>
              <a:rPr lang="en-US" sz="2400" dirty="0"/>
              <a:t>Microsoft Flow will be used to connect with Azure to process images uploaded to an image library.</a:t>
            </a:r>
            <a:endParaRPr lang="en-ZA" sz="2400"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Picture placeholder">
            <a:extLst>
              <a:ext uri="{FF2B5EF4-FFF2-40B4-BE49-F238E27FC236}">
                <a16:creationId xmlns:a16="http://schemas.microsoft.com/office/drawing/2014/main" id="{588C9C3E-7C4B-EA46-9848-A17249AC33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descr="Hollow accent">
            <a:extLst>
              <a:ext uri="{FF2B5EF4-FFF2-40B4-BE49-F238E27FC236}">
                <a16:creationId xmlns:a16="http://schemas.microsoft.com/office/drawing/2014/main" id="{10117390-DCFE-4FAE-B3FD-DAECFE779A27}"/>
              </a:ext>
              <a:ext uri="{C183D7F6-B498-43B3-948B-1728B52AA6E4}">
                <adec:decorative xmlns:adec="http://schemas.microsoft.com/office/drawing/2017/decorative"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31" name="TextBox 30" descr="Flag accent to title">
            <a:extLst>
              <a:ext uri="{FF2B5EF4-FFF2-40B4-BE49-F238E27FC236}">
                <a16:creationId xmlns:a16="http://schemas.microsoft.com/office/drawing/2014/main" id="{8FC2E368-898A-440B-A15C-4C5FB13C57D2}"/>
              </a:ext>
              <a:ext uri="{C183D7F6-B498-43B3-948B-1728B52AA6E4}">
                <adec:decorative xmlns:adec="http://schemas.microsoft.com/office/drawing/2017/decorative" val="1"/>
              </a:ext>
            </a:extLst>
          </p:cNvPr>
          <p:cNvSpPr txBox="1">
            <a:spLocks/>
          </p:cNvSpPr>
          <p:nvPr/>
        </p:nvSpPr>
        <p:spPr>
          <a:xfrm flipH="1">
            <a:off x="1897242" y="2364840"/>
            <a:ext cx="2494930" cy="3139768"/>
          </a:xfrm>
          <a:custGeom>
            <a:avLst/>
            <a:gdLst>
              <a:gd name="connsiteX0" fmla="*/ 2000924 w 2494930"/>
              <a:gd name="connsiteY0" fmla="*/ 1087415 h 3139768"/>
              <a:gd name="connsiteX1" fmla="*/ 2072963 w 2494930"/>
              <a:gd name="connsiteY1" fmla="*/ 1129282 h 3139768"/>
              <a:gd name="connsiteX2" fmla="*/ 2304085 w 2494930"/>
              <a:gd name="connsiteY2" fmla="*/ 1529014 h 3139768"/>
              <a:gd name="connsiteX3" fmla="*/ 2304085 w 2494930"/>
              <a:gd name="connsiteY3" fmla="*/ 1610754 h 3139768"/>
              <a:gd name="connsiteX4" fmla="*/ 2072963 w 2494930"/>
              <a:gd name="connsiteY4" fmla="*/ 2010486 h 3139768"/>
              <a:gd name="connsiteX5" fmla="*/ 2000924 w 2494930"/>
              <a:gd name="connsiteY5" fmla="*/ 2052353 h 3139768"/>
              <a:gd name="connsiteX6" fmla="*/ 1537679 w 2494930"/>
              <a:gd name="connsiteY6" fmla="*/ 2052353 h 3139768"/>
              <a:gd name="connsiteX7" fmla="*/ 1466641 w 2494930"/>
              <a:gd name="connsiteY7" fmla="*/ 2010486 h 3139768"/>
              <a:gd name="connsiteX8" fmla="*/ 1234518 w 2494930"/>
              <a:gd name="connsiteY8" fmla="*/ 1610754 h 3139768"/>
              <a:gd name="connsiteX9" fmla="*/ 1234518 w 2494930"/>
              <a:gd name="connsiteY9" fmla="*/ 1529014 h 3139768"/>
              <a:gd name="connsiteX10" fmla="*/ 1466641 w 2494930"/>
              <a:gd name="connsiteY10" fmla="*/ 1129282 h 3139768"/>
              <a:gd name="connsiteX11" fmla="*/ 1537679 w 2494930"/>
              <a:gd name="connsiteY11" fmla="*/ 1087415 h 3139768"/>
              <a:gd name="connsiteX12" fmla="*/ 2000924 w 2494930"/>
              <a:gd name="connsiteY12" fmla="*/ 1087415 h 3139768"/>
              <a:gd name="connsiteX13" fmla="*/ 1516872 w 2494930"/>
              <a:gd name="connsiteY13" fmla="*/ 0 h 3139768"/>
              <a:gd name="connsiteX14" fmla="*/ 1481849 w 2494930"/>
              <a:gd name="connsiteY14" fmla="*/ 0 h 3139768"/>
              <a:gd name="connsiteX15" fmla="*/ 1237282 w 2494930"/>
              <a:gd name="connsiteY15" fmla="*/ 0 h 3139768"/>
              <a:gd name="connsiteX16" fmla="*/ 99481 w 2494930"/>
              <a:gd name="connsiteY16" fmla="*/ 0 h 3139768"/>
              <a:gd name="connsiteX17" fmla="*/ 0 w 2494930"/>
              <a:gd name="connsiteY17" fmla="*/ 100333 h 3139768"/>
              <a:gd name="connsiteX18" fmla="*/ 0 w 2494930"/>
              <a:gd name="connsiteY18" fmla="*/ 1039826 h 3139768"/>
              <a:gd name="connsiteX19" fmla="*/ 0 w 2494930"/>
              <a:gd name="connsiteY19" fmla="*/ 2099942 h 3139768"/>
              <a:gd name="connsiteX20" fmla="*/ 0 w 2494930"/>
              <a:gd name="connsiteY20" fmla="*/ 3039435 h 3139768"/>
              <a:gd name="connsiteX21" fmla="*/ 99481 w 2494930"/>
              <a:gd name="connsiteY21" fmla="*/ 3139768 h 3139768"/>
              <a:gd name="connsiteX22" fmla="*/ 1237282 w 2494930"/>
              <a:gd name="connsiteY22" fmla="*/ 3139768 h 3139768"/>
              <a:gd name="connsiteX23" fmla="*/ 1481849 w 2494930"/>
              <a:gd name="connsiteY23" fmla="*/ 3139768 h 3139768"/>
              <a:gd name="connsiteX24" fmla="*/ 1556045 w 2494930"/>
              <a:gd name="connsiteY24" fmla="*/ 3139768 h 3139768"/>
              <a:gd name="connsiteX25" fmla="*/ 1600213 w 2494930"/>
              <a:gd name="connsiteY25" fmla="*/ 3121251 h 3139768"/>
              <a:gd name="connsiteX26" fmla="*/ 1699900 w 2494930"/>
              <a:gd name="connsiteY26" fmla="*/ 3020706 h 3139768"/>
              <a:gd name="connsiteX27" fmla="*/ 2458009 w 2494930"/>
              <a:gd name="connsiteY27" fmla="*/ 1709539 h 3139768"/>
              <a:gd name="connsiteX28" fmla="*/ 2458009 w 2494930"/>
              <a:gd name="connsiteY28" fmla="*/ 1441420 h 3139768"/>
              <a:gd name="connsiteX29" fmla="*/ 1699900 w 2494930"/>
              <a:gd name="connsiteY29" fmla="*/ 130253 h 3139768"/>
              <a:gd name="connsiteX30" fmla="*/ 1535140 w 2494930"/>
              <a:gd name="connsiteY30" fmla="*/ 2427 h 313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94930" h="3139768">
                <a:moveTo>
                  <a:pt x="2000924" y="1087415"/>
                </a:moveTo>
                <a:cubicBezTo>
                  <a:pt x="2030940" y="1087415"/>
                  <a:pt x="2057955" y="1103365"/>
                  <a:pt x="2072963" y="1129282"/>
                </a:cubicBezTo>
                <a:cubicBezTo>
                  <a:pt x="2304085" y="1529014"/>
                  <a:pt x="2304085" y="1529014"/>
                  <a:pt x="2304085" y="1529014"/>
                </a:cubicBezTo>
                <a:cubicBezTo>
                  <a:pt x="2319093" y="1553935"/>
                  <a:pt x="2319093" y="1585834"/>
                  <a:pt x="2304085" y="1610754"/>
                </a:cubicBezTo>
                <a:cubicBezTo>
                  <a:pt x="2072963" y="2010486"/>
                  <a:pt x="2072963" y="2010486"/>
                  <a:pt x="2072963" y="2010486"/>
                </a:cubicBezTo>
                <a:cubicBezTo>
                  <a:pt x="2057955" y="2036404"/>
                  <a:pt x="2030940" y="2052353"/>
                  <a:pt x="2000924" y="2052353"/>
                </a:cubicBezTo>
                <a:cubicBezTo>
                  <a:pt x="1537679" y="2052353"/>
                  <a:pt x="1537679" y="2052353"/>
                  <a:pt x="1537679" y="2052353"/>
                </a:cubicBezTo>
                <a:cubicBezTo>
                  <a:pt x="1508663" y="2052353"/>
                  <a:pt x="1480649" y="2036404"/>
                  <a:pt x="1466641" y="2010486"/>
                </a:cubicBezTo>
                <a:cubicBezTo>
                  <a:pt x="1234518" y="1610754"/>
                  <a:pt x="1234518" y="1610754"/>
                  <a:pt x="1234518" y="1610754"/>
                </a:cubicBezTo>
                <a:cubicBezTo>
                  <a:pt x="1219510" y="1585834"/>
                  <a:pt x="1219510" y="1553935"/>
                  <a:pt x="1234518" y="1529014"/>
                </a:cubicBezTo>
                <a:cubicBezTo>
                  <a:pt x="1466641" y="1129282"/>
                  <a:pt x="1466641" y="1129282"/>
                  <a:pt x="1466641" y="1129282"/>
                </a:cubicBezTo>
                <a:cubicBezTo>
                  <a:pt x="1480649" y="1103365"/>
                  <a:pt x="1508663" y="1087415"/>
                  <a:pt x="1537679" y="1087415"/>
                </a:cubicBezTo>
                <a:cubicBezTo>
                  <a:pt x="2000924" y="1087415"/>
                  <a:pt x="2000924" y="1087415"/>
                  <a:pt x="2000924" y="1087415"/>
                </a:cubicBezTo>
                <a:close/>
                <a:moveTo>
                  <a:pt x="1516872" y="0"/>
                </a:moveTo>
                <a:lnTo>
                  <a:pt x="1481849" y="0"/>
                </a:lnTo>
                <a:lnTo>
                  <a:pt x="1237282" y="0"/>
                </a:lnTo>
                <a:lnTo>
                  <a:pt x="99481" y="0"/>
                </a:lnTo>
                <a:cubicBezTo>
                  <a:pt x="44540" y="0"/>
                  <a:pt x="0" y="44921"/>
                  <a:pt x="0" y="100333"/>
                </a:cubicBezTo>
                <a:lnTo>
                  <a:pt x="0" y="1039826"/>
                </a:lnTo>
                <a:lnTo>
                  <a:pt x="0" y="2099942"/>
                </a:lnTo>
                <a:lnTo>
                  <a:pt x="0" y="3039435"/>
                </a:lnTo>
                <a:cubicBezTo>
                  <a:pt x="0" y="3094847"/>
                  <a:pt x="44540" y="3139768"/>
                  <a:pt x="99481" y="3139768"/>
                </a:cubicBezTo>
                <a:lnTo>
                  <a:pt x="1237282" y="3139768"/>
                </a:lnTo>
                <a:lnTo>
                  <a:pt x="1481849" y="3139768"/>
                </a:lnTo>
                <a:lnTo>
                  <a:pt x="1556045" y="3139768"/>
                </a:lnTo>
                <a:lnTo>
                  <a:pt x="1600213" y="3121251"/>
                </a:lnTo>
                <a:cubicBezTo>
                  <a:pt x="1640826" y="3097545"/>
                  <a:pt x="1675286" y="3063213"/>
                  <a:pt x="1699900" y="3020706"/>
                </a:cubicBezTo>
                <a:cubicBezTo>
                  <a:pt x="1699900" y="3020706"/>
                  <a:pt x="1699900" y="3020706"/>
                  <a:pt x="2458009" y="1709539"/>
                </a:cubicBezTo>
                <a:cubicBezTo>
                  <a:pt x="2507237" y="1627796"/>
                  <a:pt x="2507237" y="1523164"/>
                  <a:pt x="2458009" y="1441420"/>
                </a:cubicBezTo>
                <a:cubicBezTo>
                  <a:pt x="2458009" y="1441420"/>
                  <a:pt x="2458009" y="1441420"/>
                  <a:pt x="1699900" y="130253"/>
                </a:cubicBezTo>
                <a:cubicBezTo>
                  <a:pt x="1662979" y="66493"/>
                  <a:pt x="1603905" y="21126"/>
                  <a:pt x="1535140" y="2427"/>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21" name="Isosceles Triangle 20" descr="Shadow accent to title">
            <a:extLst>
              <a:ext uri="{FF2B5EF4-FFF2-40B4-BE49-F238E27FC236}">
                <a16:creationId xmlns:a16="http://schemas.microsoft.com/office/drawing/2014/main" id="{59A98ED3-718C-409B-BC1D-07842F9F58EB}"/>
              </a:ext>
              <a:ext uri="{C183D7F6-B498-43B3-948B-1728B52AA6E4}">
                <adec:decorative xmlns:adec="http://schemas.microsoft.com/office/drawing/2017/decorative" val="1"/>
              </a:ext>
            </a:extLst>
          </p:cNvPr>
          <p:cNvSpPr/>
          <p:nvPr/>
        </p:nvSpPr>
        <p:spPr>
          <a:xfrm rot="10800000" flipH="1">
            <a:off x="3915924" y="496252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866117" y="1816509"/>
            <a:ext cx="4459766" cy="3146839"/>
          </a:xfrm>
        </p:spPr>
        <p:txBody>
          <a:bodyPr/>
          <a:lstStyle/>
          <a:p>
            <a:r>
              <a:rPr lang="en-ZA" dirty="0"/>
              <a:t>What are we trying to solve?</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4048124" y="3795246"/>
            <a:ext cx="4000500" cy="997905"/>
          </a:xfrm>
        </p:spPr>
        <p:txBody>
          <a:bodyPr/>
          <a:lstStyle/>
          <a:p>
            <a:r>
              <a:rPr lang="en-ZA" dirty="0"/>
              <a:t>Use Office 365 to build an intelligent and searchable image library</a:t>
            </a:r>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xfrm>
            <a:off x="11727656" y="6277243"/>
            <a:ext cx="464344" cy="400188"/>
          </a:xfrm>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142020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Picture placeholder">
            <a:extLst>
              <a:ext uri="{FF2B5EF4-FFF2-40B4-BE49-F238E27FC236}">
                <a16:creationId xmlns:a16="http://schemas.microsoft.com/office/drawing/2014/main" id="{588C9C3E-7C4B-EA46-9848-A17249AC33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descr="Hollow accent">
            <a:extLst>
              <a:ext uri="{FF2B5EF4-FFF2-40B4-BE49-F238E27FC236}">
                <a16:creationId xmlns:a16="http://schemas.microsoft.com/office/drawing/2014/main" id="{10117390-DCFE-4FAE-B3FD-DAECFE779A27}"/>
              </a:ext>
              <a:ext uri="{C183D7F6-B498-43B3-948B-1728B52AA6E4}">
                <adec:decorative xmlns:adec="http://schemas.microsoft.com/office/drawing/2017/decorative"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31" name="TextBox 30" descr="Flag accent to title">
            <a:extLst>
              <a:ext uri="{FF2B5EF4-FFF2-40B4-BE49-F238E27FC236}">
                <a16:creationId xmlns:a16="http://schemas.microsoft.com/office/drawing/2014/main" id="{8FC2E368-898A-440B-A15C-4C5FB13C57D2}"/>
              </a:ext>
              <a:ext uri="{C183D7F6-B498-43B3-948B-1728B52AA6E4}">
                <adec:decorative xmlns:adec="http://schemas.microsoft.com/office/drawing/2017/decorative" val="1"/>
              </a:ext>
            </a:extLst>
          </p:cNvPr>
          <p:cNvSpPr txBox="1">
            <a:spLocks/>
          </p:cNvSpPr>
          <p:nvPr/>
        </p:nvSpPr>
        <p:spPr>
          <a:xfrm flipH="1">
            <a:off x="1897242" y="2364840"/>
            <a:ext cx="2494930" cy="3139768"/>
          </a:xfrm>
          <a:custGeom>
            <a:avLst/>
            <a:gdLst>
              <a:gd name="connsiteX0" fmla="*/ 2000924 w 2494930"/>
              <a:gd name="connsiteY0" fmla="*/ 1087415 h 3139768"/>
              <a:gd name="connsiteX1" fmla="*/ 2072963 w 2494930"/>
              <a:gd name="connsiteY1" fmla="*/ 1129282 h 3139768"/>
              <a:gd name="connsiteX2" fmla="*/ 2304085 w 2494930"/>
              <a:gd name="connsiteY2" fmla="*/ 1529014 h 3139768"/>
              <a:gd name="connsiteX3" fmla="*/ 2304085 w 2494930"/>
              <a:gd name="connsiteY3" fmla="*/ 1610754 h 3139768"/>
              <a:gd name="connsiteX4" fmla="*/ 2072963 w 2494930"/>
              <a:gd name="connsiteY4" fmla="*/ 2010486 h 3139768"/>
              <a:gd name="connsiteX5" fmla="*/ 2000924 w 2494930"/>
              <a:gd name="connsiteY5" fmla="*/ 2052353 h 3139768"/>
              <a:gd name="connsiteX6" fmla="*/ 1537679 w 2494930"/>
              <a:gd name="connsiteY6" fmla="*/ 2052353 h 3139768"/>
              <a:gd name="connsiteX7" fmla="*/ 1466641 w 2494930"/>
              <a:gd name="connsiteY7" fmla="*/ 2010486 h 3139768"/>
              <a:gd name="connsiteX8" fmla="*/ 1234518 w 2494930"/>
              <a:gd name="connsiteY8" fmla="*/ 1610754 h 3139768"/>
              <a:gd name="connsiteX9" fmla="*/ 1234518 w 2494930"/>
              <a:gd name="connsiteY9" fmla="*/ 1529014 h 3139768"/>
              <a:gd name="connsiteX10" fmla="*/ 1466641 w 2494930"/>
              <a:gd name="connsiteY10" fmla="*/ 1129282 h 3139768"/>
              <a:gd name="connsiteX11" fmla="*/ 1537679 w 2494930"/>
              <a:gd name="connsiteY11" fmla="*/ 1087415 h 3139768"/>
              <a:gd name="connsiteX12" fmla="*/ 2000924 w 2494930"/>
              <a:gd name="connsiteY12" fmla="*/ 1087415 h 3139768"/>
              <a:gd name="connsiteX13" fmla="*/ 1516872 w 2494930"/>
              <a:gd name="connsiteY13" fmla="*/ 0 h 3139768"/>
              <a:gd name="connsiteX14" fmla="*/ 1481849 w 2494930"/>
              <a:gd name="connsiteY14" fmla="*/ 0 h 3139768"/>
              <a:gd name="connsiteX15" fmla="*/ 1237282 w 2494930"/>
              <a:gd name="connsiteY15" fmla="*/ 0 h 3139768"/>
              <a:gd name="connsiteX16" fmla="*/ 99481 w 2494930"/>
              <a:gd name="connsiteY16" fmla="*/ 0 h 3139768"/>
              <a:gd name="connsiteX17" fmla="*/ 0 w 2494930"/>
              <a:gd name="connsiteY17" fmla="*/ 100333 h 3139768"/>
              <a:gd name="connsiteX18" fmla="*/ 0 w 2494930"/>
              <a:gd name="connsiteY18" fmla="*/ 1039826 h 3139768"/>
              <a:gd name="connsiteX19" fmla="*/ 0 w 2494930"/>
              <a:gd name="connsiteY19" fmla="*/ 2099942 h 3139768"/>
              <a:gd name="connsiteX20" fmla="*/ 0 w 2494930"/>
              <a:gd name="connsiteY20" fmla="*/ 3039435 h 3139768"/>
              <a:gd name="connsiteX21" fmla="*/ 99481 w 2494930"/>
              <a:gd name="connsiteY21" fmla="*/ 3139768 h 3139768"/>
              <a:gd name="connsiteX22" fmla="*/ 1237282 w 2494930"/>
              <a:gd name="connsiteY22" fmla="*/ 3139768 h 3139768"/>
              <a:gd name="connsiteX23" fmla="*/ 1481849 w 2494930"/>
              <a:gd name="connsiteY23" fmla="*/ 3139768 h 3139768"/>
              <a:gd name="connsiteX24" fmla="*/ 1556045 w 2494930"/>
              <a:gd name="connsiteY24" fmla="*/ 3139768 h 3139768"/>
              <a:gd name="connsiteX25" fmla="*/ 1600213 w 2494930"/>
              <a:gd name="connsiteY25" fmla="*/ 3121251 h 3139768"/>
              <a:gd name="connsiteX26" fmla="*/ 1699900 w 2494930"/>
              <a:gd name="connsiteY26" fmla="*/ 3020706 h 3139768"/>
              <a:gd name="connsiteX27" fmla="*/ 2458009 w 2494930"/>
              <a:gd name="connsiteY27" fmla="*/ 1709539 h 3139768"/>
              <a:gd name="connsiteX28" fmla="*/ 2458009 w 2494930"/>
              <a:gd name="connsiteY28" fmla="*/ 1441420 h 3139768"/>
              <a:gd name="connsiteX29" fmla="*/ 1699900 w 2494930"/>
              <a:gd name="connsiteY29" fmla="*/ 130253 h 3139768"/>
              <a:gd name="connsiteX30" fmla="*/ 1535140 w 2494930"/>
              <a:gd name="connsiteY30" fmla="*/ 2427 h 313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94930" h="3139768">
                <a:moveTo>
                  <a:pt x="2000924" y="1087415"/>
                </a:moveTo>
                <a:cubicBezTo>
                  <a:pt x="2030940" y="1087415"/>
                  <a:pt x="2057955" y="1103365"/>
                  <a:pt x="2072963" y="1129282"/>
                </a:cubicBezTo>
                <a:cubicBezTo>
                  <a:pt x="2304085" y="1529014"/>
                  <a:pt x="2304085" y="1529014"/>
                  <a:pt x="2304085" y="1529014"/>
                </a:cubicBezTo>
                <a:cubicBezTo>
                  <a:pt x="2319093" y="1553935"/>
                  <a:pt x="2319093" y="1585834"/>
                  <a:pt x="2304085" y="1610754"/>
                </a:cubicBezTo>
                <a:cubicBezTo>
                  <a:pt x="2072963" y="2010486"/>
                  <a:pt x="2072963" y="2010486"/>
                  <a:pt x="2072963" y="2010486"/>
                </a:cubicBezTo>
                <a:cubicBezTo>
                  <a:pt x="2057955" y="2036404"/>
                  <a:pt x="2030940" y="2052353"/>
                  <a:pt x="2000924" y="2052353"/>
                </a:cubicBezTo>
                <a:cubicBezTo>
                  <a:pt x="1537679" y="2052353"/>
                  <a:pt x="1537679" y="2052353"/>
                  <a:pt x="1537679" y="2052353"/>
                </a:cubicBezTo>
                <a:cubicBezTo>
                  <a:pt x="1508663" y="2052353"/>
                  <a:pt x="1480649" y="2036404"/>
                  <a:pt x="1466641" y="2010486"/>
                </a:cubicBezTo>
                <a:cubicBezTo>
                  <a:pt x="1234518" y="1610754"/>
                  <a:pt x="1234518" y="1610754"/>
                  <a:pt x="1234518" y="1610754"/>
                </a:cubicBezTo>
                <a:cubicBezTo>
                  <a:pt x="1219510" y="1585834"/>
                  <a:pt x="1219510" y="1553935"/>
                  <a:pt x="1234518" y="1529014"/>
                </a:cubicBezTo>
                <a:cubicBezTo>
                  <a:pt x="1466641" y="1129282"/>
                  <a:pt x="1466641" y="1129282"/>
                  <a:pt x="1466641" y="1129282"/>
                </a:cubicBezTo>
                <a:cubicBezTo>
                  <a:pt x="1480649" y="1103365"/>
                  <a:pt x="1508663" y="1087415"/>
                  <a:pt x="1537679" y="1087415"/>
                </a:cubicBezTo>
                <a:cubicBezTo>
                  <a:pt x="2000924" y="1087415"/>
                  <a:pt x="2000924" y="1087415"/>
                  <a:pt x="2000924" y="1087415"/>
                </a:cubicBezTo>
                <a:close/>
                <a:moveTo>
                  <a:pt x="1516872" y="0"/>
                </a:moveTo>
                <a:lnTo>
                  <a:pt x="1481849" y="0"/>
                </a:lnTo>
                <a:lnTo>
                  <a:pt x="1237282" y="0"/>
                </a:lnTo>
                <a:lnTo>
                  <a:pt x="99481" y="0"/>
                </a:lnTo>
                <a:cubicBezTo>
                  <a:pt x="44540" y="0"/>
                  <a:pt x="0" y="44921"/>
                  <a:pt x="0" y="100333"/>
                </a:cubicBezTo>
                <a:lnTo>
                  <a:pt x="0" y="1039826"/>
                </a:lnTo>
                <a:lnTo>
                  <a:pt x="0" y="2099942"/>
                </a:lnTo>
                <a:lnTo>
                  <a:pt x="0" y="3039435"/>
                </a:lnTo>
                <a:cubicBezTo>
                  <a:pt x="0" y="3094847"/>
                  <a:pt x="44540" y="3139768"/>
                  <a:pt x="99481" y="3139768"/>
                </a:cubicBezTo>
                <a:lnTo>
                  <a:pt x="1237282" y="3139768"/>
                </a:lnTo>
                <a:lnTo>
                  <a:pt x="1481849" y="3139768"/>
                </a:lnTo>
                <a:lnTo>
                  <a:pt x="1556045" y="3139768"/>
                </a:lnTo>
                <a:lnTo>
                  <a:pt x="1600213" y="3121251"/>
                </a:lnTo>
                <a:cubicBezTo>
                  <a:pt x="1640826" y="3097545"/>
                  <a:pt x="1675286" y="3063213"/>
                  <a:pt x="1699900" y="3020706"/>
                </a:cubicBezTo>
                <a:cubicBezTo>
                  <a:pt x="1699900" y="3020706"/>
                  <a:pt x="1699900" y="3020706"/>
                  <a:pt x="2458009" y="1709539"/>
                </a:cubicBezTo>
                <a:cubicBezTo>
                  <a:pt x="2507237" y="1627796"/>
                  <a:pt x="2507237" y="1523164"/>
                  <a:pt x="2458009" y="1441420"/>
                </a:cubicBezTo>
                <a:cubicBezTo>
                  <a:pt x="2458009" y="1441420"/>
                  <a:pt x="2458009" y="1441420"/>
                  <a:pt x="1699900" y="130253"/>
                </a:cubicBezTo>
                <a:cubicBezTo>
                  <a:pt x="1662979" y="66493"/>
                  <a:pt x="1603905" y="21126"/>
                  <a:pt x="1535140" y="2427"/>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21" name="Isosceles Triangle 20" descr="Shadow accent to title">
            <a:extLst>
              <a:ext uri="{FF2B5EF4-FFF2-40B4-BE49-F238E27FC236}">
                <a16:creationId xmlns:a16="http://schemas.microsoft.com/office/drawing/2014/main" id="{59A98ED3-718C-409B-BC1D-07842F9F58EB}"/>
              </a:ext>
              <a:ext uri="{C183D7F6-B498-43B3-948B-1728B52AA6E4}">
                <adec:decorative xmlns:adec="http://schemas.microsoft.com/office/drawing/2017/decorative" val="1"/>
              </a:ext>
            </a:extLst>
          </p:cNvPr>
          <p:cNvSpPr/>
          <p:nvPr/>
        </p:nvSpPr>
        <p:spPr>
          <a:xfrm rot="10800000" flipH="1">
            <a:off x="3915924" y="496252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1021" y="373375"/>
            <a:ext cx="6767672" cy="5621242"/>
          </a:xfrm>
        </p:spPr>
        <p:txBody>
          <a:bodyPr/>
          <a:lstStyle/>
          <a:p>
            <a:r>
              <a:rPr lang="en-ZA" dirty="0"/>
              <a:t>Test Cognitive Service Right now!</a:t>
            </a:r>
            <a:br>
              <a:rPr lang="en-ZA" dirty="0"/>
            </a:br>
            <a:br>
              <a:rPr lang="en-ZA" dirty="0"/>
            </a:br>
            <a:r>
              <a:rPr lang="en-ZA" sz="2800" dirty="0">
                <a:latin typeface="Arial" panose="020B0604020202020204" pitchFamily="34" charset="0"/>
                <a:cs typeface="Arial" panose="020B0604020202020204" pitchFamily="34" charset="0"/>
              </a:rPr>
              <a:t>Let’s see how old the Microsoft AI Face </a:t>
            </a:r>
            <a:r>
              <a:rPr lang="en-ZA" sz="2800" dirty="0" err="1">
                <a:latin typeface="Arial" panose="020B0604020202020204" pitchFamily="34" charset="0"/>
                <a:cs typeface="Arial" panose="020B0604020202020204" pitchFamily="34" charset="0"/>
              </a:rPr>
              <a:t>Recognitiion</a:t>
            </a:r>
            <a:r>
              <a:rPr lang="en-ZA" sz="2800" dirty="0">
                <a:latin typeface="Arial" panose="020B0604020202020204" pitchFamily="34" charset="0"/>
                <a:cs typeface="Arial" panose="020B0604020202020204" pitchFamily="34" charset="0"/>
              </a:rPr>
              <a:t> thinks you are?</a:t>
            </a:r>
            <a:br>
              <a:rPr lang="en-ZA" dirty="0"/>
            </a:br>
            <a:br>
              <a:rPr lang="en-ZA" dirty="0"/>
            </a:br>
            <a:br>
              <a:rPr lang="en-ZA" dirty="0"/>
            </a:br>
            <a:br>
              <a:rPr lang="en-ZA" dirty="0"/>
            </a:br>
            <a:endParaRPr lang="en-ZA"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286186" y="3379298"/>
            <a:ext cx="6361105" cy="2482471"/>
          </a:xfrm>
        </p:spPr>
        <p:txBody>
          <a:bodyPr/>
          <a:lstStyle/>
          <a:p>
            <a:r>
              <a:rPr lang="en-ZA" sz="3600" dirty="0"/>
              <a:t>Send an email with a selfie or a picture to:</a:t>
            </a:r>
          </a:p>
          <a:p>
            <a:endParaRPr lang="en-ZA" dirty="0"/>
          </a:p>
          <a:p>
            <a:pPr algn="ctr"/>
            <a:r>
              <a:rPr lang="en-ZA" sz="3600" b="1" dirty="0">
                <a:latin typeface="Arial" panose="020B0604020202020204" pitchFamily="34" charset="0"/>
                <a:cs typeface="Arial" panose="020B0604020202020204" pitchFamily="34" charset="0"/>
              </a:rPr>
              <a:t>howoldami@tykorusa.com</a:t>
            </a:r>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xfrm>
            <a:off x="11727656" y="6277243"/>
            <a:ext cx="464344" cy="400188"/>
          </a:xfrm>
        </p:spPr>
        <p:txBody>
          <a:bodyPr/>
          <a:lstStyle/>
          <a:p>
            <a:fld id="{19B51A1E-902D-48AF-9020-955120F399B6}" type="slidenum">
              <a:rPr lang="en-ZA" smtClean="0"/>
              <a:pPr/>
              <a:t>4</a:t>
            </a:fld>
            <a:endParaRPr lang="en-ZA" dirty="0"/>
          </a:p>
        </p:txBody>
      </p:sp>
      <p:pic>
        <p:nvPicPr>
          <p:cNvPr id="2" name="Picture 1">
            <a:extLst>
              <a:ext uri="{FF2B5EF4-FFF2-40B4-BE49-F238E27FC236}">
                <a16:creationId xmlns:a16="http://schemas.microsoft.com/office/drawing/2014/main" id="{439C3C58-149E-4EB9-99C2-53AC694D44DD}"/>
              </a:ext>
            </a:extLst>
          </p:cNvPr>
          <p:cNvPicPr>
            <a:picLocks noChangeAspect="1"/>
          </p:cNvPicPr>
          <p:nvPr/>
        </p:nvPicPr>
        <p:blipFill>
          <a:blip r:embed="rId3"/>
          <a:stretch>
            <a:fillRect/>
          </a:stretch>
        </p:blipFill>
        <p:spPr>
          <a:xfrm>
            <a:off x="7044167" y="160061"/>
            <a:ext cx="4609167" cy="5527938"/>
          </a:xfrm>
          <a:prstGeom prst="rect">
            <a:avLst/>
          </a:prstGeom>
          <a:effectLst>
            <a:outerShdw blurRad="127000" dist="38100" dir="5400000" algn="t" rotWithShape="0">
              <a:prstClr val="black">
                <a:alpha val="40000"/>
              </a:prstClr>
            </a:outerShdw>
          </a:effectLst>
        </p:spPr>
      </p:pic>
    </p:spTree>
    <p:extLst>
      <p:ext uri="{BB962C8B-B14F-4D97-AF65-F5344CB8AC3E}">
        <p14:creationId xmlns:p14="http://schemas.microsoft.com/office/powerpoint/2010/main" val="3672844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Picture placeholder">
            <a:extLst>
              <a:ext uri="{FF2B5EF4-FFF2-40B4-BE49-F238E27FC236}">
                <a16:creationId xmlns:a16="http://schemas.microsoft.com/office/drawing/2014/main" id="{588C9C3E-7C4B-EA46-9848-A17249AC33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15" name="Freeform 5" descr="Hollow accent">
            <a:extLst>
              <a:ext uri="{FF2B5EF4-FFF2-40B4-BE49-F238E27FC236}">
                <a16:creationId xmlns:a16="http://schemas.microsoft.com/office/drawing/2014/main" id="{10117390-DCFE-4FAE-B3FD-DAECFE779A27}"/>
              </a:ext>
              <a:ext uri="{C183D7F6-B498-43B3-948B-1728B52AA6E4}">
                <adec:decorative xmlns:adec="http://schemas.microsoft.com/office/drawing/2017/decorative" val="1"/>
              </a:ext>
            </a:extLst>
          </p:cNvPr>
          <p:cNvSpPr>
            <a:spLocks noChangeAspect="1"/>
          </p:cNvSpPr>
          <p:nvPr/>
        </p:nvSpPr>
        <p:spPr bwMode="auto">
          <a:xfrm>
            <a:off x="8713227" y="2049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31" name="TextBox 30" descr="Flag accent to title">
            <a:extLst>
              <a:ext uri="{FF2B5EF4-FFF2-40B4-BE49-F238E27FC236}">
                <a16:creationId xmlns:a16="http://schemas.microsoft.com/office/drawing/2014/main" id="{8FC2E368-898A-440B-A15C-4C5FB13C57D2}"/>
              </a:ext>
              <a:ext uri="{C183D7F6-B498-43B3-948B-1728B52AA6E4}">
                <adec:decorative xmlns:adec="http://schemas.microsoft.com/office/drawing/2017/decorative" val="1"/>
              </a:ext>
            </a:extLst>
          </p:cNvPr>
          <p:cNvSpPr txBox="1">
            <a:spLocks/>
          </p:cNvSpPr>
          <p:nvPr/>
        </p:nvSpPr>
        <p:spPr>
          <a:xfrm flipH="1">
            <a:off x="1897242" y="2364840"/>
            <a:ext cx="2494930" cy="3139768"/>
          </a:xfrm>
          <a:custGeom>
            <a:avLst/>
            <a:gdLst>
              <a:gd name="connsiteX0" fmla="*/ 2000924 w 2494930"/>
              <a:gd name="connsiteY0" fmla="*/ 1087415 h 3139768"/>
              <a:gd name="connsiteX1" fmla="*/ 2072963 w 2494930"/>
              <a:gd name="connsiteY1" fmla="*/ 1129282 h 3139768"/>
              <a:gd name="connsiteX2" fmla="*/ 2304085 w 2494930"/>
              <a:gd name="connsiteY2" fmla="*/ 1529014 h 3139768"/>
              <a:gd name="connsiteX3" fmla="*/ 2304085 w 2494930"/>
              <a:gd name="connsiteY3" fmla="*/ 1610754 h 3139768"/>
              <a:gd name="connsiteX4" fmla="*/ 2072963 w 2494930"/>
              <a:gd name="connsiteY4" fmla="*/ 2010486 h 3139768"/>
              <a:gd name="connsiteX5" fmla="*/ 2000924 w 2494930"/>
              <a:gd name="connsiteY5" fmla="*/ 2052353 h 3139768"/>
              <a:gd name="connsiteX6" fmla="*/ 1537679 w 2494930"/>
              <a:gd name="connsiteY6" fmla="*/ 2052353 h 3139768"/>
              <a:gd name="connsiteX7" fmla="*/ 1466641 w 2494930"/>
              <a:gd name="connsiteY7" fmla="*/ 2010486 h 3139768"/>
              <a:gd name="connsiteX8" fmla="*/ 1234518 w 2494930"/>
              <a:gd name="connsiteY8" fmla="*/ 1610754 h 3139768"/>
              <a:gd name="connsiteX9" fmla="*/ 1234518 w 2494930"/>
              <a:gd name="connsiteY9" fmla="*/ 1529014 h 3139768"/>
              <a:gd name="connsiteX10" fmla="*/ 1466641 w 2494930"/>
              <a:gd name="connsiteY10" fmla="*/ 1129282 h 3139768"/>
              <a:gd name="connsiteX11" fmla="*/ 1537679 w 2494930"/>
              <a:gd name="connsiteY11" fmla="*/ 1087415 h 3139768"/>
              <a:gd name="connsiteX12" fmla="*/ 2000924 w 2494930"/>
              <a:gd name="connsiteY12" fmla="*/ 1087415 h 3139768"/>
              <a:gd name="connsiteX13" fmla="*/ 1516872 w 2494930"/>
              <a:gd name="connsiteY13" fmla="*/ 0 h 3139768"/>
              <a:gd name="connsiteX14" fmla="*/ 1481849 w 2494930"/>
              <a:gd name="connsiteY14" fmla="*/ 0 h 3139768"/>
              <a:gd name="connsiteX15" fmla="*/ 1237282 w 2494930"/>
              <a:gd name="connsiteY15" fmla="*/ 0 h 3139768"/>
              <a:gd name="connsiteX16" fmla="*/ 99481 w 2494930"/>
              <a:gd name="connsiteY16" fmla="*/ 0 h 3139768"/>
              <a:gd name="connsiteX17" fmla="*/ 0 w 2494930"/>
              <a:gd name="connsiteY17" fmla="*/ 100333 h 3139768"/>
              <a:gd name="connsiteX18" fmla="*/ 0 w 2494930"/>
              <a:gd name="connsiteY18" fmla="*/ 1039826 h 3139768"/>
              <a:gd name="connsiteX19" fmla="*/ 0 w 2494930"/>
              <a:gd name="connsiteY19" fmla="*/ 2099942 h 3139768"/>
              <a:gd name="connsiteX20" fmla="*/ 0 w 2494930"/>
              <a:gd name="connsiteY20" fmla="*/ 3039435 h 3139768"/>
              <a:gd name="connsiteX21" fmla="*/ 99481 w 2494930"/>
              <a:gd name="connsiteY21" fmla="*/ 3139768 h 3139768"/>
              <a:gd name="connsiteX22" fmla="*/ 1237282 w 2494930"/>
              <a:gd name="connsiteY22" fmla="*/ 3139768 h 3139768"/>
              <a:gd name="connsiteX23" fmla="*/ 1481849 w 2494930"/>
              <a:gd name="connsiteY23" fmla="*/ 3139768 h 3139768"/>
              <a:gd name="connsiteX24" fmla="*/ 1556045 w 2494930"/>
              <a:gd name="connsiteY24" fmla="*/ 3139768 h 3139768"/>
              <a:gd name="connsiteX25" fmla="*/ 1600213 w 2494930"/>
              <a:gd name="connsiteY25" fmla="*/ 3121251 h 3139768"/>
              <a:gd name="connsiteX26" fmla="*/ 1699900 w 2494930"/>
              <a:gd name="connsiteY26" fmla="*/ 3020706 h 3139768"/>
              <a:gd name="connsiteX27" fmla="*/ 2458009 w 2494930"/>
              <a:gd name="connsiteY27" fmla="*/ 1709539 h 3139768"/>
              <a:gd name="connsiteX28" fmla="*/ 2458009 w 2494930"/>
              <a:gd name="connsiteY28" fmla="*/ 1441420 h 3139768"/>
              <a:gd name="connsiteX29" fmla="*/ 1699900 w 2494930"/>
              <a:gd name="connsiteY29" fmla="*/ 130253 h 3139768"/>
              <a:gd name="connsiteX30" fmla="*/ 1535140 w 2494930"/>
              <a:gd name="connsiteY30" fmla="*/ 2427 h 3139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94930" h="3139768">
                <a:moveTo>
                  <a:pt x="2000924" y="1087415"/>
                </a:moveTo>
                <a:cubicBezTo>
                  <a:pt x="2030940" y="1087415"/>
                  <a:pt x="2057955" y="1103365"/>
                  <a:pt x="2072963" y="1129282"/>
                </a:cubicBezTo>
                <a:cubicBezTo>
                  <a:pt x="2304085" y="1529014"/>
                  <a:pt x="2304085" y="1529014"/>
                  <a:pt x="2304085" y="1529014"/>
                </a:cubicBezTo>
                <a:cubicBezTo>
                  <a:pt x="2319093" y="1553935"/>
                  <a:pt x="2319093" y="1585834"/>
                  <a:pt x="2304085" y="1610754"/>
                </a:cubicBezTo>
                <a:cubicBezTo>
                  <a:pt x="2072963" y="2010486"/>
                  <a:pt x="2072963" y="2010486"/>
                  <a:pt x="2072963" y="2010486"/>
                </a:cubicBezTo>
                <a:cubicBezTo>
                  <a:pt x="2057955" y="2036404"/>
                  <a:pt x="2030940" y="2052353"/>
                  <a:pt x="2000924" y="2052353"/>
                </a:cubicBezTo>
                <a:cubicBezTo>
                  <a:pt x="1537679" y="2052353"/>
                  <a:pt x="1537679" y="2052353"/>
                  <a:pt x="1537679" y="2052353"/>
                </a:cubicBezTo>
                <a:cubicBezTo>
                  <a:pt x="1508663" y="2052353"/>
                  <a:pt x="1480649" y="2036404"/>
                  <a:pt x="1466641" y="2010486"/>
                </a:cubicBezTo>
                <a:cubicBezTo>
                  <a:pt x="1234518" y="1610754"/>
                  <a:pt x="1234518" y="1610754"/>
                  <a:pt x="1234518" y="1610754"/>
                </a:cubicBezTo>
                <a:cubicBezTo>
                  <a:pt x="1219510" y="1585834"/>
                  <a:pt x="1219510" y="1553935"/>
                  <a:pt x="1234518" y="1529014"/>
                </a:cubicBezTo>
                <a:cubicBezTo>
                  <a:pt x="1466641" y="1129282"/>
                  <a:pt x="1466641" y="1129282"/>
                  <a:pt x="1466641" y="1129282"/>
                </a:cubicBezTo>
                <a:cubicBezTo>
                  <a:pt x="1480649" y="1103365"/>
                  <a:pt x="1508663" y="1087415"/>
                  <a:pt x="1537679" y="1087415"/>
                </a:cubicBezTo>
                <a:cubicBezTo>
                  <a:pt x="2000924" y="1087415"/>
                  <a:pt x="2000924" y="1087415"/>
                  <a:pt x="2000924" y="1087415"/>
                </a:cubicBezTo>
                <a:close/>
                <a:moveTo>
                  <a:pt x="1516872" y="0"/>
                </a:moveTo>
                <a:lnTo>
                  <a:pt x="1481849" y="0"/>
                </a:lnTo>
                <a:lnTo>
                  <a:pt x="1237282" y="0"/>
                </a:lnTo>
                <a:lnTo>
                  <a:pt x="99481" y="0"/>
                </a:lnTo>
                <a:cubicBezTo>
                  <a:pt x="44540" y="0"/>
                  <a:pt x="0" y="44921"/>
                  <a:pt x="0" y="100333"/>
                </a:cubicBezTo>
                <a:lnTo>
                  <a:pt x="0" y="1039826"/>
                </a:lnTo>
                <a:lnTo>
                  <a:pt x="0" y="2099942"/>
                </a:lnTo>
                <a:lnTo>
                  <a:pt x="0" y="3039435"/>
                </a:lnTo>
                <a:cubicBezTo>
                  <a:pt x="0" y="3094847"/>
                  <a:pt x="44540" y="3139768"/>
                  <a:pt x="99481" y="3139768"/>
                </a:cubicBezTo>
                <a:lnTo>
                  <a:pt x="1237282" y="3139768"/>
                </a:lnTo>
                <a:lnTo>
                  <a:pt x="1481849" y="3139768"/>
                </a:lnTo>
                <a:lnTo>
                  <a:pt x="1556045" y="3139768"/>
                </a:lnTo>
                <a:lnTo>
                  <a:pt x="1600213" y="3121251"/>
                </a:lnTo>
                <a:cubicBezTo>
                  <a:pt x="1640826" y="3097545"/>
                  <a:pt x="1675286" y="3063213"/>
                  <a:pt x="1699900" y="3020706"/>
                </a:cubicBezTo>
                <a:cubicBezTo>
                  <a:pt x="1699900" y="3020706"/>
                  <a:pt x="1699900" y="3020706"/>
                  <a:pt x="2458009" y="1709539"/>
                </a:cubicBezTo>
                <a:cubicBezTo>
                  <a:pt x="2507237" y="1627796"/>
                  <a:pt x="2507237" y="1523164"/>
                  <a:pt x="2458009" y="1441420"/>
                </a:cubicBezTo>
                <a:cubicBezTo>
                  <a:pt x="2458009" y="1441420"/>
                  <a:pt x="2458009" y="1441420"/>
                  <a:pt x="1699900" y="130253"/>
                </a:cubicBezTo>
                <a:cubicBezTo>
                  <a:pt x="1662979" y="66493"/>
                  <a:pt x="1603905" y="21126"/>
                  <a:pt x="1535140" y="2427"/>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21" name="Isosceles Triangle 20" descr="Shadow accent to title">
            <a:extLst>
              <a:ext uri="{FF2B5EF4-FFF2-40B4-BE49-F238E27FC236}">
                <a16:creationId xmlns:a16="http://schemas.microsoft.com/office/drawing/2014/main" id="{59A98ED3-718C-409B-BC1D-07842F9F58EB}"/>
              </a:ext>
              <a:ext uri="{C183D7F6-B498-43B3-948B-1728B52AA6E4}">
                <adec:decorative xmlns:adec="http://schemas.microsoft.com/office/drawing/2017/decorative" val="1"/>
              </a:ext>
            </a:extLst>
          </p:cNvPr>
          <p:cNvSpPr/>
          <p:nvPr/>
        </p:nvSpPr>
        <p:spPr>
          <a:xfrm rot="10800000" flipH="1">
            <a:off x="3915924" y="496252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1159303" y="449348"/>
            <a:ext cx="9392575" cy="3688099"/>
          </a:xfrm>
        </p:spPr>
        <p:txBody>
          <a:bodyPr/>
          <a:lstStyle/>
          <a:p>
            <a:pPr algn="ctr"/>
            <a:r>
              <a:rPr lang="en-ZA" dirty="0"/>
              <a:t>Demonstration</a:t>
            </a:r>
            <a:br>
              <a:rPr lang="en-ZA" dirty="0"/>
            </a:br>
            <a:br>
              <a:rPr lang="en-ZA" dirty="0"/>
            </a:br>
            <a:r>
              <a:rPr lang="en-ZA" dirty="0" err="1"/>
              <a:t>Tykor</a:t>
            </a:r>
            <a:r>
              <a:rPr lang="en-ZA" dirty="0"/>
              <a:t> USA</a:t>
            </a:r>
            <a:br>
              <a:rPr lang="en-ZA" dirty="0"/>
            </a:br>
            <a:br>
              <a:rPr lang="en-ZA" dirty="0"/>
            </a:br>
            <a:r>
              <a:rPr lang="en-ZA" dirty="0"/>
              <a:t> Image Management System</a:t>
            </a:r>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xfrm>
            <a:off x="11727656" y="6277243"/>
            <a:ext cx="464344" cy="400188"/>
          </a:xfrm>
        </p:spPr>
        <p:txBody>
          <a:bodyPr/>
          <a:lstStyle/>
          <a:p>
            <a:fld id="{19B51A1E-902D-48AF-9020-955120F399B6}" type="slidenum">
              <a:rPr lang="en-ZA" smtClean="0"/>
              <a:pPr/>
              <a:t>5</a:t>
            </a:fld>
            <a:endParaRPr lang="en-ZA" dirty="0"/>
          </a:p>
        </p:txBody>
      </p:sp>
    </p:spTree>
    <p:extLst>
      <p:ext uri="{BB962C8B-B14F-4D97-AF65-F5344CB8AC3E}">
        <p14:creationId xmlns:p14="http://schemas.microsoft.com/office/powerpoint/2010/main" val="253904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24" name="TextBox 23" descr="Accent piece to title box">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18" name="Isosceles Triangle 17" descr="Shadow for title box">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235685" y="393507"/>
            <a:ext cx="4459766" cy="3146839"/>
          </a:xfrm>
        </p:spPr>
        <p:txBody>
          <a:bodyPr/>
          <a:lstStyle/>
          <a:p>
            <a:r>
              <a:rPr lang="en-ZA" dirty="0"/>
              <a:t>First Ingredient</a:t>
            </a:r>
            <a:br>
              <a:rPr lang="en-ZA" dirty="0"/>
            </a:br>
            <a:br>
              <a:rPr lang="en-ZA" dirty="0"/>
            </a:br>
            <a:r>
              <a:rPr lang="en-ZA" sz="4000" dirty="0"/>
              <a:t>Office 365</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r>
              <a:rPr lang="en-ZA" dirty="0"/>
              <a:t>Image Storage </a:t>
            </a:r>
          </a:p>
        </p:txBody>
      </p:sp>
      <p:sp>
        <p:nvSpPr>
          <p:cNvPr id="15" name="Freeform 5" descr="Accent block">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ZA" smtClean="0"/>
              <a:pPr/>
              <a:t>6</a:t>
            </a:fld>
            <a:endParaRPr lang="en-ZA" dirty="0"/>
          </a:p>
        </p:txBody>
      </p:sp>
    </p:spTree>
    <p:extLst>
      <p:ext uri="{BB962C8B-B14F-4D97-AF65-F5344CB8AC3E}">
        <p14:creationId xmlns:p14="http://schemas.microsoft.com/office/powerpoint/2010/main" val="409167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a:xfrm>
            <a:off x="350044" y="209186"/>
            <a:ext cx="8687356" cy="6439627"/>
          </a:xfrm>
        </p:spPr>
      </p:pic>
      <p:sp>
        <p:nvSpPr>
          <p:cNvPr id="24" name="TextBox 23" descr="Accent piece to title box">
            <a:extLst>
              <a:ext uri="{FF2B5EF4-FFF2-40B4-BE49-F238E27FC236}">
                <a16:creationId xmlns:a16="http://schemas.microsoft.com/office/drawing/2014/main" id="{993B1474-02E3-4509-B5C5-84427653BA68}"/>
              </a:ext>
              <a:ext uri="{C183D7F6-B498-43B3-948B-1728B52AA6E4}">
                <adec:decorative xmlns:adec="http://schemas.microsoft.com/office/drawing/2017/decorative"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ZA" dirty="0"/>
          </a:p>
        </p:txBody>
      </p:sp>
      <p:sp>
        <p:nvSpPr>
          <p:cNvPr id="18" name="Isosceles Triangle 17" descr="Shadow for title box">
            <a:extLst>
              <a:ext uri="{FF2B5EF4-FFF2-40B4-BE49-F238E27FC236}">
                <a16:creationId xmlns:a16="http://schemas.microsoft.com/office/drawing/2014/main" id="{FAB4748B-F532-4C70-827A-5FEA8C084327}"/>
              </a:ext>
              <a:ext uri="{C183D7F6-B498-43B3-948B-1728B52AA6E4}">
                <adec:decorative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957552" y="489395"/>
            <a:ext cx="7366325" cy="3146839"/>
          </a:xfrm>
        </p:spPr>
        <p:txBody>
          <a:bodyPr/>
          <a:lstStyle/>
          <a:p>
            <a:r>
              <a:rPr lang="en-ZA" dirty="0"/>
              <a:t>Second Ingredient:</a:t>
            </a:r>
            <a:br>
              <a:rPr lang="en-ZA" dirty="0"/>
            </a:br>
            <a:br>
              <a:rPr lang="en-ZA" dirty="0"/>
            </a:br>
            <a:r>
              <a:rPr lang="en-ZA" sz="3600" dirty="0"/>
              <a:t>Microsoft Cognitive Services</a:t>
            </a:r>
            <a:br>
              <a:rPr lang="en-ZA" sz="3600" dirty="0"/>
            </a:br>
            <a:r>
              <a:rPr lang="en-ZA" sz="3600" dirty="0"/>
              <a:t>Artificial Intelligence</a:t>
            </a:r>
          </a:p>
        </p:txBody>
      </p:sp>
      <p:sp>
        <p:nvSpPr>
          <p:cNvPr id="15" name="Freeform 5" descr="Accent block">
            <a:extLst>
              <a:ext uri="{FF2B5EF4-FFF2-40B4-BE49-F238E27FC236}">
                <a16:creationId xmlns:a16="http://schemas.microsoft.com/office/drawing/2014/main" id="{7746F873-A4ED-4E4C-BB89-CA0FBB9E9582}"/>
              </a:ext>
              <a:ext uri="{C183D7F6-B498-43B3-948B-1728B52AA6E4}">
                <adec:decorative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ZA"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ZA" smtClean="0"/>
              <a:pPr/>
              <a:t>7</a:t>
            </a:fld>
            <a:endParaRPr lang="en-ZA" dirty="0"/>
          </a:p>
        </p:txBody>
      </p:sp>
    </p:spTree>
    <p:extLst>
      <p:ext uri="{BB962C8B-B14F-4D97-AF65-F5344CB8AC3E}">
        <p14:creationId xmlns:p14="http://schemas.microsoft.com/office/powerpoint/2010/main" val="2513620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1490DB8-89AA-4E20-8FFF-CE1BED999C85}"/>
              </a:ext>
            </a:extLst>
          </p:cNvPr>
          <p:cNvSpPr>
            <a:spLocks noGrp="1"/>
          </p:cNvSpPr>
          <p:nvPr>
            <p:ph type="subTitle" idx="1"/>
          </p:nvPr>
        </p:nvSpPr>
        <p:spPr/>
        <p:txBody>
          <a:bodyPr/>
          <a:lstStyle/>
          <a:p>
            <a:endParaRPr lang="en-US"/>
          </a:p>
        </p:txBody>
      </p:sp>
      <p:sp>
        <p:nvSpPr>
          <p:cNvPr id="5" name="Slide Number Placeholder 4">
            <a:extLst>
              <a:ext uri="{FF2B5EF4-FFF2-40B4-BE49-F238E27FC236}">
                <a16:creationId xmlns:a16="http://schemas.microsoft.com/office/drawing/2014/main" id="{07CD89E9-4738-40A9-B680-7EAE3D1C214C}"/>
              </a:ext>
            </a:extLst>
          </p:cNvPr>
          <p:cNvSpPr>
            <a:spLocks noGrp="1"/>
          </p:cNvSpPr>
          <p:nvPr>
            <p:ph type="sldNum" sz="quarter" idx="12"/>
          </p:nvPr>
        </p:nvSpPr>
        <p:spPr/>
        <p:txBody>
          <a:bodyPr/>
          <a:lstStyle/>
          <a:p>
            <a:fld id="{19B51A1E-902D-48AF-9020-955120F399B6}" type="slidenum">
              <a:rPr lang="en-ZA" smtClean="0"/>
              <a:pPr/>
              <a:t>8</a:t>
            </a:fld>
            <a:endParaRPr lang="en-ZA" dirty="0"/>
          </a:p>
        </p:txBody>
      </p:sp>
      <p:sp>
        <p:nvSpPr>
          <p:cNvPr id="15" name="Picture Placeholder 14">
            <a:extLst>
              <a:ext uri="{FF2B5EF4-FFF2-40B4-BE49-F238E27FC236}">
                <a16:creationId xmlns:a16="http://schemas.microsoft.com/office/drawing/2014/main" id="{64B1E923-84FB-4CA8-8F97-E047213E9842}"/>
              </a:ext>
            </a:extLst>
          </p:cNvPr>
          <p:cNvSpPr>
            <a:spLocks noGrp="1"/>
          </p:cNvSpPr>
          <p:nvPr>
            <p:ph type="pic" sz="quarter" idx="13"/>
          </p:nvPr>
        </p:nvSpPr>
        <p:spPr/>
      </p:sp>
      <p:pic>
        <p:nvPicPr>
          <p:cNvPr id="16" name="Picture 15">
            <a:extLst>
              <a:ext uri="{FF2B5EF4-FFF2-40B4-BE49-F238E27FC236}">
                <a16:creationId xmlns:a16="http://schemas.microsoft.com/office/drawing/2014/main" id="{6A16C2B7-4561-4E66-A310-FE10F7891C00}"/>
              </a:ext>
            </a:extLst>
          </p:cNvPr>
          <p:cNvPicPr>
            <a:picLocks noChangeAspect="1"/>
          </p:cNvPicPr>
          <p:nvPr/>
        </p:nvPicPr>
        <p:blipFill>
          <a:blip r:embed="rId2"/>
          <a:stretch>
            <a:fillRect/>
          </a:stretch>
        </p:blipFill>
        <p:spPr>
          <a:xfrm>
            <a:off x="1733056" y="148682"/>
            <a:ext cx="7874494" cy="6328655"/>
          </a:xfrm>
          <a:prstGeom prst="rect">
            <a:avLst/>
          </a:prstGeom>
        </p:spPr>
      </p:pic>
    </p:spTree>
    <p:extLst>
      <p:ext uri="{BB962C8B-B14F-4D97-AF65-F5344CB8AC3E}">
        <p14:creationId xmlns:p14="http://schemas.microsoft.com/office/powerpoint/2010/main" val="256420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863EA2-8055-4EAB-9B9D-2845F351CD28}"/>
              </a:ext>
            </a:extLst>
          </p:cNvPr>
          <p:cNvSpPr>
            <a:spLocks noGrp="1"/>
          </p:cNvSpPr>
          <p:nvPr>
            <p:ph type="ctrTitle"/>
          </p:nvPr>
        </p:nvSpPr>
        <p:spPr>
          <a:xfrm>
            <a:off x="326748" y="3170734"/>
            <a:ext cx="4459766" cy="1434432"/>
          </a:xfrm>
        </p:spPr>
        <p:txBody>
          <a:bodyPr/>
          <a:lstStyle/>
          <a:p>
            <a:r>
              <a:rPr lang="en-US" dirty="0"/>
              <a:t>Sample Image Recognition</a:t>
            </a:r>
          </a:p>
        </p:txBody>
      </p:sp>
      <p:sp>
        <p:nvSpPr>
          <p:cNvPr id="5" name="Slide Number Placeholder 4">
            <a:extLst>
              <a:ext uri="{FF2B5EF4-FFF2-40B4-BE49-F238E27FC236}">
                <a16:creationId xmlns:a16="http://schemas.microsoft.com/office/drawing/2014/main" id="{9BE14EF6-4D9E-46F4-874D-6669C6ED03EE}"/>
              </a:ext>
            </a:extLst>
          </p:cNvPr>
          <p:cNvSpPr>
            <a:spLocks noGrp="1"/>
          </p:cNvSpPr>
          <p:nvPr>
            <p:ph type="sldNum" sz="quarter" idx="12"/>
          </p:nvPr>
        </p:nvSpPr>
        <p:spPr/>
        <p:txBody>
          <a:bodyPr/>
          <a:lstStyle/>
          <a:p>
            <a:fld id="{19B51A1E-902D-48AF-9020-955120F399B6}" type="slidenum">
              <a:rPr lang="en-ZA" smtClean="0"/>
              <a:pPr/>
              <a:t>9</a:t>
            </a:fld>
            <a:endParaRPr lang="en-ZA" dirty="0"/>
          </a:p>
        </p:txBody>
      </p:sp>
      <p:pic>
        <p:nvPicPr>
          <p:cNvPr id="6" name="Picture 5">
            <a:extLst>
              <a:ext uri="{FF2B5EF4-FFF2-40B4-BE49-F238E27FC236}">
                <a16:creationId xmlns:a16="http://schemas.microsoft.com/office/drawing/2014/main" id="{0EFB7AE0-0C19-458F-B63C-6D1E56990305}"/>
              </a:ext>
            </a:extLst>
          </p:cNvPr>
          <p:cNvPicPr>
            <a:picLocks noChangeAspect="1"/>
          </p:cNvPicPr>
          <p:nvPr/>
        </p:nvPicPr>
        <p:blipFill>
          <a:blip r:embed="rId2"/>
          <a:stretch>
            <a:fillRect/>
          </a:stretch>
        </p:blipFill>
        <p:spPr>
          <a:xfrm>
            <a:off x="584200" y="317461"/>
            <a:ext cx="2863218" cy="2212675"/>
          </a:xfrm>
          <a:prstGeom prst="rect">
            <a:avLst/>
          </a:prstGeom>
        </p:spPr>
      </p:pic>
      <p:pic>
        <p:nvPicPr>
          <p:cNvPr id="7" name="Picture 6">
            <a:extLst>
              <a:ext uri="{FF2B5EF4-FFF2-40B4-BE49-F238E27FC236}">
                <a16:creationId xmlns:a16="http://schemas.microsoft.com/office/drawing/2014/main" id="{9D099072-08EE-4749-ACBC-0B6547F4B6DC}"/>
              </a:ext>
            </a:extLst>
          </p:cNvPr>
          <p:cNvPicPr>
            <a:picLocks noChangeAspect="1"/>
          </p:cNvPicPr>
          <p:nvPr/>
        </p:nvPicPr>
        <p:blipFill>
          <a:blip r:embed="rId3"/>
          <a:stretch>
            <a:fillRect/>
          </a:stretch>
        </p:blipFill>
        <p:spPr>
          <a:xfrm>
            <a:off x="5468645" y="180570"/>
            <a:ext cx="5726098" cy="3707380"/>
          </a:xfrm>
          <a:prstGeom prst="rect">
            <a:avLst/>
          </a:prstGeom>
        </p:spPr>
      </p:pic>
      <p:pic>
        <p:nvPicPr>
          <p:cNvPr id="13" name="Picture Placeholder 12">
            <a:extLst>
              <a:ext uri="{FF2B5EF4-FFF2-40B4-BE49-F238E27FC236}">
                <a16:creationId xmlns:a16="http://schemas.microsoft.com/office/drawing/2014/main" id="{26B7B5D0-57CC-48F3-B471-B201FCA5C148}"/>
              </a:ext>
            </a:extLst>
          </p:cNvPr>
          <p:cNvPicPr>
            <a:picLocks noGrp="1" noChangeAspect="1"/>
          </p:cNvPicPr>
          <p:nvPr>
            <p:ph type="pic" sz="quarter" idx="13"/>
          </p:nvPr>
        </p:nvPicPr>
        <p:blipFill>
          <a:blip r:embed="rId4"/>
          <a:srcRect t="3374" b="3374"/>
          <a:stretch>
            <a:fillRect/>
          </a:stretch>
        </p:blipFill>
        <p:spPr>
          <a:xfrm>
            <a:off x="5470373" y="4145381"/>
            <a:ext cx="1935115" cy="1434432"/>
          </a:xfrm>
          <a:prstGeom prst="rect">
            <a:avLst/>
          </a:prstGeom>
        </p:spPr>
      </p:pic>
    </p:spTree>
    <p:extLst>
      <p:ext uri="{BB962C8B-B14F-4D97-AF65-F5344CB8AC3E}">
        <p14:creationId xmlns:p14="http://schemas.microsoft.com/office/powerpoint/2010/main" val="694075549"/>
      </p:ext>
    </p:extLst>
  </p:cSld>
  <p:clrMapOvr>
    <a:masterClrMapping/>
  </p:clrMapOvr>
</p:sld>
</file>

<file path=ppt/theme/theme1.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ometric Presentation Layout_SB - v5.potx" id="{D23EA009-1275-445B-9B7F-C601617D2B1D}" vid="{30A9F54A-813B-40F2-AB5B-755CECE9C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presentation</Template>
  <TotalTime>0</TotalTime>
  <Words>291</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Corbel</vt:lpstr>
      <vt:lpstr>Times New Roman</vt:lpstr>
      <vt:lpstr>Office Theme</vt:lpstr>
      <vt:lpstr>Office 365 / Flow / Cognitive </vt:lpstr>
      <vt:lpstr>About this session</vt:lpstr>
      <vt:lpstr>What are we trying to solve?</vt:lpstr>
      <vt:lpstr>Test Cognitive Service Right now!  Let’s see how old the Microsoft AI Face Recognitiion thinks you are?    </vt:lpstr>
      <vt:lpstr>Demonstration  Tykor USA   Image Management System</vt:lpstr>
      <vt:lpstr>First Ingredient  Office 365</vt:lpstr>
      <vt:lpstr>Second Ingredient:  Microsoft Cognitive Services Artificial Intelligence</vt:lpstr>
      <vt:lpstr>PowerPoint Presentation</vt:lpstr>
      <vt:lpstr>Sample Image Recognition</vt:lpstr>
      <vt:lpstr>Another sample</vt:lpstr>
      <vt:lpstr>Face Recognition API</vt:lpstr>
      <vt:lpstr>Third Ingredient  Microsoft Flow</vt:lpstr>
      <vt:lpstr>How was all of this built?</vt:lpstr>
      <vt:lpstr>Setup your Office 365 Site</vt:lpstr>
      <vt:lpstr>Signup for Microsoft Cognitive Services</vt:lpstr>
      <vt:lpstr>Create Microsoft Flow </vt:lpstr>
      <vt:lpstr>  Questions?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2019-04-17T18:13:40Z</dcterms:created>
  <dcterms:modified xsi:type="dcterms:W3CDTF">2019-04-22T14:15:32Z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2018-08-01T18:28:11.6786671Z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