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3" r:id="rId17"/>
    <p:sldId id="271" r:id="rId18"/>
    <p:sldId id="272" r:id="rId19"/>
    <p:sldId id="30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 type="screen4x3"/>
  <p:notesSz cx="6796088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"/>
          <p:cNvSpPr/>
          <p:nvPr/>
        </p:nvSpPr>
        <p:spPr>
          <a:xfrm>
            <a:off x="0" y="0"/>
            <a:ext cx="6796800" cy="98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3849840" y="-360"/>
            <a:ext cx="2946240" cy="493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79320" y="4690800"/>
            <a:ext cx="5438880" cy="44434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12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3849840" y="9378720"/>
            <a:ext cx="2946240" cy="4935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8DF41CE-5EF8-4D59-8229-476765026B94}" type="slidenum">
              <a:rPr lang="en-US" sz="1200"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849840" y="9379080"/>
            <a:ext cx="2946240" cy="4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D4D1F2A-320A-4341-BACD-8507591CC7C7}" type="slidenum">
              <a:rPr lang="en-US" sz="1200">
                <a:latin typeface="Arial"/>
              </a:rPr>
              <a:t>1</a:t>
            </a:fld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679320" y="4690800"/>
            <a:ext cx="5438880" cy="44434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42" name="图片 41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43" name="图片 42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87" name="图片 86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  <p:pic>
        <p:nvPicPr>
          <p:cNvPr id="88" name="图片 87"/>
          <p:cNvPicPr/>
          <p:nvPr/>
        </p:nvPicPr>
        <p:blipFill>
          <a:blip r:embed="rId2"/>
          <a:stretch/>
        </p:blipFill>
        <p:spPr>
          <a:xfrm>
            <a:off x="1785960" y="1484280"/>
            <a:ext cx="5505480" cy="439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42920" y="404280"/>
            <a:ext cx="5616720" cy="267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0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40400" y="377892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42920" y="399240"/>
            <a:ext cx="561672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0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40400" y="1484280"/>
            <a:ext cx="39733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8000" y="3778920"/>
            <a:ext cx="8142120" cy="2095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1125360"/>
            <a:ext cx="2133720" cy="10188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447920" y="1125360"/>
            <a:ext cx="7238880" cy="10188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pic>
        <p:nvPicPr>
          <p:cNvPr id="4" name="Picture 6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611280" y="6284880"/>
            <a:ext cx="12938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zh-CN">
                <a:latin typeface="Times New Roman"/>
              </a:rPr>
              <a:t>16／5／25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2050560" y="6202080"/>
            <a:ext cx="525780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>
                <a:latin typeface="Times New Roman"/>
              </a:rPr>
              <a:t> Institute of Computer Software</a:t>
            </a:r>
            <a:endParaRPr/>
          </a:p>
          <a:p>
            <a:r>
              <a:rPr lang="en-US">
                <a:latin typeface="Times New Roman"/>
              </a:rPr>
              <a:t>Nanjing University</a:t>
            </a:r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C6C492A0-F51D-44FA-BE1A-51477CF98610}" type="slidenum">
              <a:rPr lang="en-US">
                <a:latin typeface="Times New Roman"/>
              </a:rPr>
              <a:t>‹#›</a:t>
            </a:fld>
            <a:endParaRPr/>
          </a:p>
        </p:txBody>
      </p:sp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9" name="Picture 11" descr="校徽"/>
          <p:cNvPicPr/>
          <p:nvPr/>
        </p:nvPicPr>
        <p:blipFill>
          <a:blip r:embed="rId16"/>
          <a:stretch/>
        </p:blipFill>
        <p:spPr>
          <a:xfrm>
            <a:off x="306360" y="262080"/>
            <a:ext cx="665280" cy="7905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1635120"/>
            <a:ext cx="2514600" cy="2514600"/>
          </a:xfrm>
          <a:prstGeom prst="ellipse">
            <a:avLst/>
          </a:prstGeom>
          <a:noFill/>
          <a:ln w="12600">
            <a:solidFill>
              <a:srgbClr val="CC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2397240"/>
            <a:ext cx="4724280" cy="1143000"/>
          </a:xfrm>
          <a:prstGeom prst="rect">
            <a:avLst/>
          </a:prstGeom>
          <a:solidFill>
            <a:srgbClr val="CCCC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3962520" y="2397240"/>
            <a:ext cx="4724280" cy="1143000"/>
          </a:xfrm>
          <a:prstGeom prst="rect">
            <a:avLst/>
          </a:prstGeom>
          <a:gradFill>
            <a:gsLst>
              <a:gs pos="0">
                <a:srgbClr val="CCCC99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Picture 10" descr="tower"/>
          <p:cNvPicPr/>
          <p:nvPr/>
        </p:nvPicPr>
        <p:blipFill>
          <a:blip r:embed="rId14"/>
          <a:stretch/>
        </p:blipFill>
        <p:spPr>
          <a:xfrm>
            <a:off x="6541920" y="189000"/>
            <a:ext cx="1990800" cy="1095120"/>
          </a:xfrm>
          <a:prstGeom prst="rect">
            <a:avLst/>
          </a:prstGeom>
          <a:ln>
            <a:noFill/>
          </a:ln>
        </p:spPr>
      </p:pic>
      <p:pic>
        <p:nvPicPr>
          <p:cNvPr id="48" name="Picture 11" descr="NJU2"/>
          <p:cNvPicPr/>
          <p:nvPr/>
        </p:nvPicPr>
        <p:blipFill>
          <a:blip r:embed="rId15"/>
          <a:stretch/>
        </p:blipFill>
        <p:spPr>
          <a:xfrm>
            <a:off x="252360" y="260280"/>
            <a:ext cx="2303640" cy="905040"/>
          </a:xfrm>
          <a:prstGeom prst="rect">
            <a:avLst/>
          </a:prstGeom>
          <a:ln>
            <a:noFill/>
          </a:ln>
        </p:spPr>
      </p:pic>
      <p:pic>
        <p:nvPicPr>
          <p:cNvPr id="49" name="Picture 12"/>
          <p:cNvPicPr/>
          <p:nvPr/>
        </p:nvPicPr>
        <p:blipFill>
          <a:blip r:embed="rId16"/>
          <a:stretch/>
        </p:blipFill>
        <p:spPr>
          <a:xfrm>
            <a:off x="14400" y="6093000"/>
            <a:ext cx="9117000" cy="28440"/>
          </a:xfrm>
          <a:prstGeom prst="rect">
            <a:avLst/>
          </a:prstGeom>
          <a:ln>
            <a:noFill/>
          </a:ln>
        </p:spPr>
      </p:pic>
      <p:pic>
        <p:nvPicPr>
          <p:cNvPr id="50" name="Picture 13"/>
          <p:cNvPicPr/>
          <p:nvPr/>
        </p:nvPicPr>
        <p:blipFill>
          <a:blip r:embed="rId16"/>
          <a:stretch/>
        </p:blipFill>
        <p:spPr>
          <a:xfrm>
            <a:off x="0" y="1268280"/>
            <a:ext cx="9117000" cy="28800"/>
          </a:xfrm>
          <a:prstGeom prst="rect">
            <a:avLst/>
          </a:prstGeom>
          <a:ln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042920" y="404280"/>
            <a:ext cx="5616720" cy="576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 sz="3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8000" y="1484280"/>
            <a:ext cx="8142120" cy="43927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70000"/>
              <a:buFont typeface="Wingdings" charset="2"/>
              <a:buChar char="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65000"/>
              <a:buFont typeface="Wingdings" charset="2"/>
              <a:buChar char="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70000"/>
              <a:buFont typeface="Wingdings" charset="2"/>
              <a:buChar char="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Wingdings" charset="2"/>
              <a:buChar char="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Fifth Outline Level</a:t>
            </a:r>
            <a:endParaRPr/>
          </a:p>
          <a:p>
            <a:pPr lvl="5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Sixth Outline Level</a:t>
            </a:r>
            <a:endParaRPr/>
          </a:p>
          <a:p>
            <a:pPr lvl="6">
              <a:buSzPct val="70000"/>
              <a:buFont typeface="Wingdings" charset="2"/>
              <a:buChar char=""/>
            </a:pPr>
            <a:r>
              <a:rPr lang="en-US" sz="1600">
                <a:latin typeface="Arial"/>
              </a:rPr>
              <a:t>Seventh Outline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2195280" y="6202080"/>
            <a:ext cx="5113080" cy="53964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 Institute of Computer Software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92929"/>
                </a:solidFill>
                <a:latin typeface="Arial"/>
              </a:rPr>
              <a:t>Nanjing University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7524360" y="6284880"/>
            <a:ext cx="93348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9E6C9A8F-59AE-46ED-BE47-E20D406F38CE}" type="slidenum">
              <a:rPr lang="en-US" sz="1600">
                <a:solidFill>
                  <a:srgbClr val="292929"/>
                </a:solidFill>
                <a:latin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167CA8-9B1E-44B7-ADD9-9F85281FCFC0}" type="slidenum">
              <a:rPr lang="en-US" sz="1600">
                <a:solidFill>
                  <a:srgbClr val="292929"/>
                </a:solidFill>
                <a:latin typeface="Arial"/>
              </a:rPr>
              <a:t>1</a:t>
            </a:fld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755640" y="2420640"/>
            <a:ext cx="7632720" cy="1104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3600" b="1">
                <a:solidFill>
                  <a:srgbClr val="292929"/>
                </a:solidFill>
                <a:latin typeface="宋体"/>
              </a:rPr>
              <a:t>面向高性能计算的</a:t>
            </a:r>
            <a:r>
              <a:rPr lang="en-US" sz="3600" b="1">
                <a:solidFill>
                  <a:srgbClr val="292929"/>
                </a:solidFill>
                <a:latin typeface="宋体"/>
              </a:rPr>
              <a:t>YARN</a:t>
            </a:r>
            <a:r>
              <a:rPr lang="zh-CN" sz="3600" b="1">
                <a:solidFill>
                  <a:srgbClr val="292929"/>
                </a:solidFill>
                <a:latin typeface="宋体"/>
              </a:rPr>
              <a:t>平台关键技术与应用研究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3780000" y="3860280"/>
            <a:ext cx="5364000" cy="180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400" b="1">
                <a:latin typeface="华文中宋"/>
                <a:ea typeface="华文中宋"/>
              </a:rPr>
              <a:t>杨晨   </a:t>
            </a:r>
            <a:r>
              <a:rPr lang="en-US" sz="2400" b="1">
                <a:latin typeface="华文中宋"/>
                <a:ea typeface="华文中宋"/>
              </a:rPr>
              <a:t>MG1333067</a:t>
            </a:r>
            <a:endParaRPr/>
          </a:p>
          <a:p>
            <a:pPr>
              <a:lnSpc>
                <a:spcPct val="100000"/>
              </a:lnSpc>
            </a:pPr>
            <a:r>
              <a:rPr lang="zh-CN" sz="2400" b="1">
                <a:latin typeface="华文中宋"/>
                <a:ea typeface="华文中宋"/>
              </a:rPr>
              <a:t>指导老师： 唐杰</a:t>
            </a:r>
            <a:endParaRPr/>
          </a:p>
          <a:p>
            <a:endParaRPr/>
          </a:p>
          <a:p>
            <a:r>
              <a:rPr lang="en-US" sz="2400" b="1">
                <a:latin typeface="Arial"/>
              </a:rPr>
              <a:t>Multimedia Computing Group, MCG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PKTM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zh-CN" sz="2000">
                <a:latin typeface="华文楷体"/>
                <a:ea typeface="华文楷体"/>
              </a:rPr>
              <a:t>石油和天然气行业是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zh-CN" sz="2400" b="1">
                <a:latin typeface="华文楷体"/>
                <a:ea typeface="华文楷体"/>
              </a:rPr>
              <a:t>并行计算</a:t>
            </a:r>
            <a:r>
              <a:rPr lang="zh-CN" sz="2000">
                <a:latin typeface="华文楷体"/>
                <a:ea typeface="华文楷体"/>
              </a:rPr>
              <a:t>的重要消费者，因为在该行业大部分程序都具有海量的输入数据。地质勘探是寻找石油的重要途径，而地质成像算法则是地质勘探中非常重要的环节。</a:t>
            </a:r>
            <a:r>
              <a:rPr lang="en-US" sz="2400" b="1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Prestack Kirchhoff Time Migration</a:t>
            </a:r>
            <a:r>
              <a:rPr lang="zh-CN" sz="2000">
                <a:latin typeface="华文楷体"/>
                <a:ea typeface="华文楷体"/>
              </a:rPr>
              <a:t>）被认为在处理地质数据中</a:t>
            </a:r>
            <a:r>
              <a:rPr lang="zh-CN" sz="2400" b="1">
                <a:latin typeface="华文楷体"/>
                <a:ea typeface="华文楷体"/>
              </a:rPr>
              <a:t>最有效</a:t>
            </a:r>
            <a:r>
              <a:rPr lang="zh-CN" sz="2000">
                <a:latin typeface="华文楷体"/>
                <a:ea typeface="华文楷体"/>
              </a:rPr>
              <a:t>的成像偏移算法。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802E3C6-0CB4-4CF2-B75B-98FFA8D9F836}" type="slidenum">
              <a:rPr lang="en-US" sz="1600">
                <a:latin typeface="Arial"/>
              </a:rPr>
              <a:t>10</a:t>
            </a:fld>
            <a:endParaRPr/>
          </a:p>
        </p:txBody>
      </p:sp>
      <p:pic>
        <p:nvPicPr>
          <p:cNvPr id="145" name="图片 40"/>
          <p:cNvPicPr/>
          <p:nvPr/>
        </p:nvPicPr>
        <p:blipFill>
          <a:blip r:embed="rId2"/>
          <a:stretch/>
        </p:blipFill>
        <p:spPr>
          <a:xfrm>
            <a:off x="250920" y="3500280"/>
            <a:ext cx="3313080" cy="1513080"/>
          </a:xfrm>
          <a:prstGeom prst="rect">
            <a:avLst/>
          </a:prstGeom>
          <a:ln>
            <a:noFill/>
          </a:ln>
        </p:spPr>
      </p:pic>
      <p:pic>
        <p:nvPicPr>
          <p:cNvPr id="146" name="图片 5"/>
          <p:cNvPicPr/>
          <p:nvPr/>
        </p:nvPicPr>
        <p:blipFill>
          <a:blip r:embed="rId3"/>
          <a:stretch/>
        </p:blipFill>
        <p:spPr>
          <a:xfrm>
            <a:off x="3635280" y="3068640"/>
            <a:ext cx="5400720" cy="321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E87F0C-35F4-46FA-8E68-28ACF3E94CCB}" type="slidenum">
              <a:rPr lang="en-US" sz="1600">
                <a:latin typeface="Arial"/>
              </a:rPr>
              <a:t>11</a:t>
            </a:fld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5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15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15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6" name="TextShape 2"/>
          <p:cNvSpPr txBox="1"/>
          <p:nvPr/>
        </p:nvSpPr>
        <p:spPr>
          <a:xfrm>
            <a:off x="468000" y="1436760"/>
            <a:ext cx="8142120" cy="439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是</a:t>
            </a:r>
            <a:r>
              <a:rPr lang="en-US" sz="2000" dirty="0">
                <a:latin typeface="华文楷体"/>
                <a:ea typeface="华文楷体"/>
              </a:rPr>
              <a:t>Hadoop</a:t>
            </a:r>
            <a:r>
              <a:rPr lang="zh-CN" sz="2000" dirty="0">
                <a:latin typeface="华文楷体"/>
                <a:ea typeface="华文楷体"/>
              </a:rPr>
              <a:t>新版中的资源控制框架，主要负责资源的统一管理和调度。但目前</a:t>
            </a: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的资源调度器还存在着一些缺点：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400" b="1" dirty="0">
                <a:latin typeface="华文楷体"/>
                <a:ea typeface="华文楷体"/>
              </a:rPr>
              <a:t>资源利用率不高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zh-CN" sz="2000" dirty="0">
                <a:latin typeface="华文楷体"/>
                <a:ea typeface="华文楷体"/>
              </a:rPr>
              <a:t>目前的调度器不能最大化的利用集群的资源。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400" b="1" dirty="0">
                <a:latin typeface="华文楷体"/>
                <a:ea typeface="华文楷体"/>
              </a:rPr>
              <a:t>最小化</a:t>
            </a:r>
            <a:r>
              <a:rPr lang="en-US" sz="2400" b="1" dirty="0">
                <a:latin typeface="华文楷体"/>
                <a:ea typeface="华文楷体"/>
              </a:rPr>
              <a:t>reduce</a:t>
            </a:r>
            <a:r>
              <a:rPr lang="zh-CN" sz="2400" b="1" dirty="0">
                <a:latin typeface="华文楷体"/>
                <a:ea typeface="华文楷体"/>
              </a:rPr>
              <a:t>等待时间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zh-CN" sz="2000" dirty="0">
                <a:latin typeface="华文楷体"/>
                <a:ea typeface="华文楷体"/>
              </a:rPr>
              <a:t>目前</a:t>
            </a:r>
            <a:r>
              <a:rPr lang="en-US" sz="2000" dirty="0">
                <a:latin typeface="华文楷体"/>
                <a:ea typeface="华文楷体"/>
              </a:rPr>
              <a:t>reduce</a:t>
            </a:r>
            <a:r>
              <a:rPr lang="zh-CN" sz="2000" dirty="0">
                <a:latin typeface="华文楷体"/>
                <a:ea typeface="华文楷体"/>
              </a:rPr>
              <a:t>任务依赖</a:t>
            </a:r>
            <a:r>
              <a:rPr lang="en-US" sz="2000" dirty="0">
                <a:latin typeface="华文楷体"/>
                <a:ea typeface="华文楷体"/>
              </a:rPr>
              <a:t>map</a:t>
            </a:r>
            <a:r>
              <a:rPr lang="zh-CN" sz="2000" dirty="0">
                <a:latin typeface="华文楷体"/>
                <a:ea typeface="华文楷体"/>
              </a:rPr>
              <a:t>任务，长时间的等待运行。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中的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400" b="1" dirty="0">
                <a:latin typeface="华文楷体"/>
                <a:ea typeface="华文楷体"/>
              </a:rPr>
              <a:t>磁盘随机读写太频繁</a:t>
            </a:r>
            <a:r>
              <a:rPr lang="zh-CN" sz="2400" dirty="0">
                <a:latin typeface="华文楷体"/>
                <a:ea typeface="华文楷体"/>
              </a:rPr>
              <a:t>：</a:t>
            </a: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过程有着大量的数据传输，数据量大的情况下会造成大量磁盘读写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400" b="1" dirty="0">
                <a:latin typeface="华文楷体"/>
                <a:ea typeface="华文楷体"/>
              </a:rPr>
              <a:t>消耗大量网络资源</a:t>
            </a:r>
            <a:r>
              <a:rPr lang="zh-CN" sz="2400" dirty="0">
                <a:latin typeface="华文楷体"/>
                <a:ea typeface="华文楷体"/>
              </a:rPr>
              <a:t>：数据量大的情况下，占用带宽资源，影响集群其他资源的利用率</a:t>
            </a:r>
            <a:endParaRPr dirty="0"/>
          </a:p>
        </p:txBody>
      </p:sp>
      <p:sp>
        <p:nvSpPr>
          <p:cNvPr id="15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458EF61-FE4F-4739-A841-5C027F89F72C}" type="slidenum">
              <a:rPr lang="en-US" sz="1600">
                <a:latin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——YARN</a:t>
            </a: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315720" y="1268280"/>
            <a:ext cx="8142120" cy="1416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根据官方</a:t>
            </a:r>
            <a:r>
              <a:rPr lang="en-US" sz="2400" b="1">
                <a:latin typeface="华文楷体"/>
                <a:ea typeface="华文楷体"/>
              </a:rPr>
              <a:t>Issues</a:t>
            </a:r>
            <a:r>
              <a:rPr lang="zh-CN" sz="2000">
                <a:latin typeface="华文楷体"/>
                <a:ea typeface="华文楷体"/>
              </a:rPr>
              <a:t>，上述缺点需要改进：</a:t>
            </a:r>
            <a:r>
              <a:rPr lang="zh-CN" sz="2800">
                <a:latin typeface="华文楷体"/>
                <a:ea typeface="华文楷体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资源调度器的改进：</a:t>
            </a:r>
            <a:r>
              <a:rPr lang="en-US" sz="2400" b="1">
                <a:latin typeface="华文楷体"/>
                <a:ea typeface="华文楷体"/>
              </a:rPr>
              <a:t>MAPREDUCE-1380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过程的改进：</a:t>
            </a:r>
            <a:r>
              <a:rPr lang="en-US" sz="2400" b="1">
                <a:latin typeface="华文楷体"/>
                <a:ea typeface="华文楷体"/>
              </a:rPr>
              <a:t>MAPREDUCE-2354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88F8A18-9A19-43DB-8A0F-8258C7246839}" type="slidenum">
              <a:rPr lang="en-US" sz="1600">
                <a:latin typeface="Arial"/>
              </a:rPr>
              <a:t>13</a:t>
            </a:fld>
            <a:endParaRPr/>
          </a:p>
        </p:txBody>
      </p:sp>
      <p:pic>
        <p:nvPicPr>
          <p:cNvPr id="161" name="图片 1"/>
          <p:cNvPicPr/>
          <p:nvPr/>
        </p:nvPicPr>
        <p:blipFill>
          <a:blip r:embed="rId2"/>
          <a:stretch/>
        </p:blipFill>
        <p:spPr>
          <a:xfrm>
            <a:off x="179280" y="2846520"/>
            <a:ext cx="5256360" cy="3170160"/>
          </a:xfrm>
          <a:prstGeom prst="rect">
            <a:avLst/>
          </a:prstGeom>
          <a:ln>
            <a:noFill/>
          </a:ln>
        </p:spPr>
      </p:pic>
      <p:pic>
        <p:nvPicPr>
          <p:cNvPr id="162" name="图片 2"/>
          <p:cNvPicPr/>
          <p:nvPr/>
        </p:nvPicPr>
        <p:blipFill>
          <a:blip r:embed="rId3"/>
          <a:stretch/>
        </p:blipFill>
        <p:spPr>
          <a:xfrm>
            <a:off x="3419640" y="2846520"/>
            <a:ext cx="5314680" cy="283680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3132000" y="4200480"/>
            <a:ext cx="2519640" cy="80378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YARN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dirty="0">
                <a:latin typeface="华文中宋"/>
                <a:ea typeface="华文中宋"/>
              </a:rPr>
              <a:t>提出</a:t>
            </a:r>
            <a:r>
              <a:rPr lang="zh-CN" sz="3200" dirty="0">
                <a:latin typeface="华文中宋"/>
                <a:ea typeface="华文中宋"/>
              </a:rPr>
              <a:t>研究问题</a:t>
            </a:r>
            <a:r>
              <a:rPr lang="en-US" sz="3200" dirty="0">
                <a:latin typeface="华文中宋"/>
                <a:ea typeface="华文中宋"/>
              </a:rPr>
              <a:t>——PKTM</a:t>
            </a:r>
            <a:endParaRPr dirty="0"/>
          </a:p>
        </p:txBody>
      </p:sp>
      <p:sp>
        <p:nvSpPr>
          <p:cNvPr id="165" name="TextShape 2"/>
          <p:cNvSpPr txBox="1"/>
          <p:nvPr/>
        </p:nvSpPr>
        <p:spPr>
          <a:xfrm>
            <a:off x="468000" y="1436400"/>
            <a:ext cx="8142120" cy="458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800" dirty="0">
                <a:latin typeface="华文楷体"/>
                <a:ea typeface="华文楷体"/>
              </a:rPr>
              <a:t>CPU</a:t>
            </a:r>
            <a:r>
              <a:rPr lang="zh-CN" sz="2800" dirty="0">
                <a:latin typeface="华文楷体"/>
                <a:ea typeface="华文楷体"/>
              </a:rPr>
              <a:t>算法缺点：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1.</a:t>
            </a:r>
            <a:r>
              <a:rPr lang="zh-CN" sz="2800" b="1" dirty="0">
                <a:latin typeface="华文中宋"/>
                <a:ea typeface="华文中宋"/>
              </a:rPr>
              <a:t>数据量庞大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400" dirty="0">
                <a:latin typeface="华文楷体"/>
                <a:ea typeface="华文楷体"/>
              </a:rPr>
              <a:t>2.</a:t>
            </a:r>
            <a:r>
              <a:rPr lang="zh-CN" sz="2800" b="1" dirty="0">
                <a:latin typeface="华文中宋"/>
                <a:ea typeface="华文中宋"/>
              </a:rPr>
              <a:t>时间复杂度</a:t>
            </a:r>
            <a:endParaRPr lang="en-US" altLang="zh-CN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lang="en-US" sz="2800" b="1" dirty="0">
              <a:latin typeface="华文中宋"/>
              <a:ea typeface="华文中宋"/>
            </a:endParaRPr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3200" dirty="0">
                <a:latin typeface="华文中宋"/>
                <a:ea typeface="华文中宋"/>
              </a:rPr>
              <a:t>PKTM</a:t>
            </a:r>
            <a:r>
              <a:rPr lang="zh-CN" sz="3200" dirty="0">
                <a:latin typeface="华文中宋"/>
                <a:ea typeface="华文中宋"/>
              </a:rPr>
              <a:t>并行算法：</a:t>
            </a:r>
            <a:r>
              <a:rPr lang="zh-CN" sz="2800" dirty="0">
                <a:latin typeface="华文楷体"/>
                <a:ea typeface="华文楷体"/>
              </a:rPr>
              <a:t> 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400" dirty="0">
                <a:latin typeface="华文楷体"/>
                <a:ea typeface="华文楷体"/>
              </a:rPr>
              <a:t>GPU </a:t>
            </a:r>
            <a:r>
              <a:rPr lang="zh-CN" sz="2400" dirty="0">
                <a:latin typeface="华文楷体"/>
                <a:ea typeface="华文楷体"/>
              </a:rPr>
              <a:t>（</a:t>
            </a:r>
            <a:r>
              <a:rPr lang="en-US" sz="2400" dirty="0" err="1">
                <a:latin typeface="华文楷体"/>
                <a:ea typeface="华文楷体"/>
              </a:rPr>
              <a:t>Cuda</a:t>
            </a:r>
            <a:r>
              <a:rPr lang="zh-CN" sz="24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800" b="1" dirty="0">
                <a:latin typeface="华文楷体"/>
                <a:ea typeface="华文楷体"/>
              </a:rPr>
              <a:t>MPI</a:t>
            </a:r>
            <a:endParaRPr dirty="0"/>
          </a:p>
          <a:p>
            <a:pPr lvl="1">
              <a:lnSpc>
                <a:spcPct val="100000"/>
              </a:lnSpc>
            </a:pPr>
            <a:endParaRPr dirty="0"/>
          </a:p>
        </p:txBody>
      </p:sp>
      <p:sp>
        <p:nvSpPr>
          <p:cNvPr id="16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D22AF1-DAA9-493D-8A16-7986952DE1D0}" type="slidenum">
              <a:rPr lang="en-US" sz="1600">
                <a:latin typeface="Arial"/>
              </a:rPr>
              <a:t>14</a:t>
            </a:fld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348178" y="2397469"/>
            <a:ext cx="2808000" cy="8254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D0D0D"/>
                </a:solidFill>
                <a:latin typeface="华文楷体"/>
                <a:ea typeface="华文楷体"/>
              </a:rPr>
              <a:t>PKTM</a:t>
            </a:r>
            <a:r>
              <a:rPr lang="zh-CN" sz="2400" b="1" dirty="0">
                <a:solidFill>
                  <a:srgbClr val="0D0D0D"/>
                </a:solidFill>
                <a:latin typeface="华文楷体"/>
                <a:ea typeface="华文楷体"/>
              </a:rPr>
              <a:t>分布式算法改进的必要性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15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56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YARN</a:t>
            </a:r>
            <a:r>
              <a:rPr lang="zh-CN" sz="2000" dirty="0">
                <a:latin typeface="华文楷体"/>
                <a:ea typeface="华文楷体"/>
              </a:rPr>
              <a:t>资源调度器相关工作：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 err="1">
                <a:latin typeface="华文楷体"/>
                <a:ea typeface="华文楷体"/>
              </a:rPr>
              <a:t>Zaharia</a:t>
            </a:r>
            <a:r>
              <a:rPr lang="zh-CN" sz="1600" dirty="0">
                <a:latin typeface="华文楷体"/>
                <a:ea typeface="华文楷体"/>
              </a:rPr>
              <a:t>等提出了一种</a:t>
            </a:r>
            <a:r>
              <a:rPr lang="en-US" b="1" dirty="0">
                <a:latin typeface="华文楷体"/>
                <a:ea typeface="华文楷体"/>
              </a:rPr>
              <a:t>delay-scheduling</a:t>
            </a:r>
            <a:r>
              <a:rPr lang="zh-CN" b="1" dirty="0">
                <a:latin typeface="华文楷体"/>
                <a:ea typeface="华文楷体"/>
              </a:rPr>
              <a:t>算法</a:t>
            </a:r>
            <a:r>
              <a:rPr lang="zh-CN" sz="1600" dirty="0">
                <a:latin typeface="华文楷体"/>
                <a:ea typeface="华文楷体"/>
              </a:rPr>
              <a:t>用来在保证公平性的前提下提高数据本地化性能；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EECS-2009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sz="1600" dirty="0">
              <a:latin typeface="华文楷体"/>
              <a:ea typeface="华文楷体"/>
            </a:endParaRPr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Kumar</a:t>
            </a:r>
            <a:r>
              <a:rPr lang="zh-CN" sz="1600" dirty="0">
                <a:latin typeface="华文楷体"/>
                <a:ea typeface="华文楷体"/>
              </a:rPr>
              <a:t>等提出了</a:t>
            </a:r>
            <a:r>
              <a:rPr lang="zh-CN" b="1" dirty="0">
                <a:latin typeface="华文楷体"/>
                <a:ea typeface="华文楷体"/>
              </a:rPr>
              <a:t>基于内容感知</a:t>
            </a:r>
            <a:r>
              <a:rPr lang="zh-CN" sz="1600" dirty="0">
                <a:latin typeface="华文楷体"/>
                <a:ea typeface="华文楷体"/>
              </a:rPr>
              <a:t>的调度器，通过收集</a:t>
            </a:r>
            <a:r>
              <a:rPr lang="en-US" sz="1600" dirty="0">
                <a:latin typeface="华文楷体"/>
                <a:ea typeface="华文楷体"/>
              </a:rPr>
              <a:t>Hadoop</a:t>
            </a:r>
            <a:r>
              <a:rPr lang="zh-CN" sz="1600" dirty="0">
                <a:latin typeface="华文楷体"/>
                <a:ea typeface="华文楷体"/>
              </a:rPr>
              <a:t>中的一些运行信息来调度资源</a:t>
            </a:r>
            <a:r>
              <a:rPr lang="zh-CN" altLang="en-US" sz="1600" dirty="0">
                <a:latin typeface="华文楷体"/>
                <a:ea typeface="华文楷体"/>
              </a:rPr>
              <a:t>；</a:t>
            </a:r>
            <a:r>
              <a:rPr lang="en-US" altLang="zh-CN" sz="1600" dirty="0">
                <a:latin typeface="华文楷体"/>
                <a:ea typeface="华文楷体"/>
              </a:rPr>
              <a:t> 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ICACCI-2012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Gupta</a:t>
            </a:r>
            <a:r>
              <a:rPr lang="zh-CN" sz="1600" dirty="0">
                <a:latin typeface="华文楷体"/>
                <a:ea typeface="华文楷体"/>
              </a:rPr>
              <a:t>等人则开发了</a:t>
            </a:r>
            <a:r>
              <a:rPr lang="en-US" b="1" dirty="0" err="1">
                <a:latin typeface="华文楷体"/>
                <a:ea typeface="华文楷体"/>
              </a:rPr>
              <a:t>ThroughputScheduler</a:t>
            </a:r>
            <a:r>
              <a:rPr lang="zh-CN" sz="1600" dirty="0">
                <a:latin typeface="华文楷体"/>
                <a:ea typeface="华文楷体"/>
              </a:rPr>
              <a:t>调度器，该调度器通过使用</a:t>
            </a:r>
            <a:r>
              <a:rPr lang="zh-CN" b="1" dirty="0">
                <a:latin typeface="华文楷体"/>
                <a:ea typeface="华文楷体"/>
              </a:rPr>
              <a:t>贝叶斯学习算法</a:t>
            </a:r>
            <a:r>
              <a:rPr lang="zh-CN" sz="1600" dirty="0">
                <a:latin typeface="华文楷体"/>
                <a:ea typeface="华文楷体"/>
              </a:rPr>
              <a:t>找到和节点容量最佳匹配的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需求来调度资源；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ICAC-2013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"/>
            </a:pPr>
            <a:r>
              <a:rPr lang="en-US" sz="1600" dirty="0">
                <a:latin typeface="华文楷体"/>
                <a:ea typeface="华文楷体"/>
              </a:rPr>
              <a:t>Lee</a:t>
            </a:r>
            <a:r>
              <a:rPr lang="zh-CN" sz="1600" dirty="0">
                <a:latin typeface="华文楷体"/>
                <a:ea typeface="华文楷体"/>
              </a:rPr>
              <a:t>引入了</a:t>
            </a:r>
            <a:r>
              <a:rPr lang="en-US" b="1" dirty="0" err="1">
                <a:latin typeface="华文楷体"/>
                <a:ea typeface="华文楷体"/>
              </a:rPr>
              <a:t>JoSS</a:t>
            </a:r>
            <a:r>
              <a:rPr lang="zh-CN" b="1" dirty="0">
                <a:latin typeface="华文楷体"/>
                <a:ea typeface="华文楷体"/>
              </a:rPr>
              <a:t>调度器</a:t>
            </a:r>
            <a:r>
              <a:rPr lang="zh-CN" sz="1600" dirty="0">
                <a:latin typeface="华文楷体"/>
                <a:ea typeface="华文楷体"/>
              </a:rPr>
              <a:t>，在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任务同时提高了</a:t>
            </a:r>
            <a:r>
              <a:rPr lang="zh-CN" b="1" dirty="0">
                <a:latin typeface="华文楷体"/>
                <a:ea typeface="华文楷体"/>
              </a:rPr>
              <a:t>数据本地性</a:t>
            </a:r>
            <a:r>
              <a:rPr lang="zh-CN" sz="1600" dirty="0">
                <a:latin typeface="华文楷体"/>
                <a:ea typeface="华文楷体"/>
              </a:rPr>
              <a:t>，避免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饥饿，提高</a:t>
            </a:r>
            <a:r>
              <a:rPr lang="en-US" sz="1600" dirty="0">
                <a:latin typeface="华文楷体"/>
                <a:ea typeface="华文楷体"/>
              </a:rPr>
              <a:t>Job</a:t>
            </a:r>
            <a:r>
              <a:rPr lang="zh-CN" sz="1600" dirty="0">
                <a:latin typeface="华文楷体"/>
                <a:ea typeface="华文楷体"/>
              </a:rPr>
              <a:t>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TPDS-2015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Shuffle</a:t>
            </a:r>
            <a:r>
              <a:rPr lang="zh-CN" sz="2000" dirty="0">
                <a:latin typeface="华文楷体"/>
                <a:ea typeface="华文楷体"/>
              </a:rPr>
              <a:t>过程相关工作：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Condie</a:t>
            </a:r>
            <a:r>
              <a:rPr lang="zh-CN" sz="1600" dirty="0">
                <a:latin typeface="华文楷体"/>
                <a:ea typeface="华文楷体"/>
              </a:rPr>
              <a:t>等提出</a:t>
            </a:r>
            <a:r>
              <a:rPr lang="en-US" b="1" dirty="0">
                <a:latin typeface="华文楷体"/>
                <a:ea typeface="华文楷体"/>
              </a:rPr>
              <a:t>instant shuffling</a:t>
            </a:r>
            <a:r>
              <a:rPr lang="zh-CN" b="1" dirty="0">
                <a:latin typeface="华文楷体"/>
                <a:ea typeface="华文楷体"/>
              </a:rPr>
              <a:t>的概念</a:t>
            </a:r>
            <a:r>
              <a:rPr lang="zh-CN" sz="1600" dirty="0">
                <a:latin typeface="华文楷体"/>
                <a:ea typeface="华文楷体"/>
              </a:rPr>
              <a:t>，直接将</a:t>
            </a:r>
            <a:r>
              <a:rPr lang="en-US" sz="1600" dirty="0">
                <a:latin typeface="华文楷体"/>
                <a:ea typeface="华文楷体"/>
              </a:rPr>
              <a:t>Map</a:t>
            </a:r>
            <a:r>
              <a:rPr lang="zh-CN" sz="1600" dirty="0">
                <a:latin typeface="华文楷体"/>
                <a:ea typeface="华文楷体"/>
              </a:rPr>
              <a:t>中间数据发送到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端，节省创建中间数据的时间；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NSDI-2010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Camdoop</a:t>
            </a:r>
            <a:r>
              <a:rPr lang="zh-CN" sz="1600" dirty="0">
                <a:latin typeface="华文楷体"/>
                <a:ea typeface="华文楷体"/>
              </a:rPr>
              <a:t>的文章在数据转发中使用了</a:t>
            </a:r>
            <a:r>
              <a:rPr lang="zh-CN" b="1" dirty="0">
                <a:latin typeface="华文楷体"/>
                <a:ea typeface="华文楷体"/>
              </a:rPr>
              <a:t>分层聚合的策略</a:t>
            </a:r>
            <a:r>
              <a:rPr lang="zh-CN" sz="1600" dirty="0">
                <a:latin typeface="华文楷体"/>
                <a:ea typeface="华文楷体"/>
              </a:rPr>
              <a:t>来设计</a:t>
            </a:r>
            <a:r>
              <a:rPr lang="en-US" sz="1600" dirty="0">
                <a:latin typeface="华文楷体"/>
                <a:ea typeface="华文楷体"/>
              </a:rPr>
              <a:t>Shuffle</a:t>
            </a:r>
            <a:r>
              <a:rPr lang="zh-CN" sz="1600" dirty="0">
                <a:latin typeface="华文楷体"/>
                <a:ea typeface="华文楷体"/>
              </a:rPr>
              <a:t>过程，减少了中间数据的网络传输；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NSDI-2012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 err="1">
                <a:latin typeface="华文楷体"/>
                <a:ea typeface="华文楷体"/>
              </a:rPr>
              <a:t>MaRCO</a:t>
            </a:r>
            <a:r>
              <a:rPr lang="zh-CN" sz="1600" dirty="0">
                <a:latin typeface="华文楷体"/>
                <a:ea typeface="华文楷体"/>
              </a:rPr>
              <a:t>等重叠了</a:t>
            </a:r>
            <a:r>
              <a:rPr lang="en-US" b="1" dirty="0">
                <a:latin typeface="华文楷体"/>
                <a:ea typeface="华文楷体"/>
              </a:rPr>
              <a:t>Shuffle</a:t>
            </a:r>
            <a:r>
              <a:rPr lang="zh-CN" b="1" dirty="0">
                <a:latin typeface="华文楷体"/>
                <a:ea typeface="华文楷体"/>
              </a:rPr>
              <a:t>和</a:t>
            </a:r>
            <a:r>
              <a:rPr lang="en-US" b="1" dirty="0">
                <a:latin typeface="华文楷体"/>
                <a:ea typeface="华文楷体"/>
              </a:rPr>
              <a:t>Reduce</a:t>
            </a:r>
            <a:r>
              <a:rPr lang="zh-CN" b="1" dirty="0">
                <a:latin typeface="华文楷体"/>
                <a:ea typeface="华文楷体"/>
              </a:rPr>
              <a:t>阶段</a:t>
            </a:r>
            <a:r>
              <a:rPr lang="zh-CN" sz="1600" dirty="0">
                <a:latin typeface="华文楷体"/>
                <a:ea typeface="华文楷体"/>
              </a:rPr>
              <a:t>，</a:t>
            </a:r>
            <a:r>
              <a:rPr lang="zh-CN" altLang="en-US" sz="1600" dirty="0">
                <a:latin typeface="华文楷体"/>
                <a:ea typeface="华文楷体"/>
              </a:rPr>
              <a:t>将</a:t>
            </a:r>
            <a:r>
              <a:rPr lang="en-US" altLang="zh-CN" sz="1600" dirty="0">
                <a:latin typeface="华文楷体"/>
                <a:ea typeface="华文楷体"/>
              </a:rPr>
              <a:t>shuffle</a:t>
            </a:r>
            <a:r>
              <a:rPr lang="zh-CN" altLang="en-US" sz="1600" dirty="0">
                <a:latin typeface="华文楷体"/>
                <a:ea typeface="华文楷体"/>
              </a:rPr>
              <a:t>阶段和</a:t>
            </a:r>
            <a:r>
              <a:rPr lang="en-US" altLang="zh-CN" sz="1600" dirty="0">
                <a:latin typeface="华文楷体"/>
                <a:ea typeface="华文楷体"/>
              </a:rPr>
              <a:t>reduce</a:t>
            </a:r>
            <a:r>
              <a:rPr lang="zh-CN" altLang="en-US" sz="1600" dirty="0">
                <a:latin typeface="华文楷体"/>
                <a:ea typeface="华文楷体"/>
              </a:rPr>
              <a:t>阶段并行运行，</a:t>
            </a:r>
            <a:r>
              <a:rPr lang="zh-CN" sz="1600" dirty="0">
                <a:latin typeface="华文楷体"/>
                <a:ea typeface="华文楷体"/>
              </a:rPr>
              <a:t>减少了</a:t>
            </a:r>
            <a:r>
              <a:rPr lang="en-US" sz="1600" dirty="0">
                <a:latin typeface="华文楷体"/>
                <a:ea typeface="华文楷体"/>
              </a:rPr>
              <a:t>Reduce</a:t>
            </a:r>
            <a:r>
              <a:rPr lang="zh-CN" sz="1600" dirty="0">
                <a:latin typeface="华文楷体"/>
                <a:ea typeface="华文楷体"/>
              </a:rPr>
              <a:t>等待时间，提高了效率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JPDC-2013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7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2D6B66A-31D0-48C1-B822-D8E6AFF7F5E3}" type="slidenum">
              <a:rPr lang="en-US" sz="1600">
                <a:latin typeface="Arial"/>
              </a:rPr>
              <a:t>16</a:t>
            </a:fld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3930316" y="1047141"/>
            <a:ext cx="2878200" cy="671434"/>
          </a:xfrm>
          <a:prstGeom prst="wedgeRoundRectCallout">
            <a:avLst>
              <a:gd name="adj1" fmla="val -63578"/>
              <a:gd name="adj2" fmla="val -555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资源利用率最大化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3781440" y="3481659"/>
            <a:ext cx="2878200" cy="658079"/>
          </a:xfrm>
          <a:prstGeom prst="wedgeRoundRectCallout">
            <a:avLst>
              <a:gd name="adj1" fmla="val -73687"/>
              <a:gd name="adj2" fmla="val -260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数据传输速度慢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相关工作</a:t>
            </a:r>
            <a:r>
              <a:rPr lang="en-US" sz="3200">
                <a:latin typeface="华文中宋"/>
                <a:ea typeface="华文中宋"/>
              </a:rPr>
              <a:t>——PKTM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08000" y="1196640"/>
            <a:ext cx="8640720" cy="48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算法在</a:t>
            </a:r>
            <a:r>
              <a:rPr lang="zh-CN" sz="2400" b="1" dirty="0">
                <a:latin typeface="华文楷体"/>
                <a:ea typeface="华文楷体"/>
              </a:rPr>
              <a:t>分布式框架</a:t>
            </a:r>
            <a:r>
              <a:rPr lang="zh-CN" sz="2000" dirty="0">
                <a:latin typeface="华文楷体"/>
                <a:ea typeface="华文楷体"/>
              </a:rPr>
              <a:t>上的应用：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 err="1">
                <a:latin typeface="华文楷体"/>
                <a:ea typeface="华文楷体"/>
              </a:rPr>
              <a:t>Rizvandi</a:t>
            </a:r>
            <a:r>
              <a:rPr lang="zh-CN" sz="1600" dirty="0">
                <a:latin typeface="华文楷体"/>
                <a:ea typeface="华文楷体"/>
              </a:rPr>
              <a:t>介绍了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在</a:t>
            </a:r>
            <a:r>
              <a:rPr lang="en-US" b="1" dirty="0">
                <a:latin typeface="华文楷体"/>
                <a:ea typeface="华文楷体"/>
              </a:rPr>
              <a:t>Hadoop</a:t>
            </a:r>
            <a:r>
              <a:rPr lang="zh-CN" b="1" dirty="0">
                <a:latin typeface="华文楷体"/>
                <a:ea typeface="华文楷体"/>
              </a:rPr>
              <a:t>上的改进</a:t>
            </a:r>
            <a:r>
              <a:rPr lang="zh-CN" sz="1600" dirty="0">
                <a:latin typeface="华文楷体"/>
                <a:ea typeface="华文楷体"/>
              </a:rPr>
              <a:t>，该文章只是单纯的实现了一个分布式版本，还有很大的提升空间；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PDCAT-2011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>
                <a:latin typeface="华文楷体"/>
                <a:ea typeface="华文楷体"/>
              </a:rPr>
              <a:t>Dai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提出了一个通过</a:t>
            </a:r>
            <a:r>
              <a:rPr lang="zh-CN" b="1" dirty="0">
                <a:latin typeface="华文楷体"/>
                <a:ea typeface="华文楷体"/>
              </a:rPr>
              <a:t>旅行时间获取偏移的速度模型</a:t>
            </a:r>
            <a:r>
              <a:rPr lang="zh-CN" sz="1600" dirty="0">
                <a:latin typeface="华文楷体"/>
                <a:ea typeface="华文楷体"/>
              </a:rPr>
              <a:t>的实际模型；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Computers &amp; Geosciences-2003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Wang</a:t>
            </a:r>
            <a:r>
              <a:rPr lang="zh-CN" sz="1600" dirty="0">
                <a:latin typeface="华文楷体"/>
                <a:ea typeface="华文楷体"/>
              </a:rPr>
              <a:t>改进了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算法，减少了</a:t>
            </a:r>
            <a:r>
              <a:rPr lang="en-US" b="1" dirty="0">
                <a:latin typeface="华文楷体"/>
                <a:ea typeface="华文楷体"/>
              </a:rPr>
              <a:t>I/O</a:t>
            </a:r>
            <a:r>
              <a:rPr lang="zh-CN" b="1" dirty="0">
                <a:latin typeface="华文楷体"/>
                <a:ea typeface="华文楷体"/>
              </a:rPr>
              <a:t>带宽</a:t>
            </a:r>
            <a:r>
              <a:rPr lang="zh-CN" sz="1600" dirty="0">
                <a:latin typeface="华文楷体"/>
                <a:ea typeface="华文楷体"/>
              </a:rPr>
              <a:t>，提高了效率；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HPCS-2015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endParaRPr dirty="0"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 dirty="0">
                <a:latin typeface="华文楷体"/>
                <a:ea typeface="华文楷体"/>
              </a:rPr>
              <a:t>PKTM</a:t>
            </a:r>
            <a:r>
              <a:rPr lang="zh-CN" sz="2000" dirty="0">
                <a:latin typeface="华文楷体"/>
                <a:ea typeface="华文楷体"/>
              </a:rPr>
              <a:t>算法在</a:t>
            </a:r>
            <a:r>
              <a:rPr lang="zh-CN" sz="2400" b="1" dirty="0">
                <a:latin typeface="华文楷体"/>
                <a:ea typeface="华文楷体"/>
              </a:rPr>
              <a:t>并行算法</a:t>
            </a:r>
            <a:r>
              <a:rPr lang="zh-CN" sz="2000" dirty="0">
                <a:latin typeface="华文楷体"/>
                <a:ea typeface="华文楷体"/>
              </a:rPr>
              <a:t>上的应用：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Zhang</a:t>
            </a:r>
            <a:r>
              <a:rPr lang="zh-CN" sz="1600" dirty="0">
                <a:latin typeface="华文楷体"/>
                <a:ea typeface="华文楷体"/>
              </a:rPr>
              <a:t>等人提供了在</a:t>
            </a:r>
            <a:r>
              <a:rPr lang="en-US" sz="1600" dirty="0">
                <a:latin typeface="华文楷体"/>
                <a:ea typeface="华文楷体"/>
              </a:rPr>
              <a:t>GPU</a:t>
            </a:r>
            <a:r>
              <a:rPr lang="zh-CN" sz="1600" dirty="0">
                <a:latin typeface="华文楷体"/>
                <a:ea typeface="华文楷体"/>
              </a:rPr>
              <a:t>上实现的</a:t>
            </a:r>
            <a:r>
              <a:rPr lang="en-US" sz="1600" dirty="0">
                <a:latin typeface="华文楷体"/>
                <a:ea typeface="华文楷体"/>
              </a:rPr>
              <a:t>KPSDM</a:t>
            </a:r>
            <a:r>
              <a:rPr lang="zh-CN" sz="1600" dirty="0">
                <a:latin typeface="华文楷体"/>
                <a:ea typeface="华文楷体"/>
              </a:rPr>
              <a:t>算法（该算法也是地质成像算法），使用并行计算，大大的缩短了运行时间；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SPE EUROPEC-2013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Shi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Li</a:t>
            </a:r>
            <a:r>
              <a:rPr lang="zh-CN" sz="1600" dirty="0">
                <a:latin typeface="华文楷体"/>
                <a:ea typeface="华文楷体"/>
              </a:rPr>
              <a:t>用</a:t>
            </a:r>
            <a:r>
              <a:rPr lang="en-US" sz="1600" dirty="0">
                <a:latin typeface="华文楷体"/>
                <a:ea typeface="华文楷体"/>
              </a:rPr>
              <a:t>GPU</a:t>
            </a:r>
            <a:r>
              <a:rPr lang="zh-CN" sz="1600" dirty="0">
                <a:latin typeface="华文楷体"/>
                <a:ea typeface="华文楷体"/>
              </a:rPr>
              <a:t>的</a:t>
            </a:r>
            <a:r>
              <a:rPr lang="en-US" sz="1600" dirty="0">
                <a:latin typeface="华文楷体"/>
                <a:ea typeface="华文楷体"/>
              </a:rPr>
              <a:t>CUDA</a:t>
            </a:r>
            <a:r>
              <a:rPr lang="zh-CN" sz="1600" dirty="0">
                <a:latin typeface="华文楷体"/>
                <a:ea typeface="华文楷体"/>
              </a:rPr>
              <a:t>语言实现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算法，大大提高了运行时间；</a:t>
            </a:r>
            <a:r>
              <a:rPr lang="zh-CN" altLang="en-US" sz="1600" dirty="0">
                <a:latin typeface="华文楷体"/>
                <a:ea typeface="华文楷体"/>
              </a:rPr>
              <a:t>（</a:t>
            </a:r>
            <a:r>
              <a:rPr lang="en-US" altLang="zh-CN" sz="1600" b="1" dirty="0">
                <a:latin typeface="华文楷体"/>
                <a:ea typeface="华文楷体"/>
              </a:rPr>
              <a:t>Computers &amp; Geosciences-2011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1600" dirty="0">
                <a:latin typeface="华文楷体"/>
                <a:ea typeface="华文楷体"/>
              </a:rPr>
              <a:t>Zhao</a:t>
            </a:r>
            <a:r>
              <a:rPr lang="zh-CN" sz="1600" dirty="0">
                <a:latin typeface="华文楷体"/>
                <a:ea typeface="华文楷体"/>
              </a:rPr>
              <a:t>和</a:t>
            </a:r>
            <a:r>
              <a:rPr lang="en-US" sz="1600" dirty="0">
                <a:latin typeface="华文楷体"/>
                <a:ea typeface="华文楷体"/>
              </a:rPr>
              <a:t>Dai</a:t>
            </a:r>
            <a:r>
              <a:rPr lang="zh-CN" sz="1600" dirty="0">
                <a:latin typeface="华文楷体"/>
                <a:ea typeface="华文楷体"/>
              </a:rPr>
              <a:t>则是在</a:t>
            </a:r>
            <a:r>
              <a:rPr lang="en-US" sz="1600" dirty="0">
                <a:latin typeface="华文楷体"/>
                <a:ea typeface="华文楷体"/>
              </a:rPr>
              <a:t>MPI</a:t>
            </a:r>
            <a:r>
              <a:rPr lang="zh-CN" sz="1600" dirty="0">
                <a:latin typeface="华文楷体"/>
                <a:ea typeface="华文楷体"/>
              </a:rPr>
              <a:t>上实现了</a:t>
            </a:r>
            <a:r>
              <a:rPr lang="en-US" sz="1600" dirty="0">
                <a:latin typeface="华文楷体"/>
                <a:ea typeface="华文楷体"/>
              </a:rPr>
              <a:t>PKTM</a:t>
            </a:r>
            <a:r>
              <a:rPr lang="zh-CN" sz="1600" dirty="0">
                <a:latin typeface="华文楷体"/>
                <a:ea typeface="华文楷体"/>
              </a:rPr>
              <a:t>算法</a:t>
            </a:r>
            <a:r>
              <a:rPr lang="zh-CN" altLang="en-US" sz="1600" dirty="0">
                <a:latin typeface="华文楷体"/>
                <a:ea typeface="华文楷体"/>
              </a:rPr>
              <a:t>；（</a:t>
            </a:r>
            <a:r>
              <a:rPr lang="en-US" altLang="zh-CN" sz="1600" b="1" dirty="0">
                <a:latin typeface="华文楷体"/>
                <a:ea typeface="华文楷体"/>
              </a:rPr>
              <a:t>CSSE-2008</a:t>
            </a:r>
            <a:r>
              <a:rPr lang="zh-CN" altLang="en-US" sz="1600" dirty="0">
                <a:latin typeface="华文楷体"/>
                <a:ea typeface="华文楷体"/>
              </a:rPr>
              <a:t>）</a:t>
            </a:r>
            <a:endParaRPr dirty="0"/>
          </a:p>
        </p:txBody>
      </p:sp>
      <p:sp>
        <p:nvSpPr>
          <p:cNvPr id="18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117D6E93-5D4F-44F6-8444-C097C7EFA9E9}" type="slidenum">
              <a:rPr lang="en-US" sz="1600">
                <a:latin typeface="Arial"/>
              </a:rPr>
              <a:t>17</a:t>
            </a:fld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5724720" y="831273"/>
            <a:ext cx="3024000" cy="736772"/>
          </a:xfrm>
          <a:prstGeom prst="wedgeRoundRectCallout">
            <a:avLst>
              <a:gd name="adj1" fmla="val -71688"/>
              <a:gd name="adj2" fmla="val 338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Hadoop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上的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PKTM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算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法运行效率不高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5652360" y="4596938"/>
            <a:ext cx="3168720" cy="1150920"/>
          </a:xfrm>
          <a:prstGeom prst="wedgeRoundRectCallout">
            <a:avLst>
              <a:gd name="adj1" fmla="val -54412"/>
              <a:gd name="adj2" fmla="val -737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GPU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版本的</a:t>
            </a:r>
            <a:r>
              <a:rPr lang="en-US" sz="2000" b="1" dirty="0">
                <a:solidFill>
                  <a:schemeClr val="tx1"/>
                </a:solidFill>
                <a:latin typeface="华文中宋"/>
                <a:ea typeface="华文中宋"/>
              </a:rPr>
              <a:t>PKTM</a:t>
            </a: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算法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稳定性不够，容易出错，</a:t>
            </a:r>
            <a:endParaRPr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solidFill>
                  <a:schemeClr val="tx1"/>
                </a:solidFill>
                <a:latin typeface="华文中宋"/>
                <a:ea typeface="华文中宋"/>
              </a:rPr>
              <a:t>不适合大数据输入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18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 dirty="0"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27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E1451A-4BBD-4212-80D0-601A889C9080}" type="slidenum">
              <a:rPr lang="en-US" sz="1600">
                <a:latin typeface="Arial"/>
              </a:rPr>
              <a:t>19</a:t>
            </a:fld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altLang="en-US" sz="3200" b="1" dirty="0">
                <a:latin typeface="华文中宋"/>
                <a:ea typeface="华文中宋"/>
              </a:rPr>
              <a:t>研究工作</a:t>
            </a:r>
            <a:endParaRPr dirty="0"/>
          </a:p>
        </p:txBody>
      </p:sp>
      <p:sp>
        <p:nvSpPr>
          <p:cNvPr id="2" name="圆角矩形 1"/>
          <p:cNvSpPr/>
          <p:nvPr/>
        </p:nvSpPr>
        <p:spPr>
          <a:xfrm>
            <a:off x="2435628" y="1738997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提出一种基于人工鱼群算法的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资源调度器</a:t>
            </a:r>
            <a:endParaRPr lang="zh-CN" altLang="en-US" sz="2000" b="1" dirty="0"/>
          </a:p>
        </p:txBody>
      </p:sp>
      <p:sp>
        <p:nvSpPr>
          <p:cNvPr id="14" name="圆角矩形 13"/>
          <p:cNvSpPr/>
          <p:nvPr/>
        </p:nvSpPr>
        <p:spPr>
          <a:xfrm>
            <a:off x="2435628" y="3088430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提出基于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RDMA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传输协议的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Shuffle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算法改进</a:t>
            </a:r>
            <a:endParaRPr lang="zh-CN" altLang="en-US" sz="2000" b="1" dirty="0"/>
          </a:p>
        </p:txBody>
      </p:sp>
      <p:sp>
        <p:nvSpPr>
          <p:cNvPr id="15" name="圆角矩形 14"/>
          <p:cNvSpPr/>
          <p:nvPr/>
        </p:nvSpPr>
        <p:spPr>
          <a:xfrm>
            <a:off x="2435628" y="4437863"/>
            <a:ext cx="3857106" cy="955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实现基于改进的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YARN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平台的</a:t>
            </a:r>
            <a:r>
              <a:rPr lang="en-US" altLang="zh-CN" sz="2000" b="1" dirty="0">
                <a:solidFill>
                  <a:srgbClr val="000000"/>
                </a:solidFill>
                <a:latin typeface="华文中宋"/>
                <a:ea typeface="华文中宋"/>
              </a:rPr>
              <a:t>PKTM</a:t>
            </a:r>
            <a:r>
              <a:rPr lang="zh-CN" altLang="en-US" sz="2000" b="1" dirty="0">
                <a:solidFill>
                  <a:srgbClr val="000000"/>
                </a:solidFill>
                <a:latin typeface="华文中宋"/>
                <a:ea typeface="华文中宋"/>
              </a:rPr>
              <a:t>系统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97BDB5D-9494-4175-B551-5F5D862BDF9D}" type="slidenum">
              <a:rPr lang="en-US" sz="1600">
                <a:latin typeface="Arial"/>
              </a:rPr>
              <a:t>2</a:t>
            </a:fld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 dirty="0"/>
          </a:p>
        </p:txBody>
      </p:sp>
      <p:sp>
        <p:nvSpPr>
          <p:cNvPr id="101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 dirty="0"/>
          </a:p>
        </p:txBody>
      </p:sp>
      <p:sp>
        <p:nvSpPr>
          <p:cNvPr id="102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04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 dirty="0"/>
          </a:p>
        </p:txBody>
      </p:sp>
      <p:sp>
        <p:nvSpPr>
          <p:cNvPr id="105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pic>
        <p:nvPicPr>
          <p:cNvPr id="198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223668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35A66D0-8D46-4CB9-8C19-54BEC7D1F728}" type="slidenum">
              <a:rPr lang="en-US" sz="1600">
                <a:latin typeface="Arial"/>
              </a:rPr>
              <a:t>20</a:t>
            </a:fld>
            <a:endParaRPr/>
          </a:p>
        </p:txBody>
      </p:sp>
      <p:pic>
        <p:nvPicPr>
          <p:cNvPr id="200" name="图片 7"/>
          <p:cNvPicPr/>
          <p:nvPr/>
        </p:nvPicPr>
        <p:blipFill>
          <a:blip r:embed="rId3"/>
          <a:stretch/>
        </p:blipFill>
        <p:spPr>
          <a:xfrm>
            <a:off x="324000" y="3429000"/>
            <a:ext cx="6121080" cy="325116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3995640" y="981000"/>
            <a:ext cx="1800360" cy="50328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任务</a:t>
            </a:r>
            <a:r>
              <a:rPr lang="en-US" sz="2000" b="1">
                <a:latin typeface="华文中宋"/>
                <a:ea typeface="华文中宋"/>
              </a:rPr>
              <a:t>i</a:t>
            </a:r>
            <a:r>
              <a:rPr lang="zh-CN" sz="2000" b="1">
                <a:latin typeface="华文中宋"/>
                <a:ea typeface="华文中宋"/>
              </a:rPr>
              <a:t>开始时间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5796000" y="2133720"/>
            <a:ext cx="1800360" cy="50328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任务</a:t>
            </a:r>
            <a:r>
              <a:rPr lang="en-US" sz="2000" b="1">
                <a:latin typeface="华文中宋"/>
                <a:ea typeface="华文中宋"/>
              </a:rPr>
              <a:t>i</a:t>
            </a:r>
            <a:r>
              <a:rPr lang="zh-CN" sz="20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203" name="CustomShape 5"/>
          <p:cNvSpPr/>
          <p:nvPr/>
        </p:nvSpPr>
        <p:spPr>
          <a:xfrm>
            <a:off x="6426360" y="2925720"/>
            <a:ext cx="1800000" cy="787320"/>
          </a:xfrm>
          <a:prstGeom prst="wedgeRoundRectCallout">
            <a:avLst/>
          </a:prstGeom>
          <a:solidFill>
            <a:srgbClr val="FF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任务运行时间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难以预测</a:t>
            </a:r>
            <a:endParaRPr/>
          </a:p>
        </p:txBody>
      </p:sp>
      <p:sp>
        <p:nvSpPr>
          <p:cNvPr id="204" name="CustomShape 6"/>
          <p:cNvSpPr/>
          <p:nvPr/>
        </p:nvSpPr>
        <p:spPr>
          <a:xfrm>
            <a:off x="2411280" y="1557000"/>
            <a:ext cx="3959640" cy="50364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7"/>
          <p:cNvSpPr/>
          <p:nvPr/>
        </p:nvSpPr>
        <p:spPr>
          <a:xfrm>
            <a:off x="7097760" y="1454040"/>
            <a:ext cx="1979640" cy="606600"/>
          </a:xfrm>
          <a:prstGeom prst="wedgeRoundRectCallou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最理想的优化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函数，不够实用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pic>
        <p:nvPicPr>
          <p:cNvPr id="207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82724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A6394C1-90B0-4ADE-8D2D-A948E2723741}" type="slidenum">
              <a:rPr lang="en-US" sz="1600">
                <a:latin typeface="Arial"/>
              </a:rPr>
              <a:t>21</a:t>
            </a:fld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4788000" y="2637000"/>
            <a:ext cx="2665440" cy="64764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多背包（</a:t>
            </a:r>
            <a:r>
              <a:rPr lang="en-US" sz="2000" b="1">
                <a:latin typeface="华文中宋"/>
                <a:ea typeface="华文中宋"/>
              </a:rPr>
              <a:t>MKP</a:t>
            </a:r>
            <a:r>
              <a:rPr lang="zh-CN" sz="2000" b="1">
                <a:latin typeface="华文中宋"/>
                <a:ea typeface="华文中宋"/>
              </a:rPr>
              <a:t>）问题</a:t>
            </a:r>
            <a:endParaRPr/>
          </a:p>
        </p:txBody>
      </p:sp>
      <p:sp>
        <p:nvSpPr>
          <p:cNvPr id="210" name="CustomShape 4"/>
          <p:cNvSpPr/>
          <p:nvPr/>
        </p:nvSpPr>
        <p:spPr>
          <a:xfrm>
            <a:off x="611280" y="3860640"/>
            <a:ext cx="1584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华文中宋"/>
                <a:ea typeface="华文中宋"/>
              </a:rPr>
              <a:t>n</a:t>
            </a:r>
            <a:r>
              <a:rPr lang="zh-CN" sz="2000" b="1">
                <a:latin typeface="华文中宋"/>
                <a:ea typeface="华文中宋"/>
              </a:rPr>
              <a:t>个任务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分配到</a:t>
            </a:r>
            <a:r>
              <a:rPr lang="en-US" sz="2000" b="1">
                <a:latin typeface="华文中宋"/>
                <a:ea typeface="华文中宋"/>
              </a:rPr>
              <a:t>m</a:t>
            </a:r>
            <a:r>
              <a:rPr lang="zh-CN" sz="2000" b="1">
                <a:latin typeface="华文中宋"/>
                <a:ea typeface="华文中宋"/>
              </a:rPr>
              <a:t>个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任务的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目标函数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人工鱼群算法：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优化问题</a:t>
            </a:r>
            <a:r>
              <a:rPr lang="zh-CN" sz="1600">
                <a:latin typeface="华文楷体"/>
                <a:ea typeface="华文楷体"/>
              </a:rPr>
              <a:t>的解决存在于许多领域，对各行各业的发展都有着巨大的应用前景，而在优化问题中，</a:t>
            </a:r>
            <a:r>
              <a:rPr lang="zh-CN" sz="2000" b="1">
                <a:latin typeface="华文楷体"/>
                <a:ea typeface="华文楷体"/>
              </a:rPr>
              <a:t>人工智能的思想</a:t>
            </a:r>
            <a:r>
              <a:rPr lang="zh-CN" sz="1600">
                <a:latin typeface="华文楷体"/>
                <a:ea typeface="华文楷体"/>
              </a:rPr>
              <a:t>越来越普及，通过将</a:t>
            </a:r>
            <a:r>
              <a:rPr lang="zh-CN" sz="2000" b="1">
                <a:latin typeface="华文楷体"/>
                <a:ea typeface="华文楷体"/>
              </a:rPr>
              <a:t>动物自治体的模式</a:t>
            </a:r>
            <a:r>
              <a:rPr lang="zh-CN" sz="1600">
                <a:latin typeface="华文楷体"/>
                <a:ea typeface="华文楷体"/>
              </a:rPr>
              <a:t>引入到优化问题的解决中，形成了一系列算法：蚁群算法，人工鱼群算法，蜂群算法等，其中在解决组合优化等问题中，</a:t>
            </a:r>
            <a:r>
              <a:rPr lang="zh-CN" sz="2000" b="1">
                <a:latin typeface="华文楷体"/>
                <a:ea typeface="华文楷体"/>
              </a:rPr>
              <a:t>人工鱼群算法的性能较为突出</a:t>
            </a:r>
            <a:r>
              <a:rPr lang="zh-CN" sz="1600">
                <a:latin typeface="华文楷体"/>
                <a:ea typeface="华文楷体"/>
              </a:rPr>
              <a:t>，人工鱼群算法有着</a:t>
            </a:r>
            <a:r>
              <a:rPr lang="zh-CN" b="1">
                <a:latin typeface="华文楷体"/>
                <a:ea typeface="华文楷体"/>
              </a:rPr>
              <a:t>并行处理的能力，寻优速度较快，具备全局寻优的能力</a:t>
            </a:r>
            <a:r>
              <a:rPr lang="zh-CN" sz="16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资源调度器实现：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>
                <a:latin typeface="华文楷体"/>
                <a:ea typeface="华文楷体"/>
              </a:rPr>
              <a:t>分析集群运行</a:t>
            </a:r>
            <a:r>
              <a:rPr lang="en-US" sz="1600">
                <a:latin typeface="华文楷体"/>
                <a:ea typeface="华文楷体"/>
              </a:rPr>
              <a:t>jobs</a:t>
            </a:r>
            <a:r>
              <a:rPr lang="zh-CN" sz="1600">
                <a:latin typeface="华文楷体"/>
                <a:ea typeface="华文楷体"/>
              </a:rPr>
              <a:t>的</a:t>
            </a:r>
            <a:r>
              <a:rPr lang="zh-CN" sz="2000" b="1">
                <a:latin typeface="华文楷体"/>
                <a:ea typeface="华文楷体"/>
              </a:rPr>
              <a:t>场景</a:t>
            </a:r>
            <a:r>
              <a:rPr lang="zh-CN" sz="1600">
                <a:latin typeface="华文楷体"/>
                <a:ea typeface="华文楷体"/>
              </a:rPr>
              <a:t>，抽象出适合任务分配的</a:t>
            </a:r>
            <a:r>
              <a:rPr lang="zh-CN" sz="2000" b="1">
                <a:latin typeface="华文楷体"/>
                <a:ea typeface="华文楷体"/>
              </a:rPr>
              <a:t>目标函数</a:t>
            </a:r>
            <a:r>
              <a:rPr lang="zh-CN" sz="1600">
                <a:latin typeface="华文楷体"/>
                <a:ea typeface="华文楷体"/>
              </a:rPr>
              <a:t>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人工鱼群算法</a:t>
            </a:r>
            <a:r>
              <a:rPr lang="zh-CN" sz="1600">
                <a:latin typeface="华文楷体"/>
                <a:ea typeface="华文楷体"/>
              </a:rPr>
              <a:t>通过该</a:t>
            </a:r>
            <a:r>
              <a:rPr lang="zh-CN" sz="2000" b="1">
                <a:latin typeface="华文楷体"/>
                <a:ea typeface="华文楷体"/>
              </a:rPr>
              <a:t>目标函数</a:t>
            </a:r>
            <a:r>
              <a:rPr lang="zh-CN" sz="1600">
                <a:latin typeface="华文楷体"/>
                <a:ea typeface="华文楷体"/>
              </a:rPr>
              <a:t>的值来</a:t>
            </a:r>
            <a:r>
              <a:rPr lang="zh-CN" sz="2000" b="1">
                <a:latin typeface="华文楷体"/>
                <a:ea typeface="华文楷体"/>
              </a:rPr>
              <a:t>寻找最优的任务</a:t>
            </a:r>
            <a:r>
              <a:rPr lang="zh-CN" sz="1600">
                <a:latin typeface="华文楷体"/>
                <a:ea typeface="华文楷体"/>
              </a:rPr>
              <a:t>；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1600">
                <a:latin typeface="华文楷体"/>
                <a:ea typeface="华文楷体"/>
              </a:rPr>
              <a:t>将该人工鱼群算法放入</a:t>
            </a:r>
            <a:r>
              <a:rPr lang="en-US" sz="1600">
                <a:latin typeface="华文楷体"/>
                <a:ea typeface="华文楷体"/>
              </a:rPr>
              <a:t>YARN</a:t>
            </a:r>
            <a:r>
              <a:rPr lang="zh-CN" sz="1600">
                <a:latin typeface="华文楷体"/>
                <a:ea typeface="华文楷体"/>
              </a:rPr>
              <a:t>的</a:t>
            </a:r>
            <a:r>
              <a:rPr lang="zh-CN" sz="2000" b="1">
                <a:latin typeface="华文楷体"/>
                <a:ea typeface="华文楷体"/>
              </a:rPr>
              <a:t>插拔式调度器模块</a:t>
            </a:r>
            <a:r>
              <a:rPr lang="zh-CN" sz="1600">
                <a:latin typeface="华文楷体"/>
                <a:ea typeface="华文楷体"/>
              </a:rPr>
              <a:t>中，通过</a:t>
            </a:r>
            <a:r>
              <a:rPr lang="zh-CN" sz="2000" b="1">
                <a:latin typeface="华文楷体"/>
                <a:ea typeface="华文楷体"/>
              </a:rPr>
              <a:t>配置文件</a:t>
            </a:r>
            <a:r>
              <a:rPr lang="zh-CN" sz="1600">
                <a:latin typeface="华文楷体"/>
                <a:ea typeface="华文楷体"/>
              </a:rPr>
              <a:t>更改调度器；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75C4CA8-ECAF-4F72-B98D-E30B728A4E59}" type="slidenum">
              <a:rPr lang="en-US" sz="1600">
                <a:latin typeface="Arial"/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108000" y="1196640"/>
            <a:ext cx="395928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资源调度器架构图：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E285C56-8B20-435C-A5F1-77CFDAAF0D7A}" type="slidenum">
              <a:rPr lang="en-US" sz="1600">
                <a:latin typeface="Arial"/>
              </a:rPr>
              <a:t>23</a:t>
            </a:fld>
            <a:endParaRPr/>
          </a:p>
        </p:txBody>
      </p:sp>
      <p:pic>
        <p:nvPicPr>
          <p:cNvPr id="217" name="图片 5"/>
          <p:cNvPicPr/>
          <p:nvPr/>
        </p:nvPicPr>
        <p:blipFill>
          <a:blip r:embed="rId2"/>
          <a:stretch/>
        </p:blipFill>
        <p:spPr>
          <a:xfrm>
            <a:off x="295200" y="1628640"/>
            <a:ext cx="5834160" cy="5040360"/>
          </a:xfrm>
          <a:prstGeom prst="rect">
            <a:avLst/>
          </a:prstGeom>
          <a:ln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3059280" y="2996640"/>
            <a:ext cx="1728360" cy="50364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19" name="Line 5"/>
          <p:cNvCxnSpPr/>
          <p:nvPr/>
        </p:nvCxnSpPr>
        <p:spPr>
          <a:xfrm flipH="1">
            <a:off x="4786920" y="2204280"/>
            <a:ext cx="1657080" cy="720360"/>
          </a:xfrm>
          <a:prstGeom prst="straightConnector1">
            <a:avLst/>
          </a:prstGeom>
          <a:ln w="28440">
            <a:solidFill>
              <a:srgbClr val="3366FF"/>
            </a:solidFill>
            <a:miter/>
            <a:tailEnd type="triangle" w="med" len="med"/>
          </a:ln>
        </p:spPr>
      </p:cxnSp>
      <p:sp>
        <p:nvSpPr>
          <p:cNvPr id="220" name="CustomShape 6"/>
          <p:cNvSpPr/>
          <p:nvPr/>
        </p:nvSpPr>
        <p:spPr>
          <a:xfrm>
            <a:off x="6518520" y="1851120"/>
            <a:ext cx="2625480" cy="45972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Arial"/>
              </a:rPr>
              <a:t>Memory</a:t>
            </a:r>
            <a:r>
              <a:rPr lang="zh-CN" sz="2400" b="1">
                <a:latin typeface="Arial"/>
              </a:rPr>
              <a:t>目标函数</a:t>
            </a:r>
            <a:endParaRPr/>
          </a:p>
        </p:txBody>
      </p:sp>
      <p:sp>
        <p:nvSpPr>
          <p:cNvPr id="221" name="CustomShape 7"/>
          <p:cNvSpPr/>
          <p:nvPr/>
        </p:nvSpPr>
        <p:spPr>
          <a:xfrm>
            <a:off x="4788000" y="3140280"/>
            <a:ext cx="1152720" cy="504720"/>
          </a:xfrm>
          <a:prstGeom prst="rect">
            <a:avLst/>
          </a:prstGeom>
          <a:noFill/>
          <a:ln w="57240">
            <a:solidFill>
              <a:srgbClr val="33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22" name="Line 8"/>
          <p:cNvCxnSpPr>
            <a:endCxn id="221" idx="3"/>
          </p:cNvCxnSpPr>
          <p:nvPr/>
        </p:nvCxnSpPr>
        <p:spPr>
          <a:xfrm flipH="1">
            <a:off x="5940360" y="3248280"/>
            <a:ext cx="504000" cy="144720"/>
          </a:xfrm>
          <a:prstGeom prst="straightConnector1">
            <a:avLst/>
          </a:prstGeom>
          <a:ln w="28440">
            <a:solidFill>
              <a:srgbClr val="3366FF"/>
            </a:solidFill>
            <a:miter/>
            <a:tailEnd type="triangle" w="med" len="med"/>
          </a:ln>
        </p:spPr>
      </p:cxnSp>
      <p:sp>
        <p:nvSpPr>
          <p:cNvPr id="223" name="CustomShape 9"/>
          <p:cNvSpPr/>
          <p:nvPr/>
        </p:nvSpPr>
        <p:spPr>
          <a:xfrm>
            <a:off x="6500880" y="2992320"/>
            <a:ext cx="2625480" cy="45972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>
                <a:latin typeface="Arial"/>
              </a:rPr>
              <a:t>Time</a:t>
            </a:r>
            <a:r>
              <a:rPr lang="zh-CN" sz="2400" b="1">
                <a:latin typeface="Arial"/>
              </a:rPr>
              <a:t>目标函数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108000" y="1197000"/>
            <a:ext cx="4464000" cy="100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MKP</a:t>
            </a:r>
            <a:r>
              <a:rPr lang="zh-CN" sz="2000">
                <a:latin typeface="华文楷体"/>
                <a:ea typeface="华文楷体"/>
              </a:rPr>
              <a:t>模型优点：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1600">
                <a:latin typeface="华文楷体"/>
                <a:ea typeface="华文楷体"/>
              </a:rPr>
              <a:t>MKP</a:t>
            </a:r>
            <a:r>
              <a:rPr lang="zh-CN" sz="1600">
                <a:latin typeface="华文楷体"/>
                <a:ea typeface="华文楷体"/>
              </a:rPr>
              <a:t>模型对</a:t>
            </a:r>
            <a:r>
              <a:rPr lang="en-US" sz="1600">
                <a:latin typeface="华文楷体"/>
                <a:ea typeface="华文楷体"/>
              </a:rPr>
              <a:t>Memory</a:t>
            </a:r>
            <a:r>
              <a:rPr lang="zh-CN" sz="1600">
                <a:latin typeface="华文楷体"/>
                <a:ea typeface="华文楷体"/>
              </a:rPr>
              <a:t>资源分配的优点，示例：假设每个节点只有</a:t>
            </a:r>
            <a:r>
              <a:rPr lang="en-US" sz="1600">
                <a:latin typeface="华文楷体"/>
                <a:ea typeface="华文楷体"/>
              </a:rPr>
              <a:t>100G</a:t>
            </a:r>
            <a:r>
              <a:rPr lang="zh-CN" sz="1600">
                <a:latin typeface="华文楷体"/>
                <a:ea typeface="华文楷体"/>
              </a:rPr>
              <a:t>内存，有</a:t>
            </a:r>
            <a:r>
              <a:rPr lang="en-US" sz="1600">
                <a:latin typeface="华文楷体"/>
                <a:ea typeface="华文楷体"/>
              </a:rPr>
              <a:t>6</a:t>
            </a:r>
            <a:r>
              <a:rPr lang="zh-CN" sz="1600">
                <a:latin typeface="华文楷体"/>
                <a:ea typeface="华文楷体"/>
              </a:rPr>
              <a:t>个待分配的任务：</a:t>
            </a:r>
            <a:r>
              <a:rPr lang="en-US" sz="1600">
                <a:latin typeface="华文楷体"/>
                <a:ea typeface="华文楷体"/>
              </a:rPr>
              <a:t>82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43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42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15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12</a:t>
            </a:r>
            <a:r>
              <a:rPr lang="zh-CN" sz="1600">
                <a:latin typeface="华文楷体"/>
                <a:ea typeface="华文楷体"/>
              </a:rPr>
              <a:t>、</a:t>
            </a:r>
            <a:r>
              <a:rPr lang="en-US" sz="1600">
                <a:latin typeface="华文楷体"/>
                <a:ea typeface="华文楷体"/>
              </a:rPr>
              <a:t>6</a:t>
            </a:r>
            <a:r>
              <a:rPr lang="zh-CN" sz="1600">
                <a:latin typeface="华文楷体"/>
                <a:ea typeface="华文楷体"/>
              </a:rPr>
              <a:t>。</a:t>
            </a: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8FC9FF-F5BC-4E87-8508-B13B9FC7AC67}" type="slidenum">
              <a:rPr lang="en-US" sz="1600">
                <a:latin typeface="Arial"/>
              </a:rPr>
              <a:t>24</a:t>
            </a:fld>
            <a:endParaRPr/>
          </a:p>
        </p:txBody>
      </p:sp>
      <p:pic>
        <p:nvPicPr>
          <p:cNvPr id="227" name="图片 5"/>
          <p:cNvPicPr/>
          <p:nvPr/>
        </p:nvPicPr>
        <p:blipFill>
          <a:blip r:embed="rId2"/>
          <a:stretch/>
        </p:blipFill>
        <p:spPr>
          <a:xfrm>
            <a:off x="4932360" y="1268280"/>
            <a:ext cx="4103640" cy="3565800"/>
          </a:xfrm>
          <a:prstGeom prst="rect">
            <a:avLst/>
          </a:prstGeom>
          <a:ln>
            <a:noFill/>
          </a:ln>
        </p:spPr>
      </p:pic>
      <p:pic>
        <p:nvPicPr>
          <p:cNvPr id="228" name="内容占位符 2"/>
          <p:cNvPicPr/>
          <p:nvPr/>
        </p:nvPicPr>
        <p:blipFill>
          <a:blip r:embed="rId3"/>
          <a:stretch/>
        </p:blipFill>
        <p:spPr>
          <a:xfrm>
            <a:off x="109440" y="2693880"/>
            <a:ext cx="4535640" cy="381636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4140360" y="5106960"/>
            <a:ext cx="3168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自定义</a:t>
            </a:r>
            <a:r>
              <a:rPr lang="en-US" sz="2000" b="1">
                <a:latin typeface="华文中宋"/>
                <a:ea typeface="华文中宋"/>
              </a:rPr>
              <a:t>task</a:t>
            </a:r>
            <a:r>
              <a:rPr lang="zh-CN" sz="2000" b="1">
                <a:latin typeface="华文中宋"/>
                <a:ea typeface="华文中宋"/>
              </a:rPr>
              <a:t>的</a:t>
            </a:r>
            <a:r>
              <a:rPr lang="en-US" sz="2000" b="1">
                <a:latin typeface="华文中宋"/>
                <a:ea typeface="华文中宋"/>
              </a:rPr>
              <a:t>value</a:t>
            </a:r>
            <a:r>
              <a:rPr lang="zh-CN" sz="2000" b="1">
                <a:latin typeface="华文中宋"/>
                <a:ea typeface="华文中宋"/>
              </a:rPr>
              <a:t>值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组合成一维资源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参数区分不同种类的</a:t>
            </a:r>
            <a:r>
              <a:rPr lang="en-US" sz="2000" b="1">
                <a:latin typeface="华文中宋"/>
                <a:ea typeface="华文中宋"/>
              </a:rPr>
              <a:t>tasks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pic>
        <p:nvPicPr>
          <p:cNvPr id="231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839440" cy="33829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F033B517-9BB5-41DD-AE93-7F0A8D4A06DE}" type="slidenum">
              <a:rPr lang="en-US" sz="1600">
                <a:latin typeface="Arial"/>
              </a:rPr>
              <a:t>25</a:t>
            </a:fld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5869080" y="836640"/>
            <a:ext cx="3024000" cy="115236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A</a:t>
            </a:r>
            <a:r>
              <a:rPr lang="zh-CN" sz="1600" b="1">
                <a:latin typeface="华文中宋"/>
                <a:ea typeface="华文中宋"/>
              </a:rPr>
              <a:t>代表已经分配任务数目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R</a:t>
            </a:r>
            <a:r>
              <a:rPr lang="zh-CN" sz="1600" b="1">
                <a:latin typeface="华文中宋"/>
                <a:ea typeface="华文中宋"/>
              </a:rPr>
              <a:t>代表任务价值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T</a:t>
            </a:r>
            <a:r>
              <a:rPr lang="zh-CN" sz="1600" b="1">
                <a:latin typeface="华文中宋"/>
                <a:ea typeface="华文中宋"/>
              </a:rPr>
              <a:t>代表所有任务数目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O</a:t>
            </a:r>
            <a:r>
              <a:rPr lang="zh-CN" sz="1600" b="1">
                <a:latin typeface="华文中宋"/>
                <a:ea typeface="华文中宋"/>
              </a:rPr>
              <a:t>代表正在运行任务数目</a:t>
            </a:r>
            <a:endParaRPr/>
          </a:p>
        </p:txBody>
      </p:sp>
      <p:pic>
        <p:nvPicPr>
          <p:cNvPr id="234" name="图片 6"/>
          <p:cNvPicPr/>
          <p:nvPr/>
        </p:nvPicPr>
        <p:blipFill>
          <a:blip r:embed="rId3"/>
          <a:stretch/>
        </p:blipFill>
        <p:spPr>
          <a:xfrm>
            <a:off x="1403280" y="4581360"/>
            <a:ext cx="5472360" cy="2162520"/>
          </a:xfrm>
          <a:prstGeom prst="rect">
            <a:avLst/>
          </a:prstGeom>
          <a:ln>
            <a:noFill/>
          </a:ln>
        </p:spPr>
      </p:pic>
      <p:pic>
        <p:nvPicPr>
          <p:cNvPr id="235" name="圆角矩形标注 7"/>
          <p:cNvPicPr/>
          <p:nvPr/>
        </p:nvPicPr>
        <p:blipFill>
          <a:blip r:embed="rId4"/>
          <a:stretch/>
        </p:blipFill>
        <p:spPr>
          <a:xfrm>
            <a:off x="3932280" y="3571920"/>
            <a:ext cx="4309920" cy="59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资源调度算法实现</a:t>
            </a:r>
            <a:endParaRPr/>
          </a:p>
        </p:txBody>
      </p:sp>
      <p:pic>
        <p:nvPicPr>
          <p:cNvPr id="237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3814560"/>
          </a:xfrm>
          <a:prstGeom prst="rect">
            <a:avLst/>
          </a:prstGeom>
          <a:ln>
            <a:noFill/>
          </a:ln>
        </p:spPr>
      </p:pic>
      <p:sp>
        <p:nvSpPr>
          <p:cNvPr id="238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A232C30-BA8B-493E-8A51-FA233480BB92}" type="slidenum">
              <a:rPr lang="en-US" sz="1600">
                <a:latin typeface="Arial"/>
              </a:rPr>
              <a:t>26</a:t>
            </a:fld>
            <a:endParaRPr/>
          </a:p>
        </p:txBody>
      </p:sp>
      <p:pic>
        <p:nvPicPr>
          <p:cNvPr id="239" name="图片 5"/>
          <p:cNvPicPr/>
          <p:nvPr/>
        </p:nvPicPr>
        <p:blipFill>
          <a:blip r:embed="rId3"/>
          <a:stretch/>
        </p:blipFill>
        <p:spPr>
          <a:xfrm>
            <a:off x="4643280" y="4221000"/>
            <a:ext cx="2665440" cy="252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人工鱼群模拟实验：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F069D1E-D6B6-45BB-AC34-C055D01E5456}" type="slidenum">
              <a:rPr lang="en-US" sz="1600">
                <a:latin typeface="Arial"/>
              </a:rPr>
              <a:t>27</a:t>
            </a:fld>
            <a:endParaRPr/>
          </a:p>
        </p:txBody>
      </p:sp>
      <p:graphicFrame>
        <p:nvGraphicFramePr>
          <p:cNvPr id="243" name="Table 4"/>
          <p:cNvGraphicFramePr/>
          <p:nvPr/>
        </p:nvGraphicFramePr>
        <p:xfrm>
          <a:off x="250920" y="1628640"/>
          <a:ext cx="4465440" cy="3291840"/>
        </p:xfrm>
        <a:graphic>
          <a:graphicData uri="http://schemas.openxmlformats.org/drawingml/2006/table">
            <a:tbl>
              <a:tblPr/>
              <a:tblGrid>
                <a:gridCol w="74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/>
                        </a:rPr>
                        <a:t>容量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/>
                        </a:rPr>
                        <a:t>价值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/>
                        </a:rPr>
                        <a:t>容量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/>
                        </a:rPr>
                        <a:t>价值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895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467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34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500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382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724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153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358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604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464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436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145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81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827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 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44" name="表格 2"/>
          <p:cNvPicPr/>
          <p:nvPr/>
        </p:nvPicPr>
        <p:blipFill>
          <a:blip r:embed="rId2"/>
          <a:stretch/>
        </p:blipFill>
        <p:spPr>
          <a:xfrm>
            <a:off x="244440" y="4206960"/>
            <a:ext cx="4498920" cy="1365120"/>
          </a:xfrm>
          <a:prstGeom prst="rect">
            <a:avLst/>
          </a:prstGeom>
          <a:ln>
            <a:noFill/>
          </a:ln>
        </p:spPr>
      </p:pic>
      <p:pic>
        <p:nvPicPr>
          <p:cNvPr id="245" name="图片 6"/>
          <p:cNvPicPr/>
          <p:nvPr/>
        </p:nvPicPr>
        <p:blipFill>
          <a:blip r:embed="rId3"/>
          <a:stretch/>
        </p:blipFill>
        <p:spPr>
          <a:xfrm>
            <a:off x="4782960" y="1835280"/>
            <a:ext cx="4253040" cy="2962080"/>
          </a:xfrm>
          <a:prstGeom prst="rect">
            <a:avLst/>
          </a:prstGeom>
          <a:ln>
            <a:noFill/>
          </a:ln>
        </p:spPr>
      </p:pic>
      <p:sp>
        <p:nvSpPr>
          <p:cNvPr id="246" name="Line 5"/>
          <p:cNvSpPr/>
          <p:nvPr/>
        </p:nvSpPr>
        <p:spPr>
          <a:xfrm>
            <a:off x="5724360" y="1557360"/>
            <a:ext cx="0" cy="3311640"/>
          </a:xfrm>
          <a:prstGeom prst="line">
            <a:avLst/>
          </a:prstGeom>
          <a:ln w="28440">
            <a:solidFill>
              <a:srgbClr val="FF0000"/>
            </a:solidFill>
            <a:miter/>
          </a:ln>
        </p:spPr>
      </p:sp>
      <p:sp>
        <p:nvSpPr>
          <p:cNvPr id="247" name="CustomShape 6"/>
          <p:cNvSpPr/>
          <p:nvPr/>
        </p:nvSpPr>
        <p:spPr>
          <a:xfrm>
            <a:off x="5940000" y="2700360"/>
            <a:ext cx="2808720" cy="82548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D0D0D"/>
                </a:solidFill>
                <a:latin typeface="华文楷体"/>
                <a:ea typeface="华文楷体"/>
              </a:rPr>
              <a:t>15</a:t>
            </a: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次迭代最优解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平均耗时</a:t>
            </a:r>
            <a:r>
              <a:rPr lang="en-US" sz="2400" b="1">
                <a:solidFill>
                  <a:srgbClr val="0D0D0D"/>
                </a:solidFill>
                <a:latin typeface="华文楷体"/>
                <a:ea typeface="华文楷体"/>
              </a:rPr>
              <a:t>0.134</a:t>
            </a: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秒</a:t>
            </a:r>
            <a:endParaRPr/>
          </a:p>
        </p:txBody>
      </p:sp>
      <p:sp>
        <p:nvSpPr>
          <p:cNvPr id="248" name="CustomShape 7"/>
          <p:cNvSpPr/>
          <p:nvPr/>
        </p:nvSpPr>
        <p:spPr>
          <a:xfrm>
            <a:off x="5945040" y="5014800"/>
            <a:ext cx="2808360" cy="45972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人工鱼群算法的可行性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人工鱼群调度器实验：实验配置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AB979CF-59E7-4845-8918-D401ECB162E6}" type="slidenum">
              <a:rPr lang="en-US" sz="1600">
                <a:latin typeface="Arial"/>
              </a:rPr>
              <a:t>28</a:t>
            </a:fld>
            <a:endParaRPr/>
          </a:p>
        </p:txBody>
      </p:sp>
      <p:graphicFrame>
        <p:nvGraphicFramePr>
          <p:cNvPr id="252" name="Table 4"/>
          <p:cNvGraphicFramePr/>
          <p:nvPr/>
        </p:nvGraphicFramePr>
        <p:xfrm>
          <a:off x="250920" y="1652760"/>
          <a:ext cx="4465440" cy="2103120"/>
        </p:xfrm>
        <a:graphic>
          <a:graphicData uri="http://schemas.openxmlformats.org/drawingml/2006/table">
            <a:tbl>
              <a:tblPr/>
              <a:tblGrid>
                <a:gridCol w="66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3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1</a:t>
            </a:r>
            <a:r>
              <a:rPr lang="zh-CN" sz="2000">
                <a:latin typeface="华文楷体"/>
                <a:ea typeface="华文楷体"/>
              </a:rPr>
              <a:t>）同种类型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：配置如图</a:t>
            </a:r>
            <a:endParaRPr/>
          </a:p>
        </p:txBody>
      </p:sp>
      <p:graphicFrame>
        <p:nvGraphicFramePr>
          <p:cNvPr id="254" name="Table 6"/>
          <p:cNvGraphicFramePr/>
          <p:nvPr/>
        </p:nvGraphicFramePr>
        <p:xfrm>
          <a:off x="250920" y="3814920"/>
          <a:ext cx="4465440" cy="2107800"/>
        </p:xfrm>
        <a:graphic>
          <a:graphicData uri="http://schemas.openxmlformats.org/drawingml/2006/table">
            <a:tbl>
              <a:tblPr/>
              <a:tblGrid>
                <a:gridCol w="80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Job 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&lt;3,2&gt;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&lt;4,1&gt;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&lt;5,2&gt;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&lt;6,1&gt;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&lt;7,2&gt;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55" name="图片 13"/>
          <p:cNvPicPr/>
          <p:nvPr/>
        </p:nvPicPr>
        <p:blipFill>
          <a:blip r:embed="rId2"/>
          <a:stretch/>
        </p:blipFill>
        <p:spPr>
          <a:xfrm>
            <a:off x="4788000" y="2711520"/>
            <a:ext cx="4265640" cy="3093840"/>
          </a:xfrm>
          <a:prstGeom prst="rect">
            <a:avLst/>
          </a:prstGeom>
          <a:ln>
            <a:noFill/>
          </a:ln>
        </p:spPr>
      </p:pic>
      <p:sp>
        <p:nvSpPr>
          <p:cNvPr id="256" name="CustomShape 7"/>
          <p:cNvSpPr/>
          <p:nvPr/>
        </p:nvSpPr>
        <p:spPr>
          <a:xfrm>
            <a:off x="5616720" y="1220760"/>
            <a:ext cx="3168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调度器相比</a:t>
            </a:r>
            <a:r>
              <a:rPr lang="en-US" sz="2000" b="1">
                <a:latin typeface="华文中宋"/>
                <a:ea typeface="华文中宋"/>
              </a:rPr>
              <a:t>HaSTE</a:t>
            </a:r>
            <a:r>
              <a:rPr lang="zh-CN" sz="2000" b="1">
                <a:latin typeface="华文中宋"/>
                <a:ea typeface="华文中宋"/>
              </a:rPr>
              <a:t>：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运行时间提高</a:t>
            </a:r>
            <a:r>
              <a:rPr lang="en-US" sz="2000" b="1">
                <a:latin typeface="华文中宋"/>
                <a:ea typeface="华文中宋"/>
              </a:rPr>
              <a:t>11%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内存利用率提高</a:t>
            </a:r>
            <a:r>
              <a:rPr lang="en-US" sz="2000" b="1">
                <a:latin typeface="华文中宋"/>
                <a:ea typeface="华文中宋"/>
              </a:rPr>
              <a:t>17%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人工鱼群调度器实验：实验配置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F07F587-0FDF-46D2-8C4E-C721628A070E}" type="slidenum">
              <a:rPr lang="en-US" sz="1600">
                <a:latin typeface="Arial"/>
              </a:rPr>
              <a:t>29</a:t>
            </a:fld>
            <a:endParaRPr/>
          </a:p>
        </p:txBody>
      </p:sp>
      <p:graphicFrame>
        <p:nvGraphicFramePr>
          <p:cNvPr id="260" name="Table 4"/>
          <p:cNvGraphicFramePr/>
          <p:nvPr/>
        </p:nvGraphicFramePr>
        <p:xfrm>
          <a:off x="250920" y="1652760"/>
          <a:ext cx="4465440" cy="2103120"/>
        </p:xfrm>
        <a:graphic>
          <a:graphicData uri="http://schemas.openxmlformats.org/drawingml/2006/table">
            <a:tbl>
              <a:tblPr/>
              <a:tblGrid>
                <a:gridCol w="66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1" name="CustomShape 5"/>
          <p:cNvSpPr/>
          <p:nvPr/>
        </p:nvSpPr>
        <p:spPr>
          <a:xfrm>
            <a:off x="250920" y="3382920"/>
            <a:ext cx="446544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：配置如图</a:t>
            </a:r>
            <a:endParaRPr/>
          </a:p>
        </p:txBody>
      </p:sp>
      <p:sp>
        <p:nvSpPr>
          <p:cNvPr id="262" name="CustomShape 6"/>
          <p:cNvSpPr/>
          <p:nvPr/>
        </p:nvSpPr>
        <p:spPr>
          <a:xfrm>
            <a:off x="5616720" y="1220760"/>
            <a:ext cx="3168360" cy="129708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调度器相比</a:t>
            </a:r>
            <a:r>
              <a:rPr lang="en-US" sz="2000" b="1">
                <a:latin typeface="华文中宋"/>
                <a:ea typeface="华文中宋"/>
              </a:rPr>
              <a:t>HaSTE</a:t>
            </a:r>
            <a:r>
              <a:rPr lang="zh-CN" sz="2000" b="1">
                <a:latin typeface="华文中宋"/>
                <a:ea typeface="华文中宋"/>
              </a:rPr>
              <a:t>：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运行时间提高</a:t>
            </a:r>
            <a:r>
              <a:rPr lang="en-US" sz="2000" b="1">
                <a:latin typeface="华文中宋"/>
                <a:ea typeface="华文中宋"/>
              </a:rPr>
              <a:t>17%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2000" b="1">
                <a:latin typeface="华文中宋"/>
                <a:ea typeface="华文中宋"/>
              </a:rPr>
              <a:t>内存利用率提高</a:t>
            </a:r>
            <a:r>
              <a:rPr lang="en-US" sz="2000" b="1">
                <a:latin typeface="华文中宋"/>
                <a:ea typeface="华文中宋"/>
              </a:rPr>
              <a:t>16.7%</a:t>
            </a:r>
            <a:endParaRPr/>
          </a:p>
        </p:txBody>
      </p:sp>
      <p:graphicFrame>
        <p:nvGraphicFramePr>
          <p:cNvPr id="263" name="Table 7"/>
          <p:cNvGraphicFramePr/>
          <p:nvPr/>
        </p:nvGraphicFramePr>
        <p:xfrm>
          <a:off x="250920" y="3828960"/>
          <a:ext cx="4465440" cy="2085840"/>
        </p:xfrm>
        <a:graphic>
          <a:graphicData uri="http://schemas.openxmlformats.org/drawingml/2006/table">
            <a:tbl>
              <a:tblPr/>
              <a:tblGrid>
                <a:gridCol w="67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9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Job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Input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#R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r>
                        <a:rPr lang="en-US" sz="1200" b="1" baseline="30000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WC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2.9G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&lt;2,3&gt;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WC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7.18G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&lt;2,4&gt;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&lt;1,2&gt;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4.66G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38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&lt;3,1&gt;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9.31G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&lt;4,2&gt;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&lt;2,3&gt;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GP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5.86G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47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&lt;2,2&gt;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GP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9.76G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78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&lt;2,1&gt;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&lt;1,1&gt;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64" name="图片 10"/>
          <p:cNvPicPr/>
          <p:nvPr/>
        </p:nvPicPr>
        <p:blipFill>
          <a:blip r:embed="rId2"/>
          <a:stretch/>
        </p:blipFill>
        <p:spPr>
          <a:xfrm>
            <a:off x="4797360" y="2708280"/>
            <a:ext cx="4311720" cy="29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48A3504-0DD8-4B00-92D5-54BEF987673B}" type="slidenum">
              <a:rPr lang="en-US" sz="1600">
                <a:latin typeface="Arial"/>
              </a:rPr>
              <a:t>3</a:t>
            </a:fld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09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 dirty="0"/>
          </a:p>
        </p:txBody>
      </p:sp>
      <p:sp>
        <p:nvSpPr>
          <p:cNvPr id="111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112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113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B04B8C5-C2C6-4F00-89A9-E931BC12C2A1}" type="slidenum">
              <a:rPr lang="en-US" sz="1600">
                <a:latin typeface="Arial"/>
              </a:rPr>
              <a:t>30</a:t>
            </a:fld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：内存使用详情</a:t>
            </a:r>
            <a:endParaRPr/>
          </a:p>
        </p:txBody>
      </p:sp>
      <p:pic>
        <p:nvPicPr>
          <p:cNvPr id="268" name="图片 1"/>
          <p:cNvPicPr/>
          <p:nvPr/>
        </p:nvPicPr>
        <p:blipFill>
          <a:blip r:embed="rId2"/>
          <a:stretch/>
        </p:blipFill>
        <p:spPr>
          <a:xfrm>
            <a:off x="250920" y="1700280"/>
            <a:ext cx="7705800" cy="494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</a:t>
            </a:r>
            <a:r>
              <a:rPr lang="zh-CN" sz="3200">
                <a:latin typeface="华文中宋"/>
                <a:ea typeface="华文中宋"/>
              </a:rPr>
              <a:t>资源调度算法实验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1FF10CE-2845-4B6A-8BB0-931BDFCE02A4}" type="slidenum">
              <a:rPr lang="en-US" sz="1600">
                <a:latin typeface="Arial"/>
              </a:rPr>
              <a:t>31</a:t>
            </a:fld>
            <a:endParaRPr/>
          </a:p>
        </p:txBody>
      </p:sp>
      <p:sp>
        <p:nvSpPr>
          <p:cNvPr id="271" name="CustomShape 3"/>
          <p:cNvSpPr/>
          <p:nvPr/>
        </p:nvSpPr>
        <p:spPr>
          <a:xfrm>
            <a:off x="108000" y="1268280"/>
            <a:ext cx="568800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）不同种类型</a:t>
            </a:r>
            <a:r>
              <a:rPr lang="en-US" sz="2000">
                <a:latin typeface="华文楷体"/>
                <a:ea typeface="华文楷体"/>
              </a:rPr>
              <a:t>jobs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CPU</a:t>
            </a:r>
            <a:r>
              <a:rPr lang="zh-CN" sz="2000">
                <a:latin typeface="华文楷体"/>
                <a:ea typeface="华文楷体"/>
              </a:rPr>
              <a:t>使用详情</a:t>
            </a:r>
            <a:endParaRPr/>
          </a:p>
        </p:txBody>
      </p:sp>
      <p:pic>
        <p:nvPicPr>
          <p:cNvPr id="272" name="图片 5"/>
          <p:cNvPicPr/>
          <p:nvPr/>
        </p:nvPicPr>
        <p:blipFill>
          <a:blip r:embed="rId2"/>
          <a:stretch/>
        </p:blipFill>
        <p:spPr>
          <a:xfrm>
            <a:off x="179280" y="1652760"/>
            <a:ext cx="7716960" cy="494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108000" y="1196640"/>
            <a:ext cx="8640720" cy="25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概述：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Collect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Spill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Combiner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Copy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Merge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Sort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5122DF2-E334-4710-8347-BF0F06B51A78}" type="slidenum">
              <a:rPr lang="en-US" sz="1600">
                <a:latin typeface="Arial"/>
              </a:rPr>
              <a:t>32</a:t>
            </a:fld>
            <a:endParaRPr/>
          </a:p>
        </p:txBody>
      </p:sp>
      <p:pic>
        <p:nvPicPr>
          <p:cNvPr id="276" name="图片 5"/>
          <p:cNvPicPr/>
          <p:nvPr/>
        </p:nvPicPr>
        <p:blipFill>
          <a:blip r:embed="rId2"/>
          <a:stretch/>
        </p:blipFill>
        <p:spPr>
          <a:xfrm>
            <a:off x="2987640" y="1341360"/>
            <a:ext cx="5616720" cy="2232000"/>
          </a:xfrm>
          <a:prstGeom prst="rect">
            <a:avLst/>
          </a:prstGeom>
          <a:ln>
            <a:noFill/>
          </a:ln>
        </p:spPr>
      </p:pic>
      <p:pic>
        <p:nvPicPr>
          <p:cNvPr id="277" name="图片 6"/>
          <p:cNvPicPr/>
          <p:nvPr/>
        </p:nvPicPr>
        <p:blipFill>
          <a:blip r:embed="rId3"/>
          <a:stretch/>
        </p:blipFill>
        <p:spPr>
          <a:xfrm>
            <a:off x="2771640" y="3789360"/>
            <a:ext cx="5472360" cy="1943280"/>
          </a:xfrm>
          <a:prstGeom prst="rect">
            <a:avLst/>
          </a:prstGeom>
          <a:ln>
            <a:noFill/>
          </a:ln>
        </p:spPr>
      </p:pic>
      <p:pic>
        <p:nvPicPr>
          <p:cNvPr id="278" name="图片 7"/>
          <p:cNvPicPr/>
          <p:nvPr/>
        </p:nvPicPr>
        <p:blipFill>
          <a:blip r:embed="rId4"/>
          <a:stretch/>
        </p:blipFill>
        <p:spPr>
          <a:xfrm>
            <a:off x="974880" y="1557360"/>
            <a:ext cx="7629480" cy="453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108000" y="1197000"/>
            <a:ext cx="8640720" cy="719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过程设计：</a:t>
            </a: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9367EDB-FB4F-4734-8512-FE8012018826}" type="slidenum">
              <a:rPr lang="en-US" sz="1600">
                <a:latin typeface="Arial"/>
              </a:rPr>
              <a:t>33</a:t>
            </a:fld>
            <a:endParaRPr/>
          </a:p>
        </p:txBody>
      </p:sp>
      <p:pic>
        <p:nvPicPr>
          <p:cNvPr id="282" name="图片 8"/>
          <p:cNvPicPr/>
          <p:nvPr/>
        </p:nvPicPr>
        <p:blipFill>
          <a:blip r:embed="rId2"/>
          <a:stretch/>
        </p:blipFill>
        <p:spPr>
          <a:xfrm>
            <a:off x="131760" y="1708200"/>
            <a:ext cx="5376960" cy="3089160"/>
          </a:xfrm>
          <a:prstGeom prst="rect">
            <a:avLst/>
          </a:prstGeom>
          <a:ln>
            <a:noFill/>
          </a:ln>
        </p:spPr>
      </p:pic>
      <p:pic>
        <p:nvPicPr>
          <p:cNvPr id="283" name="图片 9"/>
          <p:cNvPicPr/>
          <p:nvPr/>
        </p:nvPicPr>
        <p:blipFill>
          <a:blip r:embed="rId3"/>
          <a:stretch/>
        </p:blipFill>
        <p:spPr>
          <a:xfrm>
            <a:off x="5724360" y="1708200"/>
            <a:ext cx="3036960" cy="3089160"/>
          </a:xfrm>
          <a:prstGeom prst="rect">
            <a:avLst/>
          </a:prstGeom>
          <a:ln>
            <a:noFill/>
          </a:ln>
        </p:spPr>
      </p:pic>
      <p:sp>
        <p:nvSpPr>
          <p:cNvPr id="284" name="CustomShape 4"/>
          <p:cNvSpPr/>
          <p:nvPr/>
        </p:nvSpPr>
        <p:spPr>
          <a:xfrm>
            <a:off x="4643280" y="5084640"/>
            <a:ext cx="3024360" cy="83052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把</a:t>
            </a:r>
            <a:r>
              <a:rPr lang="en-US" sz="1600" b="1">
                <a:latin typeface="华文中宋"/>
                <a:ea typeface="华文中宋"/>
              </a:rPr>
              <a:t>shuffle</a:t>
            </a:r>
            <a:r>
              <a:rPr lang="zh-CN" sz="1600" b="1">
                <a:latin typeface="华文中宋"/>
                <a:ea typeface="华文中宋"/>
              </a:rPr>
              <a:t>从</a:t>
            </a:r>
            <a:r>
              <a:rPr lang="en-US" sz="1600" b="1">
                <a:latin typeface="华文中宋"/>
                <a:ea typeface="华文中宋"/>
              </a:rPr>
              <a:t>reduce</a:t>
            </a:r>
            <a:r>
              <a:rPr lang="zh-CN" sz="1600" b="1">
                <a:latin typeface="华文中宋"/>
                <a:ea typeface="华文中宋"/>
              </a:rPr>
              <a:t>端抽象出来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一个节点一个</a:t>
            </a:r>
            <a:r>
              <a:rPr lang="en-US" sz="1600" b="1">
                <a:latin typeface="华文中宋"/>
                <a:ea typeface="华文中宋"/>
              </a:rPr>
              <a:t>shuffle service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108000" y="1197000"/>
            <a:ext cx="8640720" cy="719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过程设计：优化</a:t>
            </a:r>
            <a:r>
              <a:rPr lang="en-US" sz="2000">
                <a:latin typeface="华文楷体"/>
                <a:ea typeface="华文楷体"/>
              </a:rPr>
              <a:t>shuffle</a:t>
            </a:r>
            <a:r>
              <a:rPr lang="zh-CN" sz="2000">
                <a:latin typeface="华文楷体"/>
                <a:ea typeface="华文楷体"/>
              </a:rPr>
              <a:t>随机读写磁盘</a:t>
            </a:r>
            <a:endParaRPr/>
          </a:p>
        </p:txBody>
      </p:sp>
      <p:sp>
        <p:nvSpPr>
          <p:cNvPr id="287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CCFEA91F-9602-45A7-97DF-723CF9D5912A}" type="slidenum">
              <a:rPr lang="en-US" sz="1600">
                <a:latin typeface="Arial"/>
              </a:rPr>
              <a:t>34</a:t>
            </a:fld>
            <a:endParaRPr/>
          </a:p>
        </p:txBody>
      </p:sp>
      <p:sp>
        <p:nvSpPr>
          <p:cNvPr id="288" name="CustomShape 4"/>
          <p:cNvSpPr/>
          <p:nvPr/>
        </p:nvSpPr>
        <p:spPr>
          <a:xfrm>
            <a:off x="6073920" y="1725480"/>
            <a:ext cx="1871640" cy="40644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600" b="1">
                <a:latin typeface="华文中宋"/>
                <a:ea typeface="华文中宋"/>
              </a:rPr>
              <a:t>Shuffle</a:t>
            </a:r>
            <a:r>
              <a:rPr lang="zh-CN" sz="1600" b="1">
                <a:latin typeface="华文中宋"/>
                <a:ea typeface="华文中宋"/>
              </a:rPr>
              <a:t>架构</a:t>
            </a:r>
            <a:endParaRPr/>
          </a:p>
        </p:txBody>
      </p:sp>
      <p:pic>
        <p:nvPicPr>
          <p:cNvPr id="289" name="图片 7"/>
          <p:cNvPicPr/>
          <p:nvPr/>
        </p:nvPicPr>
        <p:blipFill>
          <a:blip r:embed="rId2"/>
          <a:stretch/>
        </p:blipFill>
        <p:spPr>
          <a:xfrm>
            <a:off x="179280" y="1590840"/>
            <a:ext cx="3745080" cy="3350880"/>
          </a:xfrm>
          <a:prstGeom prst="rect">
            <a:avLst/>
          </a:prstGeom>
          <a:ln>
            <a:noFill/>
          </a:ln>
        </p:spPr>
      </p:pic>
      <p:pic>
        <p:nvPicPr>
          <p:cNvPr id="290" name="图片 11"/>
          <p:cNvPicPr/>
          <p:nvPr/>
        </p:nvPicPr>
        <p:blipFill>
          <a:blip r:embed="rId3"/>
          <a:stretch/>
        </p:blipFill>
        <p:spPr>
          <a:xfrm>
            <a:off x="4390920" y="2637000"/>
            <a:ext cx="4537080" cy="3384360"/>
          </a:xfrm>
          <a:prstGeom prst="rect">
            <a:avLst/>
          </a:prstGeom>
          <a:ln>
            <a:noFill/>
          </a:ln>
        </p:spPr>
      </p:pic>
      <p:sp>
        <p:nvSpPr>
          <p:cNvPr id="291" name="CustomShape 5"/>
          <p:cNvSpPr/>
          <p:nvPr/>
        </p:nvSpPr>
        <p:spPr>
          <a:xfrm>
            <a:off x="1046160" y="5291280"/>
            <a:ext cx="2448000" cy="542880"/>
          </a:xfrm>
          <a:prstGeom prst="wedgeRoundRectCallout">
            <a:avLst/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数据传输使用</a:t>
            </a:r>
            <a:r>
              <a:rPr lang="en-US" sz="1600" b="1">
                <a:latin typeface="华文中宋"/>
                <a:ea typeface="华文中宋"/>
              </a:rPr>
              <a:t>RDMA</a:t>
            </a:r>
            <a:r>
              <a:rPr lang="zh-CN" sz="1600" b="1">
                <a:latin typeface="华文中宋"/>
                <a:ea typeface="华文中宋"/>
              </a:rPr>
              <a:t>协议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1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改进实验</a:t>
            </a:r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108000" y="1196640"/>
            <a:ext cx="468000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29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382BB6B-A069-4424-B6E4-3AAC6FA1B39A}" type="slidenum">
              <a:rPr lang="en-US" sz="1600">
                <a:latin typeface="Arial"/>
              </a:rPr>
              <a:t>35</a:t>
            </a:fld>
            <a:endParaRPr/>
          </a:p>
        </p:txBody>
      </p:sp>
      <p:graphicFrame>
        <p:nvGraphicFramePr>
          <p:cNvPr id="295" name="Table 4"/>
          <p:cNvGraphicFramePr/>
          <p:nvPr/>
        </p:nvGraphicFramePr>
        <p:xfrm>
          <a:off x="179280" y="1606680"/>
          <a:ext cx="4608720" cy="2103120"/>
        </p:xfrm>
        <a:graphic>
          <a:graphicData uri="http://schemas.openxmlformats.org/drawingml/2006/table">
            <a:tbl>
              <a:tblPr/>
              <a:tblGrid>
                <a:gridCol w="7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6" name="CustomShape 5"/>
          <p:cNvSpPr/>
          <p:nvPr/>
        </p:nvSpPr>
        <p:spPr>
          <a:xfrm>
            <a:off x="108000" y="335916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1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WordCount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50G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7" name="图片 6"/>
          <p:cNvPicPr/>
          <p:nvPr/>
        </p:nvPicPr>
        <p:blipFill>
          <a:blip r:embed="rId2"/>
          <a:stretch/>
        </p:blipFill>
        <p:spPr>
          <a:xfrm>
            <a:off x="128520" y="3811680"/>
            <a:ext cx="4659480" cy="2930400"/>
          </a:xfrm>
          <a:prstGeom prst="rect">
            <a:avLst/>
          </a:prstGeom>
          <a:ln>
            <a:noFill/>
          </a:ln>
        </p:spPr>
      </p:pic>
      <p:sp>
        <p:nvSpPr>
          <p:cNvPr id="298" name="CustomShape 6"/>
          <p:cNvSpPr/>
          <p:nvPr/>
        </p:nvSpPr>
        <p:spPr>
          <a:xfrm>
            <a:off x="4788000" y="1217520"/>
            <a:ext cx="4105080" cy="4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299" name="图片 8"/>
          <p:cNvPicPr/>
          <p:nvPr/>
        </p:nvPicPr>
        <p:blipFill>
          <a:blip r:embed="rId3"/>
          <a:stretch/>
        </p:blipFill>
        <p:spPr>
          <a:xfrm>
            <a:off x="4884840" y="1595520"/>
            <a:ext cx="4259160" cy="320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YARN——Shuffle</a:t>
            </a:r>
            <a:r>
              <a:rPr lang="zh-CN" sz="3200">
                <a:latin typeface="华文中宋"/>
                <a:ea typeface="华文中宋"/>
              </a:rPr>
              <a:t>改进实验</a:t>
            </a:r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7AB4D944-B2B5-4A7E-B5AB-B68CE312C905}" type="slidenum">
              <a:rPr lang="en-US" sz="1600">
                <a:latin typeface="Arial"/>
              </a:rPr>
              <a:t>36</a:t>
            </a:fld>
            <a:endParaRPr/>
          </a:p>
        </p:txBody>
      </p:sp>
      <p:sp>
        <p:nvSpPr>
          <p:cNvPr id="302" name="CustomShape 3"/>
          <p:cNvSpPr/>
          <p:nvPr/>
        </p:nvSpPr>
        <p:spPr>
          <a:xfrm>
            <a:off x="179280" y="1197000"/>
            <a:ext cx="46800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2</a:t>
            </a:r>
            <a:r>
              <a:rPr lang="zh-CN" sz="2000">
                <a:latin typeface="华文楷体"/>
                <a:ea typeface="华文楷体"/>
              </a:rPr>
              <a:t>）</a:t>
            </a:r>
            <a:r>
              <a:rPr lang="en-US" sz="2000">
                <a:latin typeface="华文楷体"/>
                <a:ea typeface="华文楷体"/>
              </a:rPr>
              <a:t>TeraSort</a:t>
            </a:r>
            <a:r>
              <a:rPr lang="zh-CN" sz="2000">
                <a:latin typeface="华文楷体"/>
                <a:ea typeface="华文楷体"/>
              </a:rPr>
              <a:t>：</a:t>
            </a:r>
            <a:r>
              <a:rPr lang="en-US" sz="2000">
                <a:latin typeface="华文楷体"/>
                <a:ea typeface="华文楷体"/>
              </a:rPr>
              <a:t>20G</a:t>
            </a:r>
            <a:r>
              <a:rPr lang="zh-CN" sz="2000">
                <a:latin typeface="华文楷体"/>
                <a:ea typeface="华文楷体"/>
              </a:rPr>
              <a:t>数据</a:t>
            </a:r>
            <a:endParaRPr/>
          </a:p>
        </p:txBody>
      </p:sp>
      <p:pic>
        <p:nvPicPr>
          <p:cNvPr id="303" name="图片 10"/>
          <p:cNvPicPr/>
          <p:nvPr/>
        </p:nvPicPr>
        <p:blipFill>
          <a:blip r:embed="rId2"/>
          <a:stretch/>
        </p:blipFill>
        <p:spPr>
          <a:xfrm>
            <a:off x="395280" y="1593720"/>
            <a:ext cx="7705800" cy="442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pic>
        <p:nvPicPr>
          <p:cNvPr id="305" name="内容占位符 2"/>
          <p:cNvPicPr/>
          <p:nvPr/>
        </p:nvPicPr>
        <p:blipFill>
          <a:blip r:embed="rId2"/>
          <a:stretch/>
        </p:blipFill>
        <p:spPr>
          <a:xfrm>
            <a:off x="55440" y="1195560"/>
            <a:ext cx="8691840" cy="490032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2B4CBA2-1EB5-41EA-816D-12ED5E596652}" type="slidenum">
              <a:rPr lang="en-US" sz="1600">
                <a:latin typeface="Arial"/>
              </a:rPr>
              <a:t>37</a:t>
            </a:fld>
            <a:endParaRPr/>
          </a:p>
        </p:txBody>
      </p:sp>
      <p:pic>
        <p:nvPicPr>
          <p:cNvPr id="307" name="图片 1"/>
          <p:cNvPicPr/>
          <p:nvPr/>
        </p:nvPicPr>
        <p:blipFill>
          <a:blip r:embed="rId3"/>
          <a:stretch/>
        </p:blipFill>
        <p:spPr>
          <a:xfrm>
            <a:off x="1022400" y="1989000"/>
            <a:ext cx="7224840" cy="269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C3AC56C-FD5C-4C31-B7A1-1873916C0038}" type="slidenum">
              <a:rPr lang="en-US" sz="1600">
                <a:latin typeface="Arial"/>
              </a:rPr>
              <a:t>38</a:t>
            </a:fld>
            <a:endParaRPr/>
          </a:p>
        </p:txBody>
      </p:sp>
      <p:pic>
        <p:nvPicPr>
          <p:cNvPr id="311" name="图片 5"/>
          <p:cNvPicPr/>
          <p:nvPr/>
        </p:nvPicPr>
        <p:blipFill>
          <a:blip r:embed="rId2"/>
          <a:stretch/>
        </p:blipFill>
        <p:spPr>
          <a:xfrm>
            <a:off x="468360" y="1617840"/>
            <a:ext cx="7416720" cy="483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实现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108000" y="1196640"/>
            <a:ext cx="8640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上</a:t>
            </a:r>
            <a:r>
              <a:rPr lang="en-US" sz="2000">
                <a:latin typeface="华文楷体"/>
                <a:ea typeface="华文楷体"/>
              </a:rPr>
              <a:t>PKTM</a:t>
            </a:r>
            <a:r>
              <a:rPr lang="zh-CN" sz="2000">
                <a:latin typeface="华文楷体"/>
                <a:ea typeface="华文楷体"/>
              </a:rPr>
              <a:t>框架图：</a:t>
            </a:r>
            <a:endParaRPr/>
          </a:p>
        </p:txBody>
      </p:sp>
      <p:sp>
        <p:nvSpPr>
          <p:cNvPr id="31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4EDF89-90AD-4724-B58A-ED5EBADDBEDF}" type="slidenum">
              <a:rPr lang="en-US" sz="1600">
                <a:latin typeface="Arial"/>
              </a:rPr>
              <a:t>39</a:t>
            </a:fld>
            <a:endParaRPr/>
          </a:p>
        </p:txBody>
      </p:sp>
      <p:pic>
        <p:nvPicPr>
          <p:cNvPr id="315" name="图片 6"/>
          <p:cNvPicPr/>
          <p:nvPr/>
        </p:nvPicPr>
        <p:blipFill>
          <a:blip r:embed="rId2"/>
          <a:stretch/>
        </p:blipFill>
        <p:spPr>
          <a:xfrm>
            <a:off x="468360" y="1628640"/>
            <a:ext cx="7343640" cy="48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68000" y="1484280"/>
            <a:ext cx="8142120" cy="3889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>
                <a:latin typeface="华文中宋"/>
                <a:ea typeface="华文中宋"/>
              </a:rPr>
              <a:t>互联网时代</a:t>
            </a:r>
            <a:r>
              <a:rPr lang="zh-CN" sz="2000">
                <a:latin typeface="华文楷体"/>
                <a:ea typeface="华文楷体"/>
              </a:rPr>
              <a:t>的到来，导致大量的网络数据的产生，</a:t>
            </a:r>
            <a:r>
              <a:rPr lang="zh-CN" sz="2400" b="1">
                <a:latin typeface="华文楷体"/>
                <a:ea typeface="华文楷体"/>
              </a:rPr>
              <a:t>大数据概念</a:t>
            </a:r>
            <a:r>
              <a:rPr lang="zh-CN" sz="2000">
                <a:latin typeface="华文楷体"/>
                <a:ea typeface="华文楷体"/>
              </a:rPr>
              <a:t>应运而生，产生了大数据计算处理框架：</a:t>
            </a:r>
            <a:r>
              <a:rPr lang="en-US" sz="2400" b="1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400" b="1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。随着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的不断发展产生了通用的资源管理框架</a:t>
            </a:r>
            <a:r>
              <a:rPr lang="en-US" sz="2000">
                <a:latin typeface="华文楷体"/>
                <a:ea typeface="华文楷体"/>
              </a:rPr>
              <a:t>——</a:t>
            </a:r>
            <a:r>
              <a:rPr lang="en-US" sz="2400" b="1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s-E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是下一代</a:t>
            </a:r>
            <a:r>
              <a:rPr lang="es-ES" sz="2000">
                <a:latin typeface="华文楷体"/>
                <a:ea typeface="华文楷体"/>
              </a:rPr>
              <a:t>MapReduce </a:t>
            </a:r>
            <a:r>
              <a:rPr lang="zh-CN" sz="2000">
                <a:latin typeface="华文楷体"/>
                <a:ea typeface="华文楷体"/>
              </a:rPr>
              <a:t>框架。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400" b="1">
                <a:latin typeface="华文楷体"/>
                <a:ea typeface="华文楷体"/>
              </a:rPr>
              <a:t>高性能计算</a:t>
            </a:r>
            <a:r>
              <a:rPr lang="en-US" sz="2400" b="1">
                <a:latin typeface="华文楷体"/>
                <a:ea typeface="华文楷体"/>
              </a:rPr>
              <a:t>HPC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High Performance Computing</a:t>
            </a:r>
            <a:r>
              <a:rPr lang="zh-CN" sz="2000">
                <a:latin typeface="华文楷体"/>
                <a:ea typeface="华文楷体"/>
              </a:rPr>
              <a:t>）是计算机科学中的一个分支，主要是研究</a:t>
            </a:r>
            <a:r>
              <a:rPr lang="zh-CN" sz="2400" b="1">
                <a:latin typeface="华文楷体"/>
                <a:ea typeface="华文楷体"/>
              </a:rPr>
              <a:t>并行算法</a:t>
            </a:r>
            <a:r>
              <a:rPr lang="zh-CN" sz="2000">
                <a:latin typeface="华文楷体"/>
                <a:ea typeface="华文楷体"/>
              </a:rPr>
              <a:t>和开发相关的软件，致力于研究高性能的超级计算机。</a:t>
            </a:r>
            <a:r>
              <a:rPr lang="zh-CN" sz="2400" b="1">
                <a:latin typeface="华文楷体"/>
                <a:ea typeface="华文楷体"/>
              </a:rPr>
              <a:t>地质成像</a:t>
            </a:r>
            <a:r>
              <a:rPr lang="zh-CN" sz="2000">
                <a:latin typeface="华文楷体"/>
                <a:ea typeface="华文楷体"/>
              </a:rPr>
              <a:t>算法是高性能计算算法，在石油勘探中有着广泛的应用，其中应用最为广泛的就是</a:t>
            </a:r>
            <a:r>
              <a:rPr lang="en-US" sz="2400" b="1">
                <a:latin typeface="华文楷体"/>
                <a:ea typeface="华文楷体"/>
              </a:rPr>
              <a:t>PKTM</a:t>
            </a:r>
            <a:r>
              <a:rPr lang="zh-CN" sz="2400" b="1">
                <a:latin typeface="华文楷体"/>
                <a:ea typeface="华文楷体"/>
              </a:rPr>
              <a:t>算法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87EDB0E-3096-4DA8-9690-503F6AC621C5}" type="slidenum">
              <a:rPr lang="en-US" sz="1600">
                <a:latin typeface="Arial"/>
              </a:rPr>
              <a:t>4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1798560" y="4911840"/>
            <a:ext cx="1979640" cy="4597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 b="1">
                <a:solidFill>
                  <a:srgbClr val="0D0D0D"/>
                </a:solidFill>
                <a:latin typeface="华文楷体"/>
                <a:ea typeface="华文楷体"/>
              </a:rPr>
              <a:t>研究方向</a:t>
            </a:r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3850920" y="2205000"/>
            <a:ext cx="2858400" cy="2938680"/>
            <a:chOff x="3850920" y="2205000"/>
            <a:chExt cx="2858400" cy="2938680"/>
          </a:xfrm>
        </p:grpSpPr>
        <p:sp>
          <p:nvSpPr>
            <p:cNvPr id="118" name="CustomShape 5"/>
            <p:cNvSpPr/>
            <p:nvPr/>
          </p:nvSpPr>
          <p:spPr>
            <a:xfrm>
              <a:off x="5292000" y="2205000"/>
              <a:ext cx="1224000" cy="50400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6"/>
            <p:cNvSpPr/>
            <p:nvPr/>
          </p:nvSpPr>
          <p:spPr>
            <a:xfrm>
              <a:off x="5098680" y="4247985"/>
              <a:ext cx="1610640" cy="504000"/>
            </a:xfrm>
            <a:prstGeom prst="rect">
              <a:avLst/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120" name="Line 7"/>
            <p:cNvCxnSpPr/>
            <p:nvPr/>
          </p:nvCxnSpPr>
          <p:spPr>
            <a:xfrm flipV="1">
              <a:off x="3850920" y="2789695"/>
              <a:ext cx="1852456" cy="2122865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  <p:cxnSp>
          <p:nvCxnSpPr>
            <p:cNvPr id="121" name="Line 8"/>
            <p:cNvCxnSpPr/>
            <p:nvPr/>
          </p:nvCxnSpPr>
          <p:spPr>
            <a:xfrm flipV="1">
              <a:off x="3995640" y="4751108"/>
              <a:ext cx="1030320" cy="392572"/>
            </a:xfrm>
            <a:prstGeom prst="straightConnector1">
              <a:avLst/>
            </a:prstGeom>
            <a:ln w="38160">
              <a:solidFill>
                <a:srgbClr val="FF0000"/>
              </a:solidFill>
              <a:miter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实验</a:t>
            </a:r>
            <a:endParaRPr/>
          </a:p>
        </p:txBody>
      </p:sp>
      <p:sp>
        <p:nvSpPr>
          <p:cNvPr id="317" name="TextShape 2"/>
          <p:cNvSpPr txBox="1"/>
          <p:nvPr/>
        </p:nvSpPr>
        <p:spPr>
          <a:xfrm>
            <a:off x="108000" y="1196640"/>
            <a:ext cx="4392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集群配置：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75CC37B-4E8A-49F2-BB4E-B2E29E5BC3AA}" type="slidenum">
              <a:rPr lang="en-US" sz="1600">
                <a:latin typeface="Arial"/>
              </a:rPr>
              <a:t>40</a:t>
            </a:fld>
            <a:endParaRPr/>
          </a:p>
        </p:txBody>
      </p:sp>
      <p:graphicFrame>
        <p:nvGraphicFramePr>
          <p:cNvPr id="319" name="Table 4"/>
          <p:cNvGraphicFramePr/>
          <p:nvPr/>
        </p:nvGraphicFramePr>
        <p:xfrm>
          <a:off x="250920" y="1628640"/>
          <a:ext cx="4249800" cy="1729080"/>
        </p:xfrm>
        <a:graphic>
          <a:graphicData uri="http://schemas.openxmlformats.org/drawingml/2006/table">
            <a:tbl>
              <a:tblPr/>
              <a:tblGrid>
                <a:gridCol w="62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CPUs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Cores Per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Thread Per 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Memory(G)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</a:rPr>
                        <a:t>node6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292929"/>
                          </a:solidFill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0" name="CustomShape 5"/>
          <p:cNvSpPr/>
          <p:nvPr/>
        </p:nvSpPr>
        <p:spPr>
          <a:xfrm>
            <a:off x="108000" y="3357720"/>
            <a:ext cx="43927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Hadoop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1" name="图片 6"/>
          <p:cNvPicPr/>
          <p:nvPr/>
        </p:nvPicPr>
        <p:blipFill>
          <a:blip r:embed="rId2"/>
          <a:stretch/>
        </p:blipFill>
        <p:spPr>
          <a:xfrm>
            <a:off x="108000" y="3860640"/>
            <a:ext cx="4392720" cy="2424240"/>
          </a:xfrm>
          <a:prstGeom prst="rect">
            <a:avLst/>
          </a:prstGeom>
          <a:ln>
            <a:noFill/>
          </a:ln>
        </p:spPr>
      </p:pic>
      <p:sp>
        <p:nvSpPr>
          <p:cNvPr id="322" name="CustomShape 6"/>
          <p:cNvSpPr/>
          <p:nvPr/>
        </p:nvSpPr>
        <p:spPr>
          <a:xfrm>
            <a:off x="4500720" y="1197000"/>
            <a:ext cx="439092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000">
                <a:latin typeface="华文楷体"/>
                <a:ea typeface="华文楷体"/>
              </a:rPr>
              <a:t>Spark PKTM</a:t>
            </a:r>
            <a:r>
              <a:rPr lang="zh-CN" sz="2000">
                <a:latin typeface="华文楷体"/>
                <a:ea typeface="华文楷体"/>
              </a:rPr>
              <a:t>测试：</a:t>
            </a:r>
            <a:endParaRPr/>
          </a:p>
        </p:txBody>
      </p:sp>
      <p:pic>
        <p:nvPicPr>
          <p:cNvPr id="323" name="图片 8"/>
          <p:cNvPicPr/>
          <p:nvPr/>
        </p:nvPicPr>
        <p:blipFill>
          <a:blip r:embed="rId3"/>
          <a:stretch/>
        </p:blipFill>
        <p:spPr>
          <a:xfrm>
            <a:off x="4619520" y="1650960"/>
            <a:ext cx="4524480" cy="242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华文中宋"/>
                <a:ea typeface="华文中宋"/>
              </a:rPr>
              <a:t>PKTM</a:t>
            </a:r>
            <a:r>
              <a:rPr lang="zh-CN" sz="3200">
                <a:latin typeface="华文中宋"/>
                <a:ea typeface="华文中宋"/>
              </a:rPr>
              <a:t>实验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108000" y="1196640"/>
            <a:ext cx="8856720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实验结果：不同的</a:t>
            </a:r>
            <a:r>
              <a:rPr lang="en-US" sz="2000">
                <a:latin typeface="华文楷体"/>
                <a:ea typeface="华文楷体"/>
              </a:rPr>
              <a:t>container memory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 number</a:t>
            </a:r>
            <a:r>
              <a:rPr lang="zh-CN" sz="2000">
                <a:latin typeface="华文楷体"/>
                <a:ea typeface="华文楷体"/>
              </a:rPr>
              <a:t>进行测试</a:t>
            </a:r>
            <a:endParaRPr/>
          </a:p>
        </p:txBody>
      </p:sp>
      <p:sp>
        <p:nvSpPr>
          <p:cNvPr id="32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D8FFD13-E7D2-405A-B610-67503E658B0F}" type="slidenum">
              <a:rPr lang="en-US" sz="1600">
                <a:latin typeface="Arial"/>
              </a:rPr>
              <a:t>41</a:t>
            </a:fld>
            <a:endParaRPr/>
          </a:p>
        </p:txBody>
      </p:sp>
      <p:pic>
        <p:nvPicPr>
          <p:cNvPr id="327" name="图片 2"/>
          <p:cNvPicPr/>
          <p:nvPr/>
        </p:nvPicPr>
        <p:blipFill>
          <a:blip r:embed="rId2"/>
          <a:stretch/>
        </p:blipFill>
        <p:spPr>
          <a:xfrm>
            <a:off x="136440" y="1628640"/>
            <a:ext cx="6375600" cy="4321440"/>
          </a:xfrm>
          <a:prstGeom prst="rect">
            <a:avLst/>
          </a:prstGeom>
          <a:ln>
            <a:noFill/>
          </a:ln>
        </p:spPr>
      </p:pic>
      <p:sp>
        <p:nvSpPr>
          <p:cNvPr id="328" name="CustomShape 4"/>
          <p:cNvSpPr/>
          <p:nvPr/>
        </p:nvSpPr>
        <p:spPr>
          <a:xfrm>
            <a:off x="6659640" y="1649520"/>
            <a:ext cx="2016000" cy="771480"/>
          </a:xfrm>
          <a:prstGeom prst="wedgeRoundRectCallou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原生</a:t>
            </a:r>
            <a:r>
              <a:rPr lang="en-US" sz="1600" b="1">
                <a:latin typeface="华文中宋"/>
                <a:ea typeface="华文中宋"/>
              </a:rPr>
              <a:t>Hadoop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329" name="CustomShape 5"/>
          <p:cNvSpPr/>
          <p:nvPr/>
        </p:nvSpPr>
        <p:spPr>
          <a:xfrm>
            <a:off x="6686640" y="2789280"/>
            <a:ext cx="2017800" cy="771480"/>
          </a:xfrm>
          <a:prstGeom prst="wedgeRoundRectCallou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改进</a:t>
            </a:r>
            <a:r>
              <a:rPr lang="en-US" sz="1600" b="1">
                <a:latin typeface="华文中宋"/>
                <a:ea typeface="华文中宋"/>
              </a:rPr>
              <a:t>Hadoop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  <p:sp>
        <p:nvSpPr>
          <p:cNvPr id="330" name="CustomShape 6"/>
          <p:cNvSpPr/>
          <p:nvPr/>
        </p:nvSpPr>
        <p:spPr>
          <a:xfrm>
            <a:off x="6659640" y="3911760"/>
            <a:ext cx="2016000" cy="772920"/>
          </a:xfrm>
          <a:prstGeom prst="wedgeRoundRectCallout">
            <a:avLst/>
          </a:prstGeom>
          <a:solidFill>
            <a:srgbClr val="BFBC3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改进</a:t>
            </a:r>
            <a:r>
              <a:rPr lang="en-US" sz="1600" b="1">
                <a:latin typeface="华文中宋"/>
                <a:ea typeface="华文中宋"/>
              </a:rPr>
              <a:t>Spark PKTM</a:t>
            </a:r>
            <a:endParaRPr/>
          </a:p>
          <a:p>
            <a:pPr algn="ctr">
              <a:lnSpc>
                <a:spcPct val="100000"/>
              </a:lnSpc>
            </a:pPr>
            <a:r>
              <a:rPr lang="zh-CN" sz="1600" b="1">
                <a:latin typeface="华文中宋"/>
                <a:ea typeface="华文中宋"/>
              </a:rPr>
              <a:t>运行时间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4C41CAD8-7DEB-4A37-882B-14DC1BA85337}" type="slidenum">
              <a:rPr lang="en-US" sz="1600">
                <a:latin typeface="Arial"/>
              </a:rPr>
              <a:t>42</a:t>
            </a:fld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研究生课题</a:t>
            </a:r>
            <a:endParaRPr/>
          </a:p>
        </p:txBody>
      </p:sp>
      <p:sp>
        <p:nvSpPr>
          <p:cNvPr id="333" name="CustomShape 3"/>
          <p:cNvSpPr/>
          <p:nvPr/>
        </p:nvSpPr>
        <p:spPr>
          <a:xfrm>
            <a:off x="1392120" y="22352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34" name="CustomShape 4"/>
          <p:cNvSpPr/>
          <p:nvPr/>
        </p:nvSpPr>
        <p:spPr>
          <a:xfrm>
            <a:off x="1392120" y="29559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35" name="CustomShape 5"/>
          <p:cNvSpPr/>
          <p:nvPr/>
        </p:nvSpPr>
        <p:spPr>
          <a:xfrm>
            <a:off x="1392120" y="36766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36" name="CustomShape 6"/>
          <p:cNvSpPr/>
          <p:nvPr/>
        </p:nvSpPr>
        <p:spPr>
          <a:xfrm>
            <a:off x="1392120" y="44370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37" name="CustomShape 7"/>
          <p:cNvSpPr/>
          <p:nvPr/>
        </p:nvSpPr>
        <p:spPr>
          <a:xfrm>
            <a:off x="468360" y="1425600"/>
            <a:ext cx="2016000" cy="52056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800">
                <a:solidFill>
                  <a:srgbClr val="000000"/>
                </a:solidFill>
                <a:latin typeface="华文中宋"/>
                <a:ea typeface="华文中宋"/>
              </a:rPr>
              <a:t>研究课题：</a:t>
            </a:r>
            <a:endParaRPr/>
          </a:p>
        </p:txBody>
      </p:sp>
      <p:sp>
        <p:nvSpPr>
          <p:cNvPr id="338" name="CustomShape 8"/>
          <p:cNvSpPr/>
          <p:nvPr/>
        </p:nvSpPr>
        <p:spPr>
          <a:xfrm>
            <a:off x="1392120" y="522756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总结与展望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108000" y="1196640"/>
            <a:ext cx="8640720" cy="381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总结：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更改</a:t>
            </a: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框架的插拔式资源调度器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zh-CN" sz="2000" b="1">
                <a:latin typeface="华文楷体"/>
                <a:ea typeface="华文楷体"/>
              </a:rPr>
              <a:t>改进了</a:t>
            </a:r>
            <a:r>
              <a:rPr lang="en-US" sz="2000" b="1">
                <a:latin typeface="华文楷体"/>
                <a:ea typeface="华文楷体"/>
              </a:rPr>
              <a:t>Shuffle</a:t>
            </a:r>
            <a:r>
              <a:rPr lang="zh-CN" sz="2000" b="1">
                <a:latin typeface="华文楷体"/>
                <a:ea typeface="华文楷体"/>
              </a:rPr>
              <a:t>阶段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"/>
            </a:pPr>
            <a:r>
              <a:rPr lang="en-US" sz="2000" b="1">
                <a:latin typeface="华文楷体"/>
                <a:ea typeface="华文楷体"/>
              </a:rPr>
              <a:t>PKTM</a:t>
            </a:r>
            <a:r>
              <a:rPr lang="zh-CN" sz="2000" b="1">
                <a:latin typeface="华文楷体"/>
                <a:ea typeface="华文楷体"/>
              </a:rPr>
              <a:t>并行算法实现，并验证实验性能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zh-CN" sz="2000">
                <a:latin typeface="华文楷体"/>
                <a:ea typeface="华文楷体"/>
              </a:rPr>
              <a:t>展望：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中使用多资源多背包问题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用更加高效的算法来解决资源调度问题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把</a:t>
            </a:r>
            <a:r>
              <a:rPr lang="en-US" sz="2000" b="1">
                <a:latin typeface="华文楷体"/>
                <a:ea typeface="华文楷体"/>
              </a:rPr>
              <a:t>HDFS</a:t>
            </a:r>
            <a:r>
              <a:rPr lang="zh-CN" sz="2000" b="1">
                <a:latin typeface="华文楷体"/>
                <a:ea typeface="华文楷体"/>
              </a:rPr>
              <a:t>替换为</a:t>
            </a:r>
            <a:r>
              <a:rPr lang="en-US" sz="2000" b="1">
                <a:latin typeface="华文楷体"/>
                <a:ea typeface="华文楷体"/>
              </a:rPr>
              <a:t>Alluxio</a:t>
            </a:r>
            <a:r>
              <a:rPr lang="zh-CN" sz="2000" b="1">
                <a:latin typeface="华文楷体"/>
                <a:ea typeface="华文楷体"/>
              </a:rPr>
              <a:t>等内存数据集</a:t>
            </a:r>
            <a:endParaRPr/>
          </a:p>
          <a:p>
            <a:pPr lvl="1">
              <a:lnSpc>
                <a:spcPct val="100000"/>
              </a:lnSpc>
              <a:buSzPct val="65000"/>
              <a:buFont typeface="Wingdings" charset="2"/>
              <a:buChar char=""/>
            </a:pPr>
            <a:r>
              <a:rPr lang="zh-CN" sz="2000" b="1">
                <a:latin typeface="华文楷体"/>
                <a:ea typeface="华文楷体"/>
              </a:rPr>
              <a:t>借鉴</a:t>
            </a:r>
            <a:r>
              <a:rPr lang="en-US" sz="2000" b="1">
                <a:latin typeface="华文楷体"/>
                <a:ea typeface="华文楷体"/>
              </a:rPr>
              <a:t>Google</a:t>
            </a:r>
            <a:r>
              <a:rPr lang="zh-CN" sz="2000" b="1">
                <a:latin typeface="华文楷体"/>
                <a:ea typeface="华文楷体"/>
              </a:rPr>
              <a:t>第三代</a:t>
            </a:r>
            <a:r>
              <a:rPr lang="en-US" sz="2000" b="1">
                <a:latin typeface="华文楷体"/>
                <a:ea typeface="华文楷体"/>
              </a:rPr>
              <a:t>Omiga</a:t>
            </a:r>
            <a:r>
              <a:rPr lang="zh-CN" sz="2000" b="1">
                <a:latin typeface="华文楷体"/>
                <a:ea typeface="华文楷体"/>
              </a:rPr>
              <a:t>调度器来完善</a:t>
            </a:r>
            <a:r>
              <a:rPr lang="en-US" sz="2000" b="1">
                <a:latin typeface="华文楷体"/>
                <a:ea typeface="华文楷体"/>
              </a:rPr>
              <a:t>YARN</a:t>
            </a:r>
            <a:r>
              <a:rPr lang="zh-CN" sz="2000" b="1">
                <a:latin typeface="华文楷体"/>
                <a:ea typeface="华文楷体"/>
              </a:rPr>
              <a:t>框架</a:t>
            </a:r>
            <a:endParaRPr/>
          </a:p>
        </p:txBody>
      </p:sp>
      <p:sp>
        <p:nvSpPr>
          <p:cNvPr id="341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0CAEB57-AD67-4CC2-9A33-D5D5F7EB4BE0}" type="slidenum">
              <a:rPr lang="en-US" sz="1600">
                <a:latin typeface="Arial"/>
              </a:rPr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8544B7D-8F44-4A57-85CE-E6D7D1A9FB1B}" type="slidenum">
              <a:rPr lang="en-US" sz="1600">
                <a:latin typeface="Arial"/>
              </a:rPr>
              <a:t>44</a:t>
            </a:fld>
            <a:endParaRPr/>
          </a:p>
        </p:txBody>
      </p:sp>
      <p:sp>
        <p:nvSpPr>
          <p:cNvPr id="343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44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45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46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47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48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49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科研成果</a:t>
            </a:r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86F37FE2-C479-468F-8F44-EC8609D334B1}" type="slidenum">
              <a:rPr lang="en-US" sz="1600">
                <a:latin typeface="Arial"/>
              </a:rPr>
              <a:t>45</a:t>
            </a:fld>
            <a:endParaRPr/>
          </a:p>
        </p:txBody>
      </p:sp>
      <p:sp>
        <p:nvSpPr>
          <p:cNvPr id="352" name="CustomShape 3"/>
          <p:cNvSpPr/>
          <p:nvPr/>
        </p:nvSpPr>
        <p:spPr>
          <a:xfrm>
            <a:off x="179280" y="1341360"/>
            <a:ext cx="3097440" cy="432000"/>
          </a:xfrm>
          <a:prstGeom prst="homePlate">
            <a:avLst>
              <a:gd name="adj" fmla="val 20093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zh-CN" sz="2400" b="1">
                <a:latin typeface="Times New Roman"/>
              </a:rPr>
              <a:t>在校参加的研究工作</a:t>
            </a:r>
            <a:endParaRPr/>
          </a:p>
        </p:txBody>
      </p:sp>
      <p:sp>
        <p:nvSpPr>
          <p:cNvPr id="353" name="CustomShape 4"/>
          <p:cNvSpPr/>
          <p:nvPr/>
        </p:nvSpPr>
        <p:spPr>
          <a:xfrm>
            <a:off x="179280" y="3429000"/>
            <a:ext cx="3097440" cy="431640"/>
          </a:xfrm>
          <a:prstGeom prst="homePlate">
            <a:avLst>
              <a:gd name="adj" fmla="val 20093"/>
            </a:avLst>
          </a:prstGeom>
          <a:solidFill>
            <a:srgbClr val="CC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zh-CN" sz="2400" b="1">
                <a:latin typeface="Times New Roman"/>
              </a:rPr>
              <a:t>在校发表论文</a:t>
            </a:r>
            <a:endParaRPr/>
          </a:p>
        </p:txBody>
      </p:sp>
      <p:sp>
        <p:nvSpPr>
          <p:cNvPr id="354" name="CustomShape 5"/>
          <p:cNvSpPr/>
          <p:nvPr/>
        </p:nvSpPr>
        <p:spPr>
          <a:xfrm>
            <a:off x="826920" y="4008600"/>
            <a:ext cx="1800360" cy="47304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CCF-C</a:t>
            </a:r>
            <a:r>
              <a:rPr lang="zh-CN">
                <a:latin typeface="Times New Roman"/>
              </a:rPr>
              <a:t>类会议</a:t>
            </a:r>
            <a:endParaRPr/>
          </a:p>
        </p:txBody>
      </p:sp>
      <p:sp>
        <p:nvSpPr>
          <p:cNvPr id="355" name="CustomShape 6"/>
          <p:cNvSpPr/>
          <p:nvPr/>
        </p:nvSpPr>
        <p:spPr>
          <a:xfrm>
            <a:off x="826920" y="4545000"/>
            <a:ext cx="7058160" cy="93672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Yang C, Tang J, Gao H, et al. Pre-stack Kirchhoff Time Migration on </a:t>
            </a:r>
            <a:endParaRPr/>
          </a:p>
          <a:p>
            <a:pPr algn="ctr"/>
            <a:r>
              <a:rPr lang="en-US">
                <a:latin typeface="Times New Roman"/>
              </a:rPr>
              <a:t>Hadoop and Spark[M]//Algorithms and Architectures for Parallel</a:t>
            </a:r>
            <a:endParaRPr/>
          </a:p>
          <a:p>
            <a:pPr algn="ctr"/>
            <a:r>
              <a:rPr lang="en-US">
                <a:latin typeface="Times New Roman"/>
              </a:rPr>
              <a:t> Processing. Springer International Publishing, 2015: 190-202.</a:t>
            </a:r>
            <a:endParaRPr/>
          </a:p>
        </p:txBody>
      </p:sp>
      <p:sp>
        <p:nvSpPr>
          <p:cNvPr id="356" name="CustomShape 7"/>
          <p:cNvSpPr/>
          <p:nvPr/>
        </p:nvSpPr>
        <p:spPr>
          <a:xfrm>
            <a:off x="979560" y="2212920"/>
            <a:ext cx="7057800" cy="936720"/>
          </a:xfrm>
          <a:prstGeom prst="roundRect">
            <a:avLst>
              <a:gd name="adj" fmla="val 3600"/>
            </a:avLst>
          </a:prstGeom>
          <a:noFill/>
          <a:ln w="28440">
            <a:solidFill>
              <a:srgbClr val="FFC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en-US">
                <a:latin typeface="Times New Roman"/>
              </a:rPr>
              <a:t>“</a:t>
            </a:r>
            <a:r>
              <a:rPr lang="zh-CN">
                <a:latin typeface="Times New Roman"/>
              </a:rPr>
              <a:t>十二五</a:t>
            </a:r>
            <a:r>
              <a:rPr lang="en-US">
                <a:latin typeface="Times New Roman"/>
              </a:rPr>
              <a:t>”</a:t>
            </a:r>
            <a:r>
              <a:rPr lang="zh-CN">
                <a:latin typeface="Times New Roman"/>
              </a:rPr>
              <a:t>国家科技重大专项专题</a:t>
            </a:r>
            <a:r>
              <a:rPr lang="en-US">
                <a:latin typeface="Times New Roman"/>
              </a:rPr>
              <a:t>“</a:t>
            </a:r>
            <a:r>
              <a:rPr lang="zh-CN">
                <a:latin typeface="Times New Roman"/>
              </a:rPr>
              <a:t>煤层气地震数据处理算法并行化</a:t>
            </a:r>
            <a:endParaRPr/>
          </a:p>
          <a:p>
            <a:pPr algn="ctr"/>
            <a:r>
              <a:rPr lang="zh-CN">
                <a:latin typeface="Times New Roman"/>
              </a:rPr>
              <a:t>及高效数据组织技术研究</a:t>
            </a:r>
            <a:r>
              <a:rPr lang="en-US">
                <a:latin typeface="Times New Roman"/>
              </a:rPr>
              <a:t>”</a:t>
            </a:r>
            <a:r>
              <a:rPr lang="zh-CN">
                <a:latin typeface="Times New Roman"/>
              </a:rPr>
              <a:t>（</a:t>
            </a:r>
            <a:r>
              <a:rPr lang="en-US">
                <a:latin typeface="Times New Roman"/>
              </a:rPr>
              <a:t>ZX05035-004-004HZ</a:t>
            </a:r>
            <a:r>
              <a:rPr lang="zh-CN">
                <a:latin typeface="Times New Roman"/>
              </a:rPr>
              <a:t>）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E6485FA7-D7CB-42C9-98FD-08EA9A038439}" type="slidenum">
              <a:rPr lang="en-US" sz="1600">
                <a:latin typeface="Arial"/>
              </a:rPr>
              <a:t>46</a:t>
            </a:fld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 b="1">
                <a:latin typeface="华文中宋"/>
                <a:ea typeface="华文中宋"/>
              </a:rPr>
              <a:t>目录</a:t>
            </a:r>
            <a:endParaRPr/>
          </a:p>
        </p:txBody>
      </p:sp>
      <p:sp>
        <p:nvSpPr>
          <p:cNvPr id="359" name="CustomShape 3"/>
          <p:cNvSpPr/>
          <p:nvPr/>
        </p:nvSpPr>
        <p:spPr>
          <a:xfrm>
            <a:off x="1392120" y="150660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研究背景</a:t>
            </a: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1397160" y="2297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研究问题</a:t>
            </a:r>
            <a:endParaRPr/>
          </a:p>
        </p:txBody>
      </p:sp>
      <p:sp>
        <p:nvSpPr>
          <p:cNvPr id="361" name="CustomShape 5"/>
          <p:cNvSpPr/>
          <p:nvPr/>
        </p:nvSpPr>
        <p:spPr>
          <a:xfrm>
            <a:off x="1392120" y="308628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相关工作</a:t>
            </a:r>
            <a:endParaRPr/>
          </a:p>
        </p:txBody>
      </p:sp>
      <p:sp>
        <p:nvSpPr>
          <p:cNvPr id="362" name="CustomShape 6"/>
          <p:cNvSpPr/>
          <p:nvPr/>
        </p:nvSpPr>
        <p:spPr>
          <a:xfrm>
            <a:off x="1392120" y="387504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自己工作</a:t>
            </a:r>
            <a:endParaRPr/>
          </a:p>
        </p:txBody>
      </p:sp>
      <p:sp>
        <p:nvSpPr>
          <p:cNvPr id="363" name="CustomShape 7"/>
          <p:cNvSpPr/>
          <p:nvPr/>
        </p:nvSpPr>
        <p:spPr>
          <a:xfrm>
            <a:off x="1392120" y="466416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总结展望</a:t>
            </a:r>
            <a:endParaRPr/>
          </a:p>
        </p:txBody>
      </p:sp>
      <p:sp>
        <p:nvSpPr>
          <p:cNvPr id="364" name="CustomShape 8"/>
          <p:cNvSpPr/>
          <p:nvPr/>
        </p:nvSpPr>
        <p:spPr>
          <a:xfrm>
            <a:off x="1392120" y="5452920"/>
            <a:ext cx="1871640" cy="459720"/>
          </a:xfrm>
          <a:prstGeom prst="rect">
            <a:avLst/>
          </a:prstGeom>
          <a:gradFill>
            <a:gsLst>
              <a:gs pos="0">
                <a:srgbClr val="C1C198"/>
              </a:gs>
              <a:gs pos="100000">
                <a:srgbClr val="A9A975"/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zh-CN" sz="2400">
                <a:solidFill>
                  <a:srgbClr val="000000"/>
                </a:solidFill>
                <a:latin typeface="华文中宋"/>
                <a:ea typeface="华文中宋"/>
              </a:rPr>
              <a:t>科研成果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D5D2C83D-B92B-40D3-BC06-E2D2E2210AB2}" type="slidenum">
              <a:rPr lang="en-US" sz="1600">
                <a:latin typeface="Arial"/>
              </a:rPr>
              <a:t>47</a:t>
            </a:fld>
            <a:endParaRPr/>
          </a:p>
        </p:txBody>
      </p:sp>
      <p:pic>
        <p:nvPicPr>
          <p:cNvPr id="366" name="图片 6"/>
          <p:cNvPicPr/>
          <p:nvPr/>
        </p:nvPicPr>
        <p:blipFill>
          <a:blip r:embed="rId2"/>
          <a:stretch/>
        </p:blipFill>
        <p:spPr>
          <a:xfrm>
            <a:off x="2195640" y="1628640"/>
            <a:ext cx="3933720" cy="374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68000" y="1483920"/>
            <a:ext cx="8142120" cy="23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Hadoop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Apache Hadoop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计算框架的一个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实现，专注于应对</a:t>
            </a:r>
            <a:r>
              <a:rPr lang="zh-CN" sz="2400" b="1">
                <a:latin typeface="华文楷体"/>
                <a:ea typeface="华文楷体"/>
              </a:rPr>
              <a:t>大规模互联网数据计算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作为一个基于</a:t>
            </a:r>
            <a:r>
              <a:rPr lang="en-US" sz="2000">
                <a:latin typeface="华文楷体"/>
                <a:ea typeface="华文楷体"/>
              </a:rPr>
              <a:t>Java </a:t>
            </a:r>
            <a:r>
              <a:rPr lang="zh-CN" sz="2000">
                <a:latin typeface="华文楷体"/>
                <a:ea typeface="华文楷体"/>
              </a:rPr>
              <a:t>语言的分布式计算框架，它可以部署在</a:t>
            </a:r>
            <a:r>
              <a:rPr lang="zh-CN" sz="2400" b="1">
                <a:latin typeface="华文楷体"/>
                <a:ea typeface="华文楷体"/>
              </a:rPr>
              <a:t>廉价的</a:t>
            </a:r>
            <a:r>
              <a:rPr lang="zh-CN" sz="2000">
                <a:latin typeface="华文楷体"/>
                <a:ea typeface="华文楷体"/>
              </a:rPr>
              <a:t>机器上，适用于不同种类的</a:t>
            </a:r>
            <a:r>
              <a:rPr lang="zh-CN" sz="2400" b="1">
                <a:latin typeface="华文楷体"/>
                <a:ea typeface="华文楷体"/>
              </a:rPr>
              <a:t>数据密集型</a:t>
            </a:r>
            <a:r>
              <a:rPr lang="zh-CN" sz="2000">
                <a:latin typeface="华文楷体"/>
                <a:ea typeface="华文楷体"/>
              </a:rPr>
              <a:t>处理。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主要有两个组件：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Hadoop</a:t>
            </a:r>
            <a:r>
              <a:rPr lang="zh-CN" sz="2000">
                <a:latin typeface="华文楷体"/>
                <a:ea typeface="华文楷体"/>
              </a:rPr>
              <a:t>包括</a:t>
            </a:r>
            <a:r>
              <a:rPr lang="zh-CN" sz="2400" b="1">
                <a:latin typeface="华文楷体"/>
                <a:ea typeface="华文楷体"/>
              </a:rPr>
              <a:t>很多子项目</a:t>
            </a:r>
            <a:r>
              <a:rPr lang="zh-CN" sz="2000">
                <a:latin typeface="华文楷体"/>
                <a:ea typeface="华文楷体"/>
              </a:rPr>
              <a:t>，架构图如下。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7FD799A-5C69-474B-A7A7-FBF12A74613F}" type="slidenum">
              <a:rPr lang="en-US" sz="1600">
                <a:latin typeface="Arial"/>
              </a:rPr>
              <a:t>5</a:t>
            </a:fld>
            <a:endParaRPr/>
          </a:p>
        </p:txBody>
      </p:sp>
      <p:pic>
        <p:nvPicPr>
          <p:cNvPr id="125" name="图片 13"/>
          <p:cNvPicPr/>
          <p:nvPr/>
        </p:nvPicPr>
        <p:blipFill>
          <a:blip r:embed="rId2"/>
          <a:stretch/>
        </p:blipFill>
        <p:spPr>
          <a:xfrm>
            <a:off x="1459080" y="3465360"/>
            <a:ext cx="607032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788000" y="1413000"/>
            <a:ext cx="4176720" cy="4968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MapReduce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是一个最先由</a:t>
            </a:r>
            <a:r>
              <a:rPr lang="en-US" sz="2000">
                <a:latin typeface="华文楷体"/>
                <a:ea typeface="华文楷体"/>
              </a:rPr>
              <a:t>Google</a:t>
            </a:r>
            <a:r>
              <a:rPr lang="zh-CN" sz="2000">
                <a:latin typeface="华文楷体"/>
                <a:ea typeface="华文楷体"/>
              </a:rPr>
              <a:t>提出的分布式计算软件架构，它可支持</a:t>
            </a:r>
            <a:r>
              <a:rPr lang="zh-CN" sz="2400" b="1">
                <a:latin typeface="华文楷体"/>
                <a:ea typeface="华文楷体"/>
              </a:rPr>
              <a:t>大数据量的分布式处理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架构的一个重要特点是</a:t>
            </a:r>
            <a:r>
              <a:rPr lang="zh-CN" sz="2400" b="1">
                <a:latin typeface="华文楷体"/>
                <a:ea typeface="华文楷体"/>
              </a:rPr>
              <a:t>自动处理错误</a:t>
            </a:r>
            <a:r>
              <a:rPr lang="zh-CN" sz="2000">
                <a:latin typeface="华文楷体"/>
                <a:ea typeface="华文楷体"/>
              </a:rPr>
              <a:t>，对用户</a:t>
            </a:r>
            <a:r>
              <a:rPr lang="zh-CN" sz="2400" b="1">
                <a:latin typeface="华文楷体"/>
                <a:ea typeface="华文楷体"/>
              </a:rPr>
              <a:t>隐藏容错性</a:t>
            </a:r>
            <a:r>
              <a:rPr lang="zh-CN" sz="2000">
                <a:latin typeface="华文楷体"/>
                <a:ea typeface="华文楷体"/>
              </a:rPr>
              <a:t>的复杂性。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主要分为</a:t>
            </a:r>
            <a:r>
              <a:rPr lang="en-US" sz="2000">
                <a:latin typeface="华文楷体"/>
                <a:ea typeface="华文楷体"/>
              </a:rPr>
              <a:t>Map</a:t>
            </a:r>
            <a:r>
              <a:rPr lang="zh-CN" sz="2000">
                <a:latin typeface="华文楷体"/>
                <a:ea typeface="华文楷体"/>
              </a:rPr>
              <a:t>和</a:t>
            </a:r>
            <a:r>
              <a:rPr lang="en-US" sz="2000">
                <a:latin typeface="华文楷体"/>
                <a:ea typeface="华文楷体"/>
              </a:rPr>
              <a:t>Reduce</a:t>
            </a:r>
            <a:r>
              <a:rPr lang="zh-CN" sz="2000">
                <a:latin typeface="华文楷体"/>
                <a:ea typeface="华文楷体"/>
              </a:rPr>
              <a:t>两个过程，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的运行流程如左图所示。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A3420708-F672-4F11-B3E8-B4C2E7779736}" type="slidenum">
              <a:rPr lang="en-US" sz="1600">
                <a:latin typeface="Arial"/>
              </a:rPr>
              <a:t>6</a:t>
            </a:fld>
            <a:endParaRPr/>
          </a:p>
        </p:txBody>
      </p:sp>
      <p:pic>
        <p:nvPicPr>
          <p:cNvPr id="129" name="图片 5"/>
          <p:cNvPicPr/>
          <p:nvPr/>
        </p:nvPicPr>
        <p:blipFill>
          <a:blip r:embed="rId2"/>
          <a:stretch/>
        </p:blipFill>
        <p:spPr>
          <a:xfrm>
            <a:off x="179280" y="1165320"/>
            <a:ext cx="4537080" cy="557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——YARN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0" y="1197000"/>
            <a:ext cx="9036000" cy="489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YARN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s-E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是下一代</a:t>
            </a:r>
            <a:r>
              <a:rPr lang="es-ES" sz="2000">
                <a:latin typeface="华文楷体"/>
                <a:ea typeface="华文楷体"/>
              </a:rPr>
              <a:t>MapReduce </a:t>
            </a:r>
            <a:r>
              <a:rPr lang="zh-CN" sz="2000">
                <a:latin typeface="华文楷体"/>
                <a:ea typeface="华文楷体"/>
              </a:rPr>
              <a:t>框架，主要由三部分组成：</a:t>
            </a:r>
            <a:r>
              <a:rPr lang="en-US" sz="2000" b="1">
                <a:latin typeface="华文楷体"/>
                <a:ea typeface="华文楷体"/>
              </a:rPr>
              <a:t>ResourceManager(RM)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NodeManager(NM)</a:t>
            </a:r>
            <a:r>
              <a:rPr lang="zh-CN" sz="2000" b="1">
                <a:latin typeface="华文楷体"/>
                <a:ea typeface="华文楷体"/>
              </a:rPr>
              <a:t>、</a:t>
            </a:r>
            <a:r>
              <a:rPr lang="en-US" sz="2000" b="1">
                <a:latin typeface="华文楷体"/>
                <a:ea typeface="华文楷体"/>
              </a:rPr>
              <a:t>ApplicationMaster(AM)</a:t>
            </a:r>
            <a:r>
              <a:rPr lang="zh-CN" sz="2000">
                <a:latin typeface="华文楷体"/>
                <a:ea typeface="华文楷体"/>
              </a:rPr>
              <a:t>。</a:t>
            </a:r>
            <a:r>
              <a:rPr lang="en-US" sz="2000">
                <a:latin typeface="华文楷体"/>
                <a:ea typeface="华文楷体"/>
              </a:rPr>
              <a:t>RM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全局的资源管理器</a:t>
            </a:r>
            <a:r>
              <a:rPr lang="zh-CN" sz="2000">
                <a:latin typeface="华文楷体"/>
                <a:ea typeface="华文楷体"/>
              </a:rPr>
              <a:t>，负责整个系统的资源管理和分配，它是</a:t>
            </a:r>
            <a:r>
              <a:rPr lang="en-US" sz="2000">
                <a:latin typeface="华文楷体"/>
                <a:ea typeface="华文楷体"/>
              </a:rPr>
              <a:t>YARN</a:t>
            </a:r>
            <a:r>
              <a:rPr lang="zh-CN" sz="2000">
                <a:latin typeface="华文楷体"/>
                <a:ea typeface="华文楷体"/>
              </a:rPr>
              <a:t>框架最核心的模块。</a:t>
            </a:r>
            <a:r>
              <a:rPr lang="en-US" sz="2000">
                <a:latin typeface="华文楷体"/>
                <a:ea typeface="华文楷体"/>
              </a:rPr>
              <a:t>NM</a:t>
            </a:r>
            <a:r>
              <a:rPr lang="zh-CN" sz="2000">
                <a:latin typeface="华文楷体"/>
                <a:ea typeface="华文楷体"/>
              </a:rPr>
              <a:t>是每个节点上的资源和任务管理器。用户提交的</a:t>
            </a:r>
            <a:r>
              <a:rPr lang="zh-CN" sz="2400" b="1">
                <a:latin typeface="华文楷体"/>
                <a:ea typeface="华文楷体"/>
              </a:rPr>
              <a:t>每个应用程序均包含一个</a:t>
            </a:r>
            <a:r>
              <a:rPr lang="en-US" sz="2400" b="1">
                <a:latin typeface="华文楷体"/>
                <a:ea typeface="华文楷体"/>
              </a:rPr>
              <a:t>AM</a:t>
            </a:r>
            <a:r>
              <a:rPr lang="zh-CN" sz="2000">
                <a:latin typeface="华文楷体"/>
                <a:ea typeface="华文楷体"/>
              </a:rPr>
              <a:t>，它实际上是一个简化版的</a:t>
            </a:r>
            <a:r>
              <a:rPr lang="en-US" sz="2000">
                <a:latin typeface="华文楷体"/>
                <a:ea typeface="华文楷体"/>
              </a:rPr>
              <a:t>JobTracker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B7EFD020-DB60-4D5B-8D6F-97A4B9D1DA46}" type="slidenum">
              <a:rPr lang="en-US" sz="1600">
                <a:latin typeface="Arial"/>
              </a:rPr>
              <a:t>7</a:t>
            </a:fld>
            <a:endParaRPr/>
          </a:p>
        </p:txBody>
      </p:sp>
      <p:pic>
        <p:nvPicPr>
          <p:cNvPr id="133" name="图片 5"/>
          <p:cNvPicPr/>
          <p:nvPr/>
        </p:nvPicPr>
        <p:blipFill>
          <a:blip r:embed="rId2"/>
          <a:stretch/>
        </p:blipFill>
        <p:spPr>
          <a:xfrm>
            <a:off x="1830240" y="3102120"/>
            <a:ext cx="5375520" cy="364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——Spark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78920" y="1267920"/>
            <a:ext cx="8504280" cy="230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Spark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</a:t>
            </a:r>
            <a:r>
              <a:rPr lang="zh-CN" sz="2000">
                <a:latin typeface="华文楷体"/>
                <a:ea typeface="华文楷体"/>
              </a:rPr>
              <a:t>是</a:t>
            </a:r>
            <a:r>
              <a:rPr lang="en-US" sz="2000">
                <a:latin typeface="华文楷体"/>
                <a:ea typeface="华文楷体"/>
              </a:rPr>
              <a:t>UC Berkeley AMP lab</a:t>
            </a:r>
            <a:r>
              <a:rPr lang="zh-CN" sz="2000">
                <a:latin typeface="华文楷体"/>
                <a:ea typeface="华文楷体"/>
              </a:rPr>
              <a:t>所</a:t>
            </a:r>
            <a:r>
              <a:rPr lang="zh-CN" sz="2400" b="1">
                <a:latin typeface="华文楷体"/>
                <a:ea typeface="华文楷体"/>
              </a:rPr>
              <a:t>开源</a:t>
            </a:r>
            <a:r>
              <a:rPr lang="zh-CN" sz="2000">
                <a:latin typeface="华文楷体"/>
                <a:ea typeface="华文楷体"/>
              </a:rPr>
              <a:t>的类</a:t>
            </a:r>
            <a:r>
              <a:rPr lang="en-US" sz="2000">
                <a:latin typeface="华文楷体"/>
                <a:ea typeface="华文楷体"/>
              </a:rPr>
              <a:t>Hadoop MapReduce</a:t>
            </a:r>
            <a:r>
              <a:rPr lang="zh-CN" sz="2000">
                <a:latin typeface="华文楷体"/>
                <a:ea typeface="华文楷体"/>
              </a:rPr>
              <a:t>的通用的并行计算框架，它支持</a:t>
            </a:r>
            <a:r>
              <a:rPr lang="en-US" sz="2000">
                <a:latin typeface="华文楷体"/>
                <a:ea typeface="华文楷体"/>
              </a:rPr>
              <a:t>Java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Scala</a:t>
            </a:r>
            <a:r>
              <a:rPr lang="zh-CN" sz="2000">
                <a:latin typeface="华文楷体"/>
                <a:ea typeface="华文楷体"/>
              </a:rPr>
              <a:t>，</a:t>
            </a:r>
            <a:r>
              <a:rPr lang="en-US" sz="2000">
                <a:latin typeface="华文楷体"/>
                <a:ea typeface="华文楷体"/>
              </a:rPr>
              <a:t>Python</a:t>
            </a:r>
            <a:r>
              <a:rPr lang="zh-CN" sz="2000">
                <a:latin typeface="华文楷体"/>
                <a:ea typeface="华文楷体"/>
              </a:rPr>
              <a:t>等语言。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是基于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算法实现的</a:t>
            </a:r>
            <a:r>
              <a:rPr lang="zh-CN" sz="2400" b="1">
                <a:latin typeface="华文楷体"/>
                <a:ea typeface="华文楷体"/>
              </a:rPr>
              <a:t>分布式计算</a:t>
            </a:r>
            <a:r>
              <a:rPr lang="zh-CN" sz="2000">
                <a:latin typeface="华文楷体"/>
                <a:ea typeface="华文楷体"/>
              </a:rPr>
              <a:t>，拥有</a:t>
            </a:r>
            <a:r>
              <a:rPr lang="en-US" sz="2000">
                <a:latin typeface="华文楷体"/>
                <a:ea typeface="华文楷体"/>
              </a:rPr>
              <a:t>Hadoop </a:t>
            </a:r>
            <a:r>
              <a:rPr lang="zh-CN" sz="2000">
                <a:latin typeface="华文楷体"/>
                <a:ea typeface="华文楷体"/>
              </a:rPr>
              <a:t>所具有的优点；但不同于</a:t>
            </a:r>
            <a:r>
              <a:rPr lang="en-US" sz="2000">
                <a:latin typeface="华文楷体"/>
                <a:ea typeface="华文楷体"/>
              </a:rPr>
              <a:t>MapReduce</a:t>
            </a:r>
            <a:r>
              <a:rPr lang="zh-CN" sz="2000">
                <a:latin typeface="华文楷体"/>
                <a:ea typeface="华文楷体"/>
              </a:rPr>
              <a:t>的是</a:t>
            </a:r>
            <a:r>
              <a:rPr lang="en-US" sz="2000">
                <a:latin typeface="华文楷体"/>
                <a:ea typeface="华文楷体"/>
              </a:rPr>
              <a:t>Job </a:t>
            </a:r>
            <a:r>
              <a:rPr lang="zh-CN" sz="2000">
                <a:latin typeface="华文楷体"/>
                <a:ea typeface="华文楷体"/>
              </a:rPr>
              <a:t>的</a:t>
            </a:r>
            <a:r>
              <a:rPr lang="zh-CN" sz="2400" b="1">
                <a:latin typeface="华文楷体"/>
                <a:ea typeface="华文楷体"/>
              </a:rPr>
              <a:t>中间输出结果可以保存在内存</a:t>
            </a:r>
            <a:r>
              <a:rPr lang="zh-CN" sz="2000">
                <a:latin typeface="华文楷体"/>
                <a:ea typeface="华文楷体"/>
              </a:rPr>
              <a:t>中，从而不再需要读写</a:t>
            </a:r>
            <a:r>
              <a:rPr lang="en-US" sz="2000">
                <a:latin typeface="华文楷体"/>
                <a:ea typeface="华文楷体"/>
              </a:rPr>
              <a:t>HDFS</a:t>
            </a:r>
            <a:r>
              <a:rPr lang="zh-CN" sz="2000">
                <a:latin typeface="华文楷体"/>
                <a:ea typeface="华文楷体"/>
              </a:rPr>
              <a:t>，因此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能更好的适用于数据挖掘、机器学习等迭代算法。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32911C69-FC00-4F99-BD85-14E3512E4BFF}" type="slidenum">
              <a:rPr lang="en-US" sz="1600">
                <a:latin typeface="Arial"/>
              </a:rPr>
              <a:t>8</a:t>
            </a:fld>
            <a:endParaRPr/>
          </a:p>
        </p:txBody>
      </p:sp>
      <p:pic>
        <p:nvPicPr>
          <p:cNvPr id="137" name="图片 5"/>
          <p:cNvPicPr/>
          <p:nvPr/>
        </p:nvPicPr>
        <p:blipFill>
          <a:blip r:embed="rId2"/>
          <a:stretch/>
        </p:blipFill>
        <p:spPr>
          <a:xfrm>
            <a:off x="2050920" y="3500280"/>
            <a:ext cx="5329440" cy="32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arn(inVertical)">
                                      <p:cBhvr additive="repl"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42920" y="404280"/>
            <a:ext cx="561672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3200">
                <a:latin typeface="华文中宋"/>
                <a:ea typeface="华文中宋"/>
              </a:rPr>
              <a:t>背景简介</a:t>
            </a:r>
            <a:r>
              <a:rPr lang="en-US" sz="3200">
                <a:latin typeface="华文中宋"/>
                <a:ea typeface="华文中宋"/>
              </a:rPr>
              <a:t>——RDD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78920" y="1268280"/>
            <a:ext cx="8504280" cy="22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r>
              <a:rPr lang="en-US" sz="2400" b="1">
                <a:latin typeface="华文中宋"/>
                <a:ea typeface="华文中宋"/>
              </a:rPr>
              <a:t>RDD</a:t>
            </a:r>
            <a:r>
              <a:rPr lang="zh-CN" sz="2400" b="1">
                <a:latin typeface="华文中宋"/>
                <a:ea typeface="华文中宋"/>
              </a:rPr>
              <a:t>介绍：</a:t>
            </a:r>
            <a:r>
              <a:rPr lang="en-US" sz="2000">
                <a:latin typeface="华文楷体"/>
                <a:ea typeface="华文楷体"/>
              </a:rPr>
              <a:t>Spark </a:t>
            </a:r>
            <a:r>
              <a:rPr lang="zh-CN" sz="2000">
                <a:latin typeface="华文楷体"/>
                <a:ea typeface="华文楷体"/>
              </a:rPr>
              <a:t>的核心组件是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（</a:t>
            </a:r>
            <a:r>
              <a:rPr lang="en-US" sz="2000">
                <a:latin typeface="华文楷体"/>
                <a:ea typeface="华文楷体"/>
              </a:rPr>
              <a:t>Resilient Distributed Datasets</a:t>
            </a:r>
            <a:r>
              <a:rPr lang="zh-CN" sz="2000">
                <a:latin typeface="华文楷体"/>
                <a:ea typeface="华文楷体"/>
              </a:rPr>
              <a:t>）。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是一个</a:t>
            </a:r>
            <a:r>
              <a:rPr lang="zh-CN" sz="2400" b="1">
                <a:latin typeface="华文楷体"/>
                <a:ea typeface="华文楷体"/>
              </a:rPr>
              <a:t>容错的、并行的</a:t>
            </a:r>
            <a:r>
              <a:rPr lang="zh-CN" sz="2000">
                <a:latin typeface="华文楷体"/>
                <a:ea typeface="华文楷体"/>
              </a:rPr>
              <a:t>数据结构，可以让用户显式地将数据存储到磁盘和内存中，并能控制数据的分区，它提供了</a:t>
            </a:r>
            <a:r>
              <a:rPr lang="zh-CN" sz="2400" b="1">
                <a:latin typeface="华文楷体"/>
                <a:ea typeface="华文楷体"/>
              </a:rPr>
              <a:t>粗粒度</a:t>
            </a:r>
            <a:r>
              <a:rPr lang="zh-CN" sz="2000">
                <a:latin typeface="华文楷体"/>
                <a:ea typeface="华文楷体"/>
              </a:rPr>
              <a:t>的转换操作，而不是细粒度的更新操作。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可以相互依赖。如果</a:t>
            </a:r>
            <a:r>
              <a:rPr lang="en-US" sz="2000">
                <a:latin typeface="华文楷体"/>
                <a:ea typeface="华文楷体"/>
              </a:rPr>
              <a:t>RDD</a:t>
            </a:r>
            <a:r>
              <a:rPr lang="zh-CN" sz="2000">
                <a:latin typeface="华文楷体"/>
                <a:ea typeface="华文楷体"/>
              </a:rPr>
              <a:t>的每个分区最多只能被一个子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的一个分区使用，则称之为</a:t>
            </a:r>
            <a:r>
              <a:rPr lang="en-US" sz="2000">
                <a:latin typeface="华文楷体"/>
                <a:ea typeface="华文楷体"/>
              </a:rPr>
              <a:t>narrow dependency</a:t>
            </a:r>
            <a:r>
              <a:rPr lang="zh-CN" sz="2000">
                <a:latin typeface="华文楷体"/>
                <a:ea typeface="华文楷体"/>
              </a:rPr>
              <a:t>；若依赖多个子</a:t>
            </a:r>
            <a:r>
              <a:rPr lang="en-US" sz="2000">
                <a:latin typeface="华文楷体"/>
                <a:ea typeface="华文楷体"/>
              </a:rPr>
              <a:t>RDD </a:t>
            </a:r>
            <a:r>
              <a:rPr lang="zh-CN" sz="2000">
                <a:latin typeface="华文楷体"/>
                <a:ea typeface="华文楷体"/>
              </a:rPr>
              <a:t>分区，则称之为</a:t>
            </a:r>
            <a:r>
              <a:rPr lang="en-US" sz="2000">
                <a:latin typeface="华文楷体"/>
                <a:ea typeface="华文楷体"/>
              </a:rPr>
              <a:t>wide dependency</a:t>
            </a:r>
            <a:r>
              <a:rPr lang="zh-CN" sz="2000">
                <a:latin typeface="华文楷体"/>
                <a:ea typeface="华文楷体"/>
              </a:rPr>
              <a:t>。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"/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7524720" y="6284880"/>
            <a:ext cx="93348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25B3D03D-B6FB-4079-9B16-CC4AC00E63DF}" type="slidenum">
              <a:rPr lang="en-US" sz="1600">
                <a:latin typeface="Arial"/>
              </a:rPr>
              <a:t>9</a:t>
            </a:fld>
            <a:endParaRPr/>
          </a:p>
        </p:txBody>
      </p:sp>
      <p:pic>
        <p:nvPicPr>
          <p:cNvPr id="141" name="图片 6"/>
          <p:cNvPicPr/>
          <p:nvPr/>
        </p:nvPicPr>
        <p:blipFill>
          <a:blip r:embed="rId2"/>
          <a:stretch/>
        </p:blipFill>
        <p:spPr>
          <a:xfrm>
            <a:off x="1065240" y="3375000"/>
            <a:ext cx="6264360" cy="338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2525</Words>
  <Application>Microsoft Office PowerPoint</Application>
  <PresentationFormat>全屏显示(4:3)</PresentationFormat>
  <Paragraphs>565</Paragraphs>
  <Slides>47</Slides>
  <Notes>1</Notes>
  <HiddenSlides>6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DejaVu Sans</vt:lpstr>
      <vt:lpstr>华文楷体</vt:lpstr>
      <vt:lpstr>华文中宋</vt:lpstr>
      <vt:lpstr>宋体</vt:lpstr>
      <vt:lpstr>Arial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ericson yang</dc:creator>
  <cp:lastModifiedBy>ericson yang</cp:lastModifiedBy>
  <cp:revision>23</cp:revision>
  <dcterms:modified xsi:type="dcterms:W3CDTF">2016-05-25T07:16:41Z</dcterms:modified>
</cp:coreProperties>
</file>