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5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303" r:id="rId17"/>
    <p:sldId id="271" r:id="rId18"/>
    <p:sldId id="272" r:id="rId19"/>
    <p:sldId id="302" r:id="rId20"/>
    <p:sldId id="273" r:id="rId21"/>
    <p:sldId id="305" r:id="rId22"/>
    <p:sldId id="274" r:id="rId23"/>
    <p:sldId id="277" r:id="rId24"/>
    <p:sldId id="275" r:id="rId25"/>
    <p:sldId id="278" r:id="rId26"/>
    <p:sldId id="304" r:id="rId27"/>
    <p:sldId id="279" r:id="rId28"/>
    <p:sldId id="276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</p:sldIdLst>
  <p:sldSz cx="9144000" cy="6858000" type="screen4x3"/>
  <p:notesSz cx="6796088" cy="987425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2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51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Rectangle 1"/>
          <p:cNvSpPr/>
          <p:nvPr/>
        </p:nvSpPr>
        <p:spPr>
          <a:xfrm>
            <a:off x="0" y="0"/>
            <a:ext cx="6796800" cy="98748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90" name="PlaceHolder 2"/>
          <p:cNvSpPr>
            <a:spLocks noGrp="1"/>
          </p:cNvSpPr>
          <p:nvPr>
            <p:ph type="hdr"/>
          </p:nvPr>
        </p:nvSpPr>
        <p:spPr>
          <a:xfrm>
            <a:off x="0" y="-360"/>
            <a:ext cx="2946240" cy="49356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  <p:sp>
        <p:nvSpPr>
          <p:cNvPr id="91" name="PlaceHolder 3"/>
          <p:cNvSpPr>
            <a:spLocks noGrp="1"/>
          </p:cNvSpPr>
          <p:nvPr>
            <p:ph type="dt"/>
          </p:nvPr>
        </p:nvSpPr>
        <p:spPr>
          <a:xfrm>
            <a:off x="3849840" y="-360"/>
            <a:ext cx="2946240" cy="49356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  <p:sp>
        <p:nvSpPr>
          <p:cNvPr id="92" name="PlaceHolder 4"/>
          <p:cNvSpPr>
            <a:spLocks noGrp="1"/>
          </p:cNvSpPr>
          <p:nvPr>
            <p:ph type="body"/>
          </p:nvPr>
        </p:nvSpPr>
        <p:spPr>
          <a:xfrm>
            <a:off x="679320" y="4690800"/>
            <a:ext cx="5438880" cy="4443480"/>
          </a:xfrm>
          <a:prstGeom prst="rect">
            <a:avLst/>
          </a:prstGeom>
        </p:spPr>
        <p:txBody>
          <a:bodyPr lIns="90000" tIns="46800" rIns="90000" bIns="46800"/>
          <a:lstStyle/>
          <a:p>
            <a:r>
              <a:rPr lang="en-US" sz="12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93" name="PlaceHolder 5"/>
          <p:cNvSpPr>
            <a:spLocks noGrp="1"/>
          </p:cNvSpPr>
          <p:nvPr>
            <p:ph type="ftr"/>
          </p:nvPr>
        </p:nvSpPr>
        <p:spPr>
          <a:xfrm>
            <a:off x="0" y="9378720"/>
            <a:ext cx="2946240" cy="493560"/>
          </a:xfrm>
          <a:prstGeom prst="rect">
            <a:avLst/>
          </a:prstGeom>
        </p:spPr>
        <p:txBody>
          <a:bodyPr lIns="90000" tIns="46800" rIns="90000" bIns="46800" anchor="b"/>
          <a:lstStyle/>
          <a:p>
            <a:endParaRPr/>
          </a:p>
        </p:txBody>
      </p:sp>
      <p:sp>
        <p:nvSpPr>
          <p:cNvPr id="94" name="PlaceHolder 6"/>
          <p:cNvSpPr>
            <a:spLocks noGrp="1"/>
          </p:cNvSpPr>
          <p:nvPr>
            <p:ph type="sldNum"/>
          </p:nvPr>
        </p:nvSpPr>
        <p:spPr>
          <a:xfrm>
            <a:off x="3849840" y="9378720"/>
            <a:ext cx="2946240" cy="493560"/>
          </a:xfrm>
          <a:prstGeom prst="rect">
            <a:avLst/>
          </a:prstGeom>
        </p:spPr>
        <p:txBody>
          <a:bodyPr lIns="90000" tIns="46800" rIns="90000" bIns="46800" anchor="b"/>
          <a:lstStyle/>
          <a:p>
            <a:pPr algn="r">
              <a:lnSpc>
                <a:spcPct val="100000"/>
              </a:lnSpc>
            </a:pPr>
            <a:fld id="{B8DF41CE-5EF8-4D59-8229-476765026B94}" type="slidenum">
              <a:rPr lang="en-US" sz="1200">
                <a:latin typeface="Arial"/>
              </a:r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CustomShape 1"/>
          <p:cNvSpPr/>
          <p:nvPr/>
        </p:nvSpPr>
        <p:spPr>
          <a:xfrm>
            <a:off x="3849840" y="9379080"/>
            <a:ext cx="2946240" cy="493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/>
          <a:lstStyle/>
          <a:p>
            <a:pPr algn="r">
              <a:lnSpc>
                <a:spcPct val="100000"/>
              </a:lnSpc>
            </a:pPr>
            <a:fld id="{BD4D1F2A-320A-4341-BACD-8507591CC7C7}" type="slidenum">
              <a:rPr lang="en-US" sz="1200">
                <a:latin typeface="Arial"/>
              </a:rPr>
              <a:t>1</a:t>
            </a:fld>
            <a:endParaRPr/>
          </a:p>
        </p:txBody>
      </p:sp>
      <p:sp>
        <p:nvSpPr>
          <p:cNvPr id="368" name="TextShape 2"/>
          <p:cNvSpPr txBox="1"/>
          <p:nvPr/>
        </p:nvSpPr>
        <p:spPr>
          <a:xfrm>
            <a:off x="679320" y="4690800"/>
            <a:ext cx="5438880" cy="444348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042920" y="399240"/>
            <a:ext cx="5616720" cy="581400"/>
          </a:xfrm>
          <a:prstGeom prst="rect">
            <a:avLst/>
          </a:prstGeom>
        </p:spPr>
        <p:txBody>
          <a:bodyPr lIns="90000" tIns="46800" rIns="90000" bIns="46800" anchor="b"/>
          <a:lstStyle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68000" y="1484280"/>
            <a:ext cx="8142120" cy="209520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8000" y="3778920"/>
            <a:ext cx="8142120" cy="209520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042920" y="399240"/>
            <a:ext cx="5616720" cy="581400"/>
          </a:xfrm>
          <a:prstGeom prst="rect">
            <a:avLst/>
          </a:prstGeom>
        </p:spPr>
        <p:txBody>
          <a:bodyPr lIns="90000" tIns="46800" rIns="90000" bIns="46800" anchor="b"/>
          <a:lstStyle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68000" y="1484280"/>
            <a:ext cx="3973320" cy="209520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640400" y="1484280"/>
            <a:ext cx="3973320" cy="209520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4640400" y="3778920"/>
            <a:ext cx="3973320" cy="209520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68000" y="3778920"/>
            <a:ext cx="3973320" cy="209520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1042920" y="399240"/>
            <a:ext cx="5616720" cy="581400"/>
          </a:xfrm>
          <a:prstGeom prst="rect">
            <a:avLst/>
          </a:prstGeom>
        </p:spPr>
        <p:txBody>
          <a:bodyPr lIns="90000" tIns="46800" rIns="90000" bIns="46800" anchor="b"/>
          <a:lstStyle/>
          <a:p>
            <a:pPr algn="ctr"/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68000" y="1484280"/>
            <a:ext cx="8142120" cy="439272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468000" y="1484280"/>
            <a:ext cx="8142120" cy="439272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  <p:pic>
        <p:nvPicPr>
          <p:cNvPr id="42" name="图片 41"/>
          <p:cNvPicPr/>
          <p:nvPr/>
        </p:nvPicPr>
        <p:blipFill>
          <a:blip r:embed="rId2"/>
          <a:stretch/>
        </p:blipFill>
        <p:spPr>
          <a:xfrm>
            <a:off x="1785960" y="1484280"/>
            <a:ext cx="5505480" cy="4392720"/>
          </a:xfrm>
          <a:prstGeom prst="rect">
            <a:avLst/>
          </a:prstGeom>
          <a:ln>
            <a:noFill/>
          </a:ln>
        </p:spPr>
      </p:pic>
      <p:pic>
        <p:nvPicPr>
          <p:cNvPr id="43" name="图片 42"/>
          <p:cNvPicPr/>
          <p:nvPr/>
        </p:nvPicPr>
        <p:blipFill>
          <a:blip r:embed="rId2"/>
          <a:stretch/>
        </p:blipFill>
        <p:spPr>
          <a:xfrm>
            <a:off x="1785960" y="1484280"/>
            <a:ext cx="5505480" cy="43927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1042920" y="399240"/>
            <a:ext cx="5616720" cy="581400"/>
          </a:xfrm>
          <a:prstGeom prst="rect">
            <a:avLst/>
          </a:prstGeom>
        </p:spPr>
        <p:txBody>
          <a:bodyPr lIns="90000" tIns="46800" rIns="90000" bIns="46800" anchor="b"/>
          <a:lstStyle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subTitle"/>
          </p:nvPr>
        </p:nvSpPr>
        <p:spPr>
          <a:xfrm>
            <a:off x="468000" y="1484280"/>
            <a:ext cx="8142120" cy="43927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1042920" y="399240"/>
            <a:ext cx="5616720" cy="581400"/>
          </a:xfrm>
          <a:prstGeom prst="rect">
            <a:avLst/>
          </a:prstGeom>
        </p:spPr>
        <p:txBody>
          <a:bodyPr lIns="90000" tIns="46800" rIns="90000" bIns="46800" anchor="b"/>
          <a:lstStyle/>
          <a:p>
            <a:pPr algn="ctr"/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68000" y="1484280"/>
            <a:ext cx="8142120" cy="439272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1042920" y="399240"/>
            <a:ext cx="5616720" cy="581400"/>
          </a:xfrm>
          <a:prstGeom prst="rect">
            <a:avLst/>
          </a:prstGeom>
        </p:spPr>
        <p:txBody>
          <a:bodyPr lIns="90000" tIns="46800" rIns="90000" bIns="46800" anchor="b"/>
          <a:lstStyle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68000" y="1484280"/>
            <a:ext cx="3973320" cy="439272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40400" y="1484280"/>
            <a:ext cx="3973320" cy="439272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1042920" y="399240"/>
            <a:ext cx="5616720" cy="581400"/>
          </a:xfrm>
          <a:prstGeom prst="rect">
            <a:avLst/>
          </a:prstGeom>
        </p:spPr>
        <p:txBody>
          <a:bodyPr lIns="90000" tIns="46800" rIns="90000" bIns="46800" anchor="b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subTitle"/>
          </p:nvPr>
        </p:nvSpPr>
        <p:spPr>
          <a:xfrm>
            <a:off x="1042920" y="404280"/>
            <a:ext cx="5616720" cy="2673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1042920" y="399240"/>
            <a:ext cx="5616720" cy="581400"/>
          </a:xfrm>
          <a:prstGeom prst="rect">
            <a:avLst/>
          </a:prstGeom>
        </p:spPr>
        <p:txBody>
          <a:bodyPr lIns="90000" tIns="46800" rIns="90000" bIns="46800" anchor="b"/>
          <a:lstStyle/>
          <a:p>
            <a:pPr algn="ctr"/>
            <a:endParaRPr/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68000" y="1484280"/>
            <a:ext cx="3973320" cy="209520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8000" y="3778920"/>
            <a:ext cx="3973320" cy="209520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640400" y="1484280"/>
            <a:ext cx="3973320" cy="439272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1042920" y="399240"/>
            <a:ext cx="5616720" cy="581400"/>
          </a:xfrm>
          <a:prstGeom prst="rect">
            <a:avLst/>
          </a:prstGeom>
        </p:spPr>
        <p:txBody>
          <a:bodyPr lIns="90000" tIns="46800" rIns="90000" bIns="46800" anchor="b"/>
          <a:lstStyle/>
          <a:p>
            <a:pPr algn="ctr"/>
            <a:endParaRPr/>
          </a:p>
        </p:txBody>
      </p:sp>
      <p:sp>
        <p:nvSpPr>
          <p:cNvPr id="11" name="PlaceHolder 2"/>
          <p:cNvSpPr>
            <a:spLocks noGrp="1"/>
          </p:cNvSpPr>
          <p:nvPr>
            <p:ph type="subTitle"/>
          </p:nvPr>
        </p:nvSpPr>
        <p:spPr>
          <a:xfrm>
            <a:off x="468000" y="1484280"/>
            <a:ext cx="8142120" cy="43927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1042920" y="399240"/>
            <a:ext cx="5616720" cy="581400"/>
          </a:xfrm>
          <a:prstGeom prst="rect">
            <a:avLst/>
          </a:prstGeom>
        </p:spPr>
        <p:txBody>
          <a:bodyPr lIns="90000" tIns="46800" rIns="90000" bIns="46800" anchor="b"/>
          <a:lstStyle/>
          <a:p>
            <a:pPr algn="ctr"/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68000" y="1484280"/>
            <a:ext cx="3973320" cy="439272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40400" y="1484280"/>
            <a:ext cx="3973320" cy="209520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40400" y="3778920"/>
            <a:ext cx="3973320" cy="209520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1042920" y="399240"/>
            <a:ext cx="5616720" cy="581400"/>
          </a:xfrm>
          <a:prstGeom prst="rect">
            <a:avLst/>
          </a:prstGeom>
        </p:spPr>
        <p:txBody>
          <a:bodyPr lIns="90000" tIns="46800" rIns="90000" bIns="46800" anchor="b"/>
          <a:lstStyle/>
          <a:p>
            <a:pPr algn="ctr"/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68000" y="1484280"/>
            <a:ext cx="3973320" cy="209520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640400" y="1484280"/>
            <a:ext cx="3973320" cy="209520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468000" y="3778920"/>
            <a:ext cx="8142120" cy="209520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1042920" y="399240"/>
            <a:ext cx="5616720" cy="581400"/>
          </a:xfrm>
          <a:prstGeom prst="rect">
            <a:avLst/>
          </a:prstGeom>
        </p:spPr>
        <p:txBody>
          <a:bodyPr lIns="90000" tIns="46800" rIns="90000" bIns="46800" anchor="b"/>
          <a:lstStyle/>
          <a:p>
            <a:pPr algn="ctr"/>
            <a:endParaRPr/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68000" y="1484280"/>
            <a:ext cx="8142120" cy="209520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468000" y="3778920"/>
            <a:ext cx="8142120" cy="209520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1042920" y="399240"/>
            <a:ext cx="5616720" cy="581400"/>
          </a:xfrm>
          <a:prstGeom prst="rect">
            <a:avLst/>
          </a:prstGeom>
        </p:spPr>
        <p:txBody>
          <a:bodyPr lIns="90000" tIns="46800" rIns="90000" bIns="46800" anchor="b"/>
          <a:lstStyle/>
          <a:p>
            <a:pPr algn="ctr"/>
            <a:endParaRPr/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468000" y="1484280"/>
            <a:ext cx="3973320" cy="209520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4640400" y="1484280"/>
            <a:ext cx="3973320" cy="209520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4640400" y="3778920"/>
            <a:ext cx="3973320" cy="209520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468000" y="3778920"/>
            <a:ext cx="3973320" cy="209520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1042920" y="399240"/>
            <a:ext cx="5616720" cy="581400"/>
          </a:xfrm>
          <a:prstGeom prst="rect">
            <a:avLst/>
          </a:prstGeom>
        </p:spPr>
        <p:txBody>
          <a:bodyPr lIns="90000" tIns="46800" rIns="90000" bIns="46800" anchor="b"/>
          <a:lstStyle/>
          <a:p>
            <a:pPr algn="ctr"/>
            <a:endParaRPr/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468000" y="1484280"/>
            <a:ext cx="8142120" cy="439272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468000" y="1484280"/>
            <a:ext cx="8142120" cy="439272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  <p:pic>
        <p:nvPicPr>
          <p:cNvPr id="87" name="图片 86"/>
          <p:cNvPicPr/>
          <p:nvPr/>
        </p:nvPicPr>
        <p:blipFill>
          <a:blip r:embed="rId2"/>
          <a:stretch/>
        </p:blipFill>
        <p:spPr>
          <a:xfrm>
            <a:off x="1785960" y="1484280"/>
            <a:ext cx="5505480" cy="4392720"/>
          </a:xfrm>
          <a:prstGeom prst="rect">
            <a:avLst/>
          </a:prstGeom>
          <a:ln>
            <a:noFill/>
          </a:ln>
        </p:spPr>
      </p:pic>
      <p:pic>
        <p:nvPicPr>
          <p:cNvPr id="88" name="图片 87"/>
          <p:cNvPicPr/>
          <p:nvPr/>
        </p:nvPicPr>
        <p:blipFill>
          <a:blip r:embed="rId2"/>
          <a:stretch/>
        </p:blipFill>
        <p:spPr>
          <a:xfrm>
            <a:off x="1785960" y="1484280"/>
            <a:ext cx="5505480" cy="43927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042920" y="399240"/>
            <a:ext cx="5616720" cy="581400"/>
          </a:xfrm>
          <a:prstGeom prst="rect">
            <a:avLst/>
          </a:prstGeom>
        </p:spPr>
        <p:txBody>
          <a:bodyPr lIns="90000" tIns="46800" rIns="90000" bIns="46800" anchor="b"/>
          <a:lstStyle/>
          <a:p>
            <a:pPr algn="ctr"/>
            <a:endParaRPr/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68000" y="1484280"/>
            <a:ext cx="8142120" cy="439272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042920" y="399240"/>
            <a:ext cx="5616720" cy="581400"/>
          </a:xfrm>
          <a:prstGeom prst="rect">
            <a:avLst/>
          </a:prstGeom>
        </p:spPr>
        <p:txBody>
          <a:bodyPr lIns="90000" tIns="46800" rIns="90000" bIns="46800" anchor="b"/>
          <a:lstStyle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68000" y="1484280"/>
            <a:ext cx="3973320" cy="439272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40400" y="1484280"/>
            <a:ext cx="3973320" cy="439272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1042920" y="399240"/>
            <a:ext cx="5616720" cy="581400"/>
          </a:xfrm>
          <a:prstGeom prst="rect">
            <a:avLst/>
          </a:prstGeom>
        </p:spPr>
        <p:txBody>
          <a:bodyPr lIns="90000" tIns="46800" rIns="90000" bIns="46800" anchor="b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subTitle"/>
          </p:nvPr>
        </p:nvSpPr>
        <p:spPr>
          <a:xfrm>
            <a:off x="1042920" y="404280"/>
            <a:ext cx="5616720" cy="2673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042920" y="399240"/>
            <a:ext cx="5616720" cy="581400"/>
          </a:xfrm>
          <a:prstGeom prst="rect">
            <a:avLst/>
          </a:prstGeom>
        </p:spPr>
        <p:txBody>
          <a:bodyPr lIns="90000" tIns="46800" rIns="90000" bIns="46800" anchor="b"/>
          <a:lstStyle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68000" y="1484280"/>
            <a:ext cx="3973320" cy="209520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8000" y="3778920"/>
            <a:ext cx="3973320" cy="209520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640400" y="1484280"/>
            <a:ext cx="3973320" cy="439272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042920" y="399240"/>
            <a:ext cx="5616720" cy="581400"/>
          </a:xfrm>
          <a:prstGeom prst="rect">
            <a:avLst/>
          </a:prstGeom>
        </p:spPr>
        <p:txBody>
          <a:bodyPr lIns="90000" tIns="46800" rIns="90000" bIns="46800" anchor="b"/>
          <a:lstStyle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68000" y="1484280"/>
            <a:ext cx="3973320" cy="439272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40400" y="1484280"/>
            <a:ext cx="3973320" cy="209520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640400" y="3778920"/>
            <a:ext cx="3973320" cy="209520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1042920" y="399240"/>
            <a:ext cx="5616720" cy="581400"/>
          </a:xfrm>
          <a:prstGeom prst="rect">
            <a:avLst/>
          </a:prstGeom>
        </p:spPr>
        <p:txBody>
          <a:bodyPr lIns="90000" tIns="46800" rIns="90000" bIns="46800" anchor="b"/>
          <a:lstStyle/>
          <a:p>
            <a:pPr algn="ctr"/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68000" y="1484280"/>
            <a:ext cx="3973320" cy="209520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40400" y="1484280"/>
            <a:ext cx="3973320" cy="209520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68000" y="3778920"/>
            <a:ext cx="8142120" cy="209520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5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stomShape 1"/>
          <p:cNvSpPr/>
          <p:nvPr/>
        </p:nvSpPr>
        <p:spPr>
          <a:xfrm>
            <a:off x="0" y="1125360"/>
            <a:ext cx="2133720" cy="101880"/>
          </a:xfrm>
          <a:prstGeom prst="rect">
            <a:avLst/>
          </a:prstGeom>
          <a:solidFill>
            <a:srgbClr val="CCCC99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" name="CustomShape 2"/>
          <p:cNvSpPr/>
          <p:nvPr/>
        </p:nvSpPr>
        <p:spPr>
          <a:xfrm>
            <a:off x="1447920" y="1125360"/>
            <a:ext cx="7238880" cy="101880"/>
          </a:xfrm>
          <a:prstGeom prst="rect">
            <a:avLst/>
          </a:prstGeom>
          <a:gradFill>
            <a:gsLst>
              <a:gs pos="0">
                <a:srgbClr val="CCCC99"/>
              </a:gs>
              <a:gs pos="100000">
                <a:srgbClr val="FFFFFF"/>
              </a:gs>
            </a:gsLst>
            <a:lin ang="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PlaceHolder 3"/>
          <p:cNvSpPr>
            <a:spLocks noGrp="1"/>
          </p:cNvSpPr>
          <p:nvPr>
            <p:ph type="title"/>
          </p:nvPr>
        </p:nvSpPr>
        <p:spPr>
          <a:xfrm>
            <a:off x="1042920" y="404280"/>
            <a:ext cx="5616720" cy="576360"/>
          </a:xfrm>
          <a:prstGeom prst="rect">
            <a:avLst/>
          </a:prstGeom>
        </p:spPr>
        <p:txBody>
          <a:bodyPr lIns="90000" tIns="46800" rIns="90000" bIns="46800" anchor="b"/>
          <a:lstStyle/>
          <a:p>
            <a:pPr algn="ctr"/>
            <a:r>
              <a:rPr lang="en-US" sz="32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body"/>
          </p:nvPr>
        </p:nvSpPr>
        <p:spPr>
          <a:xfrm>
            <a:off x="468000" y="1484280"/>
            <a:ext cx="8142120" cy="4392720"/>
          </a:xfrm>
          <a:prstGeom prst="rect">
            <a:avLst/>
          </a:prstGeom>
        </p:spPr>
        <p:txBody>
          <a:bodyPr lIns="90000" tIns="46800" rIns="90000" bIns="46800"/>
          <a:lstStyle/>
          <a:p>
            <a:pPr>
              <a:buSzPct val="70000"/>
              <a:buFont typeface="Wingdings" charset="2"/>
              <a:buChar char=""/>
            </a:pPr>
            <a:r>
              <a:rPr lang="en-US" sz="2800">
                <a:latin typeface="Arial"/>
              </a:rPr>
              <a:t>Click to edit the outline text format</a:t>
            </a:r>
            <a:endParaRPr/>
          </a:p>
          <a:p>
            <a:pPr lvl="1">
              <a:buSzPct val="65000"/>
              <a:buFont typeface="Wingdings" charset="2"/>
              <a:buChar char=""/>
            </a:pPr>
            <a:r>
              <a:rPr lang="en-US" sz="2400">
                <a:latin typeface="Arial"/>
              </a:rPr>
              <a:t>Second Outline Level</a:t>
            </a:r>
            <a:endParaRPr/>
          </a:p>
          <a:p>
            <a:pPr lvl="2">
              <a:buSzPct val="70000"/>
              <a:buFont typeface="Wingdings" charset="2"/>
              <a:buChar char=""/>
            </a:pPr>
            <a:r>
              <a:rPr lang="en-US" sz="20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Wingdings" charset="2"/>
              <a:buChar char=""/>
            </a:pPr>
            <a:r>
              <a:rPr lang="en-US">
                <a:latin typeface="Arial"/>
              </a:rPr>
              <a:t>Fourth Outline Level</a:t>
            </a:r>
            <a:endParaRPr/>
          </a:p>
          <a:p>
            <a:pPr lvl="4">
              <a:buSzPct val="70000"/>
              <a:buFont typeface="Wingdings" charset="2"/>
              <a:buChar char=""/>
            </a:pPr>
            <a:r>
              <a:rPr lang="en-US" sz="1600">
                <a:latin typeface="Arial"/>
              </a:rPr>
              <a:t>Fifth Outline Level</a:t>
            </a:r>
            <a:endParaRPr/>
          </a:p>
          <a:p>
            <a:pPr lvl="5">
              <a:buSzPct val="70000"/>
              <a:buFont typeface="Wingdings" charset="2"/>
              <a:buChar char=""/>
            </a:pPr>
            <a:r>
              <a:rPr lang="en-US" sz="1600">
                <a:latin typeface="Arial"/>
              </a:rPr>
              <a:t>Sixth Outline Level</a:t>
            </a:r>
            <a:endParaRPr/>
          </a:p>
          <a:p>
            <a:pPr lvl="6">
              <a:buSzPct val="70000"/>
              <a:buFont typeface="Wingdings" charset="2"/>
              <a:buChar char=""/>
            </a:pPr>
            <a:r>
              <a:rPr lang="en-US" sz="1600">
                <a:latin typeface="Arial"/>
              </a:rPr>
              <a:t>Seventh Outline Level</a:t>
            </a:r>
            <a:endParaRPr/>
          </a:p>
        </p:txBody>
      </p:sp>
      <p:pic>
        <p:nvPicPr>
          <p:cNvPr id="4" name="Picture 6" descr="tower"/>
          <p:cNvPicPr/>
          <p:nvPr/>
        </p:nvPicPr>
        <p:blipFill>
          <a:blip r:embed="rId14"/>
          <a:stretch/>
        </p:blipFill>
        <p:spPr>
          <a:xfrm>
            <a:off x="6541920" y="189000"/>
            <a:ext cx="1990800" cy="1095120"/>
          </a:xfrm>
          <a:prstGeom prst="rect">
            <a:avLst/>
          </a:prstGeom>
          <a:ln>
            <a:noFill/>
          </a:ln>
        </p:spPr>
      </p:pic>
      <p:sp>
        <p:nvSpPr>
          <p:cNvPr id="5" name="PlaceHolder 5"/>
          <p:cNvSpPr>
            <a:spLocks noGrp="1"/>
          </p:cNvSpPr>
          <p:nvPr>
            <p:ph type="dt"/>
          </p:nvPr>
        </p:nvSpPr>
        <p:spPr>
          <a:xfrm>
            <a:off x="611280" y="6284880"/>
            <a:ext cx="1293840" cy="457200"/>
          </a:xfrm>
          <a:prstGeom prst="rect">
            <a:avLst/>
          </a:prstGeom>
        </p:spPr>
        <p:txBody>
          <a:bodyPr lIns="90000" tIns="46800" rIns="90000" bIns="46800"/>
          <a:lstStyle/>
          <a:p>
            <a:r>
              <a:rPr lang="zh-CN">
                <a:latin typeface="Times New Roman"/>
              </a:rPr>
              <a:t>16／5／25</a:t>
            </a:r>
            <a:endParaRPr/>
          </a:p>
        </p:txBody>
      </p:sp>
      <p:sp>
        <p:nvSpPr>
          <p:cNvPr id="6" name="PlaceHolder 6"/>
          <p:cNvSpPr>
            <a:spLocks noGrp="1"/>
          </p:cNvSpPr>
          <p:nvPr>
            <p:ph type="ftr"/>
          </p:nvPr>
        </p:nvSpPr>
        <p:spPr>
          <a:xfrm>
            <a:off x="2050560" y="6202080"/>
            <a:ext cx="5257800" cy="539640"/>
          </a:xfrm>
          <a:prstGeom prst="rect">
            <a:avLst/>
          </a:prstGeom>
        </p:spPr>
        <p:txBody>
          <a:bodyPr lIns="90000" tIns="46800" rIns="90000" bIns="46800"/>
          <a:lstStyle/>
          <a:p>
            <a:r>
              <a:rPr lang="en-US">
                <a:latin typeface="Times New Roman"/>
              </a:rPr>
              <a:t> Institute of Computer Software</a:t>
            </a:r>
            <a:endParaRPr/>
          </a:p>
          <a:p>
            <a:r>
              <a:rPr lang="en-US">
                <a:latin typeface="Times New Roman"/>
              </a:rPr>
              <a:t>Nanjing University</a:t>
            </a:r>
            <a:endParaRPr/>
          </a:p>
        </p:txBody>
      </p:sp>
      <p:sp>
        <p:nvSpPr>
          <p:cNvPr id="7" name="PlaceHolder 7"/>
          <p:cNvSpPr>
            <a:spLocks noGrp="1"/>
          </p:cNvSpPr>
          <p:nvPr>
            <p:ph type="sldNum"/>
          </p:nvPr>
        </p:nvSpPr>
        <p:spPr>
          <a:xfrm>
            <a:off x="7524360" y="6284880"/>
            <a:ext cx="933480" cy="457200"/>
          </a:xfrm>
          <a:prstGeom prst="rect">
            <a:avLst/>
          </a:prstGeom>
        </p:spPr>
        <p:txBody>
          <a:bodyPr lIns="90000" tIns="46800" rIns="90000" bIns="46800"/>
          <a:lstStyle/>
          <a:p>
            <a:fld id="{C6C492A0-F51D-44FA-BE1A-51477CF98610}" type="slidenum">
              <a:rPr lang="en-US">
                <a:latin typeface="Times New Roman"/>
              </a:rPr>
              <a:t>‹#›</a:t>
            </a:fld>
            <a:endParaRPr/>
          </a:p>
        </p:txBody>
      </p:sp>
      <p:pic>
        <p:nvPicPr>
          <p:cNvPr id="8" name="Picture 10"/>
          <p:cNvPicPr/>
          <p:nvPr/>
        </p:nvPicPr>
        <p:blipFill>
          <a:blip r:embed="rId15"/>
          <a:stretch/>
        </p:blipFill>
        <p:spPr>
          <a:xfrm>
            <a:off x="14400" y="6093000"/>
            <a:ext cx="9117000" cy="28440"/>
          </a:xfrm>
          <a:prstGeom prst="rect">
            <a:avLst/>
          </a:prstGeom>
          <a:ln>
            <a:noFill/>
          </a:ln>
        </p:spPr>
      </p:pic>
      <p:pic>
        <p:nvPicPr>
          <p:cNvPr id="9" name="Picture 11" descr="校徽"/>
          <p:cNvPicPr/>
          <p:nvPr/>
        </p:nvPicPr>
        <p:blipFill>
          <a:blip r:embed="rId16"/>
          <a:stretch/>
        </p:blipFill>
        <p:spPr>
          <a:xfrm>
            <a:off x="306360" y="262080"/>
            <a:ext cx="665280" cy="790560"/>
          </a:xfrm>
          <a:prstGeom prst="rect">
            <a:avLst/>
          </a:prstGeom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228600" y="1635120"/>
            <a:ext cx="2514600" cy="2514600"/>
          </a:xfrm>
          <a:prstGeom prst="ellipse">
            <a:avLst/>
          </a:prstGeom>
          <a:noFill/>
          <a:ln w="12600">
            <a:solidFill>
              <a:srgbClr val="CC99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" name="CustomShape 2"/>
          <p:cNvSpPr/>
          <p:nvPr/>
        </p:nvSpPr>
        <p:spPr>
          <a:xfrm>
            <a:off x="0" y="2397240"/>
            <a:ext cx="4724280" cy="1143000"/>
          </a:xfrm>
          <a:prstGeom prst="rect">
            <a:avLst/>
          </a:prstGeom>
          <a:solidFill>
            <a:srgbClr val="CCCC99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" name="CustomShape 3"/>
          <p:cNvSpPr/>
          <p:nvPr/>
        </p:nvSpPr>
        <p:spPr>
          <a:xfrm>
            <a:off x="3962520" y="2397240"/>
            <a:ext cx="4724280" cy="1143000"/>
          </a:xfrm>
          <a:prstGeom prst="rect">
            <a:avLst/>
          </a:prstGeom>
          <a:gradFill>
            <a:gsLst>
              <a:gs pos="0">
                <a:srgbClr val="CCCC99"/>
              </a:gs>
              <a:gs pos="100000">
                <a:srgbClr val="FFFFFF"/>
              </a:gs>
            </a:gsLst>
            <a:lin ang="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47" name="Picture 10" descr="tower"/>
          <p:cNvPicPr/>
          <p:nvPr/>
        </p:nvPicPr>
        <p:blipFill>
          <a:blip r:embed="rId14"/>
          <a:stretch/>
        </p:blipFill>
        <p:spPr>
          <a:xfrm>
            <a:off x="6541920" y="189000"/>
            <a:ext cx="1990800" cy="1095120"/>
          </a:xfrm>
          <a:prstGeom prst="rect">
            <a:avLst/>
          </a:prstGeom>
          <a:ln>
            <a:noFill/>
          </a:ln>
        </p:spPr>
      </p:pic>
      <p:pic>
        <p:nvPicPr>
          <p:cNvPr id="48" name="Picture 11" descr="NJU2"/>
          <p:cNvPicPr/>
          <p:nvPr/>
        </p:nvPicPr>
        <p:blipFill>
          <a:blip r:embed="rId15"/>
          <a:stretch/>
        </p:blipFill>
        <p:spPr>
          <a:xfrm>
            <a:off x="252360" y="260280"/>
            <a:ext cx="2303640" cy="905040"/>
          </a:xfrm>
          <a:prstGeom prst="rect">
            <a:avLst/>
          </a:prstGeom>
          <a:ln>
            <a:noFill/>
          </a:ln>
        </p:spPr>
      </p:pic>
      <p:pic>
        <p:nvPicPr>
          <p:cNvPr id="49" name="Picture 12"/>
          <p:cNvPicPr/>
          <p:nvPr/>
        </p:nvPicPr>
        <p:blipFill>
          <a:blip r:embed="rId16"/>
          <a:stretch/>
        </p:blipFill>
        <p:spPr>
          <a:xfrm>
            <a:off x="14400" y="6093000"/>
            <a:ext cx="9117000" cy="28440"/>
          </a:xfrm>
          <a:prstGeom prst="rect">
            <a:avLst/>
          </a:prstGeom>
          <a:ln>
            <a:noFill/>
          </a:ln>
        </p:spPr>
      </p:pic>
      <p:pic>
        <p:nvPicPr>
          <p:cNvPr id="50" name="Picture 13"/>
          <p:cNvPicPr/>
          <p:nvPr/>
        </p:nvPicPr>
        <p:blipFill>
          <a:blip r:embed="rId16"/>
          <a:stretch/>
        </p:blipFill>
        <p:spPr>
          <a:xfrm>
            <a:off x="0" y="1268280"/>
            <a:ext cx="9117000" cy="28800"/>
          </a:xfrm>
          <a:prstGeom prst="rect">
            <a:avLst/>
          </a:prstGeom>
          <a:ln>
            <a:noFill/>
          </a:ln>
        </p:spPr>
      </p:pic>
      <p:sp>
        <p:nvSpPr>
          <p:cNvPr id="51" name="PlaceHolder 4"/>
          <p:cNvSpPr>
            <a:spLocks noGrp="1"/>
          </p:cNvSpPr>
          <p:nvPr>
            <p:ph type="title"/>
          </p:nvPr>
        </p:nvSpPr>
        <p:spPr>
          <a:xfrm>
            <a:off x="1042920" y="404280"/>
            <a:ext cx="5616720" cy="576360"/>
          </a:xfrm>
          <a:prstGeom prst="rect">
            <a:avLst/>
          </a:prstGeom>
        </p:spPr>
        <p:txBody>
          <a:bodyPr lIns="90000" tIns="46800" rIns="90000" bIns="46800" anchor="b"/>
          <a:lstStyle/>
          <a:p>
            <a:pPr algn="ctr"/>
            <a:r>
              <a:rPr lang="en-US" sz="32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52" name="PlaceHolder 5"/>
          <p:cNvSpPr>
            <a:spLocks noGrp="1"/>
          </p:cNvSpPr>
          <p:nvPr>
            <p:ph type="body"/>
          </p:nvPr>
        </p:nvSpPr>
        <p:spPr>
          <a:xfrm>
            <a:off x="468000" y="1484280"/>
            <a:ext cx="8142120" cy="4392720"/>
          </a:xfrm>
          <a:prstGeom prst="rect">
            <a:avLst/>
          </a:prstGeom>
        </p:spPr>
        <p:txBody>
          <a:bodyPr lIns="90000" tIns="46800" rIns="90000" bIns="46800"/>
          <a:lstStyle/>
          <a:p>
            <a:pPr>
              <a:buSzPct val="70000"/>
              <a:buFont typeface="Wingdings" charset="2"/>
              <a:buChar char=""/>
            </a:pPr>
            <a:r>
              <a:rPr lang="en-US" sz="2800">
                <a:latin typeface="Arial"/>
              </a:rPr>
              <a:t>Click to edit the outline text format</a:t>
            </a:r>
            <a:endParaRPr/>
          </a:p>
          <a:p>
            <a:pPr lvl="1">
              <a:buSzPct val="65000"/>
              <a:buFont typeface="Wingdings" charset="2"/>
              <a:buChar char=""/>
            </a:pPr>
            <a:r>
              <a:rPr lang="en-US" sz="2400">
                <a:latin typeface="Arial"/>
              </a:rPr>
              <a:t>Second Outline Level</a:t>
            </a:r>
            <a:endParaRPr/>
          </a:p>
          <a:p>
            <a:pPr lvl="2">
              <a:buSzPct val="70000"/>
              <a:buFont typeface="Wingdings" charset="2"/>
              <a:buChar char=""/>
            </a:pPr>
            <a:r>
              <a:rPr lang="en-US" sz="20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Wingdings" charset="2"/>
              <a:buChar char=""/>
            </a:pPr>
            <a:r>
              <a:rPr lang="en-US">
                <a:latin typeface="Arial"/>
              </a:rPr>
              <a:t>Fourth Outline Level</a:t>
            </a:r>
            <a:endParaRPr/>
          </a:p>
          <a:p>
            <a:pPr lvl="4">
              <a:buSzPct val="70000"/>
              <a:buFont typeface="Wingdings" charset="2"/>
              <a:buChar char=""/>
            </a:pPr>
            <a:r>
              <a:rPr lang="en-US" sz="1600">
                <a:latin typeface="Arial"/>
              </a:rPr>
              <a:t>Fifth Outline Level</a:t>
            </a:r>
            <a:endParaRPr/>
          </a:p>
          <a:p>
            <a:pPr lvl="5">
              <a:buSzPct val="70000"/>
              <a:buFont typeface="Wingdings" charset="2"/>
              <a:buChar char=""/>
            </a:pPr>
            <a:r>
              <a:rPr lang="en-US" sz="1600">
                <a:latin typeface="Arial"/>
              </a:rPr>
              <a:t>Sixth Outline Level</a:t>
            </a:r>
            <a:endParaRPr/>
          </a:p>
          <a:p>
            <a:pPr lvl="6">
              <a:buSzPct val="70000"/>
              <a:buFont typeface="Wingdings" charset="2"/>
              <a:buChar char=""/>
            </a:pPr>
            <a:r>
              <a:rPr lang="en-US" sz="1600">
                <a:latin typeface="Arial"/>
              </a:rPr>
              <a:t>Seventh Outline Level</a:t>
            </a:r>
            <a:endParaRPr/>
          </a:p>
        </p:txBody>
      </p:sp>
      <p:sp>
        <p:nvSpPr>
          <p:cNvPr id="53" name="PlaceHolder 6"/>
          <p:cNvSpPr>
            <a:spLocks noGrp="1"/>
          </p:cNvSpPr>
          <p:nvPr>
            <p:ph type="ftr"/>
          </p:nvPr>
        </p:nvSpPr>
        <p:spPr>
          <a:xfrm>
            <a:off x="2195280" y="6202080"/>
            <a:ext cx="5113080" cy="539640"/>
          </a:xfrm>
          <a:prstGeom prst="rect">
            <a:avLst/>
          </a:prstGeom>
        </p:spPr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292929"/>
                </a:solidFill>
                <a:latin typeface="Arial"/>
              </a:rPr>
              <a:t> Institute of Computer Software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292929"/>
                </a:solidFill>
                <a:latin typeface="Arial"/>
              </a:rPr>
              <a:t>Nanjing University</a:t>
            </a:r>
            <a:endParaRPr/>
          </a:p>
        </p:txBody>
      </p:sp>
      <p:sp>
        <p:nvSpPr>
          <p:cNvPr id="54" name="PlaceHolder 7"/>
          <p:cNvSpPr>
            <a:spLocks noGrp="1"/>
          </p:cNvSpPr>
          <p:nvPr>
            <p:ph type="sldNum"/>
          </p:nvPr>
        </p:nvSpPr>
        <p:spPr>
          <a:xfrm>
            <a:off x="7524360" y="6284880"/>
            <a:ext cx="933480" cy="457200"/>
          </a:xfrm>
          <a:prstGeom prst="rect">
            <a:avLst/>
          </a:prstGeom>
        </p:spPr>
        <p:txBody>
          <a:bodyPr lIns="90000" tIns="46800" rIns="90000" bIns="46800"/>
          <a:lstStyle/>
          <a:p>
            <a:pPr algn="r">
              <a:lnSpc>
                <a:spcPct val="100000"/>
              </a:lnSpc>
            </a:pPr>
            <a:fld id="{9E6C9A8F-59AE-46ED-BE47-E20D406F38CE}" type="slidenum">
              <a:rPr lang="en-US" sz="1600">
                <a:solidFill>
                  <a:srgbClr val="292929"/>
                </a:solidFill>
                <a:latin typeface="Arial"/>
              </a:r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7524720" y="6284880"/>
            <a:ext cx="93348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r">
              <a:lnSpc>
                <a:spcPct val="100000"/>
              </a:lnSpc>
            </a:pPr>
            <a:fld id="{EC167CA8-9B1E-44B7-ADD9-9F85281FCFC0}" type="slidenum">
              <a:rPr lang="en-US" sz="1600">
                <a:solidFill>
                  <a:srgbClr val="292929"/>
                </a:solidFill>
                <a:latin typeface="Arial"/>
              </a:rPr>
              <a:t>1</a:t>
            </a:fld>
            <a:endParaRPr/>
          </a:p>
        </p:txBody>
      </p:sp>
      <p:sp>
        <p:nvSpPr>
          <p:cNvPr id="96" name="TextShape 2"/>
          <p:cNvSpPr txBox="1"/>
          <p:nvPr/>
        </p:nvSpPr>
        <p:spPr>
          <a:xfrm>
            <a:off x="755640" y="2420640"/>
            <a:ext cx="7632720" cy="11048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zh-CN" sz="3600" b="1" dirty="0">
                <a:solidFill>
                  <a:srgbClr val="292929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面向高性能计算的</a:t>
            </a:r>
            <a:r>
              <a:rPr lang="en-US" sz="3600" b="1" dirty="0">
                <a:solidFill>
                  <a:srgbClr val="292929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YARN</a:t>
            </a:r>
            <a:r>
              <a:rPr lang="zh-CN" sz="3600" b="1" dirty="0">
                <a:solidFill>
                  <a:srgbClr val="292929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平台关键技术与应用研究</a:t>
            </a:r>
            <a:endParaRPr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97" name="TextShape 3"/>
          <p:cNvSpPr txBox="1"/>
          <p:nvPr/>
        </p:nvSpPr>
        <p:spPr>
          <a:xfrm>
            <a:off x="3780000" y="3860280"/>
            <a:ext cx="5364000" cy="18003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sz="2400" b="1">
                <a:latin typeface="华文中宋"/>
                <a:ea typeface="华文中宋"/>
              </a:rPr>
              <a:t>杨晨   </a:t>
            </a:r>
            <a:r>
              <a:rPr lang="en-US" sz="2400" b="1">
                <a:latin typeface="华文中宋"/>
                <a:ea typeface="华文中宋"/>
              </a:rPr>
              <a:t>MG1333067</a:t>
            </a:r>
            <a:endParaRPr/>
          </a:p>
          <a:p>
            <a:pPr>
              <a:lnSpc>
                <a:spcPct val="100000"/>
              </a:lnSpc>
            </a:pPr>
            <a:r>
              <a:rPr lang="zh-CN" sz="2400" b="1">
                <a:latin typeface="华文中宋"/>
                <a:ea typeface="华文中宋"/>
              </a:rPr>
              <a:t>指导老师： 唐杰</a:t>
            </a:r>
            <a:endParaRPr/>
          </a:p>
          <a:p>
            <a:endParaRPr/>
          </a:p>
          <a:p>
            <a:r>
              <a:rPr lang="en-US" sz="2400" b="1">
                <a:latin typeface="Arial"/>
              </a:rPr>
              <a:t>Multimedia Computing Group, MCG</a:t>
            </a:r>
            <a:endParaRPr/>
          </a:p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Shape 1"/>
          <p:cNvSpPr txBox="1"/>
          <p:nvPr/>
        </p:nvSpPr>
        <p:spPr>
          <a:xfrm>
            <a:off x="1042920" y="404280"/>
            <a:ext cx="5616720" cy="5763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zh-CN" sz="3200">
                <a:latin typeface="华文中宋"/>
                <a:ea typeface="华文中宋"/>
              </a:rPr>
              <a:t>背景简介</a:t>
            </a:r>
            <a:r>
              <a:rPr lang="en-US" sz="3200">
                <a:latin typeface="华文中宋"/>
                <a:ea typeface="华文中宋"/>
              </a:rPr>
              <a:t>——PKTM</a:t>
            </a:r>
            <a:endParaRPr/>
          </a:p>
        </p:txBody>
      </p:sp>
      <p:sp>
        <p:nvSpPr>
          <p:cNvPr id="143" name="TextShape 2"/>
          <p:cNvSpPr txBox="1"/>
          <p:nvPr/>
        </p:nvSpPr>
        <p:spPr>
          <a:xfrm>
            <a:off x="178920" y="1268280"/>
            <a:ext cx="8504280" cy="22320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  <a:buSzPct val="70000"/>
              <a:buFont typeface="Wingdings" charset="2"/>
              <a:buChar char=""/>
            </a:pPr>
            <a:r>
              <a:rPr lang="en-US" sz="2400" b="1">
                <a:latin typeface="华文中宋"/>
                <a:ea typeface="华文中宋"/>
              </a:rPr>
              <a:t>PKTM</a:t>
            </a:r>
            <a:r>
              <a:rPr lang="zh-CN" sz="2400" b="1">
                <a:latin typeface="华文中宋"/>
                <a:ea typeface="华文中宋"/>
              </a:rPr>
              <a:t>介绍：</a:t>
            </a:r>
            <a:r>
              <a:rPr lang="zh-CN" sz="2000">
                <a:latin typeface="华文楷体"/>
                <a:ea typeface="华文楷体"/>
              </a:rPr>
              <a:t>石油和天然气行业是</a:t>
            </a:r>
            <a:r>
              <a:rPr lang="zh-CN" sz="2400" b="1">
                <a:latin typeface="华文楷体"/>
                <a:ea typeface="华文楷体"/>
              </a:rPr>
              <a:t>分布式计算</a:t>
            </a:r>
            <a:r>
              <a:rPr lang="zh-CN" sz="2000">
                <a:latin typeface="华文楷体"/>
                <a:ea typeface="华文楷体"/>
              </a:rPr>
              <a:t>和</a:t>
            </a:r>
            <a:r>
              <a:rPr lang="zh-CN" sz="2400" b="1">
                <a:latin typeface="华文楷体"/>
                <a:ea typeface="华文楷体"/>
              </a:rPr>
              <a:t>并行计算</a:t>
            </a:r>
            <a:r>
              <a:rPr lang="zh-CN" sz="2000">
                <a:latin typeface="华文楷体"/>
                <a:ea typeface="华文楷体"/>
              </a:rPr>
              <a:t>的重要消费者，因为在该行业大部分程序都具有海量的输入数据。地质勘探是寻找石油的重要途径，而地质成像算法则是地质勘探中非常重要的环节。</a:t>
            </a:r>
            <a:r>
              <a:rPr lang="en-US" sz="2400" b="1">
                <a:latin typeface="华文楷体"/>
                <a:ea typeface="华文楷体"/>
              </a:rPr>
              <a:t>PKTM</a:t>
            </a:r>
            <a:r>
              <a:rPr lang="zh-CN" sz="2000">
                <a:latin typeface="华文楷体"/>
                <a:ea typeface="华文楷体"/>
              </a:rPr>
              <a:t>（</a:t>
            </a:r>
            <a:r>
              <a:rPr lang="en-US" sz="2000">
                <a:latin typeface="华文楷体"/>
                <a:ea typeface="华文楷体"/>
              </a:rPr>
              <a:t>Prestack Kirchhoff Time Migration</a:t>
            </a:r>
            <a:r>
              <a:rPr lang="zh-CN" sz="2000">
                <a:latin typeface="华文楷体"/>
                <a:ea typeface="华文楷体"/>
              </a:rPr>
              <a:t>）被认为在处理地质数据中</a:t>
            </a:r>
            <a:r>
              <a:rPr lang="zh-CN" sz="2400" b="1">
                <a:latin typeface="华文楷体"/>
                <a:ea typeface="华文楷体"/>
              </a:rPr>
              <a:t>最有效</a:t>
            </a:r>
            <a:r>
              <a:rPr lang="zh-CN" sz="2000">
                <a:latin typeface="华文楷体"/>
                <a:ea typeface="华文楷体"/>
              </a:rPr>
              <a:t>的成像偏移算法。</a:t>
            </a:r>
            <a:endParaRPr/>
          </a:p>
        </p:txBody>
      </p:sp>
      <p:sp>
        <p:nvSpPr>
          <p:cNvPr id="144" name="CustomShape 3"/>
          <p:cNvSpPr/>
          <p:nvPr/>
        </p:nvSpPr>
        <p:spPr>
          <a:xfrm>
            <a:off x="7524720" y="6284880"/>
            <a:ext cx="93348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r">
              <a:lnSpc>
                <a:spcPct val="100000"/>
              </a:lnSpc>
            </a:pPr>
            <a:fld id="{F802E3C6-0CB4-4CF2-B75B-98FFA8D9F836}" type="slidenum">
              <a:rPr lang="en-US" sz="1600">
                <a:latin typeface="Arial"/>
              </a:rPr>
              <a:t>10</a:t>
            </a:fld>
            <a:endParaRPr/>
          </a:p>
        </p:txBody>
      </p:sp>
      <p:pic>
        <p:nvPicPr>
          <p:cNvPr id="145" name="图片 40"/>
          <p:cNvPicPr/>
          <p:nvPr/>
        </p:nvPicPr>
        <p:blipFill>
          <a:blip r:embed="rId2"/>
          <a:stretch/>
        </p:blipFill>
        <p:spPr>
          <a:xfrm>
            <a:off x="250920" y="3500280"/>
            <a:ext cx="3313080" cy="1513080"/>
          </a:xfrm>
          <a:prstGeom prst="rect">
            <a:avLst/>
          </a:prstGeom>
          <a:ln>
            <a:noFill/>
          </a:ln>
        </p:spPr>
      </p:pic>
      <p:pic>
        <p:nvPicPr>
          <p:cNvPr id="146" name="图片 5"/>
          <p:cNvPicPr/>
          <p:nvPr/>
        </p:nvPicPr>
        <p:blipFill>
          <a:blip r:embed="rId3"/>
          <a:stretch/>
        </p:blipFill>
        <p:spPr>
          <a:xfrm>
            <a:off x="3635280" y="3068640"/>
            <a:ext cx="5400720" cy="32162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7524720" y="6284880"/>
            <a:ext cx="93348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r">
              <a:lnSpc>
                <a:spcPct val="100000"/>
              </a:lnSpc>
            </a:pPr>
            <a:fld id="{4CE87F0C-35F4-46FA-8E68-28ACF3E94CCB}" type="slidenum">
              <a:rPr lang="en-US" sz="1600">
                <a:latin typeface="Arial"/>
              </a:rPr>
              <a:t>11</a:t>
            </a:fld>
            <a:endParaRPr/>
          </a:p>
        </p:txBody>
      </p:sp>
      <p:sp>
        <p:nvSpPr>
          <p:cNvPr id="148" name="TextShape 2"/>
          <p:cNvSpPr txBox="1"/>
          <p:nvPr/>
        </p:nvSpPr>
        <p:spPr>
          <a:xfrm>
            <a:off x="1042920" y="404280"/>
            <a:ext cx="5616720" cy="5763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zh-CN" sz="3200" b="1">
                <a:latin typeface="华文中宋"/>
                <a:ea typeface="华文中宋"/>
              </a:rPr>
              <a:t>目录</a:t>
            </a:r>
            <a:endParaRPr/>
          </a:p>
        </p:txBody>
      </p:sp>
      <p:sp>
        <p:nvSpPr>
          <p:cNvPr id="149" name="CustomShape 3"/>
          <p:cNvSpPr/>
          <p:nvPr/>
        </p:nvSpPr>
        <p:spPr>
          <a:xfrm>
            <a:off x="1392120" y="1506600"/>
            <a:ext cx="1871640" cy="45972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r>
              <a:rPr lang="zh-CN" sz="2400">
                <a:solidFill>
                  <a:srgbClr val="000000"/>
                </a:solidFill>
                <a:latin typeface="华文中宋"/>
                <a:ea typeface="华文中宋"/>
              </a:rPr>
              <a:t>研究背景</a:t>
            </a:r>
            <a:endParaRPr/>
          </a:p>
        </p:txBody>
      </p:sp>
      <p:sp>
        <p:nvSpPr>
          <p:cNvPr id="150" name="CustomShape 4"/>
          <p:cNvSpPr/>
          <p:nvPr/>
        </p:nvSpPr>
        <p:spPr>
          <a:xfrm>
            <a:off x="1397160" y="2297160"/>
            <a:ext cx="1871640" cy="45972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r>
              <a:rPr lang="zh-CN" sz="2400">
                <a:solidFill>
                  <a:srgbClr val="000000"/>
                </a:solidFill>
                <a:latin typeface="华文中宋"/>
                <a:ea typeface="华文中宋"/>
              </a:rPr>
              <a:t>研究问题</a:t>
            </a:r>
            <a:endParaRPr/>
          </a:p>
        </p:txBody>
      </p:sp>
      <p:sp>
        <p:nvSpPr>
          <p:cNvPr id="151" name="CustomShape 5"/>
          <p:cNvSpPr/>
          <p:nvPr/>
        </p:nvSpPr>
        <p:spPr>
          <a:xfrm>
            <a:off x="1392120" y="3086280"/>
            <a:ext cx="1871640" cy="45972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r>
              <a:rPr lang="zh-CN" sz="2400">
                <a:solidFill>
                  <a:srgbClr val="000000"/>
                </a:solidFill>
                <a:latin typeface="华文中宋"/>
                <a:ea typeface="华文中宋"/>
              </a:rPr>
              <a:t>相关工作</a:t>
            </a:r>
            <a:endParaRPr/>
          </a:p>
        </p:txBody>
      </p:sp>
      <p:sp>
        <p:nvSpPr>
          <p:cNvPr id="152" name="CustomShape 6"/>
          <p:cNvSpPr/>
          <p:nvPr/>
        </p:nvSpPr>
        <p:spPr>
          <a:xfrm>
            <a:off x="1392120" y="3875040"/>
            <a:ext cx="1871640" cy="45972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r>
              <a:rPr lang="zh-CN" sz="2400" dirty="0">
                <a:solidFill>
                  <a:srgbClr val="000000"/>
                </a:solidFill>
                <a:latin typeface="华文中宋"/>
                <a:ea typeface="华文中宋"/>
              </a:rPr>
              <a:t>自己工作</a:t>
            </a:r>
            <a:endParaRPr dirty="0"/>
          </a:p>
        </p:txBody>
      </p:sp>
      <p:sp>
        <p:nvSpPr>
          <p:cNvPr id="153" name="CustomShape 7"/>
          <p:cNvSpPr/>
          <p:nvPr/>
        </p:nvSpPr>
        <p:spPr>
          <a:xfrm>
            <a:off x="1392120" y="4664160"/>
            <a:ext cx="1871640" cy="45972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r>
              <a:rPr lang="zh-CN" sz="2400" dirty="0">
                <a:solidFill>
                  <a:srgbClr val="000000"/>
                </a:solidFill>
                <a:latin typeface="华文中宋"/>
                <a:ea typeface="华文中宋"/>
              </a:rPr>
              <a:t>总结展望</a:t>
            </a:r>
            <a:endParaRPr dirty="0"/>
          </a:p>
        </p:txBody>
      </p:sp>
      <p:sp>
        <p:nvSpPr>
          <p:cNvPr id="154" name="CustomShape 8"/>
          <p:cNvSpPr/>
          <p:nvPr/>
        </p:nvSpPr>
        <p:spPr>
          <a:xfrm>
            <a:off x="1392120" y="5452920"/>
            <a:ext cx="1871640" cy="45972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r>
              <a:rPr lang="zh-CN" sz="2400" dirty="0">
                <a:solidFill>
                  <a:srgbClr val="000000"/>
                </a:solidFill>
                <a:latin typeface="华文中宋"/>
                <a:ea typeface="华文中宋"/>
              </a:rPr>
              <a:t>科研成果</a:t>
            </a: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extShape 1"/>
          <p:cNvSpPr txBox="1"/>
          <p:nvPr/>
        </p:nvSpPr>
        <p:spPr>
          <a:xfrm>
            <a:off x="1042920" y="404280"/>
            <a:ext cx="5616720" cy="5763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zh-CN" altLang="en-US" sz="3200" dirty="0">
                <a:latin typeface="华文中宋"/>
                <a:ea typeface="华文中宋"/>
              </a:rPr>
              <a:t>提出</a:t>
            </a:r>
            <a:r>
              <a:rPr lang="zh-CN" sz="3200" dirty="0">
                <a:latin typeface="华文中宋"/>
                <a:ea typeface="华文中宋"/>
              </a:rPr>
              <a:t>研究问题</a:t>
            </a:r>
            <a:r>
              <a:rPr lang="en-US" sz="3200" dirty="0">
                <a:latin typeface="华文中宋"/>
                <a:ea typeface="华文中宋"/>
              </a:rPr>
              <a:t>——YARN</a:t>
            </a:r>
            <a:endParaRPr dirty="0"/>
          </a:p>
        </p:txBody>
      </p:sp>
      <p:sp>
        <p:nvSpPr>
          <p:cNvPr id="156" name="TextShape 2"/>
          <p:cNvSpPr txBox="1"/>
          <p:nvPr/>
        </p:nvSpPr>
        <p:spPr>
          <a:xfrm>
            <a:off x="468000" y="1436760"/>
            <a:ext cx="8142120" cy="43927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  <a:buSzPct val="70000"/>
              <a:buFont typeface="Wingdings" charset="2"/>
              <a:buChar char=""/>
            </a:pPr>
            <a:r>
              <a:rPr lang="en-US" sz="2000" dirty="0">
                <a:latin typeface="华文楷体"/>
                <a:ea typeface="华文楷体"/>
              </a:rPr>
              <a:t>YARN</a:t>
            </a:r>
            <a:r>
              <a:rPr lang="zh-CN" sz="2000" dirty="0">
                <a:latin typeface="华文楷体"/>
                <a:ea typeface="华文楷体"/>
              </a:rPr>
              <a:t>是</a:t>
            </a:r>
            <a:r>
              <a:rPr lang="en-US" sz="2000" dirty="0">
                <a:latin typeface="华文楷体"/>
                <a:ea typeface="华文楷体"/>
              </a:rPr>
              <a:t>Hadoop</a:t>
            </a:r>
            <a:r>
              <a:rPr lang="zh-CN" sz="2000" dirty="0">
                <a:latin typeface="华文楷体"/>
                <a:ea typeface="华文楷体"/>
              </a:rPr>
              <a:t>新版中的资源控制框架，主要负责资源的统一管理和调度。但目前</a:t>
            </a:r>
            <a:r>
              <a:rPr lang="en-US" sz="2000" dirty="0">
                <a:latin typeface="华文楷体"/>
                <a:ea typeface="华文楷体"/>
              </a:rPr>
              <a:t>YARN</a:t>
            </a:r>
            <a:r>
              <a:rPr lang="zh-CN" sz="2000" dirty="0">
                <a:latin typeface="华文楷体"/>
                <a:ea typeface="华文楷体"/>
              </a:rPr>
              <a:t>的资源调度器还存在着一些缺点：</a:t>
            </a:r>
            <a:endParaRPr dirty="0"/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"/>
            </a:pPr>
            <a:r>
              <a:rPr lang="en-US" sz="2400" dirty="0">
                <a:latin typeface="华文楷体"/>
                <a:ea typeface="华文楷体"/>
              </a:rPr>
              <a:t>1.</a:t>
            </a:r>
            <a:r>
              <a:rPr lang="zh-CN" sz="2400" b="1" dirty="0">
                <a:latin typeface="华文楷体"/>
                <a:ea typeface="华文楷体"/>
              </a:rPr>
              <a:t>资源利用率不高</a:t>
            </a:r>
            <a:r>
              <a:rPr lang="zh-CN" sz="2400" dirty="0">
                <a:latin typeface="华文楷体"/>
                <a:ea typeface="华文楷体"/>
              </a:rPr>
              <a:t>：</a:t>
            </a:r>
            <a:r>
              <a:rPr lang="zh-CN" sz="2000" dirty="0">
                <a:latin typeface="华文楷体"/>
                <a:ea typeface="华文楷体"/>
              </a:rPr>
              <a:t>目前的调度器不能最大化的利用集群的资源。</a:t>
            </a:r>
            <a:endParaRPr dirty="0"/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"/>
            </a:pPr>
            <a:r>
              <a:rPr lang="en-US" sz="2400" dirty="0">
                <a:latin typeface="华文楷体"/>
                <a:ea typeface="华文楷体"/>
              </a:rPr>
              <a:t>2.</a:t>
            </a:r>
            <a:r>
              <a:rPr lang="zh-CN" sz="2400" b="1" dirty="0">
                <a:latin typeface="华文楷体"/>
                <a:ea typeface="华文楷体"/>
              </a:rPr>
              <a:t>最小化</a:t>
            </a:r>
            <a:r>
              <a:rPr lang="en-US" sz="2400" b="1" dirty="0">
                <a:latin typeface="华文楷体"/>
                <a:ea typeface="华文楷体"/>
              </a:rPr>
              <a:t>reduce</a:t>
            </a:r>
            <a:r>
              <a:rPr lang="zh-CN" sz="2400" b="1" dirty="0">
                <a:latin typeface="华文楷体"/>
                <a:ea typeface="华文楷体"/>
              </a:rPr>
              <a:t>等待时间</a:t>
            </a:r>
            <a:r>
              <a:rPr lang="zh-CN" sz="2400" dirty="0">
                <a:latin typeface="华文楷体"/>
                <a:ea typeface="华文楷体"/>
              </a:rPr>
              <a:t>：</a:t>
            </a:r>
            <a:r>
              <a:rPr lang="zh-CN" sz="2000" dirty="0">
                <a:latin typeface="华文楷体"/>
                <a:ea typeface="华文楷体"/>
              </a:rPr>
              <a:t>目前</a:t>
            </a:r>
            <a:r>
              <a:rPr lang="en-US" sz="2000" dirty="0">
                <a:latin typeface="华文楷体"/>
                <a:ea typeface="华文楷体"/>
              </a:rPr>
              <a:t>reduce</a:t>
            </a:r>
            <a:r>
              <a:rPr lang="zh-CN" sz="2000" dirty="0">
                <a:latin typeface="华文楷体"/>
                <a:ea typeface="华文楷体"/>
              </a:rPr>
              <a:t>任务依赖</a:t>
            </a:r>
            <a:r>
              <a:rPr lang="en-US" sz="2000" dirty="0">
                <a:latin typeface="华文楷体"/>
                <a:ea typeface="华文楷体"/>
              </a:rPr>
              <a:t>map</a:t>
            </a:r>
            <a:r>
              <a:rPr lang="zh-CN" sz="2000" dirty="0">
                <a:latin typeface="华文楷体"/>
                <a:ea typeface="华文楷体"/>
              </a:rPr>
              <a:t>任务，长时间的等待运行。</a:t>
            </a:r>
            <a:endParaRPr dirty="0"/>
          </a:p>
          <a:p>
            <a:pPr>
              <a:lnSpc>
                <a:spcPct val="100000"/>
              </a:lnSpc>
              <a:buSzPct val="70000"/>
              <a:buFont typeface="Wingdings" charset="2"/>
              <a:buChar char=""/>
            </a:pPr>
            <a:r>
              <a:rPr lang="en-US" sz="2000" dirty="0">
                <a:latin typeface="华文楷体"/>
                <a:ea typeface="华文楷体"/>
              </a:rPr>
              <a:t>YARN</a:t>
            </a:r>
            <a:r>
              <a:rPr lang="zh-CN" sz="2000" dirty="0">
                <a:latin typeface="华文楷体"/>
                <a:ea typeface="华文楷体"/>
              </a:rPr>
              <a:t>中的</a:t>
            </a:r>
            <a:r>
              <a:rPr lang="en-US" sz="2000" dirty="0">
                <a:latin typeface="华文楷体"/>
                <a:ea typeface="华文楷体"/>
              </a:rPr>
              <a:t>Shuffle</a:t>
            </a:r>
            <a:r>
              <a:rPr lang="zh-CN" sz="2000" dirty="0">
                <a:latin typeface="华文楷体"/>
                <a:ea typeface="华文楷体"/>
              </a:rPr>
              <a:t>过程缺点：</a:t>
            </a:r>
            <a:endParaRPr dirty="0"/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"/>
            </a:pPr>
            <a:r>
              <a:rPr lang="en-US" sz="2400" dirty="0">
                <a:latin typeface="华文楷体"/>
                <a:ea typeface="华文楷体"/>
              </a:rPr>
              <a:t>1.</a:t>
            </a:r>
            <a:r>
              <a:rPr lang="zh-CN" sz="2400" b="1" dirty="0">
                <a:latin typeface="华文楷体"/>
                <a:ea typeface="华文楷体"/>
              </a:rPr>
              <a:t>磁盘随机读写太频繁</a:t>
            </a:r>
            <a:r>
              <a:rPr lang="zh-CN" sz="2400" dirty="0">
                <a:latin typeface="华文楷体"/>
                <a:ea typeface="华文楷体"/>
              </a:rPr>
              <a:t>：</a:t>
            </a:r>
            <a:r>
              <a:rPr lang="en-US" sz="2000" dirty="0">
                <a:latin typeface="华文楷体"/>
                <a:ea typeface="华文楷体"/>
              </a:rPr>
              <a:t>Shuffle</a:t>
            </a:r>
            <a:r>
              <a:rPr lang="zh-CN" sz="2000" dirty="0">
                <a:latin typeface="华文楷体"/>
                <a:ea typeface="华文楷体"/>
              </a:rPr>
              <a:t>过程有着大量的数据传输，数据量大的情况下会造成大量磁盘读写</a:t>
            </a:r>
            <a:endParaRPr dirty="0"/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"/>
            </a:pPr>
            <a:r>
              <a:rPr lang="en-US" sz="2400" dirty="0">
                <a:latin typeface="华文楷体"/>
                <a:ea typeface="华文楷体"/>
              </a:rPr>
              <a:t>2.</a:t>
            </a:r>
            <a:r>
              <a:rPr lang="zh-CN" sz="2400" b="1" dirty="0">
                <a:latin typeface="华文楷体"/>
                <a:ea typeface="华文楷体"/>
              </a:rPr>
              <a:t>消耗大量网络资源</a:t>
            </a:r>
            <a:r>
              <a:rPr lang="zh-CN" sz="2400" dirty="0">
                <a:latin typeface="华文楷体"/>
                <a:ea typeface="华文楷体"/>
              </a:rPr>
              <a:t>：数据量大的情况下，占用带宽资源，影响集群其他资源的利用率</a:t>
            </a:r>
            <a:endParaRPr dirty="0"/>
          </a:p>
        </p:txBody>
      </p:sp>
      <p:sp>
        <p:nvSpPr>
          <p:cNvPr id="157" name="CustomShape 3"/>
          <p:cNvSpPr/>
          <p:nvPr/>
        </p:nvSpPr>
        <p:spPr>
          <a:xfrm>
            <a:off x="7524720" y="6284880"/>
            <a:ext cx="93348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r">
              <a:lnSpc>
                <a:spcPct val="100000"/>
              </a:lnSpc>
            </a:pPr>
            <a:fld id="{E458EF61-FE4F-4739-A841-5C027F89F72C}" type="slidenum">
              <a:rPr lang="en-US" sz="1600">
                <a:latin typeface="Arial"/>
              </a:rPr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extShape 1"/>
          <p:cNvSpPr txBox="1"/>
          <p:nvPr/>
        </p:nvSpPr>
        <p:spPr>
          <a:xfrm>
            <a:off x="1042920" y="404280"/>
            <a:ext cx="5616720" cy="5763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zh-CN" altLang="en-US" sz="3200" dirty="0">
                <a:latin typeface="华文中宋"/>
                <a:ea typeface="华文中宋"/>
              </a:rPr>
              <a:t>提出</a:t>
            </a:r>
            <a:r>
              <a:rPr lang="zh-CN" sz="3200" dirty="0">
                <a:latin typeface="华文中宋"/>
                <a:ea typeface="华文中宋"/>
              </a:rPr>
              <a:t>研究问题</a:t>
            </a:r>
            <a:r>
              <a:rPr lang="en-US" sz="3200" dirty="0">
                <a:latin typeface="华文中宋"/>
                <a:ea typeface="华文中宋"/>
              </a:rPr>
              <a:t>——YARN</a:t>
            </a:r>
            <a:endParaRPr dirty="0"/>
          </a:p>
        </p:txBody>
      </p:sp>
      <p:sp>
        <p:nvSpPr>
          <p:cNvPr id="159" name="TextShape 2"/>
          <p:cNvSpPr txBox="1"/>
          <p:nvPr/>
        </p:nvSpPr>
        <p:spPr>
          <a:xfrm>
            <a:off x="315720" y="1268280"/>
            <a:ext cx="8142120" cy="14162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  <a:buSzPct val="70000"/>
              <a:buFont typeface="Wingdings" charset="2"/>
              <a:buChar char=""/>
            </a:pPr>
            <a:r>
              <a:rPr lang="zh-CN" sz="2000">
                <a:latin typeface="华文楷体"/>
                <a:ea typeface="华文楷体"/>
              </a:rPr>
              <a:t>根据官方</a:t>
            </a:r>
            <a:r>
              <a:rPr lang="en-US" sz="2400" b="1">
                <a:latin typeface="华文楷体"/>
                <a:ea typeface="华文楷体"/>
              </a:rPr>
              <a:t>Issues</a:t>
            </a:r>
            <a:r>
              <a:rPr lang="zh-CN" sz="2000">
                <a:latin typeface="华文楷体"/>
                <a:ea typeface="华文楷体"/>
              </a:rPr>
              <a:t>，上述缺点需要改进：</a:t>
            </a:r>
            <a:r>
              <a:rPr lang="zh-CN" sz="2800">
                <a:latin typeface="华文楷体"/>
                <a:ea typeface="华文楷体"/>
              </a:rPr>
              <a:t> </a:t>
            </a:r>
            <a:endParaRPr/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"/>
            </a:pPr>
            <a:r>
              <a:rPr lang="en-US" sz="2000">
                <a:latin typeface="华文楷体"/>
                <a:ea typeface="华文楷体"/>
              </a:rPr>
              <a:t>YARN</a:t>
            </a:r>
            <a:r>
              <a:rPr lang="zh-CN" sz="2000">
                <a:latin typeface="华文楷体"/>
                <a:ea typeface="华文楷体"/>
              </a:rPr>
              <a:t>资源调度器的改进：</a:t>
            </a:r>
            <a:r>
              <a:rPr lang="en-US" sz="2400" b="1">
                <a:latin typeface="华文楷体"/>
                <a:ea typeface="华文楷体"/>
              </a:rPr>
              <a:t>MAPREDUCE-1380</a:t>
            </a:r>
            <a:endParaRPr/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"/>
            </a:pPr>
            <a:r>
              <a:rPr lang="en-US" sz="2000">
                <a:latin typeface="华文楷体"/>
                <a:ea typeface="华文楷体"/>
              </a:rPr>
              <a:t>Shuffle</a:t>
            </a:r>
            <a:r>
              <a:rPr lang="zh-CN" sz="2000">
                <a:latin typeface="华文楷体"/>
                <a:ea typeface="华文楷体"/>
              </a:rPr>
              <a:t>过程的改进：</a:t>
            </a:r>
            <a:r>
              <a:rPr lang="en-US" sz="2400" b="1">
                <a:latin typeface="华文楷体"/>
                <a:ea typeface="华文楷体"/>
              </a:rPr>
              <a:t>MAPREDUCE-2354</a:t>
            </a:r>
            <a:endParaRPr/>
          </a:p>
        </p:txBody>
      </p:sp>
      <p:sp>
        <p:nvSpPr>
          <p:cNvPr id="160" name="CustomShape 3"/>
          <p:cNvSpPr/>
          <p:nvPr/>
        </p:nvSpPr>
        <p:spPr>
          <a:xfrm>
            <a:off x="7524720" y="6284880"/>
            <a:ext cx="93348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r">
              <a:lnSpc>
                <a:spcPct val="100000"/>
              </a:lnSpc>
            </a:pPr>
            <a:fld id="{388F8A18-9A19-43DB-8A0F-8258C7246839}" type="slidenum">
              <a:rPr lang="en-US" sz="1600">
                <a:latin typeface="Arial"/>
              </a:rPr>
              <a:t>13</a:t>
            </a:fld>
            <a:endParaRPr/>
          </a:p>
        </p:txBody>
      </p:sp>
      <p:pic>
        <p:nvPicPr>
          <p:cNvPr id="161" name="图片 1"/>
          <p:cNvPicPr/>
          <p:nvPr/>
        </p:nvPicPr>
        <p:blipFill>
          <a:blip r:embed="rId2"/>
          <a:stretch/>
        </p:blipFill>
        <p:spPr>
          <a:xfrm>
            <a:off x="179280" y="2846520"/>
            <a:ext cx="5256360" cy="3170160"/>
          </a:xfrm>
          <a:prstGeom prst="rect">
            <a:avLst/>
          </a:prstGeom>
          <a:ln>
            <a:noFill/>
          </a:ln>
        </p:spPr>
      </p:pic>
      <p:pic>
        <p:nvPicPr>
          <p:cNvPr id="162" name="图片 2"/>
          <p:cNvPicPr/>
          <p:nvPr/>
        </p:nvPicPr>
        <p:blipFill>
          <a:blip r:embed="rId3"/>
          <a:stretch/>
        </p:blipFill>
        <p:spPr>
          <a:xfrm>
            <a:off x="3419640" y="2846520"/>
            <a:ext cx="5314680" cy="2836800"/>
          </a:xfrm>
          <a:prstGeom prst="rect">
            <a:avLst/>
          </a:prstGeom>
          <a:ln>
            <a:noFill/>
          </a:ln>
        </p:spPr>
      </p:pic>
      <p:sp>
        <p:nvSpPr>
          <p:cNvPr id="163" name="CustomShape 4"/>
          <p:cNvSpPr/>
          <p:nvPr/>
        </p:nvSpPr>
        <p:spPr>
          <a:xfrm>
            <a:off x="3132000" y="4200480"/>
            <a:ext cx="2519640" cy="803782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r>
              <a:rPr lang="en-US" sz="2400" b="1" dirty="0">
                <a:solidFill>
                  <a:srgbClr val="0D0D0D"/>
                </a:solidFill>
                <a:latin typeface="华文楷体"/>
                <a:ea typeface="华文楷体"/>
              </a:rPr>
              <a:t>YARN</a:t>
            </a:r>
            <a:r>
              <a:rPr lang="zh-CN" sz="2400" b="1" dirty="0">
                <a:solidFill>
                  <a:srgbClr val="0D0D0D"/>
                </a:solidFill>
                <a:latin typeface="华文楷体"/>
                <a:ea typeface="华文楷体"/>
              </a:rPr>
              <a:t>改进的必要性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2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9" dur="2000" fill="hold"/>
                                        <p:tgtEl>
                                          <p:spTgt spid="16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" grpId="0" animBg="1"/>
      <p:bldP spid="163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TextShape 1"/>
          <p:cNvSpPr txBox="1"/>
          <p:nvPr/>
        </p:nvSpPr>
        <p:spPr>
          <a:xfrm>
            <a:off x="1042920" y="404280"/>
            <a:ext cx="5616720" cy="5763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zh-CN" altLang="en-US" sz="3200" dirty="0">
                <a:latin typeface="华文中宋"/>
                <a:ea typeface="华文中宋"/>
              </a:rPr>
              <a:t>提出</a:t>
            </a:r>
            <a:r>
              <a:rPr lang="zh-CN" sz="3200" dirty="0">
                <a:latin typeface="华文中宋"/>
                <a:ea typeface="华文中宋"/>
              </a:rPr>
              <a:t>研究问题</a:t>
            </a:r>
            <a:r>
              <a:rPr lang="en-US" sz="3200" dirty="0">
                <a:latin typeface="华文中宋"/>
                <a:ea typeface="华文中宋"/>
              </a:rPr>
              <a:t>——PKTM</a:t>
            </a:r>
            <a:endParaRPr dirty="0"/>
          </a:p>
        </p:txBody>
      </p:sp>
      <p:sp>
        <p:nvSpPr>
          <p:cNvPr id="165" name="TextShape 2"/>
          <p:cNvSpPr txBox="1"/>
          <p:nvPr/>
        </p:nvSpPr>
        <p:spPr>
          <a:xfrm>
            <a:off x="468000" y="1436400"/>
            <a:ext cx="8142120" cy="45846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  <a:buSzPct val="70000"/>
              <a:buFont typeface="Wingdings" charset="2"/>
              <a:buChar char=""/>
            </a:pPr>
            <a:r>
              <a:rPr lang="en-US" sz="2800" dirty="0">
                <a:latin typeface="华文楷体"/>
                <a:ea typeface="华文楷体"/>
              </a:rPr>
              <a:t>CPU</a:t>
            </a:r>
            <a:r>
              <a:rPr lang="zh-CN" sz="2800" dirty="0">
                <a:latin typeface="华文楷体"/>
                <a:ea typeface="华文楷体"/>
              </a:rPr>
              <a:t>算法缺点：</a:t>
            </a:r>
            <a:endParaRPr dirty="0"/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"/>
            </a:pPr>
            <a:r>
              <a:rPr lang="en-US" sz="2400" dirty="0">
                <a:latin typeface="华文楷体"/>
                <a:ea typeface="华文楷体"/>
              </a:rPr>
              <a:t>1.</a:t>
            </a:r>
            <a:r>
              <a:rPr lang="zh-CN" sz="2800" b="1" dirty="0">
                <a:latin typeface="华文中宋"/>
                <a:ea typeface="华文中宋"/>
              </a:rPr>
              <a:t>数据量庞大</a:t>
            </a:r>
            <a:endParaRPr lang="en-US" altLang="zh-CN" sz="2800" b="1" dirty="0">
              <a:latin typeface="华文中宋"/>
              <a:ea typeface="华文中宋"/>
            </a:endParaRPr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"/>
            </a:pPr>
            <a:r>
              <a:rPr lang="en-US" sz="2400" dirty="0">
                <a:latin typeface="华文楷体"/>
                <a:ea typeface="华文楷体"/>
              </a:rPr>
              <a:t>2.</a:t>
            </a:r>
            <a:r>
              <a:rPr lang="zh-CN" sz="2800" b="1" dirty="0">
                <a:latin typeface="华文中宋"/>
                <a:ea typeface="华文中宋"/>
              </a:rPr>
              <a:t>时间复杂度</a:t>
            </a:r>
            <a:endParaRPr lang="en-US" altLang="zh-CN" sz="2800" b="1" dirty="0">
              <a:latin typeface="华文中宋"/>
              <a:ea typeface="华文中宋"/>
            </a:endParaRPr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"/>
            </a:pPr>
            <a:endParaRPr lang="en-US" sz="2800" b="1" dirty="0">
              <a:latin typeface="华文中宋"/>
              <a:ea typeface="华文中宋"/>
            </a:endParaRPr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"/>
            </a:pPr>
            <a:endParaRPr dirty="0"/>
          </a:p>
          <a:p>
            <a:pPr>
              <a:lnSpc>
                <a:spcPct val="100000"/>
              </a:lnSpc>
              <a:buSzPct val="70000"/>
              <a:buFont typeface="Wingdings" charset="2"/>
              <a:buChar char=""/>
            </a:pPr>
            <a:r>
              <a:rPr lang="en-US" sz="3200" dirty="0">
                <a:latin typeface="华文中宋"/>
                <a:ea typeface="华文中宋"/>
              </a:rPr>
              <a:t>PKTM</a:t>
            </a:r>
            <a:r>
              <a:rPr lang="zh-CN" sz="3200" dirty="0">
                <a:latin typeface="华文中宋"/>
                <a:ea typeface="华文中宋"/>
              </a:rPr>
              <a:t>并行算法：</a:t>
            </a:r>
            <a:r>
              <a:rPr lang="zh-CN" sz="2800" dirty="0">
                <a:latin typeface="华文楷体"/>
                <a:ea typeface="华文楷体"/>
              </a:rPr>
              <a:t> </a:t>
            </a:r>
            <a:endParaRPr dirty="0"/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"/>
            </a:pPr>
            <a:r>
              <a:rPr lang="en-US" sz="2400" dirty="0">
                <a:latin typeface="华文楷体"/>
                <a:ea typeface="华文楷体"/>
              </a:rPr>
              <a:t>GPU </a:t>
            </a:r>
            <a:r>
              <a:rPr lang="zh-CN" sz="2400" dirty="0">
                <a:latin typeface="华文楷体"/>
                <a:ea typeface="华文楷体"/>
              </a:rPr>
              <a:t>（</a:t>
            </a:r>
            <a:r>
              <a:rPr lang="en-US" sz="2400" dirty="0" err="1">
                <a:latin typeface="华文楷体"/>
                <a:ea typeface="华文楷体"/>
              </a:rPr>
              <a:t>Cuda</a:t>
            </a:r>
            <a:r>
              <a:rPr lang="zh-CN" sz="2400" dirty="0">
                <a:latin typeface="华文楷体"/>
                <a:ea typeface="华文楷体"/>
              </a:rPr>
              <a:t>）</a:t>
            </a:r>
            <a:endParaRPr dirty="0"/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"/>
            </a:pPr>
            <a:r>
              <a:rPr lang="en-US" sz="2800" b="1" dirty="0">
                <a:latin typeface="华文楷体"/>
                <a:ea typeface="华文楷体"/>
              </a:rPr>
              <a:t>MPI</a:t>
            </a:r>
            <a:endParaRPr dirty="0"/>
          </a:p>
          <a:p>
            <a:pPr lvl="1">
              <a:lnSpc>
                <a:spcPct val="100000"/>
              </a:lnSpc>
            </a:pPr>
            <a:endParaRPr dirty="0"/>
          </a:p>
        </p:txBody>
      </p:sp>
      <p:sp>
        <p:nvSpPr>
          <p:cNvPr id="166" name="CustomShape 3"/>
          <p:cNvSpPr/>
          <p:nvPr/>
        </p:nvSpPr>
        <p:spPr>
          <a:xfrm>
            <a:off x="7524720" y="6284880"/>
            <a:ext cx="93348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r">
              <a:lnSpc>
                <a:spcPct val="100000"/>
              </a:lnSpc>
            </a:pPr>
            <a:fld id="{7AD22AF1-DAA9-493D-8A16-7986952DE1D0}" type="slidenum">
              <a:rPr lang="en-US" sz="1600">
                <a:latin typeface="Arial"/>
              </a:rPr>
              <a:t>14</a:t>
            </a:fld>
            <a:endParaRPr/>
          </a:p>
        </p:txBody>
      </p:sp>
      <p:sp>
        <p:nvSpPr>
          <p:cNvPr id="167" name="CustomShape 4"/>
          <p:cNvSpPr/>
          <p:nvPr/>
        </p:nvSpPr>
        <p:spPr>
          <a:xfrm>
            <a:off x="4348178" y="2397469"/>
            <a:ext cx="2808000" cy="82548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r>
              <a:rPr lang="en-US" sz="2400" b="1" dirty="0">
                <a:solidFill>
                  <a:srgbClr val="0D0D0D"/>
                </a:solidFill>
                <a:latin typeface="华文楷体"/>
                <a:ea typeface="华文楷体"/>
              </a:rPr>
              <a:t>PKTM</a:t>
            </a:r>
            <a:r>
              <a:rPr lang="zh-CN" sz="2400" b="1" dirty="0">
                <a:solidFill>
                  <a:srgbClr val="0D0D0D"/>
                </a:solidFill>
                <a:latin typeface="华文楷体"/>
                <a:ea typeface="华文楷体"/>
              </a:rPr>
              <a:t>分布式算法改进的必要性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" dur="2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0" dur="2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" grpId="0" animBg="1"/>
      <p:bldP spid="167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CustomShape 1"/>
          <p:cNvSpPr/>
          <p:nvPr/>
        </p:nvSpPr>
        <p:spPr>
          <a:xfrm>
            <a:off x="7524720" y="6284880"/>
            <a:ext cx="93348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r">
              <a:lnSpc>
                <a:spcPct val="100000"/>
              </a:lnSpc>
            </a:pPr>
            <a:fld id="{E6485FA7-D7CB-42C9-98FD-08EA9A038439}" type="slidenum">
              <a:rPr lang="en-US" sz="1600">
                <a:latin typeface="Arial"/>
              </a:rPr>
              <a:t>15</a:t>
            </a:fld>
            <a:endParaRPr/>
          </a:p>
        </p:txBody>
      </p:sp>
      <p:sp>
        <p:nvSpPr>
          <p:cNvPr id="358" name="TextShape 2"/>
          <p:cNvSpPr txBox="1"/>
          <p:nvPr/>
        </p:nvSpPr>
        <p:spPr>
          <a:xfrm>
            <a:off x="1042920" y="404280"/>
            <a:ext cx="5616720" cy="5763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zh-CN" sz="3200" b="1">
                <a:latin typeface="华文中宋"/>
                <a:ea typeface="华文中宋"/>
              </a:rPr>
              <a:t>目录</a:t>
            </a:r>
            <a:endParaRPr/>
          </a:p>
        </p:txBody>
      </p:sp>
      <p:sp>
        <p:nvSpPr>
          <p:cNvPr id="359" name="CustomShape 3"/>
          <p:cNvSpPr/>
          <p:nvPr/>
        </p:nvSpPr>
        <p:spPr>
          <a:xfrm>
            <a:off x="1392120" y="1506600"/>
            <a:ext cx="1871640" cy="45972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r>
              <a:rPr lang="zh-CN" sz="2400">
                <a:solidFill>
                  <a:srgbClr val="000000"/>
                </a:solidFill>
                <a:latin typeface="华文中宋"/>
                <a:ea typeface="华文中宋"/>
              </a:rPr>
              <a:t>研究背景</a:t>
            </a:r>
            <a:endParaRPr/>
          </a:p>
        </p:txBody>
      </p:sp>
      <p:sp>
        <p:nvSpPr>
          <p:cNvPr id="360" name="CustomShape 4"/>
          <p:cNvSpPr/>
          <p:nvPr/>
        </p:nvSpPr>
        <p:spPr>
          <a:xfrm>
            <a:off x="1397160" y="2297160"/>
            <a:ext cx="1871640" cy="45972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r>
              <a:rPr lang="zh-CN" sz="2400" dirty="0">
                <a:solidFill>
                  <a:srgbClr val="000000"/>
                </a:solidFill>
                <a:latin typeface="华文中宋"/>
                <a:ea typeface="华文中宋"/>
              </a:rPr>
              <a:t>研究问题</a:t>
            </a:r>
            <a:endParaRPr dirty="0"/>
          </a:p>
        </p:txBody>
      </p:sp>
      <p:sp>
        <p:nvSpPr>
          <p:cNvPr id="361" name="CustomShape 5"/>
          <p:cNvSpPr/>
          <p:nvPr/>
        </p:nvSpPr>
        <p:spPr>
          <a:xfrm>
            <a:off x="1392120" y="3086280"/>
            <a:ext cx="1871640" cy="45972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r>
              <a:rPr lang="zh-CN" sz="2400" dirty="0">
                <a:solidFill>
                  <a:srgbClr val="000000"/>
                </a:solidFill>
                <a:latin typeface="华文中宋"/>
                <a:ea typeface="华文中宋"/>
              </a:rPr>
              <a:t>相关工作</a:t>
            </a:r>
            <a:endParaRPr dirty="0"/>
          </a:p>
        </p:txBody>
      </p:sp>
      <p:sp>
        <p:nvSpPr>
          <p:cNvPr id="362" name="CustomShape 6"/>
          <p:cNvSpPr/>
          <p:nvPr/>
        </p:nvSpPr>
        <p:spPr>
          <a:xfrm>
            <a:off x="1392120" y="3875040"/>
            <a:ext cx="1871640" cy="45972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r>
              <a:rPr lang="zh-CN" sz="2400" dirty="0">
                <a:solidFill>
                  <a:srgbClr val="000000"/>
                </a:solidFill>
                <a:latin typeface="华文中宋"/>
                <a:ea typeface="华文中宋"/>
              </a:rPr>
              <a:t>自己工作</a:t>
            </a:r>
            <a:endParaRPr dirty="0"/>
          </a:p>
        </p:txBody>
      </p:sp>
      <p:sp>
        <p:nvSpPr>
          <p:cNvPr id="363" name="CustomShape 7"/>
          <p:cNvSpPr/>
          <p:nvPr/>
        </p:nvSpPr>
        <p:spPr>
          <a:xfrm>
            <a:off x="1392120" y="4664160"/>
            <a:ext cx="1871640" cy="45972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r>
              <a:rPr lang="zh-CN" sz="2400">
                <a:solidFill>
                  <a:srgbClr val="000000"/>
                </a:solidFill>
                <a:latin typeface="华文中宋"/>
                <a:ea typeface="华文中宋"/>
              </a:rPr>
              <a:t>总结展望</a:t>
            </a:r>
            <a:endParaRPr/>
          </a:p>
        </p:txBody>
      </p:sp>
      <p:sp>
        <p:nvSpPr>
          <p:cNvPr id="364" name="CustomShape 8"/>
          <p:cNvSpPr/>
          <p:nvPr/>
        </p:nvSpPr>
        <p:spPr>
          <a:xfrm>
            <a:off x="1392120" y="5452920"/>
            <a:ext cx="1871640" cy="45972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r>
              <a:rPr lang="zh-CN" sz="2400" dirty="0">
                <a:solidFill>
                  <a:srgbClr val="000000"/>
                </a:solidFill>
                <a:latin typeface="华文中宋"/>
                <a:ea typeface="华文中宋"/>
              </a:rPr>
              <a:t>科研成果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845619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TextShape 1"/>
          <p:cNvSpPr txBox="1"/>
          <p:nvPr/>
        </p:nvSpPr>
        <p:spPr>
          <a:xfrm>
            <a:off x="1042920" y="404280"/>
            <a:ext cx="5616720" cy="5763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zh-CN" sz="3200">
                <a:latin typeface="华文中宋"/>
                <a:ea typeface="华文中宋"/>
              </a:rPr>
              <a:t>相关工作</a:t>
            </a:r>
            <a:r>
              <a:rPr lang="en-US" sz="3200">
                <a:latin typeface="华文中宋"/>
                <a:ea typeface="华文中宋"/>
              </a:rPr>
              <a:t>——YARN</a:t>
            </a:r>
            <a:endParaRPr/>
          </a:p>
        </p:txBody>
      </p:sp>
      <p:sp>
        <p:nvSpPr>
          <p:cNvPr id="177" name="TextShape 2"/>
          <p:cNvSpPr txBox="1"/>
          <p:nvPr/>
        </p:nvSpPr>
        <p:spPr>
          <a:xfrm>
            <a:off x="108000" y="1196640"/>
            <a:ext cx="8640720" cy="48243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  <a:buSzPct val="70000"/>
              <a:buFont typeface="Wingdings" charset="2"/>
              <a:buChar char=""/>
            </a:pPr>
            <a:r>
              <a:rPr lang="en-US" sz="2000" dirty="0">
                <a:latin typeface="华文楷体"/>
                <a:ea typeface="华文楷体"/>
              </a:rPr>
              <a:t>YARN</a:t>
            </a:r>
            <a:r>
              <a:rPr lang="zh-CN" sz="2000" dirty="0">
                <a:latin typeface="华文楷体"/>
                <a:ea typeface="华文楷体"/>
              </a:rPr>
              <a:t>资源调度器相关工作：</a:t>
            </a:r>
            <a:endParaRPr lang="en-US" altLang="zh-CN" dirty="0"/>
          </a:p>
          <a:p>
            <a:pPr lvl="1">
              <a:buSzPct val="70000"/>
              <a:buFont typeface="Wingdings" charset="2"/>
              <a:buChar char=""/>
            </a:pPr>
            <a:r>
              <a:rPr lang="en-US" sz="1600" dirty="0" err="1">
                <a:latin typeface="华文楷体"/>
                <a:ea typeface="华文楷体"/>
              </a:rPr>
              <a:t>Zaharia</a:t>
            </a:r>
            <a:r>
              <a:rPr lang="zh-CN" sz="1600" dirty="0">
                <a:latin typeface="华文楷体"/>
                <a:ea typeface="华文楷体"/>
              </a:rPr>
              <a:t>等提出了一种</a:t>
            </a:r>
            <a:r>
              <a:rPr lang="en-US" b="1" dirty="0">
                <a:latin typeface="华文楷体"/>
                <a:ea typeface="华文楷体"/>
              </a:rPr>
              <a:t>delay-scheduling</a:t>
            </a:r>
            <a:r>
              <a:rPr lang="zh-CN" b="1" dirty="0">
                <a:latin typeface="华文楷体"/>
                <a:ea typeface="华文楷体"/>
              </a:rPr>
              <a:t>算法</a:t>
            </a:r>
            <a:r>
              <a:rPr lang="zh-CN" sz="1600" dirty="0">
                <a:latin typeface="华文楷体"/>
                <a:ea typeface="华文楷体"/>
              </a:rPr>
              <a:t>用来在保证公平性的前提下提高数据本地化性能；</a:t>
            </a:r>
            <a:r>
              <a:rPr lang="zh-CN" altLang="en-US" sz="1600" dirty="0">
                <a:latin typeface="华文楷体"/>
                <a:ea typeface="华文楷体"/>
              </a:rPr>
              <a:t>（</a:t>
            </a:r>
            <a:r>
              <a:rPr lang="en-US" altLang="zh-CN" sz="1600" b="1" dirty="0">
                <a:latin typeface="华文楷体"/>
                <a:ea typeface="华文楷体"/>
              </a:rPr>
              <a:t>EECS-2009</a:t>
            </a:r>
            <a:r>
              <a:rPr lang="zh-CN" altLang="en-US" sz="1600" dirty="0">
                <a:latin typeface="华文楷体"/>
                <a:ea typeface="华文楷体"/>
              </a:rPr>
              <a:t>）</a:t>
            </a:r>
            <a:endParaRPr lang="en-US" altLang="zh-CN" sz="1600" dirty="0">
              <a:latin typeface="华文楷体"/>
              <a:ea typeface="华文楷体"/>
            </a:endParaRPr>
          </a:p>
          <a:p>
            <a:pPr lvl="1">
              <a:buSzPct val="70000"/>
              <a:buFont typeface="Wingdings" charset="2"/>
              <a:buChar char=""/>
            </a:pPr>
            <a:r>
              <a:rPr lang="en-US" sz="1600" dirty="0">
                <a:latin typeface="华文楷体"/>
                <a:ea typeface="华文楷体"/>
              </a:rPr>
              <a:t>Kumar</a:t>
            </a:r>
            <a:r>
              <a:rPr lang="zh-CN" sz="1600" dirty="0">
                <a:latin typeface="华文楷体"/>
                <a:ea typeface="华文楷体"/>
              </a:rPr>
              <a:t>等提出了</a:t>
            </a:r>
            <a:r>
              <a:rPr lang="zh-CN" b="1" dirty="0">
                <a:latin typeface="华文楷体"/>
                <a:ea typeface="华文楷体"/>
              </a:rPr>
              <a:t>基于内容感知</a:t>
            </a:r>
            <a:r>
              <a:rPr lang="zh-CN" sz="1600" dirty="0">
                <a:latin typeface="华文楷体"/>
                <a:ea typeface="华文楷体"/>
              </a:rPr>
              <a:t>的调度器，通过收集</a:t>
            </a:r>
            <a:r>
              <a:rPr lang="en-US" sz="1600" dirty="0">
                <a:latin typeface="华文楷体"/>
                <a:ea typeface="华文楷体"/>
              </a:rPr>
              <a:t>Hadoop</a:t>
            </a:r>
            <a:r>
              <a:rPr lang="zh-CN" sz="1600" dirty="0">
                <a:latin typeface="华文楷体"/>
                <a:ea typeface="华文楷体"/>
              </a:rPr>
              <a:t>中的一些运行信息来调度资源</a:t>
            </a:r>
            <a:r>
              <a:rPr lang="zh-CN" altLang="en-US" sz="1600" dirty="0">
                <a:latin typeface="华文楷体"/>
                <a:ea typeface="华文楷体"/>
              </a:rPr>
              <a:t>；</a:t>
            </a:r>
            <a:r>
              <a:rPr lang="en-US" altLang="zh-CN" sz="1600" dirty="0">
                <a:latin typeface="华文楷体"/>
                <a:ea typeface="华文楷体"/>
              </a:rPr>
              <a:t> </a:t>
            </a:r>
            <a:r>
              <a:rPr lang="zh-CN" altLang="en-US" sz="1600" dirty="0">
                <a:latin typeface="华文楷体"/>
                <a:ea typeface="华文楷体"/>
              </a:rPr>
              <a:t>（</a:t>
            </a:r>
            <a:r>
              <a:rPr lang="en-US" altLang="zh-CN" sz="1600" b="1" dirty="0">
                <a:latin typeface="华文楷体"/>
                <a:ea typeface="华文楷体"/>
              </a:rPr>
              <a:t>ICACCI-2012</a:t>
            </a:r>
            <a:r>
              <a:rPr lang="zh-CN" altLang="en-US" sz="1600" dirty="0">
                <a:latin typeface="华文楷体"/>
                <a:ea typeface="华文楷体"/>
              </a:rPr>
              <a:t>）</a:t>
            </a:r>
            <a:endParaRPr lang="en-US" altLang="zh-CN" dirty="0"/>
          </a:p>
          <a:p>
            <a:pPr lvl="1">
              <a:buSzPct val="70000"/>
              <a:buFont typeface="Wingdings" charset="2"/>
              <a:buChar char=""/>
            </a:pPr>
            <a:r>
              <a:rPr lang="en-US" sz="1600" dirty="0">
                <a:latin typeface="华文楷体"/>
                <a:ea typeface="华文楷体"/>
              </a:rPr>
              <a:t>Gupta</a:t>
            </a:r>
            <a:r>
              <a:rPr lang="zh-CN" sz="1600" dirty="0">
                <a:latin typeface="华文楷体"/>
                <a:ea typeface="华文楷体"/>
              </a:rPr>
              <a:t>等人则开发了</a:t>
            </a:r>
            <a:r>
              <a:rPr lang="en-US" b="1" dirty="0" err="1">
                <a:latin typeface="华文楷体"/>
                <a:ea typeface="华文楷体"/>
              </a:rPr>
              <a:t>ThroughputScheduler</a:t>
            </a:r>
            <a:r>
              <a:rPr lang="zh-CN" sz="1600" dirty="0">
                <a:latin typeface="华文楷体"/>
                <a:ea typeface="华文楷体"/>
              </a:rPr>
              <a:t>调度器，该调度器通过使用</a:t>
            </a:r>
            <a:r>
              <a:rPr lang="zh-CN" b="1" dirty="0">
                <a:latin typeface="华文楷体"/>
                <a:ea typeface="华文楷体"/>
              </a:rPr>
              <a:t>贝叶斯学习算法</a:t>
            </a:r>
            <a:r>
              <a:rPr lang="zh-CN" sz="1600" dirty="0">
                <a:latin typeface="华文楷体"/>
                <a:ea typeface="华文楷体"/>
              </a:rPr>
              <a:t>找到和节点容量最佳匹配的</a:t>
            </a:r>
            <a:r>
              <a:rPr lang="en-US" sz="1600" dirty="0">
                <a:latin typeface="华文楷体"/>
                <a:ea typeface="华文楷体"/>
              </a:rPr>
              <a:t>Job</a:t>
            </a:r>
            <a:r>
              <a:rPr lang="zh-CN" sz="1600" dirty="0">
                <a:latin typeface="华文楷体"/>
                <a:ea typeface="华文楷体"/>
              </a:rPr>
              <a:t>需求来调度资源；</a:t>
            </a:r>
            <a:r>
              <a:rPr lang="zh-CN" altLang="en-US" sz="1600" dirty="0">
                <a:latin typeface="华文楷体"/>
                <a:ea typeface="华文楷体"/>
              </a:rPr>
              <a:t>（</a:t>
            </a:r>
            <a:r>
              <a:rPr lang="en-US" altLang="zh-CN" sz="1600" b="1" dirty="0">
                <a:latin typeface="华文楷体"/>
                <a:ea typeface="华文楷体"/>
              </a:rPr>
              <a:t>ICAC-2013</a:t>
            </a:r>
            <a:r>
              <a:rPr lang="zh-CN" altLang="en-US" sz="1600" dirty="0">
                <a:latin typeface="华文楷体"/>
                <a:ea typeface="华文楷体"/>
              </a:rPr>
              <a:t>）</a:t>
            </a:r>
            <a:endParaRPr lang="en-US" altLang="zh-CN" dirty="0"/>
          </a:p>
          <a:p>
            <a:pPr lvl="1">
              <a:buSzPct val="70000"/>
              <a:buFont typeface="Wingdings" charset="2"/>
              <a:buChar char=""/>
            </a:pPr>
            <a:r>
              <a:rPr lang="en-US" sz="1600" dirty="0">
                <a:latin typeface="华文楷体"/>
                <a:ea typeface="华文楷体"/>
              </a:rPr>
              <a:t>Lee</a:t>
            </a:r>
            <a:r>
              <a:rPr lang="zh-CN" sz="1600" dirty="0">
                <a:latin typeface="华文楷体"/>
                <a:ea typeface="华文楷体"/>
              </a:rPr>
              <a:t>引入了</a:t>
            </a:r>
            <a:r>
              <a:rPr lang="en-US" b="1" dirty="0" err="1">
                <a:latin typeface="华文楷体"/>
                <a:ea typeface="华文楷体"/>
              </a:rPr>
              <a:t>JoSS</a:t>
            </a:r>
            <a:r>
              <a:rPr lang="zh-CN" b="1" dirty="0">
                <a:latin typeface="华文楷体"/>
                <a:ea typeface="华文楷体"/>
              </a:rPr>
              <a:t>调度器</a:t>
            </a:r>
            <a:r>
              <a:rPr lang="zh-CN" sz="1600" dirty="0">
                <a:latin typeface="华文楷体"/>
                <a:ea typeface="华文楷体"/>
              </a:rPr>
              <a:t>，在</a:t>
            </a:r>
            <a:r>
              <a:rPr lang="en-US" sz="1600" dirty="0">
                <a:latin typeface="华文楷体"/>
                <a:ea typeface="华文楷体"/>
              </a:rPr>
              <a:t>map</a:t>
            </a:r>
            <a:r>
              <a:rPr lang="zh-CN" sz="1600" dirty="0">
                <a:latin typeface="华文楷体"/>
                <a:ea typeface="华文楷体"/>
              </a:rPr>
              <a:t>和</a:t>
            </a:r>
            <a:r>
              <a:rPr lang="en-US" sz="1600" dirty="0">
                <a:latin typeface="华文楷体"/>
                <a:ea typeface="华文楷体"/>
              </a:rPr>
              <a:t>reduce</a:t>
            </a:r>
            <a:r>
              <a:rPr lang="zh-CN" sz="1600" dirty="0">
                <a:latin typeface="华文楷体"/>
                <a:ea typeface="华文楷体"/>
              </a:rPr>
              <a:t>任务同时提高了</a:t>
            </a:r>
            <a:r>
              <a:rPr lang="zh-CN" b="1" dirty="0">
                <a:latin typeface="华文楷体"/>
                <a:ea typeface="华文楷体"/>
              </a:rPr>
              <a:t>数据本地性</a:t>
            </a:r>
            <a:r>
              <a:rPr lang="zh-CN" sz="1600" dirty="0">
                <a:latin typeface="华文楷体"/>
                <a:ea typeface="华文楷体"/>
              </a:rPr>
              <a:t>，避免</a:t>
            </a:r>
            <a:r>
              <a:rPr lang="en-US" sz="1600" dirty="0">
                <a:latin typeface="华文楷体"/>
                <a:ea typeface="华文楷体"/>
              </a:rPr>
              <a:t>Job</a:t>
            </a:r>
            <a:r>
              <a:rPr lang="zh-CN" sz="1600" dirty="0">
                <a:latin typeface="华文楷体"/>
                <a:ea typeface="华文楷体"/>
              </a:rPr>
              <a:t>饥饿，提高</a:t>
            </a:r>
            <a:r>
              <a:rPr lang="en-US" sz="1600" dirty="0">
                <a:latin typeface="华文楷体"/>
                <a:ea typeface="华文楷体"/>
              </a:rPr>
              <a:t>Job</a:t>
            </a:r>
            <a:r>
              <a:rPr lang="zh-CN" sz="1600" dirty="0">
                <a:latin typeface="华文楷体"/>
                <a:ea typeface="华文楷体"/>
              </a:rPr>
              <a:t>运行时间；</a:t>
            </a:r>
            <a:r>
              <a:rPr lang="zh-CN" altLang="en-US" sz="1600" dirty="0">
                <a:latin typeface="华文楷体"/>
                <a:ea typeface="华文楷体"/>
              </a:rPr>
              <a:t>（</a:t>
            </a:r>
            <a:r>
              <a:rPr lang="en-US" altLang="zh-CN" sz="1600" b="1" dirty="0">
                <a:latin typeface="华文楷体"/>
                <a:ea typeface="华文楷体"/>
              </a:rPr>
              <a:t>TPDS-2015</a:t>
            </a:r>
            <a:r>
              <a:rPr lang="zh-CN" altLang="en-US" sz="1600" dirty="0">
                <a:latin typeface="华文楷体"/>
                <a:ea typeface="华文楷体"/>
              </a:rPr>
              <a:t>）</a:t>
            </a:r>
            <a:endParaRPr dirty="0"/>
          </a:p>
          <a:p>
            <a:pPr>
              <a:lnSpc>
                <a:spcPct val="100000"/>
              </a:lnSpc>
              <a:buSzPct val="70000"/>
              <a:buFont typeface="Wingdings" charset="2"/>
              <a:buChar char=""/>
            </a:pPr>
            <a:r>
              <a:rPr lang="en-US" sz="2000" dirty="0">
                <a:latin typeface="华文楷体"/>
                <a:ea typeface="华文楷体"/>
              </a:rPr>
              <a:t>Shuffle</a:t>
            </a:r>
            <a:r>
              <a:rPr lang="zh-CN" sz="2000" dirty="0">
                <a:latin typeface="华文楷体"/>
                <a:ea typeface="华文楷体"/>
              </a:rPr>
              <a:t>过程相关工作：</a:t>
            </a:r>
            <a:endParaRPr dirty="0"/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"/>
            </a:pPr>
            <a:r>
              <a:rPr lang="en-US" sz="1600" dirty="0" err="1">
                <a:latin typeface="华文楷体"/>
                <a:ea typeface="华文楷体"/>
              </a:rPr>
              <a:t>Condie</a:t>
            </a:r>
            <a:r>
              <a:rPr lang="zh-CN" sz="1600" dirty="0">
                <a:latin typeface="华文楷体"/>
                <a:ea typeface="华文楷体"/>
              </a:rPr>
              <a:t>等提出</a:t>
            </a:r>
            <a:r>
              <a:rPr lang="en-US" b="1" dirty="0">
                <a:latin typeface="华文楷体"/>
                <a:ea typeface="华文楷体"/>
              </a:rPr>
              <a:t>instant shuffling</a:t>
            </a:r>
            <a:r>
              <a:rPr lang="zh-CN" b="1" dirty="0">
                <a:latin typeface="华文楷体"/>
                <a:ea typeface="华文楷体"/>
              </a:rPr>
              <a:t>的概念</a:t>
            </a:r>
            <a:r>
              <a:rPr lang="zh-CN" sz="1600" dirty="0">
                <a:latin typeface="华文楷体"/>
                <a:ea typeface="华文楷体"/>
              </a:rPr>
              <a:t>，直接将</a:t>
            </a:r>
            <a:r>
              <a:rPr lang="en-US" sz="1600" dirty="0">
                <a:latin typeface="华文楷体"/>
                <a:ea typeface="华文楷体"/>
              </a:rPr>
              <a:t>Map</a:t>
            </a:r>
            <a:r>
              <a:rPr lang="zh-CN" sz="1600" dirty="0">
                <a:latin typeface="华文楷体"/>
                <a:ea typeface="华文楷体"/>
              </a:rPr>
              <a:t>中间数据发送到</a:t>
            </a:r>
            <a:r>
              <a:rPr lang="en-US" sz="1600" dirty="0">
                <a:latin typeface="华文楷体"/>
                <a:ea typeface="华文楷体"/>
              </a:rPr>
              <a:t>Reduce</a:t>
            </a:r>
            <a:r>
              <a:rPr lang="zh-CN" sz="1600" dirty="0">
                <a:latin typeface="华文楷体"/>
                <a:ea typeface="华文楷体"/>
              </a:rPr>
              <a:t>端，节省创建中间数据的时间；</a:t>
            </a:r>
            <a:r>
              <a:rPr lang="zh-CN" altLang="en-US" sz="1600" dirty="0">
                <a:latin typeface="华文楷体"/>
                <a:ea typeface="华文楷体"/>
              </a:rPr>
              <a:t>（</a:t>
            </a:r>
            <a:r>
              <a:rPr lang="en-US" altLang="zh-CN" sz="1600" b="1" dirty="0">
                <a:latin typeface="华文楷体"/>
                <a:ea typeface="华文楷体"/>
              </a:rPr>
              <a:t>NSDI-2010</a:t>
            </a:r>
            <a:r>
              <a:rPr lang="zh-CN" altLang="en-US" sz="1600" dirty="0">
                <a:latin typeface="华文楷体"/>
                <a:ea typeface="华文楷体"/>
              </a:rPr>
              <a:t>）</a:t>
            </a:r>
            <a:endParaRPr dirty="0"/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"/>
            </a:pPr>
            <a:r>
              <a:rPr lang="en-US" sz="1600" dirty="0" err="1">
                <a:latin typeface="华文楷体"/>
                <a:ea typeface="华文楷体"/>
              </a:rPr>
              <a:t>Camdoop</a:t>
            </a:r>
            <a:r>
              <a:rPr lang="zh-CN" sz="1600" dirty="0">
                <a:latin typeface="华文楷体"/>
                <a:ea typeface="华文楷体"/>
              </a:rPr>
              <a:t>的文章在数据转发中使用了</a:t>
            </a:r>
            <a:r>
              <a:rPr lang="zh-CN" b="1" dirty="0">
                <a:latin typeface="华文楷体"/>
                <a:ea typeface="华文楷体"/>
              </a:rPr>
              <a:t>分层聚合的策略</a:t>
            </a:r>
            <a:r>
              <a:rPr lang="zh-CN" sz="1600" dirty="0">
                <a:latin typeface="华文楷体"/>
                <a:ea typeface="华文楷体"/>
              </a:rPr>
              <a:t>来设计</a:t>
            </a:r>
            <a:r>
              <a:rPr lang="en-US" sz="1600" dirty="0">
                <a:latin typeface="华文楷体"/>
                <a:ea typeface="华文楷体"/>
              </a:rPr>
              <a:t>Shuffle</a:t>
            </a:r>
            <a:r>
              <a:rPr lang="zh-CN" sz="1600" dirty="0">
                <a:latin typeface="华文楷体"/>
                <a:ea typeface="华文楷体"/>
              </a:rPr>
              <a:t>过程，减少了中间数据的网络传输；</a:t>
            </a:r>
            <a:r>
              <a:rPr lang="zh-CN" altLang="en-US" sz="1600" dirty="0">
                <a:latin typeface="华文楷体"/>
                <a:ea typeface="华文楷体"/>
              </a:rPr>
              <a:t>（</a:t>
            </a:r>
            <a:r>
              <a:rPr lang="en-US" altLang="zh-CN" sz="1600" b="1" dirty="0">
                <a:latin typeface="华文楷体"/>
                <a:ea typeface="华文楷体"/>
              </a:rPr>
              <a:t>NSDI-2012</a:t>
            </a:r>
            <a:r>
              <a:rPr lang="zh-CN" altLang="en-US" sz="1600" dirty="0">
                <a:latin typeface="华文楷体"/>
                <a:ea typeface="华文楷体"/>
              </a:rPr>
              <a:t>）</a:t>
            </a:r>
            <a:endParaRPr dirty="0"/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"/>
            </a:pPr>
            <a:r>
              <a:rPr lang="en-US" sz="1600" dirty="0" err="1">
                <a:latin typeface="华文楷体"/>
                <a:ea typeface="华文楷体"/>
              </a:rPr>
              <a:t>MaRCO</a:t>
            </a:r>
            <a:r>
              <a:rPr lang="zh-CN" sz="1600" dirty="0">
                <a:latin typeface="华文楷体"/>
                <a:ea typeface="华文楷体"/>
              </a:rPr>
              <a:t>等重叠了</a:t>
            </a:r>
            <a:r>
              <a:rPr lang="en-US" b="1" dirty="0">
                <a:latin typeface="华文楷体"/>
                <a:ea typeface="华文楷体"/>
              </a:rPr>
              <a:t>Shuffle</a:t>
            </a:r>
            <a:r>
              <a:rPr lang="zh-CN" b="1" dirty="0">
                <a:latin typeface="华文楷体"/>
                <a:ea typeface="华文楷体"/>
              </a:rPr>
              <a:t>和</a:t>
            </a:r>
            <a:r>
              <a:rPr lang="en-US" b="1" dirty="0">
                <a:latin typeface="华文楷体"/>
                <a:ea typeface="华文楷体"/>
              </a:rPr>
              <a:t>Reduce</a:t>
            </a:r>
            <a:r>
              <a:rPr lang="zh-CN" b="1" dirty="0">
                <a:latin typeface="华文楷体"/>
                <a:ea typeface="华文楷体"/>
              </a:rPr>
              <a:t>阶段</a:t>
            </a:r>
            <a:r>
              <a:rPr lang="zh-CN" sz="1600" dirty="0">
                <a:latin typeface="华文楷体"/>
                <a:ea typeface="华文楷体"/>
              </a:rPr>
              <a:t>，</a:t>
            </a:r>
            <a:r>
              <a:rPr lang="zh-CN" altLang="en-US" sz="1600" dirty="0">
                <a:latin typeface="华文楷体"/>
                <a:ea typeface="华文楷体"/>
              </a:rPr>
              <a:t>将</a:t>
            </a:r>
            <a:r>
              <a:rPr lang="en-US" altLang="zh-CN" sz="1600" dirty="0">
                <a:latin typeface="华文楷体"/>
                <a:ea typeface="华文楷体"/>
              </a:rPr>
              <a:t>shuffle</a:t>
            </a:r>
            <a:r>
              <a:rPr lang="zh-CN" altLang="en-US" sz="1600" dirty="0">
                <a:latin typeface="华文楷体"/>
                <a:ea typeface="华文楷体"/>
              </a:rPr>
              <a:t>阶段和</a:t>
            </a:r>
            <a:r>
              <a:rPr lang="en-US" altLang="zh-CN" sz="1600" dirty="0">
                <a:latin typeface="华文楷体"/>
                <a:ea typeface="华文楷体"/>
              </a:rPr>
              <a:t>reduce</a:t>
            </a:r>
            <a:r>
              <a:rPr lang="zh-CN" altLang="en-US" sz="1600" dirty="0">
                <a:latin typeface="华文楷体"/>
                <a:ea typeface="华文楷体"/>
              </a:rPr>
              <a:t>阶段并行运行，</a:t>
            </a:r>
            <a:r>
              <a:rPr lang="zh-CN" sz="1600" dirty="0">
                <a:latin typeface="华文楷体"/>
                <a:ea typeface="华文楷体"/>
              </a:rPr>
              <a:t>减少了</a:t>
            </a:r>
            <a:r>
              <a:rPr lang="en-US" sz="1600" dirty="0">
                <a:latin typeface="华文楷体"/>
                <a:ea typeface="华文楷体"/>
              </a:rPr>
              <a:t>Reduce</a:t>
            </a:r>
            <a:r>
              <a:rPr lang="zh-CN" sz="1600" dirty="0">
                <a:latin typeface="华文楷体"/>
                <a:ea typeface="华文楷体"/>
              </a:rPr>
              <a:t>等待时间，提高了效率</a:t>
            </a:r>
            <a:r>
              <a:rPr lang="zh-CN" altLang="en-US" sz="1600" dirty="0">
                <a:latin typeface="华文楷体"/>
                <a:ea typeface="华文楷体"/>
              </a:rPr>
              <a:t>；（</a:t>
            </a:r>
            <a:r>
              <a:rPr lang="en-US" altLang="zh-CN" sz="1600" b="1" dirty="0">
                <a:latin typeface="华文楷体"/>
                <a:ea typeface="华文楷体"/>
              </a:rPr>
              <a:t>JPDC-2013</a:t>
            </a:r>
            <a:r>
              <a:rPr lang="zh-CN" altLang="en-US" sz="1600" dirty="0">
                <a:latin typeface="华文楷体"/>
                <a:ea typeface="华文楷体"/>
              </a:rPr>
              <a:t>）</a:t>
            </a:r>
            <a:endParaRPr dirty="0"/>
          </a:p>
        </p:txBody>
      </p:sp>
      <p:sp>
        <p:nvSpPr>
          <p:cNvPr id="178" name="CustomShape 3"/>
          <p:cNvSpPr/>
          <p:nvPr/>
        </p:nvSpPr>
        <p:spPr>
          <a:xfrm>
            <a:off x="7524720" y="6284880"/>
            <a:ext cx="93348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r">
              <a:lnSpc>
                <a:spcPct val="100000"/>
              </a:lnSpc>
            </a:pPr>
            <a:fld id="{52D6B66A-31D0-48C1-B822-D8E6AFF7F5E3}" type="slidenum">
              <a:rPr lang="en-US" sz="1600">
                <a:latin typeface="Arial"/>
              </a:rPr>
              <a:t>16</a:t>
            </a:fld>
            <a:endParaRPr/>
          </a:p>
        </p:txBody>
      </p:sp>
      <p:sp>
        <p:nvSpPr>
          <p:cNvPr id="179" name="CustomShape 4"/>
          <p:cNvSpPr/>
          <p:nvPr/>
        </p:nvSpPr>
        <p:spPr>
          <a:xfrm>
            <a:off x="3930316" y="1047141"/>
            <a:ext cx="2878200" cy="671434"/>
          </a:xfrm>
          <a:prstGeom prst="wedgeRoundRectCallout">
            <a:avLst>
              <a:gd name="adj1" fmla="val -63578"/>
              <a:gd name="adj2" fmla="val -5559"/>
              <a:gd name="adj3" fmla="val 16667"/>
            </a:avLst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zh-CN" sz="2000" b="1" dirty="0">
                <a:solidFill>
                  <a:schemeClr val="tx1"/>
                </a:solidFill>
                <a:latin typeface="华文中宋"/>
                <a:ea typeface="华文中宋"/>
              </a:rPr>
              <a:t>资源利用率最大化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80" name="CustomShape 5"/>
          <p:cNvSpPr/>
          <p:nvPr/>
        </p:nvSpPr>
        <p:spPr>
          <a:xfrm>
            <a:off x="3781440" y="3481659"/>
            <a:ext cx="2878200" cy="658079"/>
          </a:xfrm>
          <a:prstGeom prst="wedgeRoundRectCallout">
            <a:avLst>
              <a:gd name="adj1" fmla="val -73687"/>
              <a:gd name="adj2" fmla="val -2601"/>
              <a:gd name="adj3" fmla="val 16667"/>
            </a:avLst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zh-CN" sz="2000" b="1" dirty="0">
                <a:solidFill>
                  <a:schemeClr val="tx1"/>
                </a:solidFill>
                <a:latin typeface="华文中宋"/>
                <a:ea typeface="华文中宋"/>
              </a:rPr>
              <a:t>数据传输速度慢</a:t>
            </a:r>
            <a:endParaRPr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" grpId="0" animBg="1"/>
      <p:bldP spid="18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Shape 1"/>
          <p:cNvSpPr txBox="1"/>
          <p:nvPr/>
        </p:nvSpPr>
        <p:spPr>
          <a:xfrm>
            <a:off x="1042920" y="404280"/>
            <a:ext cx="5616720" cy="5763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zh-CN" sz="3200">
                <a:latin typeface="华文中宋"/>
                <a:ea typeface="华文中宋"/>
              </a:rPr>
              <a:t>相关工作</a:t>
            </a:r>
            <a:r>
              <a:rPr lang="en-US" sz="3200">
                <a:latin typeface="华文中宋"/>
                <a:ea typeface="华文中宋"/>
              </a:rPr>
              <a:t>——PKTM</a:t>
            </a:r>
            <a:endParaRPr/>
          </a:p>
        </p:txBody>
      </p:sp>
      <p:sp>
        <p:nvSpPr>
          <p:cNvPr id="182" name="TextShape 2"/>
          <p:cNvSpPr txBox="1"/>
          <p:nvPr/>
        </p:nvSpPr>
        <p:spPr>
          <a:xfrm>
            <a:off x="108000" y="1196640"/>
            <a:ext cx="8640720" cy="48243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  <a:buSzPct val="70000"/>
              <a:buFont typeface="Wingdings" charset="2"/>
              <a:buChar char=""/>
            </a:pPr>
            <a:r>
              <a:rPr lang="en-US" sz="2000" dirty="0">
                <a:latin typeface="华文楷体"/>
                <a:ea typeface="华文楷体"/>
              </a:rPr>
              <a:t>PKTM</a:t>
            </a:r>
            <a:r>
              <a:rPr lang="zh-CN" sz="2000" dirty="0">
                <a:latin typeface="华文楷体"/>
                <a:ea typeface="华文楷体"/>
              </a:rPr>
              <a:t>算法在</a:t>
            </a:r>
            <a:r>
              <a:rPr lang="zh-CN" sz="2400" b="1" dirty="0">
                <a:latin typeface="华文楷体"/>
                <a:ea typeface="华文楷体"/>
              </a:rPr>
              <a:t>分布式框架</a:t>
            </a:r>
            <a:r>
              <a:rPr lang="zh-CN" sz="2000" dirty="0">
                <a:latin typeface="华文楷体"/>
                <a:ea typeface="华文楷体"/>
              </a:rPr>
              <a:t>上的应用：</a:t>
            </a:r>
            <a:endParaRPr dirty="0"/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"/>
            </a:pPr>
            <a:r>
              <a:rPr lang="en-US" sz="1600" dirty="0" err="1">
                <a:latin typeface="华文楷体"/>
                <a:ea typeface="华文楷体"/>
              </a:rPr>
              <a:t>Rizvandi</a:t>
            </a:r>
            <a:r>
              <a:rPr lang="zh-CN" sz="1600" dirty="0">
                <a:latin typeface="华文楷体"/>
                <a:ea typeface="华文楷体"/>
              </a:rPr>
              <a:t>介绍了</a:t>
            </a:r>
            <a:r>
              <a:rPr lang="en-US" sz="1600" dirty="0">
                <a:latin typeface="华文楷体"/>
                <a:ea typeface="华文楷体"/>
              </a:rPr>
              <a:t>PKTM</a:t>
            </a:r>
            <a:r>
              <a:rPr lang="zh-CN" sz="1600" dirty="0">
                <a:latin typeface="华文楷体"/>
                <a:ea typeface="华文楷体"/>
              </a:rPr>
              <a:t>在</a:t>
            </a:r>
            <a:r>
              <a:rPr lang="en-US" b="1" dirty="0">
                <a:latin typeface="华文楷体"/>
                <a:ea typeface="华文楷体"/>
              </a:rPr>
              <a:t>Hadoop</a:t>
            </a:r>
            <a:r>
              <a:rPr lang="zh-CN" b="1" dirty="0">
                <a:latin typeface="华文楷体"/>
                <a:ea typeface="华文楷体"/>
              </a:rPr>
              <a:t>上的改进</a:t>
            </a:r>
            <a:r>
              <a:rPr lang="zh-CN" sz="1600" dirty="0">
                <a:latin typeface="华文楷体"/>
                <a:ea typeface="华文楷体"/>
              </a:rPr>
              <a:t>，该文章只是单纯的实现了一个分布式版本，还有很大的提升空间；</a:t>
            </a:r>
            <a:r>
              <a:rPr lang="zh-CN" altLang="en-US" sz="1600" dirty="0">
                <a:latin typeface="华文楷体"/>
                <a:ea typeface="华文楷体"/>
              </a:rPr>
              <a:t>（</a:t>
            </a:r>
            <a:r>
              <a:rPr lang="en-US" altLang="zh-CN" sz="1600" b="1" dirty="0">
                <a:latin typeface="华文楷体"/>
                <a:ea typeface="华文楷体"/>
              </a:rPr>
              <a:t>PDCAT-2011</a:t>
            </a:r>
            <a:r>
              <a:rPr lang="zh-CN" altLang="en-US" sz="1600" dirty="0">
                <a:latin typeface="华文楷体"/>
                <a:ea typeface="华文楷体"/>
              </a:rPr>
              <a:t>）</a:t>
            </a:r>
            <a:endParaRPr dirty="0"/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"/>
            </a:pPr>
            <a:r>
              <a:rPr lang="en-US" sz="1600" dirty="0">
                <a:latin typeface="华文楷体"/>
                <a:ea typeface="华文楷体"/>
              </a:rPr>
              <a:t>Dai</a:t>
            </a:r>
            <a:r>
              <a:rPr lang="zh-CN" sz="1600" dirty="0">
                <a:latin typeface="华文楷体"/>
                <a:ea typeface="华文楷体"/>
              </a:rPr>
              <a:t>和</a:t>
            </a:r>
            <a:r>
              <a:rPr lang="en-US" sz="1600" dirty="0">
                <a:latin typeface="华文楷体"/>
                <a:ea typeface="华文楷体"/>
              </a:rPr>
              <a:t>Li</a:t>
            </a:r>
            <a:r>
              <a:rPr lang="zh-CN" sz="1600" dirty="0">
                <a:latin typeface="华文楷体"/>
                <a:ea typeface="华文楷体"/>
              </a:rPr>
              <a:t>提出了一个通过</a:t>
            </a:r>
            <a:r>
              <a:rPr lang="zh-CN" b="1" dirty="0">
                <a:latin typeface="华文楷体"/>
                <a:ea typeface="华文楷体"/>
              </a:rPr>
              <a:t>旅行时间获取偏移的速度模型</a:t>
            </a:r>
            <a:r>
              <a:rPr lang="zh-CN" sz="1600" dirty="0">
                <a:latin typeface="华文楷体"/>
                <a:ea typeface="华文楷体"/>
              </a:rPr>
              <a:t>的实际模型；</a:t>
            </a:r>
            <a:r>
              <a:rPr lang="zh-CN" altLang="en-US" sz="1600" dirty="0">
                <a:latin typeface="华文楷体"/>
                <a:ea typeface="华文楷体"/>
              </a:rPr>
              <a:t>（</a:t>
            </a:r>
            <a:r>
              <a:rPr lang="en-US" altLang="zh-CN" sz="1600" b="1" dirty="0">
                <a:latin typeface="华文楷体"/>
                <a:ea typeface="华文楷体"/>
              </a:rPr>
              <a:t>Computers &amp; Geosciences-2003</a:t>
            </a:r>
            <a:r>
              <a:rPr lang="zh-CN" altLang="en-US" sz="1600" dirty="0">
                <a:latin typeface="华文楷体"/>
                <a:ea typeface="华文楷体"/>
              </a:rPr>
              <a:t>）</a:t>
            </a:r>
            <a:endParaRPr dirty="0"/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"/>
            </a:pPr>
            <a:r>
              <a:rPr lang="en-US" sz="1600" dirty="0">
                <a:latin typeface="华文楷体"/>
                <a:ea typeface="华文楷体"/>
              </a:rPr>
              <a:t>Li</a:t>
            </a:r>
            <a:r>
              <a:rPr lang="zh-CN" sz="1600" dirty="0">
                <a:latin typeface="华文楷体"/>
                <a:ea typeface="华文楷体"/>
              </a:rPr>
              <a:t>和</a:t>
            </a:r>
            <a:r>
              <a:rPr lang="en-US" sz="1600" dirty="0">
                <a:latin typeface="华文楷体"/>
                <a:ea typeface="华文楷体"/>
              </a:rPr>
              <a:t>Wang</a:t>
            </a:r>
            <a:r>
              <a:rPr lang="zh-CN" sz="1600" dirty="0">
                <a:latin typeface="华文楷体"/>
                <a:ea typeface="华文楷体"/>
              </a:rPr>
              <a:t>改进了</a:t>
            </a:r>
            <a:r>
              <a:rPr lang="en-US" sz="1600" dirty="0">
                <a:latin typeface="华文楷体"/>
                <a:ea typeface="华文楷体"/>
              </a:rPr>
              <a:t>PKTM</a:t>
            </a:r>
            <a:r>
              <a:rPr lang="zh-CN" sz="1600" dirty="0">
                <a:latin typeface="华文楷体"/>
                <a:ea typeface="华文楷体"/>
              </a:rPr>
              <a:t>算法，减少了</a:t>
            </a:r>
            <a:r>
              <a:rPr lang="en-US" b="1" dirty="0">
                <a:latin typeface="华文楷体"/>
                <a:ea typeface="华文楷体"/>
              </a:rPr>
              <a:t>I/O</a:t>
            </a:r>
            <a:r>
              <a:rPr lang="zh-CN" b="1" dirty="0">
                <a:latin typeface="华文楷体"/>
                <a:ea typeface="华文楷体"/>
              </a:rPr>
              <a:t>带宽</a:t>
            </a:r>
            <a:r>
              <a:rPr lang="zh-CN" sz="1600" dirty="0">
                <a:latin typeface="华文楷体"/>
                <a:ea typeface="华文楷体"/>
              </a:rPr>
              <a:t>，提高了效率；</a:t>
            </a:r>
            <a:r>
              <a:rPr lang="zh-CN" altLang="en-US" sz="1600" dirty="0">
                <a:latin typeface="华文楷体"/>
                <a:ea typeface="华文楷体"/>
              </a:rPr>
              <a:t>（</a:t>
            </a:r>
            <a:r>
              <a:rPr lang="en-US" altLang="zh-CN" sz="1600" b="1" dirty="0">
                <a:latin typeface="华文楷体"/>
                <a:ea typeface="华文楷体"/>
              </a:rPr>
              <a:t>HPCS-2015</a:t>
            </a:r>
            <a:r>
              <a:rPr lang="zh-CN" altLang="en-US" sz="1600" dirty="0">
                <a:latin typeface="华文楷体"/>
                <a:ea typeface="华文楷体"/>
              </a:rPr>
              <a:t>）</a:t>
            </a:r>
            <a:endParaRPr dirty="0"/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"/>
            </a:pPr>
            <a:endParaRPr dirty="0"/>
          </a:p>
          <a:p>
            <a:pPr>
              <a:lnSpc>
                <a:spcPct val="100000"/>
              </a:lnSpc>
              <a:buSzPct val="70000"/>
              <a:buFont typeface="Wingdings" charset="2"/>
              <a:buChar char=""/>
            </a:pPr>
            <a:r>
              <a:rPr lang="en-US" sz="2000" dirty="0">
                <a:latin typeface="华文楷体"/>
                <a:ea typeface="华文楷体"/>
              </a:rPr>
              <a:t>PKTM</a:t>
            </a:r>
            <a:r>
              <a:rPr lang="zh-CN" sz="2000" dirty="0">
                <a:latin typeface="华文楷体"/>
                <a:ea typeface="华文楷体"/>
              </a:rPr>
              <a:t>算法在</a:t>
            </a:r>
            <a:r>
              <a:rPr lang="zh-CN" sz="2400" b="1" dirty="0">
                <a:latin typeface="华文楷体"/>
                <a:ea typeface="华文楷体"/>
              </a:rPr>
              <a:t>并行算法</a:t>
            </a:r>
            <a:r>
              <a:rPr lang="zh-CN" sz="2000" dirty="0">
                <a:latin typeface="华文楷体"/>
                <a:ea typeface="华文楷体"/>
              </a:rPr>
              <a:t>上的应用：</a:t>
            </a:r>
            <a:endParaRPr dirty="0"/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"/>
            </a:pPr>
            <a:r>
              <a:rPr lang="en-US" sz="1600" dirty="0">
                <a:latin typeface="华文楷体"/>
                <a:ea typeface="华文楷体"/>
              </a:rPr>
              <a:t>Zhang</a:t>
            </a:r>
            <a:r>
              <a:rPr lang="zh-CN" sz="1600" dirty="0">
                <a:latin typeface="华文楷体"/>
                <a:ea typeface="华文楷体"/>
              </a:rPr>
              <a:t>等人提供了在</a:t>
            </a:r>
            <a:r>
              <a:rPr lang="en-US" sz="1600" dirty="0">
                <a:latin typeface="华文楷体"/>
                <a:ea typeface="华文楷体"/>
              </a:rPr>
              <a:t>GPU</a:t>
            </a:r>
            <a:r>
              <a:rPr lang="zh-CN" sz="1600" dirty="0">
                <a:latin typeface="华文楷体"/>
                <a:ea typeface="华文楷体"/>
              </a:rPr>
              <a:t>上实现的</a:t>
            </a:r>
            <a:r>
              <a:rPr lang="en-US" sz="1600" dirty="0">
                <a:latin typeface="华文楷体"/>
                <a:ea typeface="华文楷体"/>
              </a:rPr>
              <a:t>KPSDM</a:t>
            </a:r>
            <a:r>
              <a:rPr lang="zh-CN" sz="1600" dirty="0">
                <a:latin typeface="华文楷体"/>
                <a:ea typeface="华文楷体"/>
              </a:rPr>
              <a:t>算法（该算法也是地质成像算法），使用并行计算，大大的缩短了运行时间；</a:t>
            </a:r>
            <a:r>
              <a:rPr lang="zh-CN" altLang="en-US" sz="1600" dirty="0">
                <a:latin typeface="华文楷体"/>
                <a:ea typeface="华文楷体"/>
              </a:rPr>
              <a:t>（</a:t>
            </a:r>
            <a:r>
              <a:rPr lang="en-US" altLang="zh-CN" sz="1600" b="1" dirty="0">
                <a:latin typeface="华文楷体"/>
                <a:ea typeface="华文楷体"/>
              </a:rPr>
              <a:t>SPE EUROPEC-2013</a:t>
            </a:r>
            <a:r>
              <a:rPr lang="zh-CN" altLang="en-US" sz="1600" dirty="0">
                <a:latin typeface="华文楷体"/>
                <a:ea typeface="华文楷体"/>
              </a:rPr>
              <a:t>）</a:t>
            </a:r>
            <a:endParaRPr dirty="0"/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"/>
            </a:pPr>
            <a:r>
              <a:rPr lang="en-US" sz="1600" dirty="0">
                <a:latin typeface="华文楷体"/>
                <a:ea typeface="华文楷体"/>
              </a:rPr>
              <a:t>Shi</a:t>
            </a:r>
            <a:r>
              <a:rPr lang="zh-CN" sz="1600" dirty="0">
                <a:latin typeface="华文楷体"/>
                <a:ea typeface="华文楷体"/>
              </a:rPr>
              <a:t>和</a:t>
            </a:r>
            <a:r>
              <a:rPr lang="en-US" sz="1600" dirty="0">
                <a:latin typeface="华文楷体"/>
                <a:ea typeface="华文楷体"/>
              </a:rPr>
              <a:t>Li</a:t>
            </a:r>
            <a:r>
              <a:rPr lang="zh-CN" sz="1600" dirty="0">
                <a:latin typeface="华文楷体"/>
                <a:ea typeface="华文楷体"/>
              </a:rPr>
              <a:t>用</a:t>
            </a:r>
            <a:r>
              <a:rPr lang="en-US" sz="1600" dirty="0">
                <a:latin typeface="华文楷体"/>
                <a:ea typeface="华文楷体"/>
              </a:rPr>
              <a:t>GPU</a:t>
            </a:r>
            <a:r>
              <a:rPr lang="zh-CN" sz="1600" dirty="0">
                <a:latin typeface="华文楷体"/>
                <a:ea typeface="华文楷体"/>
              </a:rPr>
              <a:t>的</a:t>
            </a:r>
            <a:r>
              <a:rPr lang="en-US" sz="1600" dirty="0">
                <a:latin typeface="华文楷体"/>
                <a:ea typeface="华文楷体"/>
              </a:rPr>
              <a:t>CUDA</a:t>
            </a:r>
            <a:r>
              <a:rPr lang="zh-CN" sz="1600" dirty="0">
                <a:latin typeface="华文楷体"/>
                <a:ea typeface="华文楷体"/>
              </a:rPr>
              <a:t>语言实现</a:t>
            </a:r>
            <a:r>
              <a:rPr lang="en-US" sz="1600" dirty="0">
                <a:latin typeface="华文楷体"/>
                <a:ea typeface="华文楷体"/>
              </a:rPr>
              <a:t>PKTM</a:t>
            </a:r>
            <a:r>
              <a:rPr lang="zh-CN" sz="1600" dirty="0">
                <a:latin typeface="华文楷体"/>
                <a:ea typeface="华文楷体"/>
              </a:rPr>
              <a:t>算法，大大提高了运行时间；</a:t>
            </a:r>
            <a:r>
              <a:rPr lang="zh-CN" altLang="en-US" sz="1600" dirty="0">
                <a:latin typeface="华文楷体"/>
                <a:ea typeface="华文楷体"/>
              </a:rPr>
              <a:t>（</a:t>
            </a:r>
            <a:r>
              <a:rPr lang="en-US" altLang="zh-CN" sz="1600" b="1" dirty="0">
                <a:latin typeface="华文楷体"/>
                <a:ea typeface="华文楷体"/>
              </a:rPr>
              <a:t>Computers &amp; Geosciences-2011</a:t>
            </a:r>
            <a:r>
              <a:rPr lang="zh-CN" altLang="en-US" sz="1600" dirty="0">
                <a:latin typeface="华文楷体"/>
                <a:ea typeface="华文楷体"/>
              </a:rPr>
              <a:t>）</a:t>
            </a:r>
            <a:endParaRPr dirty="0"/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"/>
            </a:pPr>
            <a:r>
              <a:rPr lang="en-US" sz="1600" dirty="0">
                <a:latin typeface="华文楷体"/>
                <a:ea typeface="华文楷体"/>
              </a:rPr>
              <a:t>Zhao</a:t>
            </a:r>
            <a:r>
              <a:rPr lang="zh-CN" sz="1600" dirty="0">
                <a:latin typeface="华文楷体"/>
                <a:ea typeface="华文楷体"/>
              </a:rPr>
              <a:t>和</a:t>
            </a:r>
            <a:r>
              <a:rPr lang="en-US" sz="1600" dirty="0">
                <a:latin typeface="华文楷体"/>
                <a:ea typeface="华文楷体"/>
              </a:rPr>
              <a:t>Dai</a:t>
            </a:r>
            <a:r>
              <a:rPr lang="zh-CN" sz="1600" dirty="0">
                <a:latin typeface="华文楷体"/>
                <a:ea typeface="华文楷体"/>
              </a:rPr>
              <a:t>则是在</a:t>
            </a:r>
            <a:r>
              <a:rPr lang="en-US" sz="1600" dirty="0">
                <a:latin typeface="华文楷体"/>
                <a:ea typeface="华文楷体"/>
              </a:rPr>
              <a:t>MPI</a:t>
            </a:r>
            <a:r>
              <a:rPr lang="zh-CN" sz="1600" dirty="0">
                <a:latin typeface="华文楷体"/>
                <a:ea typeface="华文楷体"/>
              </a:rPr>
              <a:t>上实现了</a:t>
            </a:r>
            <a:r>
              <a:rPr lang="en-US" sz="1600" dirty="0">
                <a:latin typeface="华文楷体"/>
                <a:ea typeface="华文楷体"/>
              </a:rPr>
              <a:t>PKTM</a:t>
            </a:r>
            <a:r>
              <a:rPr lang="zh-CN" sz="1600" dirty="0">
                <a:latin typeface="华文楷体"/>
                <a:ea typeface="华文楷体"/>
              </a:rPr>
              <a:t>算法</a:t>
            </a:r>
            <a:r>
              <a:rPr lang="zh-CN" altLang="en-US" sz="1600" dirty="0">
                <a:latin typeface="华文楷体"/>
                <a:ea typeface="华文楷体"/>
              </a:rPr>
              <a:t>；（</a:t>
            </a:r>
            <a:r>
              <a:rPr lang="en-US" altLang="zh-CN" sz="1600" b="1" dirty="0">
                <a:latin typeface="华文楷体"/>
                <a:ea typeface="华文楷体"/>
              </a:rPr>
              <a:t>CSSE-2008</a:t>
            </a:r>
            <a:r>
              <a:rPr lang="zh-CN" altLang="en-US" sz="1600" dirty="0">
                <a:latin typeface="华文楷体"/>
                <a:ea typeface="华文楷体"/>
              </a:rPr>
              <a:t>）</a:t>
            </a:r>
            <a:endParaRPr dirty="0"/>
          </a:p>
        </p:txBody>
      </p:sp>
      <p:sp>
        <p:nvSpPr>
          <p:cNvPr id="183" name="CustomShape 3"/>
          <p:cNvSpPr/>
          <p:nvPr/>
        </p:nvSpPr>
        <p:spPr>
          <a:xfrm>
            <a:off x="7524720" y="6284880"/>
            <a:ext cx="93348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r">
              <a:lnSpc>
                <a:spcPct val="100000"/>
              </a:lnSpc>
            </a:pPr>
            <a:fld id="{117D6E93-5D4F-44F6-8444-C097C7EFA9E9}" type="slidenum">
              <a:rPr lang="en-US" sz="1600">
                <a:latin typeface="Arial"/>
              </a:rPr>
              <a:t>17</a:t>
            </a:fld>
            <a:endParaRPr/>
          </a:p>
        </p:txBody>
      </p:sp>
      <p:sp>
        <p:nvSpPr>
          <p:cNvPr id="184" name="CustomShape 4"/>
          <p:cNvSpPr/>
          <p:nvPr/>
        </p:nvSpPr>
        <p:spPr>
          <a:xfrm>
            <a:off x="5724720" y="831273"/>
            <a:ext cx="3024000" cy="736772"/>
          </a:xfrm>
          <a:prstGeom prst="wedgeRoundRectCallout">
            <a:avLst>
              <a:gd name="adj1" fmla="val -71688"/>
              <a:gd name="adj2" fmla="val 33878"/>
              <a:gd name="adj3" fmla="val 16667"/>
            </a:avLst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en-US" sz="2000" b="1" dirty="0">
                <a:solidFill>
                  <a:schemeClr val="tx1"/>
                </a:solidFill>
                <a:latin typeface="华文中宋"/>
                <a:ea typeface="华文中宋"/>
              </a:rPr>
              <a:t>Hadoop</a:t>
            </a:r>
            <a:r>
              <a:rPr lang="zh-CN" sz="2000" b="1" dirty="0">
                <a:solidFill>
                  <a:schemeClr val="tx1"/>
                </a:solidFill>
                <a:latin typeface="华文中宋"/>
                <a:ea typeface="华文中宋"/>
              </a:rPr>
              <a:t>上的</a:t>
            </a:r>
            <a:r>
              <a:rPr lang="en-US" sz="2000" b="1" dirty="0">
                <a:solidFill>
                  <a:schemeClr val="tx1"/>
                </a:solidFill>
                <a:latin typeface="华文中宋"/>
                <a:ea typeface="华文中宋"/>
              </a:rPr>
              <a:t>PKTM</a:t>
            </a:r>
            <a:r>
              <a:rPr lang="zh-CN" sz="2000" b="1" dirty="0">
                <a:solidFill>
                  <a:schemeClr val="tx1"/>
                </a:solidFill>
                <a:latin typeface="华文中宋"/>
                <a:ea typeface="华文中宋"/>
              </a:rPr>
              <a:t>算</a:t>
            </a:r>
            <a:endParaRPr dirty="0">
              <a:solidFill>
                <a:schemeClr val="tx1"/>
              </a:solidFill>
            </a:endParaRPr>
          </a:p>
          <a:p>
            <a:pPr algn="ctr">
              <a:lnSpc>
                <a:spcPct val="100000"/>
              </a:lnSpc>
            </a:pPr>
            <a:r>
              <a:rPr lang="zh-CN" sz="2000" b="1" dirty="0">
                <a:solidFill>
                  <a:schemeClr val="tx1"/>
                </a:solidFill>
                <a:latin typeface="华文中宋"/>
                <a:ea typeface="华文中宋"/>
              </a:rPr>
              <a:t>法运行效率不高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85" name="CustomShape 5"/>
          <p:cNvSpPr/>
          <p:nvPr/>
        </p:nvSpPr>
        <p:spPr>
          <a:xfrm>
            <a:off x="5652360" y="4596938"/>
            <a:ext cx="3168720" cy="1150920"/>
          </a:xfrm>
          <a:prstGeom prst="wedgeRoundRectCallout">
            <a:avLst>
              <a:gd name="adj1" fmla="val -54412"/>
              <a:gd name="adj2" fmla="val -73732"/>
              <a:gd name="adj3" fmla="val 16667"/>
            </a:avLst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en-US" sz="2000" b="1" dirty="0">
                <a:solidFill>
                  <a:schemeClr val="tx1"/>
                </a:solidFill>
                <a:latin typeface="华文中宋"/>
                <a:ea typeface="华文中宋"/>
              </a:rPr>
              <a:t>GPU</a:t>
            </a:r>
            <a:r>
              <a:rPr lang="zh-CN" sz="2000" b="1" dirty="0">
                <a:solidFill>
                  <a:schemeClr val="tx1"/>
                </a:solidFill>
                <a:latin typeface="华文中宋"/>
                <a:ea typeface="华文中宋"/>
              </a:rPr>
              <a:t>版本的</a:t>
            </a:r>
            <a:r>
              <a:rPr lang="en-US" sz="2000" b="1" dirty="0">
                <a:solidFill>
                  <a:schemeClr val="tx1"/>
                </a:solidFill>
                <a:latin typeface="华文中宋"/>
                <a:ea typeface="华文中宋"/>
              </a:rPr>
              <a:t>PKTM</a:t>
            </a:r>
            <a:r>
              <a:rPr lang="zh-CN" sz="2000" b="1" dirty="0">
                <a:solidFill>
                  <a:schemeClr val="tx1"/>
                </a:solidFill>
                <a:latin typeface="华文中宋"/>
                <a:ea typeface="华文中宋"/>
              </a:rPr>
              <a:t>算法</a:t>
            </a:r>
            <a:endParaRPr dirty="0">
              <a:solidFill>
                <a:schemeClr val="tx1"/>
              </a:solidFill>
            </a:endParaRPr>
          </a:p>
          <a:p>
            <a:pPr algn="ctr">
              <a:lnSpc>
                <a:spcPct val="100000"/>
              </a:lnSpc>
            </a:pPr>
            <a:r>
              <a:rPr lang="zh-CN" sz="2000" b="1" dirty="0">
                <a:solidFill>
                  <a:schemeClr val="tx1"/>
                </a:solidFill>
                <a:latin typeface="华文中宋"/>
                <a:ea typeface="华文中宋"/>
              </a:rPr>
              <a:t>稳定性不够，容易出错，</a:t>
            </a:r>
            <a:endParaRPr dirty="0">
              <a:solidFill>
                <a:schemeClr val="tx1"/>
              </a:solidFill>
            </a:endParaRPr>
          </a:p>
          <a:p>
            <a:pPr algn="ctr">
              <a:lnSpc>
                <a:spcPct val="100000"/>
              </a:lnSpc>
            </a:pPr>
            <a:r>
              <a:rPr lang="zh-CN" sz="2000" b="1" dirty="0">
                <a:solidFill>
                  <a:schemeClr val="tx1"/>
                </a:solidFill>
                <a:latin typeface="华文中宋"/>
                <a:ea typeface="华文中宋"/>
              </a:rPr>
              <a:t>不适合大数据输入</a:t>
            </a:r>
            <a:endParaRPr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" grpId="0" animBg="1"/>
      <p:bldP spid="18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CustomShape 1"/>
          <p:cNvSpPr/>
          <p:nvPr/>
        </p:nvSpPr>
        <p:spPr>
          <a:xfrm>
            <a:off x="7524720" y="6284880"/>
            <a:ext cx="93348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r">
              <a:lnSpc>
                <a:spcPct val="100000"/>
              </a:lnSpc>
            </a:pPr>
            <a:fld id="{E6485FA7-D7CB-42C9-98FD-08EA9A038439}" type="slidenum">
              <a:rPr lang="en-US" sz="1600">
                <a:latin typeface="Arial"/>
              </a:rPr>
              <a:t>18</a:t>
            </a:fld>
            <a:endParaRPr/>
          </a:p>
        </p:txBody>
      </p:sp>
      <p:sp>
        <p:nvSpPr>
          <p:cNvPr id="358" name="TextShape 2"/>
          <p:cNvSpPr txBox="1"/>
          <p:nvPr/>
        </p:nvSpPr>
        <p:spPr>
          <a:xfrm>
            <a:off x="1042920" y="404280"/>
            <a:ext cx="5616720" cy="5763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zh-CN" sz="3200" b="1">
                <a:latin typeface="华文中宋"/>
                <a:ea typeface="华文中宋"/>
              </a:rPr>
              <a:t>目录</a:t>
            </a:r>
            <a:endParaRPr/>
          </a:p>
        </p:txBody>
      </p:sp>
      <p:sp>
        <p:nvSpPr>
          <p:cNvPr id="359" name="CustomShape 3"/>
          <p:cNvSpPr/>
          <p:nvPr/>
        </p:nvSpPr>
        <p:spPr>
          <a:xfrm>
            <a:off x="1392120" y="1506600"/>
            <a:ext cx="1871640" cy="45972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r>
              <a:rPr lang="zh-CN" sz="2400">
                <a:solidFill>
                  <a:srgbClr val="000000"/>
                </a:solidFill>
                <a:latin typeface="华文中宋"/>
                <a:ea typeface="华文中宋"/>
              </a:rPr>
              <a:t>研究背景</a:t>
            </a:r>
            <a:endParaRPr/>
          </a:p>
        </p:txBody>
      </p:sp>
      <p:sp>
        <p:nvSpPr>
          <p:cNvPr id="360" name="CustomShape 4"/>
          <p:cNvSpPr/>
          <p:nvPr/>
        </p:nvSpPr>
        <p:spPr>
          <a:xfrm>
            <a:off x="1397160" y="2297160"/>
            <a:ext cx="1871640" cy="45972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r>
              <a:rPr lang="zh-CN" sz="2400" dirty="0">
                <a:solidFill>
                  <a:srgbClr val="000000"/>
                </a:solidFill>
                <a:latin typeface="华文中宋"/>
                <a:ea typeface="华文中宋"/>
              </a:rPr>
              <a:t>研究问题</a:t>
            </a:r>
            <a:endParaRPr dirty="0"/>
          </a:p>
        </p:txBody>
      </p:sp>
      <p:sp>
        <p:nvSpPr>
          <p:cNvPr id="361" name="CustomShape 5"/>
          <p:cNvSpPr/>
          <p:nvPr/>
        </p:nvSpPr>
        <p:spPr>
          <a:xfrm>
            <a:off x="1392120" y="3086280"/>
            <a:ext cx="1871640" cy="45972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r>
              <a:rPr lang="zh-CN" sz="2400">
                <a:solidFill>
                  <a:srgbClr val="000000"/>
                </a:solidFill>
                <a:latin typeface="华文中宋"/>
                <a:ea typeface="华文中宋"/>
              </a:rPr>
              <a:t>相关工作</a:t>
            </a:r>
            <a:endParaRPr/>
          </a:p>
        </p:txBody>
      </p:sp>
      <p:sp>
        <p:nvSpPr>
          <p:cNvPr id="362" name="CustomShape 6"/>
          <p:cNvSpPr/>
          <p:nvPr/>
        </p:nvSpPr>
        <p:spPr>
          <a:xfrm>
            <a:off x="1392120" y="3875040"/>
            <a:ext cx="1871640" cy="45972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r>
              <a:rPr lang="zh-CN" sz="2400" dirty="0">
                <a:solidFill>
                  <a:srgbClr val="000000"/>
                </a:solidFill>
                <a:latin typeface="华文中宋"/>
                <a:ea typeface="华文中宋"/>
              </a:rPr>
              <a:t>自己工作</a:t>
            </a:r>
            <a:endParaRPr dirty="0"/>
          </a:p>
        </p:txBody>
      </p:sp>
      <p:sp>
        <p:nvSpPr>
          <p:cNvPr id="363" name="CustomShape 7"/>
          <p:cNvSpPr/>
          <p:nvPr/>
        </p:nvSpPr>
        <p:spPr>
          <a:xfrm>
            <a:off x="1392120" y="4664160"/>
            <a:ext cx="1871640" cy="45972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r>
              <a:rPr lang="zh-CN" sz="2400" dirty="0">
                <a:solidFill>
                  <a:srgbClr val="000000"/>
                </a:solidFill>
                <a:latin typeface="华文中宋"/>
                <a:ea typeface="华文中宋"/>
              </a:rPr>
              <a:t>总结展望</a:t>
            </a:r>
            <a:endParaRPr dirty="0"/>
          </a:p>
        </p:txBody>
      </p:sp>
      <p:sp>
        <p:nvSpPr>
          <p:cNvPr id="364" name="CustomShape 8"/>
          <p:cNvSpPr/>
          <p:nvPr/>
        </p:nvSpPr>
        <p:spPr>
          <a:xfrm>
            <a:off x="1392120" y="5452920"/>
            <a:ext cx="1871640" cy="45972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r>
              <a:rPr lang="zh-CN" sz="2400" dirty="0">
                <a:solidFill>
                  <a:srgbClr val="000000"/>
                </a:solidFill>
                <a:latin typeface="华文中宋"/>
                <a:ea typeface="华文中宋"/>
              </a:rPr>
              <a:t>科研成果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722731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7524720" y="6284880"/>
            <a:ext cx="93348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r">
              <a:lnSpc>
                <a:spcPct val="100000"/>
              </a:lnSpc>
            </a:pPr>
            <a:fld id="{7AE1451A-4BBD-4212-80D0-601A889C9080}" type="slidenum">
              <a:rPr lang="en-US" sz="1600">
                <a:latin typeface="Arial"/>
              </a:rPr>
              <a:t>19</a:t>
            </a:fld>
            <a:endParaRPr/>
          </a:p>
        </p:txBody>
      </p:sp>
      <p:sp>
        <p:nvSpPr>
          <p:cNvPr id="187" name="TextShape 2"/>
          <p:cNvSpPr txBox="1"/>
          <p:nvPr/>
        </p:nvSpPr>
        <p:spPr>
          <a:xfrm>
            <a:off x="1042920" y="404280"/>
            <a:ext cx="5616720" cy="5763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zh-CN" altLang="en-US" sz="3200" b="1" dirty="0">
                <a:latin typeface="华文中宋"/>
                <a:ea typeface="华文中宋"/>
              </a:rPr>
              <a:t>研究工作</a:t>
            </a:r>
            <a:endParaRPr dirty="0"/>
          </a:p>
        </p:txBody>
      </p:sp>
      <p:sp>
        <p:nvSpPr>
          <p:cNvPr id="2" name="圆角矩形 1"/>
          <p:cNvSpPr/>
          <p:nvPr/>
        </p:nvSpPr>
        <p:spPr>
          <a:xfrm>
            <a:off x="2435628" y="1738997"/>
            <a:ext cx="3857106" cy="95596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rgbClr val="000000"/>
                </a:solidFill>
                <a:latin typeface="华文中宋"/>
                <a:ea typeface="华文中宋"/>
              </a:rPr>
              <a:t>提出一种基于人工鱼群算法的</a:t>
            </a:r>
            <a:r>
              <a:rPr lang="en-US" altLang="zh-CN" sz="2000" b="1" dirty="0">
                <a:solidFill>
                  <a:srgbClr val="000000"/>
                </a:solidFill>
                <a:latin typeface="华文中宋"/>
                <a:ea typeface="华文中宋"/>
              </a:rPr>
              <a:t>YARN</a:t>
            </a:r>
            <a:r>
              <a:rPr lang="zh-CN" altLang="en-US" sz="2000" b="1" dirty="0">
                <a:solidFill>
                  <a:srgbClr val="000000"/>
                </a:solidFill>
                <a:latin typeface="华文中宋"/>
                <a:ea typeface="华文中宋"/>
              </a:rPr>
              <a:t>资源调度器</a:t>
            </a:r>
            <a:endParaRPr lang="zh-CN" altLang="en-US" sz="2000" b="1" dirty="0"/>
          </a:p>
        </p:txBody>
      </p:sp>
      <p:sp>
        <p:nvSpPr>
          <p:cNvPr id="14" name="圆角矩形 13"/>
          <p:cNvSpPr/>
          <p:nvPr/>
        </p:nvSpPr>
        <p:spPr>
          <a:xfrm>
            <a:off x="2435628" y="3088430"/>
            <a:ext cx="3857106" cy="95596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rgbClr val="000000"/>
                </a:solidFill>
                <a:latin typeface="华文中宋"/>
                <a:ea typeface="华文中宋"/>
              </a:rPr>
              <a:t>提出基于</a:t>
            </a:r>
            <a:r>
              <a:rPr lang="en-US" altLang="zh-CN" sz="2000" b="1" dirty="0">
                <a:solidFill>
                  <a:srgbClr val="000000"/>
                </a:solidFill>
                <a:latin typeface="华文中宋"/>
                <a:ea typeface="华文中宋"/>
              </a:rPr>
              <a:t>RDMA</a:t>
            </a:r>
            <a:r>
              <a:rPr lang="zh-CN" altLang="en-US" sz="2000" b="1" dirty="0">
                <a:solidFill>
                  <a:srgbClr val="000000"/>
                </a:solidFill>
                <a:latin typeface="华文中宋"/>
                <a:ea typeface="华文中宋"/>
              </a:rPr>
              <a:t>传输协议的</a:t>
            </a:r>
            <a:r>
              <a:rPr lang="en-US" altLang="zh-CN" sz="2000" b="1" dirty="0">
                <a:solidFill>
                  <a:srgbClr val="000000"/>
                </a:solidFill>
                <a:latin typeface="华文中宋"/>
                <a:ea typeface="华文中宋"/>
              </a:rPr>
              <a:t>YARN</a:t>
            </a:r>
            <a:r>
              <a:rPr lang="zh-CN" altLang="en-US" sz="2000" b="1" dirty="0">
                <a:solidFill>
                  <a:srgbClr val="000000"/>
                </a:solidFill>
                <a:latin typeface="华文中宋"/>
                <a:ea typeface="华文中宋"/>
              </a:rPr>
              <a:t>平台</a:t>
            </a:r>
            <a:r>
              <a:rPr lang="en-US" altLang="zh-CN" sz="2000" b="1" dirty="0">
                <a:solidFill>
                  <a:srgbClr val="000000"/>
                </a:solidFill>
                <a:latin typeface="华文中宋"/>
                <a:ea typeface="华文中宋"/>
              </a:rPr>
              <a:t>Shuffle</a:t>
            </a:r>
            <a:r>
              <a:rPr lang="zh-CN" altLang="en-US" sz="2000" b="1" dirty="0">
                <a:solidFill>
                  <a:srgbClr val="000000"/>
                </a:solidFill>
                <a:latin typeface="华文中宋"/>
                <a:ea typeface="华文中宋"/>
              </a:rPr>
              <a:t>算法改进</a:t>
            </a:r>
            <a:endParaRPr lang="zh-CN" altLang="en-US" sz="2000" b="1" dirty="0"/>
          </a:p>
        </p:txBody>
      </p:sp>
      <p:sp>
        <p:nvSpPr>
          <p:cNvPr id="15" name="圆角矩形 14"/>
          <p:cNvSpPr/>
          <p:nvPr/>
        </p:nvSpPr>
        <p:spPr>
          <a:xfrm>
            <a:off x="2435628" y="4437863"/>
            <a:ext cx="3857106" cy="95596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rgbClr val="000000"/>
                </a:solidFill>
                <a:latin typeface="华文中宋"/>
                <a:ea typeface="华文中宋"/>
              </a:rPr>
              <a:t>实现基于改进的</a:t>
            </a:r>
            <a:r>
              <a:rPr lang="en-US" altLang="zh-CN" sz="2000" b="1" dirty="0">
                <a:solidFill>
                  <a:srgbClr val="000000"/>
                </a:solidFill>
                <a:latin typeface="华文中宋"/>
                <a:ea typeface="华文中宋"/>
              </a:rPr>
              <a:t>YARN</a:t>
            </a:r>
            <a:r>
              <a:rPr lang="zh-CN" altLang="en-US" sz="2000" b="1" dirty="0">
                <a:solidFill>
                  <a:srgbClr val="000000"/>
                </a:solidFill>
                <a:latin typeface="华文中宋"/>
                <a:ea typeface="华文中宋"/>
              </a:rPr>
              <a:t>平台的</a:t>
            </a:r>
            <a:r>
              <a:rPr lang="en-US" altLang="zh-CN" sz="2000" b="1" dirty="0">
                <a:solidFill>
                  <a:srgbClr val="000000"/>
                </a:solidFill>
                <a:latin typeface="华文中宋"/>
                <a:ea typeface="华文中宋"/>
              </a:rPr>
              <a:t>PKTM</a:t>
            </a:r>
            <a:r>
              <a:rPr lang="zh-CN" altLang="en-US" sz="2000" b="1" dirty="0">
                <a:solidFill>
                  <a:srgbClr val="000000"/>
                </a:solidFill>
                <a:latin typeface="华文中宋"/>
                <a:ea typeface="华文中宋"/>
              </a:rPr>
              <a:t>系统</a:t>
            </a:r>
            <a:endParaRPr lang="zh-CN" alt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4" grpId="0" animBg="1"/>
      <p:bldP spid="1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7524720" y="6284880"/>
            <a:ext cx="93348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r">
              <a:lnSpc>
                <a:spcPct val="100000"/>
              </a:lnSpc>
            </a:pPr>
            <a:fld id="{D97BDB5D-9494-4175-B551-5F5D862BDF9D}" type="slidenum">
              <a:rPr lang="en-US" sz="1600">
                <a:latin typeface="Arial"/>
              </a:rPr>
              <a:t>2</a:t>
            </a:fld>
            <a:endParaRPr/>
          </a:p>
        </p:txBody>
      </p:sp>
      <p:sp>
        <p:nvSpPr>
          <p:cNvPr id="99" name="TextShape 2"/>
          <p:cNvSpPr txBox="1"/>
          <p:nvPr/>
        </p:nvSpPr>
        <p:spPr>
          <a:xfrm>
            <a:off x="1042920" y="404280"/>
            <a:ext cx="5616720" cy="5763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zh-CN" sz="3200" b="1">
                <a:latin typeface="华文中宋"/>
                <a:ea typeface="华文中宋"/>
              </a:rPr>
              <a:t>目录</a:t>
            </a:r>
            <a:endParaRPr/>
          </a:p>
        </p:txBody>
      </p:sp>
      <p:sp>
        <p:nvSpPr>
          <p:cNvPr id="100" name="CustomShape 3"/>
          <p:cNvSpPr/>
          <p:nvPr/>
        </p:nvSpPr>
        <p:spPr>
          <a:xfrm>
            <a:off x="1392120" y="1506600"/>
            <a:ext cx="1871640" cy="45972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r>
              <a:rPr lang="zh-CN" sz="2400" dirty="0">
                <a:solidFill>
                  <a:srgbClr val="000000"/>
                </a:solidFill>
                <a:latin typeface="华文中宋"/>
                <a:ea typeface="华文中宋"/>
              </a:rPr>
              <a:t>研究背景</a:t>
            </a:r>
            <a:endParaRPr dirty="0"/>
          </a:p>
        </p:txBody>
      </p:sp>
      <p:sp>
        <p:nvSpPr>
          <p:cNvPr id="101" name="CustomShape 4"/>
          <p:cNvSpPr/>
          <p:nvPr/>
        </p:nvSpPr>
        <p:spPr>
          <a:xfrm>
            <a:off x="1397160" y="2297160"/>
            <a:ext cx="1871640" cy="45972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r>
              <a:rPr lang="zh-CN" sz="2400" dirty="0">
                <a:solidFill>
                  <a:srgbClr val="000000"/>
                </a:solidFill>
                <a:latin typeface="华文中宋"/>
                <a:ea typeface="华文中宋"/>
              </a:rPr>
              <a:t>研究问题</a:t>
            </a:r>
            <a:endParaRPr dirty="0"/>
          </a:p>
        </p:txBody>
      </p:sp>
      <p:sp>
        <p:nvSpPr>
          <p:cNvPr id="102" name="CustomShape 5"/>
          <p:cNvSpPr/>
          <p:nvPr/>
        </p:nvSpPr>
        <p:spPr>
          <a:xfrm>
            <a:off x="1392120" y="3086280"/>
            <a:ext cx="1871640" cy="45972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r>
              <a:rPr lang="zh-CN" sz="2400">
                <a:solidFill>
                  <a:srgbClr val="000000"/>
                </a:solidFill>
                <a:latin typeface="华文中宋"/>
                <a:ea typeface="华文中宋"/>
              </a:rPr>
              <a:t>相关工作</a:t>
            </a:r>
            <a:endParaRPr/>
          </a:p>
        </p:txBody>
      </p:sp>
      <p:sp>
        <p:nvSpPr>
          <p:cNvPr id="103" name="CustomShape 6"/>
          <p:cNvSpPr/>
          <p:nvPr/>
        </p:nvSpPr>
        <p:spPr>
          <a:xfrm>
            <a:off x="1392120" y="3875040"/>
            <a:ext cx="1871640" cy="45972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r>
              <a:rPr lang="zh-CN" sz="2400">
                <a:solidFill>
                  <a:srgbClr val="000000"/>
                </a:solidFill>
                <a:latin typeface="华文中宋"/>
                <a:ea typeface="华文中宋"/>
              </a:rPr>
              <a:t>自己工作</a:t>
            </a:r>
            <a:endParaRPr/>
          </a:p>
        </p:txBody>
      </p:sp>
      <p:sp>
        <p:nvSpPr>
          <p:cNvPr id="104" name="CustomShape 7"/>
          <p:cNvSpPr/>
          <p:nvPr/>
        </p:nvSpPr>
        <p:spPr>
          <a:xfrm>
            <a:off x="1392120" y="4664160"/>
            <a:ext cx="1871640" cy="45972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r>
              <a:rPr lang="zh-CN" sz="2400" dirty="0">
                <a:solidFill>
                  <a:srgbClr val="000000"/>
                </a:solidFill>
                <a:latin typeface="华文中宋"/>
                <a:ea typeface="华文中宋"/>
              </a:rPr>
              <a:t>总结展望</a:t>
            </a:r>
            <a:endParaRPr dirty="0"/>
          </a:p>
        </p:txBody>
      </p:sp>
      <p:sp>
        <p:nvSpPr>
          <p:cNvPr id="105" name="CustomShape 8"/>
          <p:cNvSpPr/>
          <p:nvPr/>
        </p:nvSpPr>
        <p:spPr>
          <a:xfrm>
            <a:off x="1392120" y="5452920"/>
            <a:ext cx="1871640" cy="45972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r>
              <a:rPr lang="zh-CN" sz="2400">
                <a:solidFill>
                  <a:srgbClr val="000000"/>
                </a:solidFill>
                <a:latin typeface="华文中宋"/>
                <a:ea typeface="华文中宋"/>
              </a:rPr>
              <a:t>科研成果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7524720" y="6284880"/>
            <a:ext cx="93348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r">
              <a:lnSpc>
                <a:spcPct val="100000"/>
              </a:lnSpc>
            </a:pPr>
            <a:fld id="{7AE1451A-4BBD-4212-80D0-601A889C9080}" type="slidenum">
              <a:rPr lang="en-US" sz="1600">
                <a:latin typeface="Arial"/>
              </a:rPr>
              <a:t>20</a:t>
            </a:fld>
            <a:endParaRPr/>
          </a:p>
        </p:txBody>
      </p:sp>
      <p:sp>
        <p:nvSpPr>
          <p:cNvPr id="187" name="TextShape 2"/>
          <p:cNvSpPr txBox="1"/>
          <p:nvPr/>
        </p:nvSpPr>
        <p:spPr>
          <a:xfrm>
            <a:off x="1042920" y="404280"/>
            <a:ext cx="5616720" cy="5763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zh-CN" altLang="en-US" sz="3200" b="1" dirty="0">
                <a:latin typeface="华文中宋"/>
                <a:ea typeface="华文中宋"/>
              </a:rPr>
              <a:t>研究工作</a:t>
            </a:r>
            <a:endParaRPr dirty="0"/>
          </a:p>
        </p:txBody>
      </p:sp>
      <p:sp>
        <p:nvSpPr>
          <p:cNvPr id="2" name="圆角矩形 1"/>
          <p:cNvSpPr/>
          <p:nvPr/>
        </p:nvSpPr>
        <p:spPr>
          <a:xfrm>
            <a:off x="2410690" y="2902779"/>
            <a:ext cx="3857106" cy="95596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rgbClr val="000000"/>
                </a:solidFill>
                <a:latin typeface="华文中宋"/>
                <a:ea typeface="华文中宋"/>
              </a:rPr>
              <a:t>提出一种基于人工鱼群算法的</a:t>
            </a:r>
            <a:r>
              <a:rPr lang="en-US" altLang="zh-CN" sz="2000" b="1" dirty="0">
                <a:solidFill>
                  <a:srgbClr val="000000"/>
                </a:solidFill>
                <a:latin typeface="华文中宋"/>
                <a:ea typeface="华文中宋"/>
              </a:rPr>
              <a:t>YARN</a:t>
            </a:r>
            <a:r>
              <a:rPr lang="zh-CN" altLang="en-US" sz="2000" b="1" dirty="0">
                <a:solidFill>
                  <a:srgbClr val="000000"/>
                </a:solidFill>
                <a:latin typeface="华文中宋"/>
                <a:ea typeface="华文中宋"/>
              </a:rPr>
              <a:t>资源调度器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5676419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TextShape 1"/>
          <p:cNvSpPr txBox="1"/>
          <p:nvPr/>
        </p:nvSpPr>
        <p:spPr>
          <a:xfrm>
            <a:off x="971394" y="296820"/>
            <a:ext cx="5616720" cy="5763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/>
            <a:r>
              <a:rPr lang="zh-CN" altLang="en-US" sz="2400" b="1" dirty="0">
                <a:solidFill>
                  <a:srgbClr val="000000"/>
                </a:solidFill>
                <a:latin typeface="华文中宋"/>
                <a:ea typeface="华文中宋"/>
              </a:rPr>
              <a:t>基于人工鱼群算法的</a:t>
            </a:r>
            <a:r>
              <a:rPr lang="en-US" altLang="zh-CN" sz="2400" b="1" dirty="0">
                <a:solidFill>
                  <a:srgbClr val="000000"/>
                </a:solidFill>
                <a:latin typeface="华文中宋"/>
                <a:ea typeface="华文中宋"/>
              </a:rPr>
              <a:t>YARN</a:t>
            </a:r>
            <a:r>
              <a:rPr lang="zh-CN" altLang="en-US" sz="2400" b="1" dirty="0">
                <a:solidFill>
                  <a:srgbClr val="000000"/>
                </a:solidFill>
                <a:latin typeface="华文中宋"/>
                <a:ea typeface="华文中宋"/>
              </a:rPr>
              <a:t>资源调度器</a:t>
            </a:r>
            <a:endParaRPr lang="zh-CN" altLang="en-US" sz="2400" b="1" dirty="0"/>
          </a:p>
        </p:txBody>
      </p:sp>
      <p:pic>
        <p:nvPicPr>
          <p:cNvPr id="198" name="内容占位符 2"/>
          <p:cNvPicPr/>
          <p:nvPr/>
        </p:nvPicPr>
        <p:blipFill>
          <a:blip r:embed="rId2"/>
          <a:stretch/>
        </p:blipFill>
        <p:spPr>
          <a:xfrm>
            <a:off x="55440" y="1195560"/>
            <a:ext cx="8691840" cy="2236680"/>
          </a:xfrm>
          <a:prstGeom prst="rect">
            <a:avLst/>
          </a:prstGeom>
          <a:ln>
            <a:noFill/>
          </a:ln>
        </p:spPr>
      </p:pic>
      <p:sp>
        <p:nvSpPr>
          <p:cNvPr id="199" name="CustomShape 2"/>
          <p:cNvSpPr/>
          <p:nvPr/>
        </p:nvSpPr>
        <p:spPr>
          <a:xfrm>
            <a:off x="7524720" y="6284880"/>
            <a:ext cx="93348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r">
              <a:lnSpc>
                <a:spcPct val="100000"/>
              </a:lnSpc>
            </a:pPr>
            <a:fld id="{F35A66D0-8D46-4CB9-8C19-54BEC7D1F728}" type="slidenum">
              <a:rPr lang="en-US" sz="1600">
                <a:latin typeface="Arial"/>
              </a:rPr>
              <a:t>21</a:t>
            </a:fld>
            <a:endParaRPr/>
          </a:p>
        </p:txBody>
      </p:sp>
      <p:pic>
        <p:nvPicPr>
          <p:cNvPr id="200" name="图片 7"/>
          <p:cNvPicPr/>
          <p:nvPr/>
        </p:nvPicPr>
        <p:blipFill>
          <a:blip r:embed="rId3"/>
          <a:stretch/>
        </p:blipFill>
        <p:spPr>
          <a:xfrm>
            <a:off x="157740" y="3429000"/>
            <a:ext cx="6046920" cy="3251160"/>
          </a:xfrm>
          <a:prstGeom prst="rect">
            <a:avLst/>
          </a:prstGeom>
          <a:ln>
            <a:noFill/>
          </a:ln>
        </p:spPr>
      </p:pic>
      <p:sp>
        <p:nvSpPr>
          <p:cNvPr id="201" name="CustomShape 3"/>
          <p:cNvSpPr/>
          <p:nvPr/>
        </p:nvSpPr>
        <p:spPr>
          <a:xfrm>
            <a:off x="3995640" y="981000"/>
            <a:ext cx="1800360" cy="503280"/>
          </a:xfrm>
          <a:prstGeom prst="wedgeRoundRectCallout">
            <a:avLst>
              <a:gd name="adj1" fmla="val -25450"/>
              <a:gd name="adj2" fmla="val 77365"/>
              <a:gd name="adj3" fmla="val 16667"/>
            </a:avLst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zh-CN" sz="2000" b="1" dirty="0">
                <a:solidFill>
                  <a:schemeClr val="tx1"/>
                </a:solidFill>
                <a:latin typeface="华文中宋"/>
                <a:ea typeface="华文中宋"/>
              </a:rPr>
              <a:t>任务</a:t>
            </a:r>
            <a:r>
              <a:rPr lang="en-US" sz="2000" b="1" dirty="0" err="1">
                <a:solidFill>
                  <a:schemeClr val="tx1"/>
                </a:solidFill>
                <a:latin typeface="华文中宋"/>
                <a:ea typeface="华文中宋"/>
              </a:rPr>
              <a:t>i</a:t>
            </a:r>
            <a:r>
              <a:rPr lang="zh-CN" sz="2000" b="1" dirty="0">
                <a:solidFill>
                  <a:schemeClr val="tx1"/>
                </a:solidFill>
                <a:latin typeface="华文中宋"/>
                <a:ea typeface="华文中宋"/>
              </a:rPr>
              <a:t>开始时间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202" name="CustomShape 4"/>
          <p:cNvSpPr/>
          <p:nvPr/>
        </p:nvSpPr>
        <p:spPr>
          <a:xfrm>
            <a:off x="5796000" y="2133720"/>
            <a:ext cx="1800360" cy="503280"/>
          </a:xfrm>
          <a:prstGeom prst="wedgeRoundRectCallout">
            <a:avLst>
              <a:gd name="adj1" fmla="val -90554"/>
              <a:gd name="adj2" fmla="val -84502"/>
              <a:gd name="adj3" fmla="val 16667"/>
            </a:avLst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zh-CN" sz="2000" b="1" dirty="0">
                <a:solidFill>
                  <a:schemeClr val="tx1"/>
                </a:solidFill>
                <a:latin typeface="华文中宋"/>
                <a:ea typeface="华文中宋"/>
              </a:rPr>
              <a:t>任务</a:t>
            </a:r>
            <a:r>
              <a:rPr lang="en-US" sz="2000" b="1" dirty="0" err="1">
                <a:solidFill>
                  <a:schemeClr val="tx1"/>
                </a:solidFill>
                <a:latin typeface="华文中宋"/>
                <a:ea typeface="华文中宋"/>
              </a:rPr>
              <a:t>i</a:t>
            </a:r>
            <a:r>
              <a:rPr lang="zh-CN" sz="2000" b="1" dirty="0">
                <a:solidFill>
                  <a:schemeClr val="tx1"/>
                </a:solidFill>
                <a:latin typeface="华文中宋"/>
                <a:ea typeface="华文中宋"/>
              </a:rPr>
              <a:t>运行时间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203" name="CustomShape 5"/>
          <p:cNvSpPr/>
          <p:nvPr/>
        </p:nvSpPr>
        <p:spPr>
          <a:xfrm>
            <a:off x="6426360" y="2925720"/>
            <a:ext cx="1800000" cy="787320"/>
          </a:xfrm>
          <a:prstGeom prst="wedgeRoundRectCallout">
            <a:avLst>
              <a:gd name="adj1" fmla="val -35149"/>
              <a:gd name="adj2" fmla="val -76869"/>
              <a:gd name="adj3" fmla="val 16667"/>
            </a:avLst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zh-CN" sz="2000" b="1" dirty="0">
                <a:solidFill>
                  <a:schemeClr val="tx1"/>
                </a:solidFill>
                <a:latin typeface="华文中宋"/>
                <a:ea typeface="华文中宋"/>
              </a:rPr>
              <a:t>任务运行时间</a:t>
            </a:r>
            <a:endParaRPr dirty="0">
              <a:solidFill>
                <a:schemeClr val="tx1"/>
              </a:solidFill>
            </a:endParaRPr>
          </a:p>
          <a:p>
            <a:pPr algn="ctr">
              <a:lnSpc>
                <a:spcPct val="100000"/>
              </a:lnSpc>
            </a:pPr>
            <a:r>
              <a:rPr lang="zh-CN" sz="2000" b="1" dirty="0">
                <a:solidFill>
                  <a:schemeClr val="tx1"/>
                </a:solidFill>
                <a:latin typeface="华文中宋"/>
                <a:ea typeface="华文中宋"/>
              </a:rPr>
              <a:t>难以预测</a:t>
            </a:r>
            <a:endParaRPr dirty="0">
              <a:solidFill>
                <a:schemeClr val="tx1"/>
              </a:solidFill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411280" y="1288080"/>
            <a:ext cx="6650802" cy="772560"/>
            <a:chOff x="2411280" y="1288080"/>
            <a:chExt cx="6650802" cy="772560"/>
          </a:xfrm>
        </p:grpSpPr>
        <p:sp>
          <p:nvSpPr>
            <p:cNvPr id="204" name="CustomShape 6"/>
            <p:cNvSpPr/>
            <p:nvPr/>
          </p:nvSpPr>
          <p:spPr>
            <a:xfrm>
              <a:off x="2411280" y="1557000"/>
              <a:ext cx="3959640" cy="503640"/>
            </a:xfrm>
            <a:prstGeom prst="rect">
              <a:avLst/>
            </a:prstGeom>
            <a:noFill/>
            <a:ln w="57240">
              <a:solidFill>
                <a:srgbClr val="FF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5" name="CustomShape 7"/>
            <p:cNvSpPr/>
            <p:nvPr/>
          </p:nvSpPr>
          <p:spPr>
            <a:xfrm>
              <a:off x="7082442" y="1288080"/>
              <a:ext cx="1979640" cy="753120"/>
            </a:xfrm>
            <a:prstGeom prst="wedgeRoundRectCallout">
              <a:avLst>
                <a:gd name="adj1" fmla="val -78361"/>
                <a:gd name="adj2" fmla="val 15411"/>
                <a:gd name="adj3" fmla="val 16667"/>
              </a:avLst>
            </a:prstGeom>
            <a:solidFill>
              <a:srgbClr val="FFC000"/>
            </a:solidFill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wrap="none" lIns="90000" tIns="46800" rIns="90000" bIns="46800" anchor="ctr"/>
            <a:lstStyle/>
            <a:p>
              <a:pPr algn="ctr">
                <a:lnSpc>
                  <a:spcPct val="100000"/>
                </a:lnSpc>
              </a:pPr>
              <a:r>
                <a:rPr lang="zh-CN" sz="2000" b="1" dirty="0">
                  <a:solidFill>
                    <a:schemeClr val="tx1"/>
                  </a:solidFill>
                  <a:latin typeface="华文中宋"/>
                  <a:ea typeface="华文中宋"/>
                </a:rPr>
                <a:t>最理想的优化</a:t>
              </a:r>
              <a:endParaRPr dirty="0">
                <a:solidFill>
                  <a:schemeClr val="tx1"/>
                </a:solidFill>
              </a:endParaRPr>
            </a:p>
            <a:p>
              <a:pPr algn="ctr">
                <a:lnSpc>
                  <a:spcPct val="100000"/>
                </a:lnSpc>
              </a:pPr>
              <a:r>
                <a:rPr lang="zh-CN" sz="2000" b="1" dirty="0">
                  <a:solidFill>
                    <a:schemeClr val="tx1"/>
                  </a:solidFill>
                  <a:latin typeface="华文中宋"/>
                  <a:ea typeface="华文中宋"/>
                </a:rPr>
                <a:t>函数，不够实用</a:t>
              </a:r>
              <a:endParaRPr dirty="0">
                <a:solidFill>
                  <a:schemeClr val="tx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圆角矩形 2"/>
              <p:cNvSpPr/>
              <p:nvPr/>
            </p:nvSpPr>
            <p:spPr>
              <a:xfrm>
                <a:off x="5611088" y="4001760"/>
                <a:ext cx="2942708" cy="630720"/>
              </a:xfrm>
              <a:prstGeom prst="roundRect">
                <a:avLst/>
              </a:prstGeom>
              <a:solidFill>
                <a:srgbClr val="00B050"/>
              </a:solidFill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𝒀</m:t>
                          </m:r>
                          <m:r>
                            <a:rPr lang="en-US" altLang="zh-CN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  <m:sub>
                          <m:r>
                            <a:rPr lang="en-US" altLang="zh-CN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𝒎𝒆𝒎𝒐𝒓𝒚</m:t>
                          </m:r>
                        </m:sub>
                      </m:sSub>
                      <m:r>
                        <a:rPr lang="en-US" altLang="zh-CN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  <m:sub>
                          <m:r>
                            <a:rPr lang="en-US" altLang="zh-CN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𝒕𝒊𝒎𝒆</m:t>
                          </m:r>
                        </m:sub>
                      </m:sSub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 xmlns="">
          <p:sp>
            <p:nvSpPr>
              <p:cNvPr id="3" name="圆角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1088" y="4001760"/>
                <a:ext cx="2942708" cy="63072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1" grpId="0" animBg="1"/>
      <p:bldP spid="202" grpId="0" animBg="1"/>
      <p:bldP spid="203" grpId="0" animBg="1"/>
      <p:bldP spid="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TextShape 1"/>
          <p:cNvSpPr txBox="1"/>
          <p:nvPr/>
        </p:nvSpPr>
        <p:spPr>
          <a:xfrm>
            <a:off x="1042920" y="332460"/>
            <a:ext cx="5616720" cy="5763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zh-CN" altLang="en-US" sz="2400" b="1" dirty="0">
                <a:latin typeface="华文中宋"/>
                <a:ea typeface="华文中宋"/>
              </a:rPr>
              <a:t>基于人工鱼群算法的</a:t>
            </a:r>
            <a:r>
              <a:rPr lang="en-US" altLang="zh-CN" sz="2400" b="1" dirty="0">
                <a:latin typeface="华文中宋"/>
                <a:ea typeface="华文中宋"/>
              </a:rPr>
              <a:t>YARN</a:t>
            </a:r>
            <a:r>
              <a:rPr lang="zh-CN" altLang="en-US" sz="2400" b="1" dirty="0">
                <a:latin typeface="华文中宋"/>
                <a:ea typeface="华文中宋"/>
              </a:rPr>
              <a:t>资源调度器</a:t>
            </a:r>
          </a:p>
        </p:txBody>
      </p:sp>
      <p:sp>
        <p:nvSpPr>
          <p:cNvPr id="215" name="TextShape 2"/>
          <p:cNvSpPr txBox="1"/>
          <p:nvPr/>
        </p:nvSpPr>
        <p:spPr>
          <a:xfrm>
            <a:off x="108000" y="1196640"/>
            <a:ext cx="3959280" cy="23763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  <a:buSzPct val="70000"/>
              <a:buFont typeface="Wingdings" charset="2"/>
              <a:buChar char=""/>
            </a:pPr>
            <a:r>
              <a:rPr lang="zh-CN" sz="2000">
                <a:latin typeface="华文楷体"/>
                <a:ea typeface="华文楷体"/>
              </a:rPr>
              <a:t>资源调度器架构图：</a:t>
            </a:r>
            <a:endParaRPr/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"/>
            </a:pPr>
            <a:endParaRPr/>
          </a:p>
        </p:txBody>
      </p:sp>
      <p:sp>
        <p:nvSpPr>
          <p:cNvPr id="216" name="CustomShape 3"/>
          <p:cNvSpPr/>
          <p:nvPr/>
        </p:nvSpPr>
        <p:spPr>
          <a:xfrm>
            <a:off x="7524720" y="6284880"/>
            <a:ext cx="93348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r">
              <a:lnSpc>
                <a:spcPct val="100000"/>
              </a:lnSpc>
            </a:pPr>
            <a:fld id="{FE285C56-8B20-435C-A5F1-77CFDAAF0D7A}" type="slidenum">
              <a:rPr lang="en-US" sz="1600">
                <a:latin typeface="Arial"/>
              </a:rPr>
              <a:t>22</a:t>
            </a:fld>
            <a:endParaRPr/>
          </a:p>
        </p:txBody>
      </p:sp>
      <p:pic>
        <p:nvPicPr>
          <p:cNvPr id="217" name="图片 5"/>
          <p:cNvPicPr/>
          <p:nvPr/>
        </p:nvPicPr>
        <p:blipFill>
          <a:blip r:embed="rId2"/>
          <a:stretch/>
        </p:blipFill>
        <p:spPr>
          <a:xfrm>
            <a:off x="295200" y="1628640"/>
            <a:ext cx="5834160" cy="5040360"/>
          </a:xfrm>
          <a:prstGeom prst="rect">
            <a:avLst/>
          </a:prstGeom>
          <a:ln>
            <a:noFill/>
          </a:ln>
        </p:spPr>
      </p:pic>
      <p:sp>
        <p:nvSpPr>
          <p:cNvPr id="218" name="CustomShape 4"/>
          <p:cNvSpPr/>
          <p:nvPr/>
        </p:nvSpPr>
        <p:spPr>
          <a:xfrm>
            <a:off x="3059280" y="3004953"/>
            <a:ext cx="1728360" cy="503640"/>
          </a:xfrm>
          <a:prstGeom prst="rect">
            <a:avLst/>
          </a:prstGeom>
          <a:noFill/>
          <a:ln w="57240">
            <a:solidFill>
              <a:srgbClr val="3366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3" name="组合 2"/>
          <p:cNvGrpSpPr/>
          <p:nvPr/>
        </p:nvGrpSpPr>
        <p:grpSpPr>
          <a:xfrm>
            <a:off x="4786920" y="2095380"/>
            <a:ext cx="2569844" cy="829260"/>
            <a:chOff x="4786920" y="2095380"/>
            <a:chExt cx="2569844" cy="829260"/>
          </a:xfrm>
        </p:grpSpPr>
        <p:cxnSp>
          <p:nvCxnSpPr>
            <p:cNvPr id="219" name="Line 5"/>
            <p:cNvCxnSpPr/>
            <p:nvPr/>
          </p:nvCxnSpPr>
          <p:spPr>
            <a:xfrm flipH="1">
              <a:off x="4786920" y="2428773"/>
              <a:ext cx="1015364" cy="495867"/>
            </a:xfrm>
            <a:prstGeom prst="straightConnector1">
              <a:avLst/>
            </a:prstGeom>
            <a:ln w="28440">
              <a:solidFill>
                <a:srgbClr val="3366FF"/>
              </a:solidFill>
              <a:miter/>
              <a:tailEnd type="triangle" w="med" len="med"/>
            </a:ln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0" name="CustomShape 6"/>
                <p:cNvSpPr/>
                <p:nvPr/>
              </p:nvSpPr>
              <p:spPr>
                <a:xfrm>
                  <a:off x="5850360" y="2095380"/>
                  <a:ext cx="1506404" cy="459720"/>
                </a:xfrm>
                <a:prstGeom prst="rect">
                  <a:avLst/>
                </a:prstGeom>
                <a:solidFill>
                  <a:srgbClr val="00B050"/>
                </a:solidFill>
                <a:ln/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lIns="90000" tIns="46800" rIns="90000" bIns="46800"/>
                <a:lstStyle/>
                <a:p>
                  <a:pPr algn="ctr">
                    <a:lnSpc>
                      <a:spcPct val="10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𝒀</m:t>
                            </m:r>
                          </m:e>
                          <m:sub>
                            <m:r>
                              <a:rPr lang="en-US" altLang="zh-CN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𝒎𝒆𝒎𝒐𝒓𝒚</m:t>
                            </m:r>
                          </m:sub>
                        </m:sSub>
                      </m:oMath>
                    </m:oMathPara>
                  </a14:m>
                  <a:endParaRPr sz="24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20" name="CustomShape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50360" y="2095380"/>
                  <a:ext cx="1506404" cy="45972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21" name="CustomShape 7"/>
          <p:cNvSpPr/>
          <p:nvPr/>
        </p:nvSpPr>
        <p:spPr>
          <a:xfrm>
            <a:off x="4804626" y="3140280"/>
            <a:ext cx="1152720" cy="504720"/>
          </a:xfrm>
          <a:prstGeom prst="rect">
            <a:avLst/>
          </a:prstGeom>
          <a:noFill/>
          <a:ln w="57240">
            <a:solidFill>
              <a:srgbClr val="3366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4" name="组合 3"/>
          <p:cNvGrpSpPr/>
          <p:nvPr/>
        </p:nvGrpSpPr>
        <p:grpSpPr>
          <a:xfrm>
            <a:off x="5956986" y="2932920"/>
            <a:ext cx="1748912" cy="460080"/>
            <a:chOff x="5956986" y="2932920"/>
            <a:chExt cx="1748912" cy="460080"/>
          </a:xfrm>
        </p:grpSpPr>
        <p:cxnSp>
          <p:nvCxnSpPr>
            <p:cNvPr id="222" name="Line 8"/>
            <p:cNvCxnSpPr>
              <a:endCxn id="221" idx="3"/>
            </p:cNvCxnSpPr>
            <p:nvPr/>
          </p:nvCxnSpPr>
          <p:spPr>
            <a:xfrm flipH="1">
              <a:off x="5956986" y="3248280"/>
              <a:ext cx="504000" cy="144720"/>
            </a:xfrm>
            <a:prstGeom prst="straightConnector1">
              <a:avLst/>
            </a:prstGeom>
            <a:ln w="28440">
              <a:solidFill>
                <a:srgbClr val="3366FF"/>
              </a:solidFill>
              <a:miter/>
              <a:tailEnd type="triangle" w="med" len="med"/>
            </a:ln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3" name="CustomShape 9"/>
                <p:cNvSpPr/>
                <p:nvPr/>
              </p:nvSpPr>
              <p:spPr>
                <a:xfrm>
                  <a:off x="6539630" y="2932920"/>
                  <a:ext cx="1166268" cy="459720"/>
                </a:xfrm>
                <a:prstGeom prst="rect">
                  <a:avLst/>
                </a:prstGeom>
                <a:solidFill>
                  <a:srgbClr val="00B050"/>
                </a:solidFill>
                <a:ln/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lIns="90000" tIns="46800" rIns="90000" bIns="46800"/>
                <a:lstStyle/>
                <a:p>
                  <a:pPr algn="ctr">
                    <a:lnSpc>
                      <a:spcPct val="10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𝒀</m:t>
                            </m:r>
                          </m:e>
                          <m:sub>
                            <m:r>
                              <a:rPr lang="en-US" altLang="zh-CN" sz="2400" b="1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𝒕𝒊𝒎𝒆</m:t>
                            </m:r>
                          </m:sub>
                        </m:sSub>
                      </m:oMath>
                    </m:oMathPara>
                  </a14:m>
                  <a:endParaRPr sz="24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23" name="CustomShape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9630" y="2932920"/>
                  <a:ext cx="1166268" cy="45972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TextShape 1"/>
          <p:cNvSpPr txBox="1"/>
          <p:nvPr/>
        </p:nvSpPr>
        <p:spPr>
          <a:xfrm>
            <a:off x="1042920" y="404280"/>
            <a:ext cx="5616720" cy="5763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zh-CN" altLang="en-US" sz="3200" b="1" dirty="0">
                <a:latin typeface="华文中宋"/>
                <a:ea typeface="华文中宋"/>
              </a:rPr>
              <a:t>基于</a:t>
            </a:r>
            <a:r>
              <a:rPr lang="en-US" sz="3200" b="1" dirty="0">
                <a:latin typeface="华文中宋"/>
                <a:ea typeface="华文中宋"/>
              </a:rPr>
              <a:t>Memory</a:t>
            </a:r>
            <a:r>
              <a:rPr lang="zh-CN" altLang="en-US" sz="3200" b="1" dirty="0">
                <a:latin typeface="华文中宋"/>
                <a:ea typeface="华文中宋"/>
              </a:rPr>
              <a:t>的目标函数设计</a:t>
            </a:r>
            <a:endParaRPr sz="3200" b="1" dirty="0"/>
          </a:p>
        </p:txBody>
      </p:sp>
      <p:pic>
        <p:nvPicPr>
          <p:cNvPr id="207" name="内容占位符 2"/>
          <p:cNvPicPr/>
          <p:nvPr/>
        </p:nvPicPr>
        <p:blipFill>
          <a:blip r:embed="rId2"/>
          <a:stretch/>
        </p:blipFill>
        <p:spPr>
          <a:xfrm>
            <a:off x="55440" y="1195560"/>
            <a:ext cx="8691840" cy="4827240"/>
          </a:xfrm>
          <a:prstGeom prst="rect">
            <a:avLst/>
          </a:prstGeom>
          <a:ln>
            <a:noFill/>
          </a:ln>
        </p:spPr>
      </p:pic>
      <p:sp>
        <p:nvSpPr>
          <p:cNvPr id="208" name="CustomShape 2"/>
          <p:cNvSpPr/>
          <p:nvPr/>
        </p:nvSpPr>
        <p:spPr>
          <a:xfrm>
            <a:off x="7524720" y="6284880"/>
            <a:ext cx="93348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r">
              <a:lnSpc>
                <a:spcPct val="100000"/>
              </a:lnSpc>
            </a:pPr>
            <a:fld id="{CA6394C1-90B0-4ADE-8D2D-A948E2723741}" type="slidenum">
              <a:rPr lang="en-US" sz="1600">
                <a:latin typeface="Arial"/>
              </a:rPr>
              <a:t>23</a:t>
            </a:fld>
            <a:endParaRPr/>
          </a:p>
        </p:txBody>
      </p:sp>
      <p:sp>
        <p:nvSpPr>
          <p:cNvPr id="209" name="CustomShape 3"/>
          <p:cNvSpPr/>
          <p:nvPr/>
        </p:nvSpPr>
        <p:spPr>
          <a:xfrm>
            <a:off x="4788000" y="2331867"/>
            <a:ext cx="2665440" cy="647640"/>
          </a:xfrm>
          <a:prstGeom prst="wedgeRoundRectCallout">
            <a:avLst>
              <a:gd name="adj1" fmla="val -83207"/>
              <a:gd name="adj2" fmla="val -47884"/>
              <a:gd name="adj3" fmla="val 16667"/>
            </a:avLst>
          </a:prstGeom>
          <a:solidFill>
            <a:srgbClr val="FFC000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zh-CN" sz="2000" b="1" dirty="0">
                <a:solidFill>
                  <a:schemeClr val="tx1"/>
                </a:solidFill>
                <a:latin typeface="华文中宋"/>
                <a:ea typeface="华文中宋"/>
              </a:rPr>
              <a:t>多背包（</a:t>
            </a:r>
            <a:r>
              <a:rPr lang="en-US" sz="2000" b="1" dirty="0">
                <a:solidFill>
                  <a:schemeClr val="tx1"/>
                </a:solidFill>
                <a:latin typeface="华文中宋"/>
                <a:ea typeface="华文中宋"/>
              </a:rPr>
              <a:t>MKP</a:t>
            </a:r>
            <a:r>
              <a:rPr lang="zh-CN" sz="2000" b="1" dirty="0">
                <a:solidFill>
                  <a:schemeClr val="tx1"/>
                </a:solidFill>
                <a:latin typeface="华文中宋"/>
                <a:ea typeface="华文中宋"/>
              </a:rPr>
              <a:t>）问题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210" name="CustomShape 4"/>
          <p:cNvSpPr/>
          <p:nvPr/>
        </p:nvSpPr>
        <p:spPr>
          <a:xfrm>
            <a:off x="250740" y="3860640"/>
            <a:ext cx="1584360" cy="1297080"/>
          </a:xfrm>
          <a:prstGeom prst="wedgeRoundRectCallout">
            <a:avLst>
              <a:gd name="adj1" fmla="val 67312"/>
              <a:gd name="adj2" fmla="val -26582"/>
              <a:gd name="adj3" fmla="val 16667"/>
            </a:avLst>
          </a:prstGeom>
          <a:solidFill>
            <a:srgbClr val="FFC000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en-US" sz="2000" b="1" dirty="0">
                <a:solidFill>
                  <a:schemeClr val="tx1"/>
                </a:solidFill>
                <a:latin typeface="华文中宋"/>
                <a:ea typeface="华文中宋"/>
              </a:rPr>
              <a:t>n</a:t>
            </a:r>
            <a:r>
              <a:rPr lang="zh-CN" sz="2000" b="1" dirty="0">
                <a:solidFill>
                  <a:schemeClr val="tx1"/>
                </a:solidFill>
                <a:latin typeface="华文中宋"/>
                <a:ea typeface="华文中宋"/>
              </a:rPr>
              <a:t>个任务</a:t>
            </a:r>
            <a:endParaRPr dirty="0">
              <a:solidFill>
                <a:schemeClr val="tx1"/>
              </a:solidFill>
            </a:endParaRPr>
          </a:p>
          <a:p>
            <a:pPr algn="ctr">
              <a:lnSpc>
                <a:spcPct val="100000"/>
              </a:lnSpc>
            </a:pPr>
            <a:r>
              <a:rPr lang="zh-CN" sz="2000" b="1" dirty="0">
                <a:solidFill>
                  <a:schemeClr val="tx1"/>
                </a:solidFill>
                <a:latin typeface="华文中宋"/>
                <a:ea typeface="华文中宋"/>
              </a:rPr>
              <a:t>分配到</a:t>
            </a:r>
            <a:r>
              <a:rPr lang="en-US" sz="2000" b="1" dirty="0">
                <a:solidFill>
                  <a:schemeClr val="tx1"/>
                </a:solidFill>
                <a:latin typeface="华文中宋"/>
                <a:ea typeface="华文中宋"/>
              </a:rPr>
              <a:t>m</a:t>
            </a:r>
            <a:r>
              <a:rPr lang="zh-CN" sz="2000" b="1" dirty="0">
                <a:solidFill>
                  <a:schemeClr val="tx1"/>
                </a:solidFill>
                <a:latin typeface="华文中宋"/>
                <a:ea typeface="华文中宋"/>
              </a:rPr>
              <a:t>个</a:t>
            </a:r>
            <a:endParaRPr dirty="0">
              <a:solidFill>
                <a:schemeClr val="tx1"/>
              </a:solidFill>
            </a:endParaRPr>
          </a:p>
          <a:p>
            <a:pPr algn="ctr">
              <a:lnSpc>
                <a:spcPct val="100000"/>
              </a:lnSpc>
            </a:pPr>
            <a:r>
              <a:rPr lang="zh-CN" altLang="en-US" sz="2000" b="1" dirty="0">
                <a:solidFill>
                  <a:schemeClr val="tx1"/>
                </a:solidFill>
                <a:latin typeface="华文中宋"/>
                <a:ea typeface="华文中宋"/>
              </a:rPr>
              <a:t>节点</a:t>
            </a:r>
            <a:r>
              <a:rPr lang="zh-CN" sz="2000" b="1" dirty="0">
                <a:solidFill>
                  <a:schemeClr val="tx1"/>
                </a:solidFill>
                <a:latin typeface="华文中宋"/>
                <a:ea typeface="华文中宋"/>
              </a:rPr>
              <a:t>的</a:t>
            </a:r>
            <a:endParaRPr dirty="0">
              <a:solidFill>
                <a:schemeClr val="tx1"/>
              </a:solidFill>
            </a:endParaRPr>
          </a:p>
          <a:p>
            <a:pPr algn="ctr">
              <a:lnSpc>
                <a:spcPct val="100000"/>
              </a:lnSpc>
            </a:pPr>
            <a:r>
              <a:rPr lang="zh-CN" sz="2000" b="1" dirty="0">
                <a:solidFill>
                  <a:schemeClr val="tx1"/>
                </a:solidFill>
                <a:latin typeface="华文中宋"/>
                <a:ea typeface="华文中宋"/>
              </a:rPr>
              <a:t>目标函数</a:t>
            </a:r>
            <a:endParaRPr dirty="0">
              <a:solidFill>
                <a:schemeClr val="tx1"/>
              </a:solidFill>
            </a:endParaRPr>
          </a:p>
        </p:txBody>
      </p:sp>
      <p:pic>
        <p:nvPicPr>
          <p:cNvPr id="7" name="图片 5"/>
          <p:cNvPicPr/>
          <p:nvPr/>
        </p:nvPicPr>
        <p:blipFill>
          <a:blip r:embed="rId3"/>
          <a:stretch/>
        </p:blipFill>
        <p:spPr>
          <a:xfrm>
            <a:off x="2369123" y="3084023"/>
            <a:ext cx="4959623" cy="3658058"/>
          </a:xfrm>
          <a:prstGeom prst="rect">
            <a:avLst/>
          </a:prstGeom>
          <a:ln>
            <a:noFill/>
          </a:ln>
        </p:spPr>
      </p:pic>
      <p:sp>
        <p:nvSpPr>
          <p:cNvPr id="9" name="CustomShape 3"/>
          <p:cNvSpPr/>
          <p:nvPr/>
        </p:nvSpPr>
        <p:spPr>
          <a:xfrm>
            <a:off x="6421844" y="4310309"/>
            <a:ext cx="2665440" cy="647640"/>
          </a:xfrm>
          <a:prstGeom prst="wedgeRoundRectCallout">
            <a:avLst>
              <a:gd name="adj1" fmla="val -60752"/>
              <a:gd name="adj2" fmla="val 58650"/>
              <a:gd name="adj3" fmla="val 16667"/>
            </a:avLst>
          </a:prstGeom>
          <a:solidFill>
            <a:srgbClr val="00B050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lIns="90000" tIns="46800" rIns="90000" bIns="46800"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MKP</a:t>
            </a: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模型的优越性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7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9" grpId="0" animBg="1"/>
      <p:bldP spid="210" grpId="0" animBg="1"/>
      <p:bldP spid="210" grpId="1" animBg="1"/>
      <p:bldP spid="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TextShape 1"/>
          <p:cNvSpPr txBox="1"/>
          <p:nvPr/>
        </p:nvSpPr>
        <p:spPr>
          <a:xfrm>
            <a:off x="1042920" y="404280"/>
            <a:ext cx="5616720" cy="5763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zh-CN" altLang="en-US" sz="3200" b="1" dirty="0">
                <a:latin typeface="华文中宋"/>
                <a:ea typeface="华文中宋"/>
              </a:rPr>
              <a:t>基于</a:t>
            </a:r>
            <a:r>
              <a:rPr lang="en-US" altLang="zh-CN" sz="3200" b="1" dirty="0">
                <a:latin typeface="华文中宋"/>
                <a:ea typeface="华文中宋"/>
              </a:rPr>
              <a:t>Memory</a:t>
            </a:r>
            <a:r>
              <a:rPr lang="zh-CN" altLang="en-US" sz="3200" b="1" dirty="0">
                <a:latin typeface="华文中宋"/>
                <a:ea typeface="华文中宋"/>
              </a:rPr>
              <a:t>的目标函数设计</a:t>
            </a:r>
            <a:endParaRPr lang="zh-CN" altLang="en-US" sz="3200" b="1" dirty="0"/>
          </a:p>
        </p:txBody>
      </p:sp>
      <p:sp>
        <p:nvSpPr>
          <p:cNvPr id="226" name="CustomShape 3"/>
          <p:cNvSpPr/>
          <p:nvPr/>
        </p:nvSpPr>
        <p:spPr>
          <a:xfrm>
            <a:off x="7524720" y="6284880"/>
            <a:ext cx="93348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r">
              <a:lnSpc>
                <a:spcPct val="100000"/>
              </a:lnSpc>
            </a:pPr>
            <a:fld id="{E98FC9FF-F5BC-4E87-8508-B13B9FC7AC67}" type="slidenum">
              <a:rPr lang="en-US" sz="1600">
                <a:latin typeface="Arial"/>
              </a:rPr>
              <a:t>24</a:t>
            </a:fld>
            <a:endParaRPr/>
          </a:p>
        </p:txBody>
      </p:sp>
      <p:pic>
        <p:nvPicPr>
          <p:cNvPr id="228" name="内容占位符 2"/>
          <p:cNvPicPr/>
          <p:nvPr/>
        </p:nvPicPr>
        <p:blipFill>
          <a:blip r:embed="rId2"/>
          <a:stretch/>
        </p:blipFill>
        <p:spPr>
          <a:xfrm>
            <a:off x="151003" y="1230840"/>
            <a:ext cx="4535640" cy="3816360"/>
          </a:xfrm>
          <a:prstGeom prst="rect">
            <a:avLst/>
          </a:prstGeom>
          <a:ln>
            <a:noFill/>
          </a:ln>
        </p:spPr>
      </p:pic>
      <p:sp>
        <p:nvSpPr>
          <p:cNvPr id="229" name="CustomShape 4"/>
          <p:cNvSpPr/>
          <p:nvPr/>
        </p:nvSpPr>
        <p:spPr>
          <a:xfrm>
            <a:off x="4686643" y="2147629"/>
            <a:ext cx="3168360" cy="1260589"/>
          </a:xfrm>
          <a:prstGeom prst="wedgeRoundRectCallout">
            <a:avLst>
              <a:gd name="adj1" fmla="val -84851"/>
              <a:gd name="adj2" fmla="val -16969"/>
              <a:gd name="adj3" fmla="val 16667"/>
            </a:avLst>
          </a:prstGeom>
          <a:solidFill>
            <a:srgbClr val="FFC000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lIns="90000" tIns="46800" rIns="90000" bIns="46800" anchor="ctr"/>
          <a:lstStyle/>
          <a:p>
            <a:pPr>
              <a:lnSpc>
                <a:spcPct val="100000"/>
              </a:lnSpc>
            </a:pPr>
            <a:r>
              <a:rPr lang="en-US" altLang="zh-CN" sz="2000" b="1" dirty="0">
                <a:solidFill>
                  <a:schemeClr val="tx1"/>
                </a:solidFill>
                <a:latin typeface="华文中宋"/>
                <a:ea typeface="华文中宋"/>
              </a:rPr>
              <a:t>1.</a:t>
            </a:r>
            <a:r>
              <a:rPr lang="zh-CN" sz="2000" b="1" dirty="0">
                <a:solidFill>
                  <a:schemeClr val="tx1"/>
                </a:solidFill>
                <a:latin typeface="华文中宋"/>
                <a:ea typeface="华文中宋"/>
              </a:rPr>
              <a:t>自定义</a:t>
            </a:r>
            <a:r>
              <a:rPr lang="en-US" sz="2000" b="1" dirty="0">
                <a:solidFill>
                  <a:schemeClr val="tx1"/>
                </a:solidFill>
                <a:latin typeface="华文中宋"/>
                <a:ea typeface="华文中宋"/>
              </a:rPr>
              <a:t>task</a:t>
            </a:r>
            <a:r>
              <a:rPr lang="zh-CN" sz="2000" b="1" dirty="0">
                <a:solidFill>
                  <a:schemeClr val="tx1"/>
                </a:solidFill>
                <a:latin typeface="华文中宋"/>
                <a:ea typeface="华文中宋"/>
              </a:rPr>
              <a:t>的</a:t>
            </a:r>
            <a:r>
              <a:rPr lang="en-US" sz="2000" b="1" dirty="0">
                <a:solidFill>
                  <a:schemeClr val="tx1"/>
                </a:solidFill>
                <a:latin typeface="华文中宋"/>
                <a:ea typeface="华文中宋"/>
              </a:rPr>
              <a:t>value</a:t>
            </a:r>
            <a:r>
              <a:rPr lang="zh-CN" sz="2000" b="1" dirty="0">
                <a:solidFill>
                  <a:schemeClr val="tx1"/>
                </a:solidFill>
                <a:latin typeface="华文中宋"/>
                <a:ea typeface="华文中宋"/>
              </a:rPr>
              <a:t>值</a:t>
            </a:r>
            <a:endParaRPr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r>
              <a:rPr lang="en-US" altLang="zh-CN" sz="2000" b="1" dirty="0">
                <a:solidFill>
                  <a:schemeClr val="tx1"/>
                </a:solidFill>
                <a:latin typeface="华文中宋"/>
                <a:ea typeface="华文中宋"/>
              </a:rPr>
              <a:t>2.</a:t>
            </a:r>
            <a:r>
              <a:rPr lang="zh-CN" altLang="en-US" sz="2000" b="1" dirty="0">
                <a:solidFill>
                  <a:schemeClr val="tx1"/>
                </a:solidFill>
                <a:latin typeface="华文中宋"/>
                <a:ea typeface="华文中宋"/>
              </a:rPr>
              <a:t>点积</a:t>
            </a:r>
            <a:r>
              <a:rPr lang="zh-CN" sz="2000" b="1" dirty="0">
                <a:solidFill>
                  <a:schemeClr val="tx1"/>
                </a:solidFill>
                <a:latin typeface="华文中宋"/>
                <a:ea typeface="华文中宋"/>
              </a:rPr>
              <a:t>组合成一维资源</a:t>
            </a:r>
            <a:endParaRPr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r>
              <a:rPr lang="en-US" altLang="zh-CN" sz="2000" b="1" dirty="0">
                <a:solidFill>
                  <a:schemeClr val="tx1"/>
                </a:solidFill>
                <a:latin typeface="华文中宋"/>
                <a:ea typeface="华文中宋"/>
              </a:rPr>
              <a:t>3.</a:t>
            </a:r>
            <a:r>
              <a:rPr lang="zh-CN" sz="2000" b="1" dirty="0">
                <a:solidFill>
                  <a:schemeClr val="tx1"/>
                </a:solidFill>
                <a:latin typeface="华文中宋"/>
                <a:ea typeface="华文中宋"/>
              </a:rPr>
              <a:t>参数区分</a:t>
            </a:r>
            <a:r>
              <a:rPr lang="en-US" sz="2000" b="1" dirty="0">
                <a:solidFill>
                  <a:schemeClr val="tx1"/>
                </a:solidFill>
                <a:latin typeface="华文中宋"/>
                <a:ea typeface="华文中宋"/>
              </a:rPr>
              <a:t>tasks</a:t>
            </a:r>
            <a:r>
              <a:rPr lang="zh-CN" altLang="en-US" sz="2000" b="1" dirty="0">
                <a:solidFill>
                  <a:schemeClr val="tx1"/>
                </a:solidFill>
                <a:latin typeface="华文中宋"/>
                <a:ea typeface="华文中宋"/>
              </a:rPr>
              <a:t>种类</a:t>
            </a:r>
            <a:endParaRPr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ustomShape 4"/>
              <p:cNvSpPr/>
              <p:nvPr/>
            </p:nvSpPr>
            <p:spPr>
              <a:xfrm>
                <a:off x="4686643" y="1335633"/>
                <a:ext cx="3116237" cy="561796"/>
              </a:xfrm>
              <a:prstGeom prst="wedgeRoundRectCallout">
                <a:avLst>
                  <a:gd name="adj1" fmla="val -70801"/>
                  <a:gd name="adj2" fmla="val 30004"/>
                  <a:gd name="adj3" fmla="val 16667"/>
                </a:avLst>
              </a:prstGeom>
              <a:solidFill>
                <a:srgbClr val="00B050"/>
              </a:solidFill>
              <a:ln/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wrap="none" lIns="90000" tIns="46800" rIns="90000" bIns="46800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zh-CN" altLang="en-US" sz="2000" b="1" dirty="0">
                    <a:solidFill>
                      <a:schemeClr val="tx1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任务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中宋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中宋"/>
                          </a:rPr>
                          <m:t>𝒕</m:t>
                        </m:r>
                      </m:e>
                      <m:sub>
                        <m:r>
                          <a:rPr lang="en-US" altLang="zh-CN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中宋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zh-CN" altLang="en-US" sz="2000" b="1" dirty="0">
                    <a:solidFill>
                      <a:schemeClr val="tx1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是否分配到节点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altLang="zh-CN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</m:oMath>
                </a14:m>
                <a:endParaRPr sz="2000" b="1" dirty="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</mc:Choice>
        <mc:Fallback xmlns="">
          <p:sp>
            <p:nvSpPr>
              <p:cNvPr id="9" name="CustomShap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6643" y="1335633"/>
                <a:ext cx="3116237" cy="561796"/>
              </a:xfrm>
              <a:prstGeom prst="wedgeRoundRectCallout">
                <a:avLst>
                  <a:gd name="adj1" fmla="val -70801"/>
                  <a:gd name="adj2" fmla="val 30004"/>
                  <a:gd name="adj3" fmla="val 16667"/>
                </a:avLst>
              </a:prstGeom>
              <a:blipFill>
                <a:blip r:embed="rId3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圆角矩形 2"/>
          <p:cNvSpPr/>
          <p:nvPr/>
        </p:nvSpPr>
        <p:spPr>
          <a:xfrm>
            <a:off x="798023" y="2842951"/>
            <a:ext cx="3266902" cy="1762298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9" grpId="0" animBg="1"/>
      <p:bldP spid="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Shape 1"/>
          <p:cNvSpPr txBox="1"/>
          <p:nvPr/>
        </p:nvSpPr>
        <p:spPr>
          <a:xfrm>
            <a:off x="1042920" y="404280"/>
            <a:ext cx="5616720" cy="5763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zh-CN" altLang="en-US" sz="3200" b="1" dirty="0">
                <a:latin typeface="华文中宋"/>
                <a:ea typeface="华文中宋"/>
              </a:rPr>
              <a:t>基于</a:t>
            </a:r>
            <a:r>
              <a:rPr lang="en-US" altLang="zh-CN" sz="3200" b="1" dirty="0">
                <a:latin typeface="华文中宋"/>
                <a:ea typeface="华文中宋"/>
              </a:rPr>
              <a:t>Time</a:t>
            </a:r>
            <a:r>
              <a:rPr lang="zh-CN" altLang="en-US" sz="3200" b="1" dirty="0">
                <a:latin typeface="华文中宋"/>
                <a:ea typeface="华文中宋"/>
              </a:rPr>
              <a:t>的目标函数设计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2" name="TextShape 2"/>
              <p:cNvSpPr txBox="1"/>
              <p:nvPr/>
            </p:nvSpPr>
            <p:spPr>
              <a:xfrm>
                <a:off x="108000" y="1196640"/>
                <a:ext cx="8640720" cy="281009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/>
              <a:lstStyle/>
              <a:p>
                <a:pPr>
                  <a:lnSpc>
                    <a:spcPct val="100000"/>
                  </a:lnSpc>
                  <a:buSzPct val="70000"/>
                  <a:buFont typeface="Wingdings" charset="2"/>
                  <a:buChar char=""/>
                </a:pPr>
                <a:r>
                  <a:rPr lang="en-US" altLang="zh-CN" sz="20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 Time</a:t>
                </a:r>
                <a:r>
                  <a:rPr lang="zh-CN" altLang="en-US" sz="20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目标函数设计：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000" b="1" i="1" smtClean="0">
                            <a:latin typeface="Cambria Math" panose="02040503050406030204" pitchFamily="18" charset="0"/>
                            <a:ea typeface="华文楷体"/>
                          </a:rPr>
                        </m:ctrlPr>
                      </m:sSubPr>
                      <m:e>
                        <m:r>
                          <a:rPr lang="zh-CN" altLang="en-US" sz="2000" b="1" i="1" smtClean="0">
                            <a:latin typeface="Cambria Math" panose="02040503050406030204" pitchFamily="18" charset="0"/>
                            <a:ea typeface="华文楷体"/>
                          </a:rPr>
                          <m:t>𝒀</m:t>
                        </m:r>
                      </m:e>
                      <m:sub>
                        <m:r>
                          <a:rPr lang="en-US" altLang="zh-CN" sz="2000" b="1" i="1">
                            <a:latin typeface="Cambria Math" panose="02040503050406030204" pitchFamily="18" charset="0"/>
                            <a:ea typeface="华文楷体"/>
                          </a:rPr>
                          <m:t>𝒕𝒊𝒎𝒆</m:t>
                        </m:r>
                      </m:sub>
                    </m:sSub>
                    <m:r>
                      <a:rPr lang="en-US" altLang="zh-CN" sz="2000" b="1" i="1">
                        <a:latin typeface="Cambria Math" panose="02040503050406030204" pitchFamily="18" charset="0"/>
                        <a:ea typeface="华文楷体"/>
                      </a:rPr>
                      <m:t>=</m:t>
                    </m:r>
                    <m:sSub>
                      <m:sSub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  <a:ea typeface="华文楷体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ea typeface="华文楷体"/>
                          </a:rPr>
                          <m:t>𝒀</m:t>
                        </m:r>
                      </m:e>
                      <m:sub>
                        <m:r>
                          <a:rPr lang="en-US" altLang="zh-CN" sz="2000" b="1" i="1">
                            <a:latin typeface="Cambria Math" panose="02040503050406030204" pitchFamily="18" charset="0"/>
                            <a:ea typeface="华文楷体"/>
                          </a:rPr>
                          <m:t>𝒅𝒆𝒑𝒆𝒏𝒅𝒆𝒏𝒄𝒚</m:t>
                        </m:r>
                      </m:sub>
                    </m:sSub>
                    <m:r>
                      <a:rPr lang="en-US" altLang="zh-CN" sz="2000" b="1" i="1">
                        <a:latin typeface="Cambria Math" panose="02040503050406030204" pitchFamily="18" charset="0"/>
                        <a:ea typeface="华文楷体"/>
                      </a:rPr>
                      <m:t>+</m:t>
                    </m:r>
                    <m:sSub>
                      <m:sSub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  <a:ea typeface="华文楷体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ea typeface="华文楷体"/>
                          </a:rPr>
                          <m:t>𝒀</m:t>
                        </m:r>
                      </m:e>
                      <m:sub>
                        <m:r>
                          <a:rPr lang="en-US" altLang="zh-CN" sz="2000" b="1" i="1">
                            <a:latin typeface="Cambria Math" panose="02040503050406030204" pitchFamily="18" charset="0"/>
                            <a:ea typeface="华文楷体"/>
                          </a:rPr>
                          <m:t>𝒂𝒅𝒂𝒑𝒕𝒊𝒗𝒆</m:t>
                        </m:r>
                      </m:sub>
                    </m:sSub>
                  </m:oMath>
                </a14:m>
                <a:endParaRPr lang="en-US" altLang="zh-CN" b="1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 lvl="1">
                  <a:buSzPct val="70000"/>
                  <a:buFont typeface="Wingdings" charset="2"/>
                  <a:buChar char=""/>
                </a:pPr>
                <a:r>
                  <a:rPr lang="en-US" altLang="zh-CN" b="1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 </a:t>
                </a:r>
                <a:r>
                  <a:rPr lang="en-US" altLang="zh-CN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Dependency</a:t>
                </a:r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分析</a:t>
                </a:r>
                <a:r>
                  <a:rPr lang="zh-CN" altLang="en-US" b="1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𝒀</m:t>
                        </m:r>
                      </m:e>
                      <m:sub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𝒅𝒆𝒑𝒆𝒏𝒅𝒆𝒏𝒄𝒚</m:t>
                        </m:r>
                      </m:sub>
                    </m:sSub>
                    <m:r>
                      <a:rPr lang="en-US" altLang="zh-CN" b="1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b="1" i="1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𝑷</m:t>
                        </m:r>
                      </m:sup>
                      <m:e>
                        <m:sSub>
                          <m:sSubPr>
                            <m:ctrlPr>
                              <a:rPr lang="en-US" altLang="zh-C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𝑫</m:t>
                            </m:r>
                          </m:e>
                          <m:sub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nary>
                  </m:oMath>
                </a14:m>
                <a:endParaRPr lang="en-US" altLang="zh-CN" b="1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 lvl="2">
                  <a:buSzPct val="70000"/>
                  <a:buFont typeface="Wingdings" charset="2"/>
                  <a:buChar char=""/>
                </a:pPr>
                <a:r>
                  <a:rPr lang="en-US" altLang="zh-CN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 </a:t>
                </a:r>
                <a:r>
                  <a:rPr lang="en-US" altLang="zh-CN" sz="16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AM</a:t>
                </a:r>
                <a:r>
                  <a:rPr lang="zh-CN" altLang="en-US" sz="16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任务运行：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6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600" i="1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CN" sz="1600" i="1">
                            <a:latin typeface="Cambria Math" panose="02040503050406030204" pitchFamily="18" charset="0"/>
                          </a:rPr>
                          <m:t>am</m:t>
                        </m:r>
                      </m:sup>
                    </m:sSubSup>
                    <m:r>
                      <a:rPr lang="en-US" altLang="zh-CN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sz="1600" i="1" smtClean="0">
                        <a:latin typeface="Cambria Math" panose="02040503050406030204" pitchFamily="18" charset="0"/>
                      </a:rPr>
                      <m:t>𝜉</m:t>
                    </m:r>
                  </m:oMath>
                </a14:m>
                <a:endParaRPr lang="en-US" altLang="zh-CN" sz="1600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 lvl="2">
                  <a:buSzPct val="70000"/>
                  <a:buFont typeface="Wingdings" charset="2"/>
                  <a:buChar char=""/>
                </a:pPr>
                <a:r>
                  <a:rPr lang="en-US" altLang="zh-CN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 </a:t>
                </a:r>
                <a:r>
                  <a:rPr lang="en-US" altLang="zh-CN" sz="16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Map</a:t>
                </a:r>
                <a:r>
                  <a:rPr lang="zh-CN" altLang="en-US" sz="16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任务运行：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600" i="1" smtClean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</m:ctrlPr>
                      </m:sSubSup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𝐷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600" i="1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i</m:t>
                        </m:r>
                      </m:sub>
                      <m:sup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𝑚</m:t>
                        </m:r>
                      </m:sup>
                    </m:sSubSup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=</m:t>
                    </m:r>
                    <m:d>
                      <m:d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US" altLang="zh-CN" sz="1600" i="1" smtClean="0">
                                    <a:latin typeface="Cambria Math" panose="02040503050406030204" pitchFamily="18" charset="0"/>
                                    <a:ea typeface="华文中宋" panose="02010600040101010101" pitchFamily="2" charset="-122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  <a:ea typeface="华文中宋" panose="02010600040101010101" pitchFamily="2" charset="-122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  <a:ea typeface="华文中宋" panose="02010600040101010101" pitchFamily="2" charset="-122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  <a:ea typeface="华文中宋" panose="02010600040101010101" pitchFamily="2" charset="-122"/>
                                  </a:rPr>
                                  <m:t>𝑚</m:t>
                                </m:r>
                              </m:sup>
                            </m:sSubSup>
                          </m:num>
                          <m:den>
                            <m:sSup>
                              <m:sSupPr>
                                <m:ctrlPr>
                                  <a:rPr lang="en-US" altLang="zh-CN" sz="1600" i="1" smtClean="0">
                                    <a:latin typeface="Cambria Math" panose="02040503050406030204" pitchFamily="18" charset="0"/>
                                    <a:ea typeface="华文中宋" panose="02010600040101010101" pitchFamily="2" charset="-122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  <a:ea typeface="华文中宋" panose="02010600040101010101" pitchFamily="2" charset="-122"/>
                                  </a:rPr>
                                  <m:t>𝑇</m:t>
                                </m:r>
                              </m:e>
                              <m:sup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  <a:ea typeface="华文中宋" panose="02010600040101010101" pitchFamily="2" charset="-122"/>
                                  </a:rPr>
                                  <m:t>𝑚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d>
                      <m:d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1600" i="1" smtClean="0"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</m:ctrlPr>
                          </m:sSubSup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  <m:t>𝑟</m:t>
                            </m:r>
                          </m:sup>
                        </m:sSubSup>
                        <m:r>
                          <a:rPr lang="en-US" altLang="zh-CN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bSup>
                          <m:sSubSupPr>
                            <m:ctrlPr>
                              <a:rPr lang="en-US" altLang="zh-CN" sz="1600" i="1" smtClean="0"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</m:ctrlPr>
                          </m:sSubSup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  <m:t>𝑟</m:t>
                            </m:r>
                          </m:sup>
                        </m:sSubSup>
                      </m:e>
                    </m:d>
                  </m:oMath>
                </a14:m>
                <a:endParaRPr lang="en-US" altLang="zh-CN" sz="1600" b="0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 lvl="2">
                  <a:buSzPct val="70000"/>
                  <a:buFont typeface="Wingdings" charset="2"/>
                  <a:buChar char=""/>
                </a:pPr>
                <a:r>
                  <a:rPr lang="en-US" altLang="zh-CN" sz="16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 Reduce</a:t>
                </a:r>
                <a:r>
                  <a:rPr lang="zh-CN" altLang="en-US" sz="16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任务运行：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600" i="1" smtClean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</m:ctrlPr>
                      </m:sSubSup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𝐷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600" i="1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i</m:t>
                        </m:r>
                      </m:sub>
                      <m:sup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𝑟</m:t>
                        </m:r>
                      </m:sup>
                    </m:sSubSup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=</m:t>
                    </m:r>
                    <m:sSubSup>
                      <m:sSubSupPr>
                        <m:ctrlPr>
                          <a:rPr lang="en-US" altLang="zh-CN" sz="1600" i="1" smtClean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</m:ctrlPr>
                      </m:sSubSup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𝐷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𝑖</m:t>
                        </m:r>
                      </m:sub>
                      <m:sup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𝑚</m:t>
                        </m:r>
                      </m:sup>
                    </m:sSubSup>
                    <m:r>
                      <a:rPr lang="en-US" altLang="zh-CN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altLang="zh-CN" sz="1600" i="1" smtClean="0"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</m:ctrlPr>
                          </m:sSubSup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  <m:t>𝑂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  <m:t>𝑚</m:t>
                            </m:r>
                          </m:sup>
                        </m:sSubSup>
                        <m:r>
                          <a:rPr lang="en-US" altLang="zh-CN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bSup>
                          <m:sSubSupPr>
                            <m:ctrlPr>
                              <a:rPr lang="en-US" altLang="zh-CN" sz="1600" i="1" smtClean="0"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</m:ctrlPr>
                          </m:sSubSup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  <m:t>𝑚</m:t>
                            </m:r>
                          </m:sup>
                        </m:sSubSup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+</m:t>
                        </m:r>
                        <m:sSubSup>
                          <m:sSubSupPr>
                            <m:ctrlPr>
                              <a:rPr lang="en-US" altLang="zh-CN" sz="1600" i="1" smtClean="0"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</m:ctrlPr>
                          </m:sSubSup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  <m:t>𝑂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  <m:t>𝑟</m:t>
                            </m:r>
                          </m:sup>
                        </m:sSubSup>
                        <m:r>
                          <a:rPr lang="en-US" altLang="zh-CN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bSup>
                          <m:sSubSupPr>
                            <m:ctrlPr>
                              <a:rPr lang="en-US" altLang="zh-CN" sz="1600" i="1" smtClean="0"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</m:ctrlPr>
                          </m:sSubSup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  <m:t>𝑟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US" altLang="zh-CN" sz="1600" i="1" smtClean="0"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</m:ctrlPr>
                          </m:sSubSup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  <m:t>𝑂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  <m:t>𝑟</m:t>
                            </m:r>
                          </m:sup>
                        </m:sSubSup>
                        <m:r>
                          <a:rPr lang="en-US" altLang="zh-CN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bSup>
                          <m:sSubSupPr>
                            <m:ctrlPr>
                              <a:rPr lang="en-US" altLang="zh-CN" sz="1600" i="1" smtClean="0"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</m:ctrlPr>
                          </m:sSubSup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  <m:t>𝑟</m:t>
                            </m:r>
                          </m:sup>
                        </m:sSubSup>
                      </m:den>
                    </m:f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)</m:t>
                    </m:r>
                  </m:oMath>
                </a14:m>
                <a:endParaRPr lang="en-US" altLang="zh-CN" sz="1600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 lvl="1">
                  <a:buSzPct val="70000"/>
                  <a:buFont typeface="Wingdings" charset="2"/>
                  <a:buChar char=""/>
                </a:pPr>
                <a:r>
                  <a:rPr lang="en-US" altLang="zh-CN" b="1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 </a:t>
                </a:r>
                <a:r>
                  <a:rPr lang="en-US" altLang="zh-CN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Adaptive</a:t>
                </a:r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分析</a:t>
                </a:r>
                <a:r>
                  <a:rPr lang="zh-CN" altLang="en-US" b="1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𝒀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𝒂𝒅𝒂𝒑𝒕𝒊𝒗𝒆</m:t>
                        </m:r>
                      </m:sub>
                    </m:sSub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=−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𝒋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𝒎</m:t>
                        </m:r>
                      </m:sup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𝒎𝒂𝒙</m:t>
                        </m:r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 smtClean="0">
                                <a:latin typeface="Cambria Math" panose="02040503050406030204" pitchFamily="18" charset="0"/>
                              </a:rPr>
                              <m:t>𝝓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𝒊𝒋</m:t>
                            </m:r>
                          </m:sub>
                        </m:sSub>
                      </m:e>
                    </m:nary>
                  </m:oMath>
                </a14:m>
                <a:endParaRPr lang="en-US" altLang="zh-CN" b="1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 lvl="2">
                  <a:buSzPct val="70000"/>
                  <a:buFont typeface="Wingdings" charset="2"/>
                  <a:buChar char=""/>
                </a:pPr>
                <a:r>
                  <a:rPr lang="en-US" altLang="zh-CN" b="1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 </a:t>
                </a:r>
                <a:r>
                  <a:rPr lang="en-US" altLang="zh-CN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task</a:t>
                </a:r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初始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b="0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为</a:t>
                </a:r>
                <a:r>
                  <a:rPr lang="en-US" altLang="zh-CN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0</a:t>
                </a:r>
              </a:p>
              <a:p>
                <a:pPr lvl="2">
                  <a:buSzPct val="70000"/>
                  <a:buFont typeface="Wingdings" charset="2"/>
                  <a:buChar char=""/>
                </a:pPr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同种类</a:t>
                </a:r>
                <a:r>
                  <a:rPr lang="en-US" altLang="zh-CN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task</a:t>
                </a:r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时间预测</a:t>
                </a:r>
              </a:p>
            </p:txBody>
          </p:sp>
        </mc:Choice>
        <mc:Fallback xmlns="">
          <p:sp>
            <p:nvSpPr>
              <p:cNvPr id="182" name="TextShap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000" y="1196640"/>
                <a:ext cx="8640720" cy="2810095"/>
              </a:xfrm>
              <a:prstGeom prst="rect">
                <a:avLst/>
              </a:prstGeom>
              <a:blipFill>
                <a:blip r:embed="rId2"/>
                <a:stretch>
                  <a:fillRect l="-141" t="-3254" b="-43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3" name="CustomShape 3"/>
          <p:cNvSpPr/>
          <p:nvPr/>
        </p:nvSpPr>
        <p:spPr>
          <a:xfrm>
            <a:off x="7524720" y="6284880"/>
            <a:ext cx="93348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r">
              <a:lnSpc>
                <a:spcPct val="100000"/>
              </a:lnSpc>
            </a:pPr>
            <a:fld id="{117D6E93-5D4F-44F6-8444-C097C7EFA9E9}" type="slidenum">
              <a:rPr lang="en-US" sz="1600">
                <a:latin typeface="Arial"/>
              </a:rPr>
              <a:t>25</a:t>
            </a:fld>
            <a:endParaRPr/>
          </a:p>
        </p:txBody>
      </p:sp>
      <p:sp>
        <p:nvSpPr>
          <p:cNvPr id="7" name="CustomShape 3"/>
          <p:cNvSpPr/>
          <p:nvPr/>
        </p:nvSpPr>
        <p:spPr>
          <a:xfrm>
            <a:off x="5785953" y="1742728"/>
            <a:ext cx="2751218" cy="1152360"/>
          </a:xfrm>
          <a:prstGeom prst="wedgeRoundRectCallout">
            <a:avLst>
              <a:gd name="adj1" fmla="val -67565"/>
              <a:gd name="adj2" fmla="val 5512"/>
              <a:gd name="adj3" fmla="val 16667"/>
            </a:avLst>
          </a:prstGeom>
          <a:solidFill>
            <a:srgbClr val="FFC000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lIns="90000" tIns="46800" rIns="90000" bIns="46800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1. A</a:t>
            </a:r>
            <a:r>
              <a:rPr lang="zh-CN" sz="16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代表已经分配任务数目</a:t>
            </a:r>
            <a:endParaRPr dirty="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lnSpc>
                <a:spcPct val="100000"/>
              </a:lnSpc>
            </a:pPr>
            <a:r>
              <a:rPr lang="en-US" sz="16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2. R</a:t>
            </a:r>
            <a:r>
              <a:rPr lang="zh-CN" sz="16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代表任务价值</a:t>
            </a:r>
            <a:endParaRPr dirty="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lnSpc>
                <a:spcPct val="100000"/>
              </a:lnSpc>
            </a:pPr>
            <a:r>
              <a:rPr lang="en-US" sz="16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3. T</a:t>
            </a:r>
            <a:r>
              <a:rPr lang="zh-CN" sz="16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代表所有任务数目</a:t>
            </a:r>
            <a:endParaRPr dirty="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lnSpc>
                <a:spcPct val="100000"/>
              </a:lnSpc>
            </a:pPr>
            <a:r>
              <a:rPr lang="en-US" sz="16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4. O</a:t>
            </a:r>
            <a:r>
              <a:rPr lang="zh-CN" sz="16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代表正在运行任务数目</a:t>
            </a:r>
            <a:endParaRPr dirty="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pic>
        <p:nvPicPr>
          <p:cNvPr id="8" name="图片 6"/>
          <p:cNvPicPr/>
          <p:nvPr/>
        </p:nvPicPr>
        <p:blipFill>
          <a:blip r:embed="rId3"/>
          <a:stretch/>
        </p:blipFill>
        <p:spPr>
          <a:xfrm>
            <a:off x="1295215" y="4006734"/>
            <a:ext cx="5720727" cy="2626821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35767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barn(inVertical)">
                                      <p:cBhvr additive="repl"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TextShape 1"/>
          <p:cNvSpPr txBox="1"/>
          <p:nvPr/>
        </p:nvSpPr>
        <p:spPr>
          <a:xfrm>
            <a:off x="1042920" y="404280"/>
            <a:ext cx="5616720" cy="5763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zh-CN" altLang="en-US" sz="3200" b="1" dirty="0">
                <a:latin typeface="华文中宋"/>
                <a:ea typeface="华文中宋"/>
              </a:rPr>
              <a:t>基于</a:t>
            </a:r>
            <a:r>
              <a:rPr lang="en-US" altLang="zh-CN" sz="3200" b="1" dirty="0">
                <a:latin typeface="华文中宋"/>
                <a:ea typeface="华文中宋"/>
              </a:rPr>
              <a:t>Time</a:t>
            </a:r>
            <a:r>
              <a:rPr lang="zh-CN" altLang="en-US" sz="3200" b="1" dirty="0">
                <a:latin typeface="华文中宋"/>
                <a:ea typeface="华文中宋"/>
              </a:rPr>
              <a:t>的目标函数设计</a:t>
            </a:r>
            <a:endParaRPr lang="zh-CN" altLang="en-US" sz="3200" b="1" dirty="0"/>
          </a:p>
        </p:txBody>
      </p:sp>
      <p:pic>
        <p:nvPicPr>
          <p:cNvPr id="231" name="内容占位符 2"/>
          <p:cNvPicPr/>
          <p:nvPr/>
        </p:nvPicPr>
        <p:blipFill>
          <a:blip r:embed="rId2"/>
          <a:stretch/>
        </p:blipFill>
        <p:spPr>
          <a:xfrm>
            <a:off x="55440" y="1195560"/>
            <a:ext cx="8839440" cy="3382920"/>
          </a:xfrm>
          <a:prstGeom prst="rect">
            <a:avLst/>
          </a:prstGeom>
          <a:ln>
            <a:noFill/>
          </a:ln>
        </p:spPr>
      </p:pic>
      <p:sp>
        <p:nvSpPr>
          <p:cNvPr id="232" name="CustomShape 2"/>
          <p:cNvSpPr/>
          <p:nvPr/>
        </p:nvSpPr>
        <p:spPr>
          <a:xfrm>
            <a:off x="7524720" y="6284880"/>
            <a:ext cx="93348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r">
              <a:lnSpc>
                <a:spcPct val="100000"/>
              </a:lnSpc>
            </a:pPr>
            <a:fld id="{F033B517-9BB5-41DD-AE93-7F0A8D4A06DE}" type="slidenum">
              <a:rPr lang="en-US" sz="1600">
                <a:latin typeface="Arial"/>
              </a:rPr>
              <a:t>26</a:t>
            </a:fld>
            <a:endParaRPr/>
          </a:p>
        </p:txBody>
      </p:sp>
      <p:sp>
        <p:nvSpPr>
          <p:cNvPr id="233" name="CustomShape 3"/>
          <p:cNvSpPr/>
          <p:nvPr/>
        </p:nvSpPr>
        <p:spPr>
          <a:xfrm>
            <a:off x="5869080" y="836640"/>
            <a:ext cx="3024000" cy="1152360"/>
          </a:xfrm>
          <a:prstGeom prst="wedgeRoundRectCallout">
            <a:avLst/>
          </a:prstGeom>
          <a:solidFill>
            <a:srgbClr val="CCFFC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en-US" sz="1600" b="1">
                <a:latin typeface="华文中宋"/>
                <a:ea typeface="华文中宋"/>
              </a:rPr>
              <a:t>A</a:t>
            </a:r>
            <a:r>
              <a:rPr lang="zh-CN" sz="1600" b="1">
                <a:latin typeface="华文中宋"/>
                <a:ea typeface="华文中宋"/>
              </a:rPr>
              <a:t>代表已经分配任务数目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1600" b="1">
                <a:latin typeface="华文中宋"/>
                <a:ea typeface="华文中宋"/>
              </a:rPr>
              <a:t>R</a:t>
            </a:r>
            <a:r>
              <a:rPr lang="zh-CN" sz="1600" b="1">
                <a:latin typeface="华文中宋"/>
                <a:ea typeface="华文中宋"/>
              </a:rPr>
              <a:t>代表任务价值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1600" b="1">
                <a:latin typeface="华文中宋"/>
                <a:ea typeface="华文中宋"/>
              </a:rPr>
              <a:t>T</a:t>
            </a:r>
            <a:r>
              <a:rPr lang="zh-CN" sz="1600" b="1">
                <a:latin typeface="华文中宋"/>
                <a:ea typeface="华文中宋"/>
              </a:rPr>
              <a:t>代表所有任务数目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1600" b="1">
                <a:latin typeface="华文中宋"/>
                <a:ea typeface="华文中宋"/>
              </a:rPr>
              <a:t>O</a:t>
            </a:r>
            <a:r>
              <a:rPr lang="zh-CN" sz="1600" b="1">
                <a:latin typeface="华文中宋"/>
                <a:ea typeface="华文中宋"/>
              </a:rPr>
              <a:t>代表正在运行任务数目</a:t>
            </a:r>
            <a:endParaRPr/>
          </a:p>
        </p:txBody>
      </p:sp>
      <p:pic>
        <p:nvPicPr>
          <p:cNvPr id="234" name="图片 6"/>
          <p:cNvPicPr/>
          <p:nvPr/>
        </p:nvPicPr>
        <p:blipFill>
          <a:blip r:embed="rId3"/>
          <a:stretch/>
        </p:blipFill>
        <p:spPr>
          <a:xfrm>
            <a:off x="1403280" y="4581360"/>
            <a:ext cx="5472360" cy="2162520"/>
          </a:xfrm>
          <a:prstGeom prst="rect">
            <a:avLst/>
          </a:prstGeom>
          <a:ln>
            <a:noFill/>
          </a:ln>
        </p:spPr>
      </p:pic>
      <p:pic>
        <p:nvPicPr>
          <p:cNvPr id="235" name="圆角矩形标注 7"/>
          <p:cNvPicPr/>
          <p:nvPr/>
        </p:nvPicPr>
        <p:blipFill>
          <a:blip r:embed="rId4"/>
          <a:stretch/>
        </p:blipFill>
        <p:spPr>
          <a:xfrm>
            <a:off x="3932280" y="3571920"/>
            <a:ext cx="4309920" cy="5922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barn(inVertical)">
                                      <p:cBhvr additive="repl">
                                        <p:cTn id="7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barn(inVertical)">
                                      <p:cBhvr additive="repl">
                                        <p:cTn id="18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TextShape 1"/>
          <p:cNvSpPr txBox="1"/>
          <p:nvPr/>
        </p:nvSpPr>
        <p:spPr>
          <a:xfrm>
            <a:off x="1042920" y="404280"/>
            <a:ext cx="5616720" cy="5763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en-US" sz="3200">
                <a:latin typeface="华文中宋"/>
                <a:ea typeface="华文中宋"/>
              </a:rPr>
              <a:t>YARN——</a:t>
            </a:r>
            <a:r>
              <a:rPr lang="zh-CN" sz="3200">
                <a:latin typeface="华文中宋"/>
                <a:ea typeface="华文中宋"/>
              </a:rPr>
              <a:t>资源调度算法实现</a:t>
            </a:r>
            <a:endParaRPr/>
          </a:p>
        </p:txBody>
      </p:sp>
      <p:sp>
        <p:nvSpPr>
          <p:cNvPr id="212" name="TextShape 2"/>
          <p:cNvSpPr txBox="1"/>
          <p:nvPr/>
        </p:nvSpPr>
        <p:spPr>
          <a:xfrm>
            <a:off x="108000" y="1196640"/>
            <a:ext cx="8640720" cy="38163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  <a:buSzPct val="70000"/>
              <a:buFont typeface="Wingdings" charset="2"/>
              <a:buChar char=""/>
            </a:pPr>
            <a:r>
              <a:rPr lang="zh-CN" sz="2000" dirty="0">
                <a:latin typeface="华文楷体"/>
                <a:ea typeface="华文楷体"/>
              </a:rPr>
              <a:t>人工鱼群算法：</a:t>
            </a:r>
            <a:endParaRPr dirty="0"/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"/>
            </a:pPr>
            <a:r>
              <a:rPr lang="zh-CN" sz="2000" b="1" dirty="0">
                <a:latin typeface="华文楷体"/>
                <a:ea typeface="华文楷体"/>
              </a:rPr>
              <a:t>优化问题</a:t>
            </a:r>
            <a:r>
              <a:rPr lang="zh-CN" sz="1600" dirty="0">
                <a:latin typeface="华文楷体"/>
                <a:ea typeface="华文楷体"/>
              </a:rPr>
              <a:t>的解决存在于许多领域，对各行各业的发展都有着巨大的应用前景，而在优化问题中，</a:t>
            </a:r>
            <a:r>
              <a:rPr lang="zh-CN" sz="2000" b="1" dirty="0">
                <a:latin typeface="华文楷体"/>
                <a:ea typeface="华文楷体"/>
              </a:rPr>
              <a:t>人工智能的思想</a:t>
            </a:r>
            <a:r>
              <a:rPr lang="zh-CN" sz="1600" dirty="0">
                <a:latin typeface="华文楷体"/>
                <a:ea typeface="华文楷体"/>
              </a:rPr>
              <a:t>越来越普及，通过将</a:t>
            </a:r>
            <a:r>
              <a:rPr lang="zh-CN" sz="2000" b="1" dirty="0">
                <a:latin typeface="华文楷体"/>
                <a:ea typeface="华文楷体"/>
              </a:rPr>
              <a:t>动物自治体的模式</a:t>
            </a:r>
            <a:r>
              <a:rPr lang="zh-CN" sz="1600" dirty="0">
                <a:latin typeface="华文楷体"/>
                <a:ea typeface="华文楷体"/>
              </a:rPr>
              <a:t>引入到优化问题的解决中，形成了一系列算法：蚁群算法，人工鱼群算法，蜂群算法等，其中在解决组合优化等问题中，</a:t>
            </a:r>
            <a:r>
              <a:rPr lang="zh-CN" sz="2000" b="1" dirty="0">
                <a:latin typeface="华文楷体"/>
                <a:ea typeface="华文楷体"/>
              </a:rPr>
              <a:t>人工鱼群算法的性能较为突出</a:t>
            </a:r>
            <a:r>
              <a:rPr lang="zh-CN" sz="1600" dirty="0">
                <a:latin typeface="华文楷体"/>
                <a:ea typeface="华文楷体"/>
              </a:rPr>
              <a:t>，人工鱼群算法有着</a:t>
            </a:r>
            <a:r>
              <a:rPr lang="zh-CN" b="1" dirty="0">
                <a:latin typeface="华文楷体"/>
                <a:ea typeface="华文楷体"/>
              </a:rPr>
              <a:t>并行处理的能力，寻优速度较快，具备全局寻优的能力</a:t>
            </a:r>
            <a:r>
              <a:rPr lang="zh-CN" sz="1600" dirty="0">
                <a:latin typeface="华文楷体"/>
                <a:ea typeface="华文楷体"/>
              </a:rPr>
              <a:t>。</a:t>
            </a:r>
            <a:endParaRPr dirty="0"/>
          </a:p>
          <a:p>
            <a:pPr>
              <a:lnSpc>
                <a:spcPct val="100000"/>
              </a:lnSpc>
              <a:buSzPct val="70000"/>
              <a:buFont typeface="Wingdings" charset="2"/>
              <a:buChar char=""/>
            </a:pPr>
            <a:r>
              <a:rPr lang="zh-CN" sz="2000" dirty="0">
                <a:latin typeface="华文楷体"/>
                <a:ea typeface="华文楷体"/>
              </a:rPr>
              <a:t>资源调度器实现：</a:t>
            </a:r>
            <a:endParaRPr dirty="0"/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"/>
            </a:pPr>
            <a:r>
              <a:rPr lang="zh-CN" sz="1600" dirty="0">
                <a:latin typeface="华文楷体"/>
                <a:ea typeface="华文楷体"/>
              </a:rPr>
              <a:t>分析集群运行</a:t>
            </a:r>
            <a:r>
              <a:rPr lang="en-US" sz="1600" dirty="0">
                <a:latin typeface="华文楷体"/>
                <a:ea typeface="华文楷体"/>
              </a:rPr>
              <a:t>jobs</a:t>
            </a:r>
            <a:r>
              <a:rPr lang="zh-CN" sz="1600" dirty="0">
                <a:latin typeface="华文楷体"/>
                <a:ea typeface="华文楷体"/>
              </a:rPr>
              <a:t>的</a:t>
            </a:r>
            <a:r>
              <a:rPr lang="zh-CN" sz="2000" b="1" dirty="0">
                <a:latin typeface="华文楷体"/>
                <a:ea typeface="华文楷体"/>
              </a:rPr>
              <a:t>场景</a:t>
            </a:r>
            <a:r>
              <a:rPr lang="zh-CN" sz="1600" dirty="0">
                <a:latin typeface="华文楷体"/>
                <a:ea typeface="华文楷体"/>
              </a:rPr>
              <a:t>，抽象出适合任务分配的</a:t>
            </a:r>
            <a:r>
              <a:rPr lang="zh-CN" sz="2000" b="1" dirty="0">
                <a:latin typeface="华文楷体"/>
                <a:ea typeface="华文楷体"/>
              </a:rPr>
              <a:t>目标函数</a:t>
            </a:r>
            <a:r>
              <a:rPr lang="zh-CN" sz="1600" dirty="0">
                <a:latin typeface="华文楷体"/>
                <a:ea typeface="华文楷体"/>
              </a:rPr>
              <a:t>；</a:t>
            </a:r>
            <a:endParaRPr dirty="0"/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"/>
            </a:pPr>
            <a:r>
              <a:rPr lang="zh-CN" sz="2000" b="1" dirty="0">
                <a:latin typeface="华文楷体"/>
                <a:ea typeface="华文楷体"/>
              </a:rPr>
              <a:t>人工鱼群算法</a:t>
            </a:r>
            <a:r>
              <a:rPr lang="zh-CN" sz="1600" dirty="0">
                <a:latin typeface="华文楷体"/>
                <a:ea typeface="华文楷体"/>
              </a:rPr>
              <a:t>通过该</a:t>
            </a:r>
            <a:r>
              <a:rPr lang="zh-CN" sz="2000" b="1" dirty="0">
                <a:latin typeface="华文楷体"/>
                <a:ea typeface="华文楷体"/>
              </a:rPr>
              <a:t>目标函数</a:t>
            </a:r>
            <a:r>
              <a:rPr lang="zh-CN" sz="1600" dirty="0">
                <a:latin typeface="华文楷体"/>
                <a:ea typeface="华文楷体"/>
              </a:rPr>
              <a:t>的值来</a:t>
            </a:r>
            <a:r>
              <a:rPr lang="zh-CN" sz="2000" b="1" dirty="0">
                <a:latin typeface="华文楷体"/>
                <a:ea typeface="华文楷体"/>
              </a:rPr>
              <a:t>寻找最优的任务</a:t>
            </a:r>
            <a:r>
              <a:rPr lang="zh-CN" sz="1600" dirty="0">
                <a:latin typeface="华文楷体"/>
                <a:ea typeface="华文楷体"/>
              </a:rPr>
              <a:t>；</a:t>
            </a:r>
            <a:endParaRPr dirty="0"/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"/>
            </a:pPr>
            <a:r>
              <a:rPr lang="zh-CN" sz="1600" dirty="0">
                <a:latin typeface="华文楷体"/>
                <a:ea typeface="华文楷体"/>
              </a:rPr>
              <a:t>将该人工鱼群算法放入</a:t>
            </a:r>
            <a:r>
              <a:rPr lang="en-US" sz="1600" dirty="0">
                <a:latin typeface="华文楷体"/>
                <a:ea typeface="华文楷体"/>
              </a:rPr>
              <a:t>YARN</a:t>
            </a:r>
            <a:r>
              <a:rPr lang="zh-CN" sz="1600" dirty="0">
                <a:latin typeface="华文楷体"/>
                <a:ea typeface="华文楷体"/>
              </a:rPr>
              <a:t>的</a:t>
            </a:r>
            <a:r>
              <a:rPr lang="zh-CN" sz="2000" b="1" dirty="0">
                <a:latin typeface="华文楷体"/>
                <a:ea typeface="华文楷体"/>
              </a:rPr>
              <a:t>插拔式调度器模块</a:t>
            </a:r>
            <a:r>
              <a:rPr lang="zh-CN" sz="1600" dirty="0">
                <a:latin typeface="华文楷体"/>
                <a:ea typeface="华文楷体"/>
              </a:rPr>
              <a:t>中，通过</a:t>
            </a:r>
            <a:r>
              <a:rPr lang="zh-CN" sz="2000" b="1" dirty="0">
                <a:latin typeface="华文楷体"/>
                <a:ea typeface="华文楷体"/>
              </a:rPr>
              <a:t>配置文件</a:t>
            </a:r>
            <a:r>
              <a:rPr lang="zh-CN" sz="1600" dirty="0">
                <a:latin typeface="华文楷体"/>
                <a:ea typeface="华文楷体"/>
              </a:rPr>
              <a:t>更改调度器；</a:t>
            </a:r>
            <a:endParaRPr dirty="0"/>
          </a:p>
        </p:txBody>
      </p:sp>
      <p:sp>
        <p:nvSpPr>
          <p:cNvPr id="213" name="CustomShape 3"/>
          <p:cNvSpPr/>
          <p:nvPr/>
        </p:nvSpPr>
        <p:spPr>
          <a:xfrm>
            <a:off x="7524720" y="6284880"/>
            <a:ext cx="93348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r">
              <a:lnSpc>
                <a:spcPct val="100000"/>
              </a:lnSpc>
            </a:pPr>
            <a:fld id="{275C4CA8-ECAF-4F72-B98D-E30B728A4E59}" type="slidenum">
              <a:rPr lang="en-US" sz="1600">
                <a:latin typeface="Arial"/>
              </a:rPr>
              <a:t>27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TextShape 1"/>
          <p:cNvSpPr txBox="1"/>
          <p:nvPr/>
        </p:nvSpPr>
        <p:spPr>
          <a:xfrm>
            <a:off x="1042920" y="404280"/>
            <a:ext cx="5616720" cy="5763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zh-CN" altLang="en-US" sz="3200" dirty="0">
                <a:latin typeface="华文中宋"/>
                <a:ea typeface="华文中宋"/>
              </a:rPr>
              <a:t>人工鱼群算法实现</a:t>
            </a:r>
            <a:endParaRPr dirty="0"/>
          </a:p>
        </p:txBody>
      </p:sp>
      <p:sp>
        <p:nvSpPr>
          <p:cNvPr id="238" name="CustomShape 2"/>
          <p:cNvSpPr/>
          <p:nvPr/>
        </p:nvSpPr>
        <p:spPr>
          <a:xfrm>
            <a:off x="7524720" y="6284880"/>
            <a:ext cx="93348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r">
              <a:lnSpc>
                <a:spcPct val="100000"/>
              </a:lnSpc>
            </a:pPr>
            <a:fld id="{8A232C30-BA8B-493E-8A51-FA233480BB92}" type="slidenum">
              <a:rPr lang="en-US" sz="1600">
                <a:latin typeface="Arial"/>
              </a:rPr>
              <a:t>28</a:t>
            </a:fld>
            <a:endParaRPr/>
          </a:p>
        </p:txBody>
      </p:sp>
      <p:sp>
        <p:nvSpPr>
          <p:cNvPr id="6" name="TextShape 2"/>
          <p:cNvSpPr txBox="1"/>
          <p:nvPr/>
        </p:nvSpPr>
        <p:spPr>
          <a:xfrm>
            <a:off x="142560" y="1238187"/>
            <a:ext cx="8640720" cy="381636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SzPct val="70000"/>
              <a:buFont typeface="Wingdings" charset="2"/>
              <a:buChar char=""/>
            </a:pPr>
            <a:r>
              <a:rPr lang="zh-CN" sz="2000" dirty="0">
                <a:latin typeface="华文楷体"/>
                <a:ea typeface="华文楷体"/>
              </a:rPr>
              <a:t>人工鱼群算法：</a:t>
            </a:r>
            <a:endParaRPr dirty="0"/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"/>
            </a:pPr>
            <a:r>
              <a:rPr lang="en-US" altLang="zh-CN" sz="1600" dirty="0">
                <a:latin typeface="华文楷体"/>
                <a:ea typeface="华文楷体"/>
              </a:rPr>
              <a:t> </a:t>
            </a:r>
            <a:r>
              <a:rPr lang="zh-CN" sz="1600" dirty="0">
                <a:latin typeface="华文楷体"/>
                <a:ea typeface="华文楷体"/>
              </a:rPr>
              <a:t>在解决组合优化等问题中，</a:t>
            </a:r>
            <a:r>
              <a:rPr lang="zh-CN" sz="2000" b="1" dirty="0">
                <a:latin typeface="华文楷体"/>
                <a:ea typeface="华文楷体"/>
              </a:rPr>
              <a:t>人工鱼群算法的性能较为突出</a:t>
            </a:r>
            <a:r>
              <a:rPr lang="zh-CN" sz="1600" dirty="0">
                <a:latin typeface="华文楷体"/>
                <a:ea typeface="华文楷体"/>
              </a:rPr>
              <a:t>，人工鱼群算法有着</a:t>
            </a:r>
            <a:r>
              <a:rPr lang="zh-CN" b="1" dirty="0">
                <a:latin typeface="华文楷体"/>
                <a:ea typeface="华文楷体"/>
              </a:rPr>
              <a:t>并行处理的能力，寻优速度较快，具备全局寻优的能力</a:t>
            </a:r>
            <a:r>
              <a:rPr lang="zh-CN" sz="1600" dirty="0">
                <a:latin typeface="华文楷体"/>
                <a:ea typeface="华文楷体"/>
              </a:rPr>
              <a:t>。</a:t>
            </a:r>
            <a:endParaRPr dirty="0"/>
          </a:p>
          <a:p>
            <a:pPr>
              <a:lnSpc>
                <a:spcPct val="100000"/>
              </a:lnSpc>
              <a:buSzPct val="70000"/>
              <a:buFont typeface="Wingdings" charset="2"/>
              <a:buChar char=""/>
            </a:pPr>
            <a:r>
              <a:rPr lang="zh-CN" altLang="en-US" sz="2000" dirty="0">
                <a:latin typeface="华文楷体"/>
                <a:ea typeface="华文楷体"/>
              </a:rPr>
              <a:t>人工鱼群算法设计简介</a:t>
            </a:r>
            <a:r>
              <a:rPr lang="zh-CN" sz="2000" dirty="0">
                <a:latin typeface="华文楷体"/>
                <a:ea typeface="华文楷体"/>
              </a:rPr>
              <a:t>：</a:t>
            </a:r>
            <a:endParaRPr dirty="0"/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"/>
            </a:pPr>
            <a:r>
              <a:rPr lang="en-US" altLang="zh-CN" sz="1600" dirty="0">
                <a:latin typeface="华文楷体"/>
                <a:ea typeface="华文楷体"/>
              </a:rPr>
              <a:t> </a:t>
            </a:r>
            <a:r>
              <a:rPr lang="zh-CN" altLang="en-US" sz="1600" b="1" dirty="0">
                <a:latin typeface="华文楷体"/>
                <a:ea typeface="华文楷体"/>
              </a:rPr>
              <a:t>初始化：</a:t>
            </a:r>
            <a:r>
              <a:rPr lang="en-US" altLang="zh-CN" sz="1600" dirty="0">
                <a:latin typeface="华文楷体"/>
                <a:ea typeface="华文楷体"/>
              </a:rPr>
              <a:t>X=</a:t>
            </a:r>
            <a:r>
              <a:rPr lang="zh-CN" altLang="en-US" sz="1600" dirty="0">
                <a:latin typeface="华文楷体"/>
                <a:ea typeface="华文楷体"/>
              </a:rPr>
              <a:t>（</a:t>
            </a:r>
            <a:r>
              <a:rPr lang="en-US" altLang="zh-CN" sz="1600" dirty="0">
                <a:latin typeface="华文楷体"/>
                <a:ea typeface="华文楷体"/>
              </a:rPr>
              <a:t>0,2,1,2,3,0,1,3,2</a:t>
            </a:r>
            <a:r>
              <a:rPr lang="zh-CN" altLang="en-US" sz="1600" dirty="0">
                <a:latin typeface="华文楷体"/>
                <a:ea typeface="华文楷体"/>
              </a:rPr>
              <a:t>）</a:t>
            </a:r>
            <a:r>
              <a:rPr lang="zh-CN" sz="1600" dirty="0">
                <a:latin typeface="华文楷体"/>
                <a:ea typeface="华文楷体"/>
              </a:rPr>
              <a:t>；</a:t>
            </a:r>
            <a:endParaRPr dirty="0"/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"/>
            </a:pPr>
            <a:r>
              <a:rPr lang="zh-CN" altLang="en-US" sz="1600" b="1" dirty="0">
                <a:latin typeface="华文楷体"/>
                <a:ea typeface="华文楷体"/>
              </a:rPr>
              <a:t>追尾行为：</a:t>
            </a:r>
            <a:endParaRPr lang="en-US" altLang="zh-CN" sz="1600" b="1" dirty="0">
              <a:latin typeface="华文楷体"/>
              <a:ea typeface="华文楷体"/>
            </a:endParaRPr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"/>
            </a:pPr>
            <a:r>
              <a:rPr lang="zh-CN" altLang="en-US" sz="1600" b="1" dirty="0">
                <a:latin typeface="华文楷体"/>
                <a:ea typeface="华文楷体"/>
              </a:rPr>
              <a:t>聚群行为：</a:t>
            </a:r>
            <a:endParaRPr lang="en-US" altLang="zh-CN" sz="1600" b="1" dirty="0">
              <a:latin typeface="华文楷体"/>
              <a:ea typeface="华文楷体"/>
            </a:endParaRPr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"/>
            </a:pPr>
            <a:r>
              <a:rPr lang="zh-CN" altLang="en-US" sz="1600" b="1" dirty="0">
                <a:latin typeface="华文楷体"/>
                <a:ea typeface="华文楷体"/>
              </a:rPr>
              <a:t>觅食行为：</a:t>
            </a:r>
            <a:endParaRPr lang="en-US" altLang="zh-CN" sz="1600" b="1" dirty="0">
              <a:latin typeface="华文楷体"/>
              <a:ea typeface="华文楷体"/>
            </a:endParaRPr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"/>
            </a:pPr>
            <a:r>
              <a:rPr lang="zh-CN" altLang="en-US" sz="1600" b="1" dirty="0">
                <a:latin typeface="华文楷体"/>
                <a:ea typeface="华文楷体"/>
              </a:rPr>
              <a:t>随机游走：</a:t>
            </a:r>
            <a:endParaRPr lang="en-US" altLang="zh-CN" sz="1600" b="1" dirty="0">
              <a:latin typeface="华文楷体"/>
              <a:ea typeface="华文楷体"/>
            </a:endParaRPr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"/>
            </a:pPr>
            <a:r>
              <a:rPr lang="zh-CN" altLang="en-US" sz="1600" b="1" dirty="0">
                <a:latin typeface="华文楷体"/>
                <a:ea typeface="华文楷体"/>
              </a:rPr>
              <a:t>跳跃行为：</a:t>
            </a:r>
            <a:r>
              <a:rPr lang="zh-CN" altLang="en-US" sz="1600" dirty="0">
                <a:latin typeface="华文楷体"/>
                <a:ea typeface="华文楷体"/>
              </a:rPr>
              <a:t>解决局部最优问题</a:t>
            </a:r>
            <a:endParaRPr lang="en-US" altLang="zh-CN" sz="1600" dirty="0">
              <a:latin typeface="华文楷体"/>
              <a:ea typeface="华文楷体"/>
            </a:endParaRPr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"/>
            </a:pPr>
            <a:r>
              <a:rPr lang="zh-CN" altLang="en-US" sz="1600" b="1" dirty="0">
                <a:latin typeface="华文楷体"/>
                <a:ea typeface="华文楷体"/>
              </a:rPr>
              <a:t>终止行为：</a:t>
            </a:r>
            <a:r>
              <a:rPr lang="zh-CN" altLang="en-US" sz="1600" dirty="0">
                <a:latin typeface="华文楷体"/>
                <a:ea typeface="华文楷体"/>
              </a:rPr>
              <a:t>根据迭代次数</a:t>
            </a:r>
            <a:endParaRPr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7911" y="2332320"/>
            <a:ext cx="3613549" cy="35364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TextShape 1"/>
          <p:cNvSpPr txBox="1"/>
          <p:nvPr/>
        </p:nvSpPr>
        <p:spPr>
          <a:xfrm>
            <a:off x="1042920" y="404280"/>
            <a:ext cx="5616720" cy="5763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zh-CN" altLang="en-US" sz="3200" dirty="0">
                <a:latin typeface="华文中宋"/>
                <a:ea typeface="华文中宋"/>
              </a:rPr>
              <a:t>人工鱼群算法模拟实验</a:t>
            </a:r>
            <a:endParaRPr dirty="0"/>
          </a:p>
        </p:txBody>
      </p:sp>
      <p:sp>
        <p:nvSpPr>
          <p:cNvPr id="241" name="TextShape 2"/>
          <p:cNvSpPr txBox="1"/>
          <p:nvPr/>
        </p:nvSpPr>
        <p:spPr>
          <a:xfrm>
            <a:off x="108000" y="1196640"/>
            <a:ext cx="8640720" cy="4316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  <a:buSzPct val="70000"/>
              <a:buFont typeface="Wingdings" charset="2"/>
              <a:buChar char=""/>
            </a:pPr>
            <a:r>
              <a:rPr lang="zh-CN" sz="2000">
                <a:latin typeface="华文楷体"/>
                <a:ea typeface="华文楷体"/>
              </a:rPr>
              <a:t>人工鱼群模拟实验：</a:t>
            </a:r>
            <a:endParaRPr/>
          </a:p>
        </p:txBody>
      </p:sp>
      <p:sp>
        <p:nvSpPr>
          <p:cNvPr id="242" name="CustomShape 3"/>
          <p:cNvSpPr/>
          <p:nvPr/>
        </p:nvSpPr>
        <p:spPr>
          <a:xfrm>
            <a:off x="7524720" y="6284880"/>
            <a:ext cx="93348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r">
              <a:lnSpc>
                <a:spcPct val="100000"/>
              </a:lnSpc>
            </a:pPr>
            <a:fld id="{4F069D1E-D6B6-45BB-AC34-C055D01E5456}" type="slidenum">
              <a:rPr lang="en-US" sz="1600">
                <a:latin typeface="Arial"/>
              </a:rPr>
              <a:t>29</a:t>
            </a:fld>
            <a:endParaRPr/>
          </a:p>
        </p:txBody>
      </p:sp>
      <p:pic>
        <p:nvPicPr>
          <p:cNvPr id="244" name="表格 2"/>
          <p:cNvPicPr/>
          <p:nvPr/>
        </p:nvPicPr>
        <p:blipFill>
          <a:blip r:embed="rId2"/>
          <a:stretch/>
        </p:blipFill>
        <p:spPr>
          <a:xfrm>
            <a:off x="244440" y="4206960"/>
            <a:ext cx="4498920" cy="1365120"/>
          </a:xfrm>
          <a:prstGeom prst="rect">
            <a:avLst/>
          </a:prstGeom>
          <a:ln>
            <a:noFill/>
          </a:ln>
        </p:spPr>
      </p:pic>
      <p:pic>
        <p:nvPicPr>
          <p:cNvPr id="245" name="图片 6"/>
          <p:cNvPicPr/>
          <p:nvPr/>
        </p:nvPicPr>
        <p:blipFill>
          <a:blip r:embed="rId3"/>
          <a:stretch/>
        </p:blipFill>
        <p:spPr>
          <a:xfrm>
            <a:off x="4782960" y="1835280"/>
            <a:ext cx="4253040" cy="2962080"/>
          </a:xfrm>
          <a:prstGeom prst="rect">
            <a:avLst/>
          </a:prstGeom>
          <a:ln>
            <a:noFill/>
          </a:ln>
        </p:spPr>
      </p:pic>
      <p:sp>
        <p:nvSpPr>
          <p:cNvPr id="246" name="Line 5"/>
          <p:cNvSpPr/>
          <p:nvPr/>
        </p:nvSpPr>
        <p:spPr>
          <a:xfrm>
            <a:off x="5724360" y="1557360"/>
            <a:ext cx="0" cy="3311640"/>
          </a:xfrm>
          <a:prstGeom prst="line">
            <a:avLst/>
          </a:prstGeom>
          <a:ln w="28440">
            <a:solidFill>
              <a:srgbClr val="FF0000"/>
            </a:solidFill>
            <a:miter/>
          </a:ln>
        </p:spPr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0243888"/>
              </p:ext>
            </p:extLst>
          </p:nvPr>
        </p:nvGraphicFramePr>
        <p:xfrm>
          <a:off x="244440" y="1628280"/>
          <a:ext cx="4498920" cy="24688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49644">
                  <a:extLst>
                    <a:ext uri="{9D8B030D-6E8A-4147-A177-3AD203B41FA5}">
                      <a16:colId xmlns:a16="http://schemas.microsoft.com/office/drawing/2014/main" val="4180998341"/>
                    </a:ext>
                  </a:extLst>
                </a:gridCol>
                <a:gridCol w="749644">
                  <a:extLst>
                    <a:ext uri="{9D8B030D-6E8A-4147-A177-3AD203B41FA5}">
                      <a16:colId xmlns:a16="http://schemas.microsoft.com/office/drawing/2014/main" val="2995362722"/>
                    </a:ext>
                  </a:extLst>
                </a:gridCol>
                <a:gridCol w="749644">
                  <a:extLst>
                    <a:ext uri="{9D8B030D-6E8A-4147-A177-3AD203B41FA5}">
                      <a16:colId xmlns:a16="http://schemas.microsoft.com/office/drawing/2014/main" val="573636936"/>
                    </a:ext>
                  </a:extLst>
                </a:gridCol>
                <a:gridCol w="749644">
                  <a:extLst>
                    <a:ext uri="{9D8B030D-6E8A-4147-A177-3AD203B41FA5}">
                      <a16:colId xmlns:a16="http://schemas.microsoft.com/office/drawing/2014/main" val="1501422492"/>
                    </a:ext>
                  </a:extLst>
                </a:gridCol>
                <a:gridCol w="750172">
                  <a:extLst>
                    <a:ext uri="{9D8B030D-6E8A-4147-A177-3AD203B41FA5}">
                      <a16:colId xmlns:a16="http://schemas.microsoft.com/office/drawing/2014/main" val="2196816725"/>
                    </a:ext>
                  </a:extLst>
                </a:gridCol>
                <a:gridCol w="750172">
                  <a:extLst>
                    <a:ext uri="{9D8B030D-6E8A-4147-A177-3AD203B41FA5}">
                      <a16:colId xmlns:a16="http://schemas.microsoft.com/office/drawing/2014/main" val="46499582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ID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容量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价值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ID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容量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价值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125028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18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895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9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41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467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227756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21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716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10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34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500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174786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3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92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382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11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69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724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120364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4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153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12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78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358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937660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5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91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604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13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62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464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551296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6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27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436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14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5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145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089877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7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95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942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15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81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827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054637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8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61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491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68155370"/>
                  </a:ext>
                </a:extLst>
              </a:tr>
            </a:tbl>
          </a:graphicData>
        </a:graphic>
      </p:graphicFrame>
      <p:sp>
        <p:nvSpPr>
          <p:cNvPr id="3" name="圆角矩形 2"/>
          <p:cNvSpPr/>
          <p:nvPr/>
        </p:nvSpPr>
        <p:spPr>
          <a:xfrm>
            <a:off x="6124958" y="2693323"/>
            <a:ext cx="2510444" cy="82296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r>
              <a:rPr lang="en-US" altLang="zh-CN" sz="2000" b="1" dirty="0">
                <a:solidFill>
                  <a:srgbClr val="0D0D0D"/>
                </a:solidFill>
                <a:latin typeface="华文楷体"/>
                <a:ea typeface="华文楷体"/>
              </a:rPr>
              <a:t>15</a:t>
            </a:r>
            <a:r>
              <a:rPr lang="zh-CN" altLang="en-US" sz="2000" b="1" dirty="0">
                <a:solidFill>
                  <a:srgbClr val="0D0D0D"/>
                </a:solidFill>
                <a:latin typeface="华文楷体"/>
                <a:ea typeface="华文楷体"/>
              </a:rPr>
              <a:t>次迭代最优解</a:t>
            </a:r>
            <a:endParaRPr lang="zh-CN" altLang="en-US" sz="2000" dirty="0"/>
          </a:p>
          <a:p>
            <a:pPr algn="ctr">
              <a:lnSpc>
                <a:spcPct val="100000"/>
              </a:lnSpc>
            </a:pPr>
            <a:r>
              <a:rPr lang="zh-CN" altLang="en-US" sz="2000" b="1" dirty="0">
                <a:solidFill>
                  <a:srgbClr val="0D0D0D"/>
                </a:solidFill>
                <a:latin typeface="华文楷体"/>
                <a:ea typeface="华文楷体"/>
              </a:rPr>
              <a:t>平均耗时</a:t>
            </a:r>
            <a:r>
              <a:rPr lang="en-US" altLang="zh-CN" sz="2000" b="1" dirty="0">
                <a:solidFill>
                  <a:srgbClr val="0D0D0D"/>
                </a:solidFill>
                <a:latin typeface="华文楷体"/>
                <a:ea typeface="华文楷体"/>
              </a:rPr>
              <a:t>0.134</a:t>
            </a:r>
            <a:r>
              <a:rPr lang="zh-CN" altLang="en-US" sz="2000" b="1" dirty="0">
                <a:solidFill>
                  <a:srgbClr val="0D0D0D"/>
                </a:solidFill>
                <a:latin typeface="华文楷体"/>
                <a:ea typeface="华文楷体"/>
              </a:rPr>
              <a:t>秒</a:t>
            </a:r>
            <a:endParaRPr lang="zh-CN" altLang="en-US" sz="2000" dirty="0"/>
          </a:p>
        </p:txBody>
      </p:sp>
      <p:sp>
        <p:nvSpPr>
          <p:cNvPr id="13" name="圆角矩形 12"/>
          <p:cNvSpPr/>
          <p:nvPr/>
        </p:nvSpPr>
        <p:spPr>
          <a:xfrm>
            <a:off x="6124958" y="5026418"/>
            <a:ext cx="2510444" cy="822960"/>
          </a:xfrm>
          <a:prstGeom prst="roundRect">
            <a:avLst/>
          </a:prstGeom>
          <a:solidFill>
            <a:srgbClr val="00B050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r>
              <a:rPr lang="zh-CN" altLang="en-US" sz="2000" b="1" dirty="0">
                <a:solidFill>
                  <a:srgbClr val="0D0D0D"/>
                </a:solidFill>
                <a:latin typeface="华文楷体"/>
                <a:ea typeface="华文楷体"/>
              </a:rPr>
              <a:t>人工鱼群算法的可行性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7524720" y="6284880"/>
            <a:ext cx="93348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r">
              <a:lnSpc>
                <a:spcPct val="100000"/>
              </a:lnSpc>
            </a:pPr>
            <a:fld id="{348A3504-0DD8-4B00-92D5-54BEF987673B}" type="slidenum">
              <a:rPr lang="en-US" sz="1600">
                <a:latin typeface="Arial"/>
              </a:rPr>
              <a:t>3</a:t>
            </a:fld>
            <a:endParaRPr/>
          </a:p>
        </p:txBody>
      </p:sp>
      <p:sp>
        <p:nvSpPr>
          <p:cNvPr id="107" name="TextShape 2"/>
          <p:cNvSpPr txBox="1"/>
          <p:nvPr/>
        </p:nvSpPr>
        <p:spPr>
          <a:xfrm>
            <a:off x="1042920" y="404280"/>
            <a:ext cx="5616720" cy="5763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zh-CN" sz="3200" b="1">
                <a:latin typeface="华文中宋"/>
                <a:ea typeface="华文中宋"/>
              </a:rPr>
              <a:t>目录</a:t>
            </a:r>
            <a:endParaRPr/>
          </a:p>
        </p:txBody>
      </p:sp>
      <p:sp>
        <p:nvSpPr>
          <p:cNvPr id="108" name="CustomShape 3"/>
          <p:cNvSpPr/>
          <p:nvPr/>
        </p:nvSpPr>
        <p:spPr>
          <a:xfrm>
            <a:off x="1392120" y="1506600"/>
            <a:ext cx="1871640" cy="45972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r>
              <a:rPr lang="zh-CN" sz="2400">
                <a:solidFill>
                  <a:srgbClr val="000000"/>
                </a:solidFill>
                <a:latin typeface="华文中宋"/>
                <a:ea typeface="华文中宋"/>
              </a:rPr>
              <a:t>研究背景</a:t>
            </a:r>
            <a:endParaRPr/>
          </a:p>
        </p:txBody>
      </p:sp>
      <p:sp>
        <p:nvSpPr>
          <p:cNvPr id="109" name="CustomShape 4"/>
          <p:cNvSpPr/>
          <p:nvPr/>
        </p:nvSpPr>
        <p:spPr>
          <a:xfrm>
            <a:off x="1397160" y="2297160"/>
            <a:ext cx="1871640" cy="45972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r>
              <a:rPr lang="zh-CN" sz="2400">
                <a:solidFill>
                  <a:srgbClr val="000000"/>
                </a:solidFill>
                <a:latin typeface="华文中宋"/>
                <a:ea typeface="华文中宋"/>
              </a:rPr>
              <a:t>研究问题</a:t>
            </a:r>
            <a:endParaRPr/>
          </a:p>
        </p:txBody>
      </p:sp>
      <p:sp>
        <p:nvSpPr>
          <p:cNvPr id="110" name="CustomShape 5"/>
          <p:cNvSpPr/>
          <p:nvPr/>
        </p:nvSpPr>
        <p:spPr>
          <a:xfrm>
            <a:off x="1392120" y="3086280"/>
            <a:ext cx="1871640" cy="45972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r>
              <a:rPr lang="zh-CN" sz="2400" dirty="0">
                <a:solidFill>
                  <a:srgbClr val="000000"/>
                </a:solidFill>
                <a:latin typeface="华文中宋"/>
                <a:ea typeface="华文中宋"/>
              </a:rPr>
              <a:t>相关工作</a:t>
            </a:r>
            <a:endParaRPr dirty="0"/>
          </a:p>
        </p:txBody>
      </p:sp>
      <p:sp>
        <p:nvSpPr>
          <p:cNvPr id="111" name="CustomShape 6"/>
          <p:cNvSpPr/>
          <p:nvPr/>
        </p:nvSpPr>
        <p:spPr>
          <a:xfrm>
            <a:off x="1392120" y="3875040"/>
            <a:ext cx="1871640" cy="45972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r>
              <a:rPr lang="zh-CN" sz="2400">
                <a:solidFill>
                  <a:srgbClr val="000000"/>
                </a:solidFill>
                <a:latin typeface="华文中宋"/>
                <a:ea typeface="华文中宋"/>
              </a:rPr>
              <a:t>自己工作</a:t>
            </a:r>
            <a:endParaRPr/>
          </a:p>
        </p:txBody>
      </p:sp>
      <p:sp>
        <p:nvSpPr>
          <p:cNvPr id="112" name="CustomShape 7"/>
          <p:cNvSpPr/>
          <p:nvPr/>
        </p:nvSpPr>
        <p:spPr>
          <a:xfrm>
            <a:off x="1392120" y="4664160"/>
            <a:ext cx="1871640" cy="45972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r>
              <a:rPr lang="zh-CN" sz="2400">
                <a:solidFill>
                  <a:srgbClr val="000000"/>
                </a:solidFill>
                <a:latin typeface="华文中宋"/>
                <a:ea typeface="华文中宋"/>
              </a:rPr>
              <a:t>总结展望</a:t>
            </a:r>
            <a:endParaRPr/>
          </a:p>
        </p:txBody>
      </p:sp>
      <p:sp>
        <p:nvSpPr>
          <p:cNvPr id="113" name="CustomShape 8"/>
          <p:cNvSpPr/>
          <p:nvPr/>
        </p:nvSpPr>
        <p:spPr>
          <a:xfrm>
            <a:off x="1392120" y="5452920"/>
            <a:ext cx="1871640" cy="45972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r>
              <a:rPr lang="zh-CN" sz="2400" dirty="0">
                <a:solidFill>
                  <a:srgbClr val="000000"/>
                </a:solidFill>
                <a:latin typeface="华文中宋"/>
                <a:ea typeface="华文中宋"/>
              </a:rPr>
              <a:t>科研成果</a:t>
            </a:r>
            <a:endParaRPr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TextShape 1"/>
          <p:cNvSpPr txBox="1"/>
          <p:nvPr/>
        </p:nvSpPr>
        <p:spPr>
          <a:xfrm>
            <a:off x="1042920" y="404280"/>
            <a:ext cx="5616720" cy="5763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en-US" sz="3200">
                <a:latin typeface="华文中宋"/>
                <a:ea typeface="华文中宋"/>
              </a:rPr>
              <a:t>YARN——</a:t>
            </a:r>
            <a:r>
              <a:rPr lang="zh-CN" sz="3200">
                <a:latin typeface="华文中宋"/>
                <a:ea typeface="华文中宋"/>
              </a:rPr>
              <a:t>资源调度算法实验</a:t>
            </a:r>
            <a:endParaRPr/>
          </a:p>
        </p:txBody>
      </p:sp>
      <p:sp>
        <p:nvSpPr>
          <p:cNvPr id="250" name="TextShape 2"/>
          <p:cNvSpPr txBox="1"/>
          <p:nvPr/>
        </p:nvSpPr>
        <p:spPr>
          <a:xfrm>
            <a:off x="108000" y="1196640"/>
            <a:ext cx="8640720" cy="4316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  <a:buSzPct val="70000"/>
              <a:buFont typeface="Wingdings" charset="2"/>
              <a:buChar char=""/>
            </a:pPr>
            <a:r>
              <a:rPr lang="zh-CN" sz="2000" dirty="0">
                <a:latin typeface="华文楷体"/>
                <a:ea typeface="华文楷体"/>
              </a:rPr>
              <a:t>人工鱼群调度器实验：</a:t>
            </a:r>
            <a:r>
              <a:rPr lang="zh-CN" altLang="en-US" sz="2000" dirty="0">
                <a:latin typeface="华文楷体"/>
                <a:ea typeface="华文楷体"/>
              </a:rPr>
              <a:t>集群配置</a:t>
            </a:r>
            <a:endParaRPr dirty="0"/>
          </a:p>
        </p:txBody>
      </p:sp>
      <p:sp>
        <p:nvSpPr>
          <p:cNvPr id="251" name="CustomShape 3"/>
          <p:cNvSpPr/>
          <p:nvPr/>
        </p:nvSpPr>
        <p:spPr>
          <a:xfrm>
            <a:off x="7524720" y="6284880"/>
            <a:ext cx="93348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r">
              <a:lnSpc>
                <a:spcPct val="100000"/>
              </a:lnSpc>
            </a:pPr>
            <a:fld id="{2AB979CF-59E7-4845-8918-D401ECB162E6}" type="slidenum">
              <a:rPr lang="en-US" sz="1600">
                <a:latin typeface="Arial"/>
              </a:rPr>
              <a:t>30</a:t>
            </a:fld>
            <a:endParaRPr/>
          </a:p>
        </p:txBody>
      </p:sp>
      <p:sp>
        <p:nvSpPr>
          <p:cNvPr id="253" name="CustomShape 5"/>
          <p:cNvSpPr/>
          <p:nvPr/>
        </p:nvSpPr>
        <p:spPr>
          <a:xfrm>
            <a:off x="250920" y="3382920"/>
            <a:ext cx="4465440" cy="43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>
              <a:lnSpc>
                <a:spcPct val="100000"/>
              </a:lnSpc>
              <a:buSzPct val="70000"/>
              <a:buFont typeface="Wingdings" charset="2"/>
              <a:buChar char=""/>
            </a:pPr>
            <a:r>
              <a:rPr lang="zh-CN" sz="2000" dirty="0">
                <a:latin typeface="华文楷体"/>
                <a:ea typeface="华文楷体"/>
              </a:rPr>
              <a:t>（</a:t>
            </a:r>
            <a:r>
              <a:rPr lang="en-US" sz="2000" dirty="0">
                <a:latin typeface="华文楷体"/>
                <a:ea typeface="华文楷体"/>
              </a:rPr>
              <a:t>1</a:t>
            </a:r>
            <a:r>
              <a:rPr lang="zh-CN" sz="2000" dirty="0">
                <a:latin typeface="华文楷体"/>
                <a:ea typeface="华文楷体"/>
              </a:rPr>
              <a:t>）同种类型</a:t>
            </a:r>
            <a:r>
              <a:rPr lang="en-US" sz="2000" dirty="0">
                <a:latin typeface="华文楷体"/>
                <a:ea typeface="华文楷体"/>
              </a:rPr>
              <a:t>jobs</a:t>
            </a:r>
            <a:r>
              <a:rPr lang="zh-CN" sz="2000" dirty="0">
                <a:latin typeface="华文楷体"/>
                <a:ea typeface="华文楷体"/>
              </a:rPr>
              <a:t>：</a:t>
            </a:r>
            <a:r>
              <a:rPr lang="en-US" altLang="zh-CN" sz="2000" dirty="0">
                <a:latin typeface="华文楷体"/>
                <a:ea typeface="华文楷体"/>
              </a:rPr>
              <a:t>7.18G</a:t>
            </a:r>
            <a:endParaRPr dirty="0"/>
          </a:p>
        </p:txBody>
      </p:sp>
      <p:pic>
        <p:nvPicPr>
          <p:cNvPr id="255" name="图片 13"/>
          <p:cNvPicPr/>
          <p:nvPr/>
        </p:nvPicPr>
        <p:blipFill>
          <a:blip r:embed="rId2"/>
          <a:stretch/>
        </p:blipFill>
        <p:spPr>
          <a:xfrm>
            <a:off x="4788000" y="2711520"/>
            <a:ext cx="4265640" cy="3093840"/>
          </a:xfrm>
          <a:prstGeom prst="rect">
            <a:avLst/>
          </a:prstGeom>
          <a:ln>
            <a:noFill/>
          </a:ln>
        </p:spPr>
      </p:pic>
      <p:sp>
        <p:nvSpPr>
          <p:cNvPr id="256" name="CustomShape 7"/>
          <p:cNvSpPr/>
          <p:nvPr/>
        </p:nvSpPr>
        <p:spPr>
          <a:xfrm>
            <a:off x="5616720" y="1354974"/>
            <a:ext cx="3168360" cy="1162865"/>
          </a:xfrm>
          <a:prstGeom prst="wedgeRoundRectCallou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lIns="90000" tIns="46800" rIns="90000" bIns="46800" anchor="ctr"/>
          <a:lstStyle/>
          <a:p>
            <a:pPr>
              <a:lnSpc>
                <a:spcPct val="100000"/>
              </a:lnSpc>
            </a:pPr>
            <a:r>
              <a:rPr lang="zh-CN" sz="2000" dirty="0">
                <a:solidFill>
                  <a:schemeClr val="tx1"/>
                </a:solidFill>
                <a:latin typeface="华文中宋"/>
                <a:ea typeface="华文中宋"/>
              </a:rPr>
              <a:t>调度器相比</a:t>
            </a:r>
            <a:r>
              <a:rPr lang="en-US" sz="2000" dirty="0" err="1">
                <a:solidFill>
                  <a:schemeClr val="tx1"/>
                </a:solidFill>
                <a:latin typeface="华文中宋"/>
                <a:ea typeface="华文中宋"/>
              </a:rPr>
              <a:t>HaSTE</a:t>
            </a:r>
            <a:r>
              <a:rPr lang="zh-CN" sz="2000" dirty="0">
                <a:solidFill>
                  <a:schemeClr val="tx1"/>
                </a:solidFill>
                <a:latin typeface="华文中宋"/>
                <a:ea typeface="华文中宋"/>
              </a:rPr>
              <a:t>：</a:t>
            </a:r>
            <a:endParaRPr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r>
              <a:rPr lang="en-US" altLang="zh-CN" sz="2000" dirty="0">
                <a:solidFill>
                  <a:schemeClr val="tx1"/>
                </a:solidFill>
                <a:latin typeface="华文中宋"/>
                <a:ea typeface="华文中宋"/>
              </a:rPr>
              <a:t>   </a:t>
            </a:r>
            <a:r>
              <a:rPr lang="zh-CN" sz="2000" dirty="0">
                <a:solidFill>
                  <a:schemeClr val="tx1"/>
                </a:solidFill>
                <a:latin typeface="华文中宋"/>
                <a:ea typeface="华文中宋"/>
              </a:rPr>
              <a:t>运行时间提高</a:t>
            </a:r>
            <a:r>
              <a:rPr lang="en-US" sz="2000" dirty="0">
                <a:solidFill>
                  <a:schemeClr val="tx1"/>
                </a:solidFill>
                <a:latin typeface="华文中宋"/>
                <a:ea typeface="华文中宋"/>
              </a:rPr>
              <a:t>11%</a:t>
            </a:r>
            <a:endParaRPr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r>
              <a:rPr lang="en-US" altLang="zh-CN" sz="2000" dirty="0">
                <a:solidFill>
                  <a:schemeClr val="tx1"/>
                </a:solidFill>
                <a:latin typeface="华文中宋"/>
                <a:ea typeface="华文中宋"/>
              </a:rPr>
              <a:t>   </a:t>
            </a:r>
            <a:r>
              <a:rPr lang="zh-CN" sz="2000" dirty="0">
                <a:solidFill>
                  <a:schemeClr val="tx1"/>
                </a:solidFill>
                <a:latin typeface="华文中宋"/>
                <a:ea typeface="华文中宋"/>
              </a:rPr>
              <a:t>内存利用率提高</a:t>
            </a:r>
            <a:r>
              <a:rPr lang="en-US" sz="2000" dirty="0">
                <a:solidFill>
                  <a:schemeClr val="tx1"/>
                </a:solidFill>
                <a:latin typeface="华文中宋"/>
                <a:ea typeface="华文中宋"/>
              </a:rPr>
              <a:t>17%</a:t>
            </a:r>
            <a:endParaRPr dirty="0">
              <a:solidFill>
                <a:schemeClr val="tx1"/>
              </a:solidFill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311291"/>
              </p:ext>
            </p:extLst>
          </p:nvPr>
        </p:nvGraphicFramePr>
        <p:xfrm>
          <a:off x="250921" y="1628280"/>
          <a:ext cx="4465441" cy="17546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63963">
                  <a:extLst>
                    <a:ext uri="{9D8B030D-6E8A-4147-A177-3AD203B41FA5}">
                      <a16:colId xmlns:a16="http://schemas.microsoft.com/office/drawing/2014/main" val="4220392030"/>
                    </a:ext>
                  </a:extLst>
                </a:gridCol>
                <a:gridCol w="663963">
                  <a:extLst>
                    <a:ext uri="{9D8B030D-6E8A-4147-A177-3AD203B41FA5}">
                      <a16:colId xmlns:a16="http://schemas.microsoft.com/office/drawing/2014/main" val="1112781177"/>
                    </a:ext>
                  </a:extLst>
                </a:gridCol>
                <a:gridCol w="1073406">
                  <a:extLst>
                    <a:ext uri="{9D8B030D-6E8A-4147-A177-3AD203B41FA5}">
                      <a16:colId xmlns:a16="http://schemas.microsoft.com/office/drawing/2014/main" val="2758066364"/>
                    </a:ext>
                  </a:extLst>
                </a:gridCol>
                <a:gridCol w="1182902">
                  <a:extLst>
                    <a:ext uri="{9D8B030D-6E8A-4147-A177-3AD203B41FA5}">
                      <a16:colId xmlns:a16="http://schemas.microsoft.com/office/drawing/2014/main" val="2261048815"/>
                    </a:ext>
                  </a:extLst>
                </a:gridCol>
                <a:gridCol w="881207">
                  <a:extLst>
                    <a:ext uri="{9D8B030D-6E8A-4147-A177-3AD203B41FA5}">
                      <a16:colId xmlns:a16="http://schemas.microsoft.com/office/drawing/2014/main" val="1896618797"/>
                    </a:ext>
                  </a:extLst>
                </a:gridCol>
              </a:tblGrid>
              <a:tr h="43866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Node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CPUs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Cores Per CPU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Thread Per Core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Memory(G)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72442934"/>
                  </a:ext>
                </a:extLst>
              </a:tr>
              <a:tr h="2193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node1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6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10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44315923"/>
                  </a:ext>
                </a:extLst>
              </a:tr>
              <a:tr h="2193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node2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6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10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92817491"/>
                  </a:ext>
                </a:extLst>
              </a:tr>
              <a:tr h="2193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node3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6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10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01231934"/>
                  </a:ext>
                </a:extLst>
              </a:tr>
              <a:tr h="2193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node4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6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10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92115367"/>
                  </a:ext>
                </a:extLst>
              </a:tr>
              <a:tr h="2193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node5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6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10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73714373"/>
                  </a:ext>
                </a:extLst>
              </a:tr>
              <a:tr h="2193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node6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6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10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274121"/>
                  </a:ext>
                </a:extLst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2674719"/>
              </p:ext>
            </p:extLst>
          </p:nvPr>
        </p:nvGraphicFramePr>
        <p:xfrm>
          <a:off x="251300" y="3814560"/>
          <a:ext cx="4465061" cy="175500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03812">
                  <a:extLst>
                    <a:ext uri="{9D8B030D-6E8A-4147-A177-3AD203B41FA5}">
                      <a16:colId xmlns:a16="http://schemas.microsoft.com/office/drawing/2014/main" val="3522620897"/>
                    </a:ext>
                  </a:extLst>
                </a:gridCol>
                <a:gridCol w="828380">
                  <a:extLst>
                    <a:ext uri="{9D8B030D-6E8A-4147-A177-3AD203B41FA5}">
                      <a16:colId xmlns:a16="http://schemas.microsoft.com/office/drawing/2014/main" val="2689396042"/>
                    </a:ext>
                  </a:extLst>
                </a:gridCol>
                <a:gridCol w="957519">
                  <a:extLst>
                    <a:ext uri="{9D8B030D-6E8A-4147-A177-3AD203B41FA5}">
                      <a16:colId xmlns:a16="http://schemas.microsoft.com/office/drawing/2014/main" val="764279219"/>
                    </a:ext>
                  </a:extLst>
                </a:gridCol>
                <a:gridCol w="982086">
                  <a:extLst>
                    <a:ext uri="{9D8B030D-6E8A-4147-A177-3AD203B41FA5}">
                      <a16:colId xmlns:a16="http://schemas.microsoft.com/office/drawing/2014/main" val="2921447441"/>
                    </a:ext>
                  </a:extLst>
                </a:gridCol>
                <a:gridCol w="893264">
                  <a:extLst>
                    <a:ext uri="{9D8B030D-6E8A-4147-A177-3AD203B41FA5}">
                      <a16:colId xmlns:a16="http://schemas.microsoft.com/office/drawing/2014/main" val="3889417650"/>
                    </a:ext>
                  </a:extLst>
                </a:gridCol>
              </a:tblGrid>
              <a:tr h="438751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Job ID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#M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#R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R</a:t>
                      </a:r>
                      <a:r>
                        <a:rPr lang="en-US" sz="1200" kern="100" baseline="30000">
                          <a:effectLst/>
                        </a:rPr>
                        <a:t>m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R</a:t>
                      </a:r>
                      <a:r>
                        <a:rPr lang="en-US" sz="1200" kern="100" baseline="30000">
                          <a:effectLst/>
                        </a:rPr>
                        <a:t>r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82086918"/>
                  </a:ext>
                </a:extLst>
              </a:tr>
              <a:tr h="219375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58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5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&lt;2,1&gt;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&lt;2,1&gt;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04486098"/>
                  </a:ext>
                </a:extLst>
              </a:tr>
              <a:tr h="219375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58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5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&lt;3,2&gt;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&lt;2,2&gt;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81434284"/>
                  </a:ext>
                </a:extLst>
              </a:tr>
              <a:tr h="219375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3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58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5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&lt;4,1&gt;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&lt;2,1&gt;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96275493"/>
                  </a:ext>
                </a:extLst>
              </a:tr>
              <a:tr h="219375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4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58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5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&lt;5,2&gt;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&lt;2,2&gt;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43432915"/>
                  </a:ext>
                </a:extLst>
              </a:tr>
              <a:tr h="219375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5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58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5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&lt;6,1&gt;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&lt;2,1&gt;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64435199"/>
                  </a:ext>
                </a:extLst>
              </a:tr>
              <a:tr h="219375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6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58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5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&lt;7,2&gt;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&lt;2,2&gt;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7843711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barn(inVertical)">
                                      <p:cBhvr additive="repl">
                                        <p:cTn id="7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TextShape 1"/>
          <p:cNvSpPr txBox="1"/>
          <p:nvPr/>
        </p:nvSpPr>
        <p:spPr>
          <a:xfrm>
            <a:off x="1042920" y="404280"/>
            <a:ext cx="5616720" cy="5763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en-US" sz="3200">
                <a:latin typeface="华文中宋"/>
                <a:ea typeface="华文中宋"/>
              </a:rPr>
              <a:t>YARN——</a:t>
            </a:r>
            <a:r>
              <a:rPr lang="zh-CN" sz="3200">
                <a:latin typeface="华文中宋"/>
                <a:ea typeface="华文中宋"/>
              </a:rPr>
              <a:t>资源调度算法实验</a:t>
            </a:r>
            <a:endParaRPr/>
          </a:p>
        </p:txBody>
      </p:sp>
      <p:sp>
        <p:nvSpPr>
          <p:cNvPr id="258" name="TextShape 2"/>
          <p:cNvSpPr txBox="1"/>
          <p:nvPr/>
        </p:nvSpPr>
        <p:spPr>
          <a:xfrm>
            <a:off x="108000" y="1196640"/>
            <a:ext cx="8640720" cy="4316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  <a:buSzPct val="70000"/>
              <a:buFont typeface="Wingdings" charset="2"/>
              <a:buChar char=""/>
            </a:pPr>
            <a:r>
              <a:rPr lang="zh-CN" sz="2000">
                <a:latin typeface="华文楷体"/>
                <a:ea typeface="华文楷体"/>
              </a:rPr>
              <a:t>人工鱼群调度器实验：实验配置</a:t>
            </a:r>
            <a:endParaRPr/>
          </a:p>
        </p:txBody>
      </p:sp>
      <p:sp>
        <p:nvSpPr>
          <p:cNvPr id="259" name="CustomShape 3"/>
          <p:cNvSpPr/>
          <p:nvPr/>
        </p:nvSpPr>
        <p:spPr>
          <a:xfrm>
            <a:off x="7524720" y="6284880"/>
            <a:ext cx="93348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r">
              <a:lnSpc>
                <a:spcPct val="100000"/>
              </a:lnSpc>
            </a:pPr>
            <a:fld id="{5F07F587-0FDF-46D2-8C4E-C721628A070E}" type="slidenum">
              <a:rPr lang="en-US" sz="1600">
                <a:latin typeface="Arial"/>
              </a:rPr>
              <a:t>31</a:t>
            </a:fld>
            <a:endParaRPr/>
          </a:p>
        </p:txBody>
      </p:sp>
      <p:graphicFrame>
        <p:nvGraphicFramePr>
          <p:cNvPr id="260" name="Table 4"/>
          <p:cNvGraphicFramePr/>
          <p:nvPr/>
        </p:nvGraphicFramePr>
        <p:xfrm>
          <a:off x="250920" y="1652760"/>
          <a:ext cx="4465440" cy="2103120"/>
        </p:xfrm>
        <a:graphic>
          <a:graphicData uri="http://schemas.openxmlformats.org/drawingml/2006/table">
            <a:tbl>
              <a:tblPr/>
              <a:tblGrid>
                <a:gridCol w="663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5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31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82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809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269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latin typeface="Arial"/>
                        </a:rPr>
                        <a:t>Node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latin typeface="Arial"/>
                        </a:rPr>
                        <a:t>CPUs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latin typeface="Arial"/>
                        </a:rPr>
                        <a:t>Cores Per CPU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latin typeface="Arial"/>
                        </a:rPr>
                        <a:t>Thread Per Core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latin typeface="Arial"/>
                        </a:rPr>
                        <a:t>Memory(G)</a:t>
                      </a: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2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latin typeface="Arial"/>
                        </a:rPr>
                        <a:t>node1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6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10</a:t>
                      </a: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2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latin typeface="Arial"/>
                        </a:rPr>
                        <a:t>node2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6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10</a:t>
                      </a: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24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latin typeface="Arial"/>
                        </a:rPr>
                        <a:t>node3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6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10</a:t>
                      </a: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45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latin typeface="Arial"/>
                        </a:rPr>
                        <a:t>node4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6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10</a:t>
                      </a: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2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latin typeface="Arial"/>
                        </a:rPr>
                        <a:t>node5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6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10</a:t>
                      </a: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2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latin typeface="Arial"/>
                        </a:rPr>
                        <a:t>node6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6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10</a:t>
                      </a: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61" name="CustomShape 5"/>
          <p:cNvSpPr/>
          <p:nvPr/>
        </p:nvSpPr>
        <p:spPr>
          <a:xfrm>
            <a:off x="250920" y="3382920"/>
            <a:ext cx="4465440" cy="43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>
              <a:lnSpc>
                <a:spcPct val="100000"/>
              </a:lnSpc>
              <a:buSzPct val="70000"/>
              <a:buFont typeface="Wingdings" charset="2"/>
              <a:buChar char=""/>
            </a:pPr>
            <a:r>
              <a:rPr lang="zh-CN" sz="2000">
                <a:latin typeface="华文楷体"/>
                <a:ea typeface="华文楷体"/>
              </a:rPr>
              <a:t>（</a:t>
            </a:r>
            <a:r>
              <a:rPr lang="en-US" sz="2000">
                <a:latin typeface="华文楷体"/>
                <a:ea typeface="华文楷体"/>
              </a:rPr>
              <a:t>2</a:t>
            </a:r>
            <a:r>
              <a:rPr lang="zh-CN" sz="2000">
                <a:latin typeface="华文楷体"/>
                <a:ea typeface="华文楷体"/>
              </a:rPr>
              <a:t>）不同种类型</a:t>
            </a:r>
            <a:r>
              <a:rPr lang="en-US" sz="2000">
                <a:latin typeface="华文楷体"/>
                <a:ea typeface="华文楷体"/>
              </a:rPr>
              <a:t>jobs</a:t>
            </a:r>
            <a:r>
              <a:rPr lang="zh-CN" sz="2000">
                <a:latin typeface="华文楷体"/>
                <a:ea typeface="华文楷体"/>
              </a:rPr>
              <a:t>：配置如图</a:t>
            </a:r>
            <a:endParaRPr/>
          </a:p>
        </p:txBody>
      </p:sp>
      <p:sp>
        <p:nvSpPr>
          <p:cNvPr id="262" name="CustomShape 6"/>
          <p:cNvSpPr/>
          <p:nvPr/>
        </p:nvSpPr>
        <p:spPr>
          <a:xfrm>
            <a:off x="5616720" y="1220760"/>
            <a:ext cx="3168360" cy="1297080"/>
          </a:xfrm>
          <a:prstGeom prst="wedgeRoundRectCallou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zh-CN" sz="2000" b="1">
                <a:latin typeface="华文中宋"/>
                <a:ea typeface="华文中宋"/>
              </a:rPr>
              <a:t>调度器相比</a:t>
            </a:r>
            <a:r>
              <a:rPr lang="en-US" sz="2000" b="1">
                <a:latin typeface="华文中宋"/>
                <a:ea typeface="华文中宋"/>
              </a:rPr>
              <a:t>HaSTE</a:t>
            </a:r>
            <a:r>
              <a:rPr lang="zh-CN" sz="2000" b="1">
                <a:latin typeface="华文中宋"/>
                <a:ea typeface="华文中宋"/>
              </a:rPr>
              <a:t>：</a:t>
            </a:r>
            <a:endParaRPr/>
          </a:p>
          <a:p>
            <a:pPr algn="ctr">
              <a:lnSpc>
                <a:spcPct val="100000"/>
              </a:lnSpc>
            </a:pPr>
            <a:r>
              <a:rPr lang="zh-CN" sz="2000" b="1">
                <a:latin typeface="华文中宋"/>
                <a:ea typeface="华文中宋"/>
              </a:rPr>
              <a:t>运行时间提高</a:t>
            </a:r>
            <a:r>
              <a:rPr lang="en-US" sz="2000" b="1">
                <a:latin typeface="华文中宋"/>
                <a:ea typeface="华文中宋"/>
              </a:rPr>
              <a:t>17%</a:t>
            </a:r>
            <a:endParaRPr/>
          </a:p>
          <a:p>
            <a:pPr algn="ctr">
              <a:lnSpc>
                <a:spcPct val="100000"/>
              </a:lnSpc>
            </a:pPr>
            <a:r>
              <a:rPr lang="zh-CN" sz="2000" b="1">
                <a:latin typeface="华文中宋"/>
                <a:ea typeface="华文中宋"/>
              </a:rPr>
              <a:t>内存利用率提高</a:t>
            </a:r>
            <a:r>
              <a:rPr lang="en-US" sz="2000" b="1">
                <a:latin typeface="华文中宋"/>
                <a:ea typeface="华文中宋"/>
              </a:rPr>
              <a:t>16.7%</a:t>
            </a:r>
            <a:endParaRPr/>
          </a:p>
        </p:txBody>
      </p:sp>
      <p:graphicFrame>
        <p:nvGraphicFramePr>
          <p:cNvPr id="263" name="Table 7"/>
          <p:cNvGraphicFramePr/>
          <p:nvPr/>
        </p:nvGraphicFramePr>
        <p:xfrm>
          <a:off x="250920" y="3828960"/>
          <a:ext cx="4465440" cy="2085840"/>
        </p:xfrm>
        <a:graphic>
          <a:graphicData uri="http://schemas.openxmlformats.org/drawingml/2006/table">
            <a:tbl>
              <a:tblPr/>
              <a:tblGrid>
                <a:gridCol w="676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6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3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3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36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63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399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latin typeface="Arial"/>
                        </a:rPr>
                        <a:t>Job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latin typeface="Arial"/>
                        </a:rPr>
                        <a:t>Input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latin typeface="Arial"/>
                        </a:rPr>
                        <a:t>#M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latin typeface="Arial"/>
                        </a:rPr>
                        <a:t>#R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latin typeface="Arial"/>
                        </a:rPr>
                        <a:t>R</a:t>
                      </a:r>
                      <a:r>
                        <a:rPr lang="en-US" sz="1200" b="1" baseline="30000">
                          <a:solidFill>
                            <a:srgbClr val="FFFFFF"/>
                          </a:solidFill>
                          <a:latin typeface="Arial"/>
                        </a:rPr>
                        <a:t>m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latin typeface="Arial"/>
                        </a:rPr>
                        <a:t>R</a:t>
                      </a:r>
                      <a:r>
                        <a:rPr lang="en-US" sz="1200" b="1" baseline="30000">
                          <a:solidFill>
                            <a:srgbClr val="FFFFFF"/>
                          </a:solidFill>
                          <a:latin typeface="Arial"/>
                        </a:rPr>
                        <a:t>r</a:t>
                      </a: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06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latin typeface="Arial"/>
                        </a:rPr>
                        <a:t>WC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2.9G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24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&lt;2,3&gt;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&lt;1,2&gt;</a:t>
                      </a: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06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latin typeface="Arial"/>
                        </a:rPr>
                        <a:t>WC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7.18G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58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&lt;2,4&gt;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&lt;1,2&gt;</a:t>
                      </a: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88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latin typeface="Arial"/>
                        </a:rPr>
                        <a:t>TS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4.66G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38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&lt;3,1&gt;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&lt;2,1&gt;</a:t>
                      </a: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06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latin typeface="Arial"/>
                        </a:rPr>
                        <a:t>TS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9.31G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76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&lt;4,2&gt;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&lt;2,3&gt;</a:t>
                      </a: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92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latin typeface="Arial"/>
                        </a:rPr>
                        <a:t>GP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5.86G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47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&lt;2,2&gt;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&lt;1,1&gt;</a:t>
                      </a: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06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latin typeface="Arial"/>
                        </a:rPr>
                        <a:t>GP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9.76G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78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&lt;2,1&gt;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&lt;1,1&gt;</a:t>
                      </a: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264" name="图片 10"/>
          <p:cNvPicPr/>
          <p:nvPr/>
        </p:nvPicPr>
        <p:blipFill>
          <a:blip r:embed="rId2"/>
          <a:stretch/>
        </p:blipFill>
        <p:spPr>
          <a:xfrm>
            <a:off x="4797360" y="2708280"/>
            <a:ext cx="4311720" cy="29163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barn(inVertical)">
                                      <p:cBhvr additive="repl">
                                        <p:cTn id="7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TextShape 1"/>
          <p:cNvSpPr txBox="1"/>
          <p:nvPr/>
        </p:nvSpPr>
        <p:spPr>
          <a:xfrm>
            <a:off x="1042920" y="404280"/>
            <a:ext cx="5616720" cy="5763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en-US" sz="3200">
                <a:latin typeface="华文中宋"/>
                <a:ea typeface="华文中宋"/>
              </a:rPr>
              <a:t>YARN——</a:t>
            </a:r>
            <a:r>
              <a:rPr lang="zh-CN" sz="3200">
                <a:latin typeface="华文中宋"/>
                <a:ea typeface="华文中宋"/>
              </a:rPr>
              <a:t>资源调度算法实验</a:t>
            </a:r>
            <a:endParaRPr/>
          </a:p>
        </p:txBody>
      </p:sp>
      <p:sp>
        <p:nvSpPr>
          <p:cNvPr id="266" name="CustomShape 2"/>
          <p:cNvSpPr/>
          <p:nvPr/>
        </p:nvSpPr>
        <p:spPr>
          <a:xfrm>
            <a:off x="7524720" y="6284880"/>
            <a:ext cx="93348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r">
              <a:lnSpc>
                <a:spcPct val="100000"/>
              </a:lnSpc>
            </a:pPr>
            <a:fld id="{CB04B8C5-C2C6-4F00-89A9-E931BC12C2A1}" type="slidenum">
              <a:rPr lang="en-US" sz="1600">
                <a:latin typeface="Arial"/>
              </a:rPr>
              <a:t>32</a:t>
            </a:fld>
            <a:endParaRPr/>
          </a:p>
        </p:txBody>
      </p:sp>
      <p:sp>
        <p:nvSpPr>
          <p:cNvPr id="267" name="CustomShape 3"/>
          <p:cNvSpPr/>
          <p:nvPr/>
        </p:nvSpPr>
        <p:spPr>
          <a:xfrm>
            <a:off x="108000" y="1268280"/>
            <a:ext cx="5688000" cy="43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>
              <a:lnSpc>
                <a:spcPct val="100000"/>
              </a:lnSpc>
              <a:buSzPct val="70000"/>
              <a:buFont typeface="Wingdings" charset="2"/>
              <a:buChar char=""/>
            </a:pPr>
            <a:r>
              <a:rPr lang="zh-CN" sz="2000">
                <a:latin typeface="华文楷体"/>
                <a:ea typeface="华文楷体"/>
              </a:rPr>
              <a:t>（</a:t>
            </a:r>
            <a:r>
              <a:rPr lang="en-US" sz="2000">
                <a:latin typeface="华文楷体"/>
                <a:ea typeface="华文楷体"/>
              </a:rPr>
              <a:t>2</a:t>
            </a:r>
            <a:r>
              <a:rPr lang="zh-CN" sz="2000">
                <a:latin typeface="华文楷体"/>
                <a:ea typeface="华文楷体"/>
              </a:rPr>
              <a:t>）不同种类型</a:t>
            </a:r>
            <a:r>
              <a:rPr lang="en-US" sz="2000">
                <a:latin typeface="华文楷体"/>
                <a:ea typeface="华文楷体"/>
              </a:rPr>
              <a:t>jobs</a:t>
            </a:r>
            <a:r>
              <a:rPr lang="zh-CN" sz="2000">
                <a:latin typeface="华文楷体"/>
                <a:ea typeface="华文楷体"/>
              </a:rPr>
              <a:t>：内存使用详情</a:t>
            </a:r>
            <a:endParaRPr/>
          </a:p>
        </p:txBody>
      </p:sp>
      <p:pic>
        <p:nvPicPr>
          <p:cNvPr id="268" name="图片 1"/>
          <p:cNvPicPr/>
          <p:nvPr/>
        </p:nvPicPr>
        <p:blipFill>
          <a:blip r:embed="rId2"/>
          <a:stretch/>
        </p:blipFill>
        <p:spPr>
          <a:xfrm>
            <a:off x="250920" y="1700280"/>
            <a:ext cx="7705800" cy="4949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TextShape 1"/>
          <p:cNvSpPr txBox="1"/>
          <p:nvPr/>
        </p:nvSpPr>
        <p:spPr>
          <a:xfrm>
            <a:off x="1042920" y="404280"/>
            <a:ext cx="5616720" cy="5763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en-US" sz="3200">
                <a:latin typeface="华文中宋"/>
                <a:ea typeface="华文中宋"/>
              </a:rPr>
              <a:t>YARN——</a:t>
            </a:r>
            <a:r>
              <a:rPr lang="zh-CN" sz="3200">
                <a:latin typeface="华文中宋"/>
                <a:ea typeface="华文中宋"/>
              </a:rPr>
              <a:t>资源调度算法实验</a:t>
            </a:r>
            <a:endParaRPr/>
          </a:p>
        </p:txBody>
      </p:sp>
      <p:sp>
        <p:nvSpPr>
          <p:cNvPr id="270" name="CustomShape 2"/>
          <p:cNvSpPr/>
          <p:nvPr/>
        </p:nvSpPr>
        <p:spPr>
          <a:xfrm>
            <a:off x="7524720" y="6284880"/>
            <a:ext cx="93348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r">
              <a:lnSpc>
                <a:spcPct val="100000"/>
              </a:lnSpc>
            </a:pPr>
            <a:fld id="{B1FF10CE-2845-4B6A-8BB0-931BDFCE02A4}" type="slidenum">
              <a:rPr lang="en-US" sz="1600">
                <a:latin typeface="Arial"/>
              </a:rPr>
              <a:t>33</a:t>
            </a:fld>
            <a:endParaRPr/>
          </a:p>
        </p:txBody>
      </p:sp>
      <p:sp>
        <p:nvSpPr>
          <p:cNvPr id="271" name="CustomShape 3"/>
          <p:cNvSpPr/>
          <p:nvPr/>
        </p:nvSpPr>
        <p:spPr>
          <a:xfrm>
            <a:off x="108000" y="1268280"/>
            <a:ext cx="5688000" cy="43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>
              <a:lnSpc>
                <a:spcPct val="100000"/>
              </a:lnSpc>
              <a:buSzPct val="70000"/>
              <a:buFont typeface="Wingdings" charset="2"/>
              <a:buChar char=""/>
            </a:pPr>
            <a:r>
              <a:rPr lang="zh-CN" sz="2000">
                <a:latin typeface="华文楷体"/>
                <a:ea typeface="华文楷体"/>
              </a:rPr>
              <a:t>（</a:t>
            </a:r>
            <a:r>
              <a:rPr lang="en-US" sz="2000">
                <a:latin typeface="华文楷体"/>
                <a:ea typeface="华文楷体"/>
              </a:rPr>
              <a:t>2</a:t>
            </a:r>
            <a:r>
              <a:rPr lang="zh-CN" sz="2000">
                <a:latin typeface="华文楷体"/>
                <a:ea typeface="华文楷体"/>
              </a:rPr>
              <a:t>）不同种类型</a:t>
            </a:r>
            <a:r>
              <a:rPr lang="en-US" sz="2000">
                <a:latin typeface="华文楷体"/>
                <a:ea typeface="华文楷体"/>
              </a:rPr>
              <a:t>jobs</a:t>
            </a:r>
            <a:r>
              <a:rPr lang="zh-CN" sz="2000">
                <a:latin typeface="华文楷体"/>
                <a:ea typeface="华文楷体"/>
              </a:rPr>
              <a:t>：</a:t>
            </a:r>
            <a:r>
              <a:rPr lang="en-US" sz="2000">
                <a:latin typeface="华文楷体"/>
                <a:ea typeface="华文楷体"/>
              </a:rPr>
              <a:t>CPU</a:t>
            </a:r>
            <a:r>
              <a:rPr lang="zh-CN" sz="2000">
                <a:latin typeface="华文楷体"/>
                <a:ea typeface="华文楷体"/>
              </a:rPr>
              <a:t>使用详情</a:t>
            </a:r>
            <a:endParaRPr/>
          </a:p>
        </p:txBody>
      </p:sp>
      <p:pic>
        <p:nvPicPr>
          <p:cNvPr id="272" name="图片 5"/>
          <p:cNvPicPr/>
          <p:nvPr/>
        </p:nvPicPr>
        <p:blipFill>
          <a:blip r:embed="rId2"/>
          <a:stretch/>
        </p:blipFill>
        <p:spPr>
          <a:xfrm>
            <a:off x="179280" y="1652760"/>
            <a:ext cx="7716960" cy="4944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TextShape 1"/>
          <p:cNvSpPr txBox="1"/>
          <p:nvPr/>
        </p:nvSpPr>
        <p:spPr>
          <a:xfrm>
            <a:off x="1042920" y="404280"/>
            <a:ext cx="5616720" cy="5763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en-US" sz="3200">
                <a:latin typeface="华文中宋"/>
                <a:ea typeface="华文中宋"/>
              </a:rPr>
              <a:t>YARN——Shuffle</a:t>
            </a:r>
            <a:r>
              <a:rPr lang="zh-CN" sz="3200">
                <a:latin typeface="华文中宋"/>
                <a:ea typeface="华文中宋"/>
              </a:rPr>
              <a:t>改进</a:t>
            </a:r>
            <a:endParaRPr/>
          </a:p>
        </p:txBody>
      </p:sp>
      <p:sp>
        <p:nvSpPr>
          <p:cNvPr id="274" name="TextShape 2"/>
          <p:cNvSpPr txBox="1"/>
          <p:nvPr/>
        </p:nvSpPr>
        <p:spPr>
          <a:xfrm>
            <a:off x="108000" y="1196640"/>
            <a:ext cx="8640720" cy="25923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  <a:buSzPct val="70000"/>
              <a:buFont typeface="Wingdings" charset="2"/>
              <a:buChar char=""/>
            </a:pPr>
            <a:r>
              <a:rPr lang="en-US" sz="2000">
                <a:latin typeface="华文楷体"/>
                <a:ea typeface="华文楷体"/>
              </a:rPr>
              <a:t>Shuffle</a:t>
            </a:r>
            <a:r>
              <a:rPr lang="zh-CN" sz="2000">
                <a:latin typeface="华文楷体"/>
                <a:ea typeface="华文楷体"/>
              </a:rPr>
              <a:t>概述：</a:t>
            </a:r>
            <a:endParaRPr/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"/>
            </a:pPr>
            <a:r>
              <a:rPr lang="en-US" sz="2000" b="1">
                <a:latin typeface="华文楷体"/>
                <a:ea typeface="华文楷体"/>
              </a:rPr>
              <a:t>Collect</a:t>
            </a:r>
            <a:r>
              <a:rPr lang="zh-CN" sz="2000" b="1">
                <a:latin typeface="华文楷体"/>
                <a:ea typeface="华文楷体"/>
              </a:rPr>
              <a:t>阶段</a:t>
            </a:r>
            <a:endParaRPr/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"/>
            </a:pPr>
            <a:r>
              <a:rPr lang="en-US" sz="2000" b="1">
                <a:latin typeface="华文楷体"/>
                <a:ea typeface="华文楷体"/>
              </a:rPr>
              <a:t>Spill</a:t>
            </a:r>
            <a:r>
              <a:rPr lang="zh-CN" sz="2000" b="1">
                <a:latin typeface="华文楷体"/>
                <a:ea typeface="华文楷体"/>
              </a:rPr>
              <a:t>阶段</a:t>
            </a:r>
            <a:endParaRPr/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"/>
            </a:pPr>
            <a:r>
              <a:rPr lang="en-US" sz="2000" b="1">
                <a:latin typeface="华文楷体"/>
                <a:ea typeface="华文楷体"/>
              </a:rPr>
              <a:t>Combiner</a:t>
            </a:r>
            <a:r>
              <a:rPr lang="zh-CN" sz="2000" b="1">
                <a:latin typeface="华文楷体"/>
                <a:ea typeface="华文楷体"/>
              </a:rPr>
              <a:t>阶段</a:t>
            </a:r>
            <a:endParaRPr/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"/>
            </a:pPr>
            <a:r>
              <a:rPr lang="en-US" sz="2000" b="1">
                <a:latin typeface="华文楷体"/>
                <a:ea typeface="华文楷体"/>
              </a:rPr>
              <a:t>Copy</a:t>
            </a:r>
            <a:r>
              <a:rPr lang="zh-CN" sz="2000" b="1">
                <a:latin typeface="华文楷体"/>
                <a:ea typeface="华文楷体"/>
              </a:rPr>
              <a:t>阶段</a:t>
            </a:r>
            <a:endParaRPr/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"/>
            </a:pPr>
            <a:r>
              <a:rPr lang="en-US" sz="2000" b="1">
                <a:latin typeface="华文楷体"/>
                <a:ea typeface="华文楷体"/>
              </a:rPr>
              <a:t>Merge</a:t>
            </a:r>
            <a:r>
              <a:rPr lang="zh-CN" sz="2000" b="1">
                <a:latin typeface="华文楷体"/>
                <a:ea typeface="华文楷体"/>
              </a:rPr>
              <a:t>阶段</a:t>
            </a:r>
            <a:endParaRPr/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"/>
            </a:pPr>
            <a:r>
              <a:rPr lang="en-US" sz="2000" b="1">
                <a:latin typeface="华文楷体"/>
                <a:ea typeface="华文楷体"/>
              </a:rPr>
              <a:t>Sort</a:t>
            </a:r>
            <a:r>
              <a:rPr lang="zh-CN" sz="2000" b="1">
                <a:latin typeface="华文楷体"/>
                <a:ea typeface="华文楷体"/>
              </a:rPr>
              <a:t>阶段</a:t>
            </a:r>
            <a:endParaRPr/>
          </a:p>
        </p:txBody>
      </p:sp>
      <p:sp>
        <p:nvSpPr>
          <p:cNvPr id="275" name="CustomShape 3"/>
          <p:cNvSpPr/>
          <p:nvPr/>
        </p:nvSpPr>
        <p:spPr>
          <a:xfrm>
            <a:off x="7524720" y="6284880"/>
            <a:ext cx="93348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r">
              <a:lnSpc>
                <a:spcPct val="100000"/>
              </a:lnSpc>
            </a:pPr>
            <a:fld id="{75122DF2-E334-4710-8347-BF0F06B51A78}" type="slidenum">
              <a:rPr lang="en-US" sz="1600">
                <a:latin typeface="Arial"/>
              </a:rPr>
              <a:t>34</a:t>
            </a:fld>
            <a:endParaRPr/>
          </a:p>
        </p:txBody>
      </p:sp>
      <p:pic>
        <p:nvPicPr>
          <p:cNvPr id="276" name="图片 5"/>
          <p:cNvPicPr/>
          <p:nvPr/>
        </p:nvPicPr>
        <p:blipFill>
          <a:blip r:embed="rId2"/>
          <a:stretch/>
        </p:blipFill>
        <p:spPr>
          <a:xfrm>
            <a:off x="2987640" y="1341360"/>
            <a:ext cx="5616720" cy="2232000"/>
          </a:xfrm>
          <a:prstGeom prst="rect">
            <a:avLst/>
          </a:prstGeom>
          <a:ln>
            <a:noFill/>
          </a:ln>
        </p:spPr>
      </p:pic>
      <p:pic>
        <p:nvPicPr>
          <p:cNvPr id="277" name="图片 6"/>
          <p:cNvPicPr/>
          <p:nvPr/>
        </p:nvPicPr>
        <p:blipFill>
          <a:blip r:embed="rId3"/>
          <a:stretch/>
        </p:blipFill>
        <p:spPr>
          <a:xfrm>
            <a:off x="2771640" y="3789360"/>
            <a:ext cx="5472360" cy="1943280"/>
          </a:xfrm>
          <a:prstGeom prst="rect">
            <a:avLst/>
          </a:prstGeom>
          <a:ln>
            <a:noFill/>
          </a:ln>
        </p:spPr>
      </p:pic>
      <p:pic>
        <p:nvPicPr>
          <p:cNvPr id="278" name="图片 7"/>
          <p:cNvPicPr/>
          <p:nvPr/>
        </p:nvPicPr>
        <p:blipFill>
          <a:blip r:embed="rId4"/>
          <a:stretch/>
        </p:blipFill>
        <p:spPr>
          <a:xfrm>
            <a:off x="974880" y="1557360"/>
            <a:ext cx="7629480" cy="4535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barn(inVertical)">
                                      <p:cBhvr additive="repl">
                                        <p:cTn id="13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TextShape 1"/>
          <p:cNvSpPr txBox="1"/>
          <p:nvPr/>
        </p:nvSpPr>
        <p:spPr>
          <a:xfrm>
            <a:off x="1042920" y="404280"/>
            <a:ext cx="5616720" cy="5763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en-US" sz="3200">
                <a:latin typeface="华文中宋"/>
                <a:ea typeface="华文中宋"/>
              </a:rPr>
              <a:t>YARN——Shuffle</a:t>
            </a:r>
            <a:r>
              <a:rPr lang="zh-CN" sz="3200">
                <a:latin typeface="华文中宋"/>
                <a:ea typeface="华文中宋"/>
              </a:rPr>
              <a:t>改进</a:t>
            </a:r>
            <a:endParaRPr/>
          </a:p>
        </p:txBody>
      </p:sp>
      <p:sp>
        <p:nvSpPr>
          <p:cNvPr id="280" name="TextShape 2"/>
          <p:cNvSpPr txBox="1"/>
          <p:nvPr/>
        </p:nvSpPr>
        <p:spPr>
          <a:xfrm>
            <a:off x="108000" y="1197000"/>
            <a:ext cx="8640720" cy="7192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  <a:buSzPct val="70000"/>
              <a:buFont typeface="Wingdings" charset="2"/>
              <a:buChar char=""/>
            </a:pPr>
            <a:r>
              <a:rPr lang="en-US" sz="2000">
                <a:latin typeface="华文楷体"/>
                <a:ea typeface="华文楷体"/>
              </a:rPr>
              <a:t>Shuffle</a:t>
            </a:r>
            <a:r>
              <a:rPr lang="zh-CN" sz="2000">
                <a:latin typeface="华文楷体"/>
                <a:ea typeface="华文楷体"/>
              </a:rPr>
              <a:t>过程设计：</a:t>
            </a:r>
            <a:endParaRPr/>
          </a:p>
        </p:txBody>
      </p:sp>
      <p:sp>
        <p:nvSpPr>
          <p:cNvPr id="281" name="CustomShape 3"/>
          <p:cNvSpPr/>
          <p:nvPr/>
        </p:nvSpPr>
        <p:spPr>
          <a:xfrm>
            <a:off x="7524720" y="6284880"/>
            <a:ext cx="93348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r">
              <a:lnSpc>
                <a:spcPct val="100000"/>
              </a:lnSpc>
            </a:pPr>
            <a:fld id="{E9367EDB-FB4F-4734-8512-FE8012018826}" type="slidenum">
              <a:rPr lang="en-US" sz="1600">
                <a:latin typeface="Arial"/>
              </a:rPr>
              <a:t>35</a:t>
            </a:fld>
            <a:endParaRPr/>
          </a:p>
        </p:txBody>
      </p:sp>
      <p:pic>
        <p:nvPicPr>
          <p:cNvPr id="282" name="图片 8"/>
          <p:cNvPicPr/>
          <p:nvPr/>
        </p:nvPicPr>
        <p:blipFill>
          <a:blip r:embed="rId2"/>
          <a:stretch/>
        </p:blipFill>
        <p:spPr>
          <a:xfrm>
            <a:off x="131760" y="1708200"/>
            <a:ext cx="5376960" cy="3089160"/>
          </a:xfrm>
          <a:prstGeom prst="rect">
            <a:avLst/>
          </a:prstGeom>
          <a:ln>
            <a:noFill/>
          </a:ln>
        </p:spPr>
      </p:pic>
      <p:pic>
        <p:nvPicPr>
          <p:cNvPr id="283" name="图片 9"/>
          <p:cNvPicPr/>
          <p:nvPr/>
        </p:nvPicPr>
        <p:blipFill>
          <a:blip r:embed="rId3"/>
          <a:stretch/>
        </p:blipFill>
        <p:spPr>
          <a:xfrm>
            <a:off x="5724360" y="1708200"/>
            <a:ext cx="3036960" cy="3089160"/>
          </a:xfrm>
          <a:prstGeom prst="rect">
            <a:avLst/>
          </a:prstGeom>
          <a:ln>
            <a:noFill/>
          </a:ln>
        </p:spPr>
      </p:pic>
      <p:sp>
        <p:nvSpPr>
          <p:cNvPr id="284" name="CustomShape 4"/>
          <p:cNvSpPr/>
          <p:nvPr/>
        </p:nvSpPr>
        <p:spPr>
          <a:xfrm>
            <a:off x="4643280" y="5084640"/>
            <a:ext cx="3024360" cy="830520"/>
          </a:xfrm>
          <a:prstGeom prst="wedgeRoundRectCallout">
            <a:avLst/>
          </a:prstGeom>
          <a:solidFill>
            <a:srgbClr val="CCFFC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zh-CN" sz="1600" b="1">
                <a:latin typeface="华文中宋"/>
                <a:ea typeface="华文中宋"/>
              </a:rPr>
              <a:t>把</a:t>
            </a:r>
            <a:r>
              <a:rPr lang="en-US" sz="1600" b="1">
                <a:latin typeface="华文中宋"/>
                <a:ea typeface="华文中宋"/>
              </a:rPr>
              <a:t>shuffle</a:t>
            </a:r>
            <a:r>
              <a:rPr lang="zh-CN" sz="1600" b="1">
                <a:latin typeface="华文中宋"/>
                <a:ea typeface="华文中宋"/>
              </a:rPr>
              <a:t>从</a:t>
            </a:r>
            <a:r>
              <a:rPr lang="en-US" sz="1600" b="1">
                <a:latin typeface="华文中宋"/>
                <a:ea typeface="华文中宋"/>
              </a:rPr>
              <a:t>reduce</a:t>
            </a:r>
            <a:r>
              <a:rPr lang="zh-CN" sz="1600" b="1">
                <a:latin typeface="华文中宋"/>
                <a:ea typeface="华文中宋"/>
              </a:rPr>
              <a:t>端抽象出来</a:t>
            </a:r>
            <a:endParaRPr/>
          </a:p>
          <a:p>
            <a:pPr algn="ctr">
              <a:lnSpc>
                <a:spcPct val="100000"/>
              </a:lnSpc>
            </a:pPr>
            <a:r>
              <a:rPr lang="zh-CN" sz="1600" b="1">
                <a:latin typeface="华文中宋"/>
                <a:ea typeface="华文中宋"/>
              </a:rPr>
              <a:t>一个节点一个</a:t>
            </a:r>
            <a:r>
              <a:rPr lang="en-US" sz="1600" b="1">
                <a:latin typeface="华文中宋"/>
                <a:ea typeface="华文中宋"/>
              </a:rPr>
              <a:t>shuffle service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barn(inVertical)">
                                      <p:cBhvr additive="repl">
                                        <p:cTn id="7" dur="5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TextShape 1"/>
          <p:cNvSpPr txBox="1"/>
          <p:nvPr/>
        </p:nvSpPr>
        <p:spPr>
          <a:xfrm>
            <a:off x="1042920" y="404280"/>
            <a:ext cx="5616720" cy="5763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en-US" sz="3200">
                <a:latin typeface="华文中宋"/>
                <a:ea typeface="华文中宋"/>
              </a:rPr>
              <a:t>YARN——Shuffle</a:t>
            </a:r>
            <a:r>
              <a:rPr lang="zh-CN" sz="3200">
                <a:latin typeface="华文中宋"/>
                <a:ea typeface="华文中宋"/>
              </a:rPr>
              <a:t>改进</a:t>
            </a:r>
            <a:endParaRPr/>
          </a:p>
        </p:txBody>
      </p:sp>
      <p:sp>
        <p:nvSpPr>
          <p:cNvPr id="286" name="TextShape 2"/>
          <p:cNvSpPr txBox="1"/>
          <p:nvPr/>
        </p:nvSpPr>
        <p:spPr>
          <a:xfrm>
            <a:off x="108000" y="1197000"/>
            <a:ext cx="8640720" cy="7192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  <a:buSzPct val="70000"/>
              <a:buFont typeface="Wingdings" charset="2"/>
              <a:buChar char=""/>
            </a:pPr>
            <a:r>
              <a:rPr lang="en-US" sz="2000">
                <a:latin typeface="华文楷体"/>
                <a:ea typeface="华文楷体"/>
              </a:rPr>
              <a:t>Shuffle</a:t>
            </a:r>
            <a:r>
              <a:rPr lang="zh-CN" sz="2000">
                <a:latin typeface="华文楷体"/>
                <a:ea typeface="华文楷体"/>
              </a:rPr>
              <a:t>过程设计：优化</a:t>
            </a:r>
            <a:r>
              <a:rPr lang="en-US" sz="2000">
                <a:latin typeface="华文楷体"/>
                <a:ea typeface="华文楷体"/>
              </a:rPr>
              <a:t>shuffle</a:t>
            </a:r>
            <a:r>
              <a:rPr lang="zh-CN" sz="2000">
                <a:latin typeface="华文楷体"/>
                <a:ea typeface="华文楷体"/>
              </a:rPr>
              <a:t>随机读写磁盘</a:t>
            </a:r>
            <a:endParaRPr/>
          </a:p>
        </p:txBody>
      </p:sp>
      <p:sp>
        <p:nvSpPr>
          <p:cNvPr id="287" name="CustomShape 3"/>
          <p:cNvSpPr/>
          <p:nvPr/>
        </p:nvSpPr>
        <p:spPr>
          <a:xfrm>
            <a:off x="7524720" y="6284880"/>
            <a:ext cx="93348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r">
              <a:lnSpc>
                <a:spcPct val="100000"/>
              </a:lnSpc>
            </a:pPr>
            <a:fld id="{CCFEA91F-9602-45A7-97DF-723CF9D5912A}" type="slidenum">
              <a:rPr lang="en-US" sz="1600">
                <a:latin typeface="Arial"/>
              </a:rPr>
              <a:t>36</a:t>
            </a:fld>
            <a:endParaRPr/>
          </a:p>
        </p:txBody>
      </p:sp>
      <p:sp>
        <p:nvSpPr>
          <p:cNvPr id="288" name="CustomShape 4"/>
          <p:cNvSpPr/>
          <p:nvPr/>
        </p:nvSpPr>
        <p:spPr>
          <a:xfrm>
            <a:off x="6073920" y="1725480"/>
            <a:ext cx="1871640" cy="406440"/>
          </a:xfrm>
          <a:prstGeom prst="wedgeRoundRectCallout">
            <a:avLst/>
          </a:prstGeom>
          <a:solidFill>
            <a:srgbClr val="CCFFC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en-US" sz="1600" b="1">
                <a:latin typeface="华文中宋"/>
                <a:ea typeface="华文中宋"/>
              </a:rPr>
              <a:t>Shuffle</a:t>
            </a:r>
            <a:r>
              <a:rPr lang="zh-CN" sz="1600" b="1">
                <a:latin typeface="华文中宋"/>
                <a:ea typeface="华文中宋"/>
              </a:rPr>
              <a:t>架构</a:t>
            </a:r>
            <a:endParaRPr/>
          </a:p>
        </p:txBody>
      </p:sp>
      <p:pic>
        <p:nvPicPr>
          <p:cNvPr id="289" name="图片 7"/>
          <p:cNvPicPr/>
          <p:nvPr/>
        </p:nvPicPr>
        <p:blipFill>
          <a:blip r:embed="rId2"/>
          <a:stretch/>
        </p:blipFill>
        <p:spPr>
          <a:xfrm>
            <a:off x="179280" y="1590840"/>
            <a:ext cx="3745080" cy="3350880"/>
          </a:xfrm>
          <a:prstGeom prst="rect">
            <a:avLst/>
          </a:prstGeom>
          <a:ln>
            <a:noFill/>
          </a:ln>
        </p:spPr>
      </p:pic>
      <p:pic>
        <p:nvPicPr>
          <p:cNvPr id="290" name="图片 11"/>
          <p:cNvPicPr/>
          <p:nvPr/>
        </p:nvPicPr>
        <p:blipFill>
          <a:blip r:embed="rId3"/>
          <a:stretch/>
        </p:blipFill>
        <p:spPr>
          <a:xfrm>
            <a:off x="4390920" y="2637000"/>
            <a:ext cx="4537080" cy="3384360"/>
          </a:xfrm>
          <a:prstGeom prst="rect">
            <a:avLst/>
          </a:prstGeom>
          <a:ln>
            <a:noFill/>
          </a:ln>
        </p:spPr>
      </p:pic>
      <p:sp>
        <p:nvSpPr>
          <p:cNvPr id="291" name="CustomShape 5"/>
          <p:cNvSpPr/>
          <p:nvPr/>
        </p:nvSpPr>
        <p:spPr>
          <a:xfrm>
            <a:off x="1046160" y="5291280"/>
            <a:ext cx="2448000" cy="542880"/>
          </a:xfrm>
          <a:prstGeom prst="wedgeRoundRectCallout">
            <a:avLst/>
          </a:prstGeom>
          <a:solidFill>
            <a:srgbClr val="CCFFC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zh-CN" sz="1600" b="1">
                <a:latin typeface="华文中宋"/>
                <a:ea typeface="华文中宋"/>
              </a:rPr>
              <a:t>数据传输使用</a:t>
            </a:r>
            <a:r>
              <a:rPr lang="en-US" sz="1600" b="1">
                <a:latin typeface="华文中宋"/>
                <a:ea typeface="华文中宋"/>
              </a:rPr>
              <a:t>RDMA</a:t>
            </a:r>
            <a:r>
              <a:rPr lang="zh-CN" sz="1600" b="1">
                <a:latin typeface="华文中宋"/>
                <a:ea typeface="华文中宋"/>
              </a:rPr>
              <a:t>协议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barn(inVertical)">
                                      <p:cBhvr additive="repl">
                                        <p:cTn id="13" dur="5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wipe(down)">
                                      <p:cBhvr additive="repl">
                                        <p:cTn id="18" dur="5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TextShape 1"/>
          <p:cNvSpPr txBox="1"/>
          <p:nvPr/>
        </p:nvSpPr>
        <p:spPr>
          <a:xfrm>
            <a:off x="1042920" y="404280"/>
            <a:ext cx="5616720" cy="5763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en-US" sz="3200">
                <a:latin typeface="华文中宋"/>
                <a:ea typeface="华文中宋"/>
              </a:rPr>
              <a:t>YARN——Shuffle</a:t>
            </a:r>
            <a:r>
              <a:rPr lang="zh-CN" sz="3200">
                <a:latin typeface="华文中宋"/>
                <a:ea typeface="华文中宋"/>
              </a:rPr>
              <a:t>改进实验</a:t>
            </a:r>
            <a:endParaRPr/>
          </a:p>
        </p:txBody>
      </p:sp>
      <p:sp>
        <p:nvSpPr>
          <p:cNvPr id="293" name="TextShape 2"/>
          <p:cNvSpPr txBox="1"/>
          <p:nvPr/>
        </p:nvSpPr>
        <p:spPr>
          <a:xfrm>
            <a:off x="108000" y="1196640"/>
            <a:ext cx="4680000" cy="4316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  <a:buSzPct val="70000"/>
              <a:buFont typeface="Wingdings" charset="2"/>
              <a:buChar char=""/>
            </a:pPr>
            <a:r>
              <a:rPr lang="zh-CN" sz="2000">
                <a:latin typeface="华文楷体"/>
                <a:ea typeface="华文楷体"/>
              </a:rPr>
              <a:t>集群配置：</a:t>
            </a:r>
            <a:endParaRPr/>
          </a:p>
        </p:txBody>
      </p:sp>
      <p:sp>
        <p:nvSpPr>
          <p:cNvPr id="294" name="CustomShape 3"/>
          <p:cNvSpPr/>
          <p:nvPr/>
        </p:nvSpPr>
        <p:spPr>
          <a:xfrm>
            <a:off x="7524720" y="6284880"/>
            <a:ext cx="93348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r">
              <a:lnSpc>
                <a:spcPct val="100000"/>
              </a:lnSpc>
            </a:pPr>
            <a:fld id="{5382BB6B-A069-4424-B6E4-3AAC6FA1B39A}" type="slidenum">
              <a:rPr lang="en-US" sz="1600">
                <a:latin typeface="Arial"/>
              </a:rPr>
              <a:t>37</a:t>
            </a:fld>
            <a:endParaRPr/>
          </a:p>
        </p:txBody>
      </p:sp>
      <p:graphicFrame>
        <p:nvGraphicFramePr>
          <p:cNvPr id="295" name="Table 4"/>
          <p:cNvGraphicFramePr/>
          <p:nvPr/>
        </p:nvGraphicFramePr>
        <p:xfrm>
          <a:off x="179280" y="1606680"/>
          <a:ext cx="4608720" cy="2103120"/>
        </p:xfrm>
        <a:graphic>
          <a:graphicData uri="http://schemas.openxmlformats.org/drawingml/2006/table">
            <a:tbl>
              <a:tblPr/>
              <a:tblGrid>
                <a:gridCol w="74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16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1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99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842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381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latin typeface="Arial"/>
                        </a:rPr>
                        <a:t>Node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latin typeface="Arial"/>
                        </a:rPr>
                        <a:t>CPUs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latin typeface="Arial"/>
                        </a:rPr>
                        <a:t>Cores Per CPU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latin typeface="Arial"/>
                        </a:rPr>
                        <a:t>Thread Per Core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latin typeface="Arial"/>
                        </a:rPr>
                        <a:t>Memory(G)</a:t>
                      </a: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88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latin typeface="Arial"/>
                        </a:rPr>
                        <a:t>node1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6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10</a:t>
                      </a: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92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latin typeface="Arial"/>
                        </a:rPr>
                        <a:t>node2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6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10</a:t>
                      </a: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74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latin typeface="Arial"/>
                        </a:rPr>
                        <a:t>node3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6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10</a:t>
                      </a: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88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latin typeface="Arial"/>
                        </a:rPr>
                        <a:t>node4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6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10</a:t>
                      </a: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92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latin typeface="Arial"/>
                        </a:rPr>
                        <a:t>node5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6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10</a:t>
                      </a: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92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latin typeface="Arial"/>
                        </a:rPr>
                        <a:t>node6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6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dirty="0">
                          <a:solidFill>
                            <a:srgbClr val="292929"/>
                          </a:solidFill>
                          <a:latin typeface="Arial"/>
                        </a:rPr>
                        <a:t>10</a:t>
                      </a:r>
                      <a:endParaRPr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96" name="CustomShape 5"/>
          <p:cNvSpPr/>
          <p:nvPr/>
        </p:nvSpPr>
        <p:spPr>
          <a:xfrm>
            <a:off x="108000" y="3359160"/>
            <a:ext cx="4680000" cy="431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>
              <a:lnSpc>
                <a:spcPct val="100000"/>
              </a:lnSpc>
              <a:buSzPct val="70000"/>
              <a:buFont typeface="Wingdings" charset="2"/>
              <a:buChar char=""/>
            </a:pPr>
            <a:r>
              <a:rPr lang="zh-CN" sz="2000">
                <a:latin typeface="华文楷体"/>
                <a:ea typeface="华文楷体"/>
              </a:rPr>
              <a:t>（</a:t>
            </a:r>
            <a:r>
              <a:rPr lang="en-US" sz="2000">
                <a:latin typeface="华文楷体"/>
                <a:ea typeface="华文楷体"/>
              </a:rPr>
              <a:t>1</a:t>
            </a:r>
            <a:r>
              <a:rPr lang="zh-CN" sz="2000">
                <a:latin typeface="华文楷体"/>
                <a:ea typeface="华文楷体"/>
              </a:rPr>
              <a:t>）</a:t>
            </a:r>
            <a:r>
              <a:rPr lang="en-US" sz="2000">
                <a:latin typeface="华文楷体"/>
                <a:ea typeface="华文楷体"/>
              </a:rPr>
              <a:t>WordCount</a:t>
            </a:r>
            <a:r>
              <a:rPr lang="zh-CN" sz="2000">
                <a:latin typeface="华文楷体"/>
                <a:ea typeface="华文楷体"/>
              </a:rPr>
              <a:t>：</a:t>
            </a:r>
            <a:r>
              <a:rPr lang="en-US" sz="2000">
                <a:latin typeface="华文楷体"/>
                <a:ea typeface="华文楷体"/>
              </a:rPr>
              <a:t>50G</a:t>
            </a:r>
            <a:r>
              <a:rPr lang="zh-CN" sz="2000">
                <a:latin typeface="华文楷体"/>
                <a:ea typeface="华文楷体"/>
              </a:rPr>
              <a:t>数据</a:t>
            </a:r>
            <a:endParaRPr/>
          </a:p>
        </p:txBody>
      </p:sp>
      <p:pic>
        <p:nvPicPr>
          <p:cNvPr id="297" name="图片 6"/>
          <p:cNvPicPr/>
          <p:nvPr/>
        </p:nvPicPr>
        <p:blipFill>
          <a:blip r:embed="rId2"/>
          <a:stretch/>
        </p:blipFill>
        <p:spPr>
          <a:xfrm>
            <a:off x="128520" y="3811680"/>
            <a:ext cx="4659480" cy="2930400"/>
          </a:xfrm>
          <a:prstGeom prst="rect">
            <a:avLst/>
          </a:prstGeom>
          <a:ln>
            <a:noFill/>
          </a:ln>
        </p:spPr>
      </p:pic>
      <p:sp>
        <p:nvSpPr>
          <p:cNvPr id="298" name="CustomShape 6"/>
          <p:cNvSpPr/>
          <p:nvPr/>
        </p:nvSpPr>
        <p:spPr>
          <a:xfrm>
            <a:off x="4788000" y="1217520"/>
            <a:ext cx="4105080" cy="43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>
              <a:lnSpc>
                <a:spcPct val="100000"/>
              </a:lnSpc>
              <a:buSzPct val="70000"/>
              <a:buFont typeface="Wingdings" charset="2"/>
              <a:buChar char=""/>
            </a:pPr>
            <a:r>
              <a:rPr lang="zh-CN" sz="2000">
                <a:latin typeface="华文楷体"/>
                <a:ea typeface="华文楷体"/>
              </a:rPr>
              <a:t>（</a:t>
            </a:r>
            <a:r>
              <a:rPr lang="en-US" sz="2000">
                <a:latin typeface="华文楷体"/>
                <a:ea typeface="华文楷体"/>
              </a:rPr>
              <a:t>2</a:t>
            </a:r>
            <a:r>
              <a:rPr lang="zh-CN" sz="2000">
                <a:latin typeface="华文楷体"/>
                <a:ea typeface="华文楷体"/>
              </a:rPr>
              <a:t>）</a:t>
            </a:r>
            <a:r>
              <a:rPr lang="en-US" sz="2000">
                <a:latin typeface="华文楷体"/>
                <a:ea typeface="华文楷体"/>
              </a:rPr>
              <a:t>TeraSort</a:t>
            </a:r>
            <a:r>
              <a:rPr lang="zh-CN" sz="2000">
                <a:latin typeface="华文楷体"/>
                <a:ea typeface="华文楷体"/>
              </a:rPr>
              <a:t>：</a:t>
            </a:r>
            <a:r>
              <a:rPr lang="en-US" sz="2000">
                <a:latin typeface="华文楷体"/>
                <a:ea typeface="华文楷体"/>
              </a:rPr>
              <a:t>20G</a:t>
            </a:r>
            <a:r>
              <a:rPr lang="zh-CN" sz="2000">
                <a:latin typeface="华文楷体"/>
                <a:ea typeface="华文楷体"/>
              </a:rPr>
              <a:t>数据</a:t>
            </a:r>
            <a:endParaRPr/>
          </a:p>
        </p:txBody>
      </p:sp>
      <p:pic>
        <p:nvPicPr>
          <p:cNvPr id="299" name="图片 8"/>
          <p:cNvPicPr/>
          <p:nvPr/>
        </p:nvPicPr>
        <p:blipFill>
          <a:blip r:embed="rId3"/>
          <a:stretch/>
        </p:blipFill>
        <p:spPr>
          <a:xfrm>
            <a:off x="4884840" y="1595520"/>
            <a:ext cx="4259160" cy="32018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TextShape 1"/>
          <p:cNvSpPr txBox="1"/>
          <p:nvPr/>
        </p:nvSpPr>
        <p:spPr>
          <a:xfrm>
            <a:off x="1042920" y="404280"/>
            <a:ext cx="5616720" cy="5763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en-US" sz="3200">
                <a:latin typeface="华文中宋"/>
                <a:ea typeface="华文中宋"/>
              </a:rPr>
              <a:t>YARN——Shuffle</a:t>
            </a:r>
            <a:r>
              <a:rPr lang="zh-CN" sz="3200">
                <a:latin typeface="华文中宋"/>
                <a:ea typeface="华文中宋"/>
              </a:rPr>
              <a:t>改进实验</a:t>
            </a:r>
            <a:endParaRPr/>
          </a:p>
        </p:txBody>
      </p:sp>
      <p:sp>
        <p:nvSpPr>
          <p:cNvPr id="301" name="CustomShape 2"/>
          <p:cNvSpPr/>
          <p:nvPr/>
        </p:nvSpPr>
        <p:spPr>
          <a:xfrm>
            <a:off x="7524720" y="6284880"/>
            <a:ext cx="93348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r">
              <a:lnSpc>
                <a:spcPct val="100000"/>
              </a:lnSpc>
            </a:pPr>
            <a:fld id="{7AB4D944-B2B5-4A7E-B5AB-B68CE312C905}" type="slidenum">
              <a:rPr lang="en-US" sz="1600">
                <a:latin typeface="Arial"/>
              </a:rPr>
              <a:t>38</a:t>
            </a:fld>
            <a:endParaRPr/>
          </a:p>
        </p:txBody>
      </p:sp>
      <p:sp>
        <p:nvSpPr>
          <p:cNvPr id="302" name="CustomShape 3"/>
          <p:cNvSpPr/>
          <p:nvPr/>
        </p:nvSpPr>
        <p:spPr>
          <a:xfrm>
            <a:off x="179280" y="1197000"/>
            <a:ext cx="4680000" cy="431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>
              <a:lnSpc>
                <a:spcPct val="100000"/>
              </a:lnSpc>
              <a:buSzPct val="70000"/>
              <a:buFont typeface="Wingdings" charset="2"/>
              <a:buChar char=""/>
            </a:pPr>
            <a:r>
              <a:rPr lang="zh-CN" sz="2000">
                <a:latin typeface="华文楷体"/>
                <a:ea typeface="华文楷体"/>
              </a:rPr>
              <a:t>（</a:t>
            </a:r>
            <a:r>
              <a:rPr lang="en-US" sz="2000">
                <a:latin typeface="华文楷体"/>
                <a:ea typeface="华文楷体"/>
              </a:rPr>
              <a:t>2</a:t>
            </a:r>
            <a:r>
              <a:rPr lang="zh-CN" sz="2000">
                <a:latin typeface="华文楷体"/>
                <a:ea typeface="华文楷体"/>
              </a:rPr>
              <a:t>）</a:t>
            </a:r>
            <a:r>
              <a:rPr lang="en-US" sz="2000">
                <a:latin typeface="华文楷体"/>
                <a:ea typeface="华文楷体"/>
              </a:rPr>
              <a:t>TeraSort</a:t>
            </a:r>
            <a:r>
              <a:rPr lang="zh-CN" sz="2000">
                <a:latin typeface="华文楷体"/>
                <a:ea typeface="华文楷体"/>
              </a:rPr>
              <a:t>：</a:t>
            </a:r>
            <a:r>
              <a:rPr lang="en-US" sz="2000">
                <a:latin typeface="华文楷体"/>
                <a:ea typeface="华文楷体"/>
              </a:rPr>
              <a:t>20G</a:t>
            </a:r>
            <a:r>
              <a:rPr lang="zh-CN" sz="2000">
                <a:latin typeface="华文楷体"/>
                <a:ea typeface="华文楷体"/>
              </a:rPr>
              <a:t>数据</a:t>
            </a:r>
            <a:endParaRPr/>
          </a:p>
        </p:txBody>
      </p:sp>
      <p:pic>
        <p:nvPicPr>
          <p:cNvPr id="303" name="图片 10"/>
          <p:cNvPicPr/>
          <p:nvPr/>
        </p:nvPicPr>
        <p:blipFill>
          <a:blip r:embed="rId2"/>
          <a:stretch/>
        </p:blipFill>
        <p:spPr>
          <a:xfrm>
            <a:off x="395280" y="1593720"/>
            <a:ext cx="7705800" cy="4427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TextShape 1"/>
          <p:cNvSpPr txBox="1"/>
          <p:nvPr/>
        </p:nvSpPr>
        <p:spPr>
          <a:xfrm>
            <a:off x="1042920" y="404280"/>
            <a:ext cx="5616720" cy="5763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en-US" sz="3200">
                <a:latin typeface="华文中宋"/>
                <a:ea typeface="华文中宋"/>
              </a:rPr>
              <a:t>PKTM</a:t>
            </a:r>
            <a:r>
              <a:rPr lang="zh-CN" sz="3200">
                <a:latin typeface="华文中宋"/>
                <a:ea typeface="华文中宋"/>
              </a:rPr>
              <a:t>实现</a:t>
            </a:r>
            <a:endParaRPr/>
          </a:p>
        </p:txBody>
      </p:sp>
      <p:pic>
        <p:nvPicPr>
          <p:cNvPr id="305" name="内容占位符 2"/>
          <p:cNvPicPr/>
          <p:nvPr/>
        </p:nvPicPr>
        <p:blipFill>
          <a:blip r:embed="rId2"/>
          <a:stretch/>
        </p:blipFill>
        <p:spPr>
          <a:xfrm>
            <a:off x="55440" y="1195560"/>
            <a:ext cx="8691840" cy="4900320"/>
          </a:xfrm>
          <a:prstGeom prst="rect">
            <a:avLst/>
          </a:prstGeom>
          <a:ln>
            <a:noFill/>
          </a:ln>
        </p:spPr>
      </p:pic>
      <p:sp>
        <p:nvSpPr>
          <p:cNvPr id="306" name="CustomShape 2"/>
          <p:cNvSpPr/>
          <p:nvPr/>
        </p:nvSpPr>
        <p:spPr>
          <a:xfrm>
            <a:off x="7524720" y="6284880"/>
            <a:ext cx="93348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r">
              <a:lnSpc>
                <a:spcPct val="100000"/>
              </a:lnSpc>
            </a:pPr>
            <a:fld id="{82B4CBA2-1EB5-41EA-816D-12ED5E596652}" type="slidenum">
              <a:rPr lang="en-US" sz="1600">
                <a:latin typeface="Arial"/>
              </a:rPr>
              <a:t>39</a:t>
            </a:fld>
            <a:endParaRPr/>
          </a:p>
        </p:txBody>
      </p:sp>
      <p:pic>
        <p:nvPicPr>
          <p:cNvPr id="307" name="图片 1"/>
          <p:cNvPicPr/>
          <p:nvPr/>
        </p:nvPicPr>
        <p:blipFill>
          <a:blip r:embed="rId3"/>
          <a:stretch/>
        </p:blipFill>
        <p:spPr>
          <a:xfrm>
            <a:off x="1022400" y="1989000"/>
            <a:ext cx="7224840" cy="26956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Shape 1"/>
          <p:cNvSpPr txBox="1"/>
          <p:nvPr/>
        </p:nvSpPr>
        <p:spPr>
          <a:xfrm>
            <a:off x="1042920" y="404280"/>
            <a:ext cx="5616720" cy="5763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zh-CN" sz="3200">
                <a:latin typeface="华文中宋"/>
                <a:ea typeface="华文中宋"/>
              </a:rPr>
              <a:t>研究背景</a:t>
            </a:r>
            <a:endParaRPr/>
          </a:p>
        </p:txBody>
      </p:sp>
      <p:sp>
        <p:nvSpPr>
          <p:cNvPr id="115" name="TextShape 2"/>
          <p:cNvSpPr txBox="1"/>
          <p:nvPr/>
        </p:nvSpPr>
        <p:spPr>
          <a:xfrm>
            <a:off x="468000" y="1484280"/>
            <a:ext cx="8142120" cy="3889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  <a:buSzPct val="70000"/>
              <a:buFont typeface="Wingdings" charset="2"/>
              <a:buChar char=""/>
            </a:pPr>
            <a:r>
              <a:rPr lang="zh-CN" sz="2400" b="1" dirty="0">
                <a:latin typeface="华文中宋"/>
                <a:ea typeface="华文中宋"/>
              </a:rPr>
              <a:t>互联网时代</a:t>
            </a:r>
            <a:r>
              <a:rPr lang="zh-CN" sz="2000" dirty="0">
                <a:latin typeface="华文楷体"/>
                <a:ea typeface="华文楷体"/>
              </a:rPr>
              <a:t>的到来，导致大量的网络数据的产生，</a:t>
            </a:r>
            <a:r>
              <a:rPr lang="zh-CN" sz="2400" b="1" dirty="0">
                <a:latin typeface="华文楷体"/>
                <a:ea typeface="华文楷体"/>
              </a:rPr>
              <a:t>大数据概念</a:t>
            </a:r>
            <a:r>
              <a:rPr lang="zh-CN" sz="2000" dirty="0">
                <a:latin typeface="华文楷体"/>
                <a:ea typeface="华文楷体"/>
              </a:rPr>
              <a:t>应运而生，产生了大数据计算处理框架：</a:t>
            </a:r>
            <a:r>
              <a:rPr lang="en-US" sz="2400" b="1" dirty="0">
                <a:latin typeface="华文楷体"/>
                <a:ea typeface="华文楷体"/>
              </a:rPr>
              <a:t>Hadoop</a:t>
            </a:r>
            <a:r>
              <a:rPr lang="zh-CN" sz="2000" dirty="0">
                <a:latin typeface="华文楷体"/>
                <a:ea typeface="华文楷体"/>
              </a:rPr>
              <a:t>和</a:t>
            </a:r>
            <a:r>
              <a:rPr lang="en-US" sz="2400" b="1" dirty="0">
                <a:latin typeface="华文楷体"/>
                <a:ea typeface="华文楷体"/>
              </a:rPr>
              <a:t>Spark</a:t>
            </a:r>
            <a:r>
              <a:rPr lang="zh-CN" sz="2000" dirty="0">
                <a:latin typeface="华文楷体"/>
                <a:ea typeface="华文楷体"/>
              </a:rPr>
              <a:t>。随着</a:t>
            </a:r>
            <a:r>
              <a:rPr lang="en-US" sz="2000" dirty="0">
                <a:latin typeface="华文楷体"/>
                <a:ea typeface="华文楷体"/>
              </a:rPr>
              <a:t>Hadoop</a:t>
            </a:r>
            <a:r>
              <a:rPr lang="zh-CN" sz="2000" dirty="0">
                <a:latin typeface="华文楷体"/>
                <a:ea typeface="华文楷体"/>
              </a:rPr>
              <a:t>的不断发展产生了通用的资源管理框架</a:t>
            </a:r>
            <a:r>
              <a:rPr lang="en-US" sz="2000" dirty="0">
                <a:latin typeface="华文楷体"/>
                <a:ea typeface="华文楷体"/>
              </a:rPr>
              <a:t>——</a:t>
            </a:r>
            <a:r>
              <a:rPr lang="en-US" sz="2400" b="1" dirty="0">
                <a:latin typeface="华文楷体"/>
                <a:ea typeface="华文楷体"/>
              </a:rPr>
              <a:t>YARN</a:t>
            </a:r>
            <a:r>
              <a:rPr lang="zh-CN" sz="2000" dirty="0">
                <a:latin typeface="华文楷体"/>
                <a:ea typeface="华文楷体"/>
              </a:rPr>
              <a:t>。</a:t>
            </a:r>
            <a:r>
              <a:rPr lang="es-ES" sz="2000" dirty="0">
                <a:latin typeface="华文楷体"/>
                <a:ea typeface="华文楷体"/>
              </a:rPr>
              <a:t>YARN</a:t>
            </a:r>
            <a:r>
              <a:rPr lang="zh-CN" sz="2000" dirty="0">
                <a:latin typeface="华文楷体"/>
                <a:ea typeface="华文楷体"/>
              </a:rPr>
              <a:t>是下一代</a:t>
            </a:r>
            <a:r>
              <a:rPr lang="es-ES" sz="2000" dirty="0">
                <a:latin typeface="华文楷体"/>
                <a:ea typeface="华文楷体"/>
              </a:rPr>
              <a:t>MapReduce </a:t>
            </a:r>
            <a:r>
              <a:rPr lang="zh-CN" sz="2000" dirty="0">
                <a:latin typeface="华文楷体"/>
                <a:ea typeface="华文楷体"/>
              </a:rPr>
              <a:t>框架。</a:t>
            </a:r>
            <a:endParaRPr dirty="0"/>
          </a:p>
          <a:p>
            <a:pPr>
              <a:lnSpc>
                <a:spcPct val="100000"/>
              </a:lnSpc>
              <a:buSzPct val="70000"/>
              <a:buFont typeface="Wingdings" charset="2"/>
              <a:buChar char=""/>
            </a:pPr>
            <a:endParaRPr dirty="0"/>
          </a:p>
          <a:p>
            <a:pPr>
              <a:lnSpc>
                <a:spcPct val="100000"/>
              </a:lnSpc>
              <a:buSzPct val="70000"/>
              <a:buFont typeface="Wingdings" charset="2"/>
              <a:buChar char=""/>
            </a:pPr>
            <a:r>
              <a:rPr lang="zh-CN" sz="2400" b="1" dirty="0">
                <a:latin typeface="华文楷体"/>
                <a:ea typeface="华文楷体"/>
              </a:rPr>
              <a:t>高性能计算</a:t>
            </a:r>
            <a:r>
              <a:rPr lang="en-US" sz="2400" b="1" dirty="0">
                <a:latin typeface="华文楷体"/>
                <a:ea typeface="华文楷体"/>
              </a:rPr>
              <a:t>HPC</a:t>
            </a:r>
            <a:r>
              <a:rPr lang="zh-CN" sz="2000" dirty="0">
                <a:latin typeface="华文楷体"/>
                <a:ea typeface="华文楷体"/>
              </a:rPr>
              <a:t>（</a:t>
            </a:r>
            <a:r>
              <a:rPr lang="en-US" sz="2000" dirty="0">
                <a:latin typeface="华文楷体"/>
                <a:ea typeface="华文楷体"/>
              </a:rPr>
              <a:t>High Performance Computing</a:t>
            </a:r>
            <a:r>
              <a:rPr lang="zh-CN" sz="2000" dirty="0">
                <a:latin typeface="华文楷体"/>
                <a:ea typeface="华文楷体"/>
              </a:rPr>
              <a:t>）是计算机科学中的一个分支，主要是研究</a:t>
            </a:r>
            <a:r>
              <a:rPr lang="zh-CN" sz="2400" b="1" dirty="0">
                <a:latin typeface="华文楷体"/>
                <a:ea typeface="华文楷体"/>
              </a:rPr>
              <a:t>并行算法</a:t>
            </a:r>
            <a:r>
              <a:rPr lang="zh-CN" sz="2000" dirty="0">
                <a:latin typeface="华文楷体"/>
                <a:ea typeface="华文楷体"/>
              </a:rPr>
              <a:t>和开发相关的软件，致力于研究高性能的超级计算机。</a:t>
            </a:r>
            <a:r>
              <a:rPr lang="zh-CN" sz="2400" b="1" dirty="0">
                <a:latin typeface="华文楷体"/>
                <a:ea typeface="华文楷体"/>
              </a:rPr>
              <a:t>地质成像</a:t>
            </a:r>
            <a:r>
              <a:rPr lang="zh-CN" sz="2000" dirty="0">
                <a:latin typeface="华文楷体"/>
                <a:ea typeface="华文楷体"/>
              </a:rPr>
              <a:t>算法是高性能计算算法，在石油勘探中有着广泛的应用，其中应用最为广泛的就是</a:t>
            </a:r>
            <a:r>
              <a:rPr lang="en-US" sz="2400" b="1" dirty="0">
                <a:latin typeface="华文楷体"/>
                <a:ea typeface="华文楷体"/>
              </a:rPr>
              <a:t>PKTM</a:t>
            </a:r>
            <a:r>
              <a:rPr lang="zh-CN" sz="2400" b="1" dirty="0">
                <a:latin typeface="华文楷体"/>
                <a:ea typeface="华文楷体"/>
              </a:rPr>
              <a:t>算法</a:t>
            </a:r>
            <a:r>
              <a:rPr lang="zh-CN" sz="2000" dirty="0">
                <a:latin typeface="华文楷体"/>
                <a:ea typeface="华文楷体"/>
              </a:rPr>
              <a:t>。</a:t>
            </a:r>
            <a:endParaRPr dirty="0"/>
          </a:p>
          <a:p>
            <a:pPr>
              <a:lnSpc>
                <a:spcPct val="100000"/>
              </a:lnSpc>
              <a:buSzPct val="70000"/>
              <a:buFont typeface="Wingdings" charset="2"/>
              <a:buChar char=""/>
            </a:pPr>
            <a:endParaRPr dirty="0"/>
          </a:p>
        </p:txBody>
      </p:sp>
      <p:sp>
        <p:nvSpPr>
          <p:cNvPr id="116" name="CustomShape 3"/>
          <p:cNvSpPr/>
          <p:nvPr/>
        </p:nvSpPr>
        <p:spPr>
          <a:xfrm>
            <a:off x="7524720" y="6284880"/>
            <a:ext cx="93348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r">
              <a:lnSpc>
                <a:spcPct val="100000"/>
              </a:lnSpc>
            </a:pPr>
            <a:fld id="{587EDB0E-3096-4DA8-9690-503F6AC621C5}" type="slidenum">
              <a:rPr lang="en-US" sz="1600">
                <a:latin typeface="Arial"/>
              </a:rPr>
              <a:t>4</a:t>
            </a:fld>
            <a:endParaRPr/>
          </a:p>
        </p:txBody>
      </p:sp>
      <p:sp>
        <p:nvSpPr>
          <p:cNvPr id="117" name="CustomShape 4"/>
          <p:cNvSpPr/>
          <p:nvPr/>
        </p:nvSpPr>
        <p:spPr>
          <a:xfrm>
            <a:off x="1798560" y="4911840"/>
            <a:ext cx="1979640" cy="45972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r>
              <a:rPr lang="zh-CN" sz="2400" b="1">
                <a:solidFill>
                  <a:srgbClr val="0D0D0D"/>
                </a:solidFill>
                <a:latin typeface="华文楷体"/>
                <a:ea typeface="华文楷体"/>
              </a:rPr>
              <a:t>研究方向</a:t>
            </a:r>
            <a:endParaRPr/>
          </a:p>
        </p:txBody>
      </p:sp>
      <p:grpSp>
        <p:nvGrpSpPr>
          <p:cNvPr id="4" name="组合 3"/>
          <p:cNvGrpSpPr/>
          <p:nvPr/>
        </p:nvGrpSpPr>
        <p:grpSpPr>
          <a:xfrm>
            <a:off x="3850920" y="2211184"/>
            <a:ext cx="2858400" cy="2932496"/>
            <a:chOff x="3850920" y="2211184"/>
            <a:chExt cx="2858400" cy="2932496"/>
          </a:xfrm>
        </p:grpSpPr>
        <p:sp>
          <p:nvSpPr>
            <p:cNvPr id="118" name="CustomShape 5"/>
            <p:cNvSpPr/>
            <p:nvPr/>
          </p:nvSpPr>
          <p:spPr>
            <a:xfrm>
              <a:off x="5292000" y="2211184"/>
              <a:ext cx="1224000" cy="481189"/>
            </a:xfrm>
            <a:prstGeom prst="rect">
              <a:avLst/>
            </a:prstGeom>
            <a:noFill/>
            <a:ln w="57240">
              <a:solidFill>
                <a:srgbClr val="FF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9" name="CustomShape 6"/>
            <p:cNvSpPr/>
            <p:nvPr/>
          </p:nvSpPr>
          <p:spPr>
            <a:xfrm>
              <a:off x="5098680" y="4247985"/>
              <a:ext cx="1610640" cy="504000"/>
            </a:xfrm>
            <a:prstGeom prst="rect">
              <a:avLst/>
            </a:prstGeom>
            <a:noFill/>
            <a:ln w="57240">
              <a:solidFill>
                <a:srgbClr val="FF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cxnSp>
          <p:nvCxnSpPr>
            <p:cNvPr id="120" name="Line 7"/>
            <p:cNvCxnSpPr/>
            <p:nvPr/>
          </p:nvCxnSpPr>
          <p:spPr>
            <a:xfrm flipV="1">
              <a:off x="3850920" y="2789695"/>
              <a:ext cx="1852456" cy="2122865"/>
            </a:xfrm>
            <a:prstGeom prst="straightConnector1">
              <a:avLst/>
            </a:prstGeom>
            <a:ln w="38160">
              <a:solidFill>
                <a:srgbClr val="FF0000"/>
              </a:solidFill>
              <a:miter/>
              <a:tailEnd type="triangle" w="med" len="med"/>
            </a:ln>
          </p:spPr>
        </p:cxnSp>
        <p:cxnSp>
          <p:nvCxnSpPr>
            <p:cNvPr id="121" name="Line 8"/>
            <p:cNvCxnSpPr/>
            <p:nvPr/>
          </p:nvCxnSpPr>
          <p:spPr>
            <a:xfrm flipV="1">
              <a:off x="3995640" y="4751108"/>
              <a:ext cx="1030320" cy="392572"/>
            </a:xfrm>
            <a:prstGeom prst="straightConnector1">
              <a:avLst/>
            </a:prstGeom>
            <a:ln w="38160">
              <a:solidFill>
                <a:srgbClr val="FF0000"/>
              </a:solidFill>
              <a:miter/>
              <a:tailEnd type="triangle" w="med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TextShape 1"/>
          <p:cNvSpPr txBox="1"/>
          <p:nvPr/>
        </p:nvSpPr>
        <p:spPr>
          <a:xfrm>
            <a:off x="1042920" y="404280"/>
            <a:ext cx="5616720" cy="5763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en-US" sz="3200">
                <a:latin typeface="华文中宋"/>
                <a:ea typeface="华文中宋"/>
              </a:rPr>
              <a:t>PKTM</a:t>
            </a:r>
            <a:r>
              <a:rPr lang="zh-CN" sz="3200">
                <a:latin typeface="华文中宋"/>
                <a:ea typeface="华文中宋"/>
              </a:rPr>
              <a:t>实现</a:t>
            </a:r>
            <a:endParaRPr/>
          </a:p>
        </p:txBody>
      </p:sp>
      <p:sp>
        <p:nvSpPr>
          <p:cNvPr id="309" name="TextShape 2"/>
          <p:cNvSpPr txBox="1"/>
          <p:nvPr/>
        </p:nvSpPr>
        <p:spPr>
          <a:xfrm>
            <a:off x="108000" y="1196640"/>
            <a:ext cx="8640720" cy="4316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  <a:buSzPct val="70000"/>
              <a:buFont typeface="Wingdings" charset="2"/>
              <a:buChar char=""/>
            </a:pPr>
            <a:r>
              <a:rPr lang="en-US" sz="2000">
                <a:latin typeface="华文楷体"/>
                <a:ea typeface="华文楷体"/>
              </a:rPr>
              <a:t>Hadoop</a:t>
            </a:r>
            <a:r>
              <a:rPr lang="zh-CN" sz="2000">
                <a:latin typeface="华文楷体"/>
                <a:ea typeface="华文楷体"/>
              </a:rPr>
              <a:t>上</a:t>
            </a:r>
            <a:r>
              <a:rPr lang="en-US" sz="2000">
                <a:latin typeface="华文楷体"/>
                <a:ea typeface="华文楷体"/>
              </a:rPr>
              <a:t>PKTM</a:t>
            </a:r>
            <a:r>
              <a:rPr lang="zh-CN" sz="2000">
                <a:latin typeface="华文楷体"/>
                <a:ea typeface="华文楷体"/>
              </a:rPr>
              <a:t>框架图：</a:t>
            </a:r>
            <a:endParaRPr/>
          </a:p>
        </p:txBody>
      </p:sp>
      <p:sp>
        <p:nvSpPr>
          <p:cNvPr id="310" name="CustomShape 3"/>
          <p:cNvSpPr/>
          <p:nvPr/>
        </p:nvSpPr>
        <p:spPr>
          <a:xfrm>
            <a:off x="7524720" y="6284880"/>
            <a:ext cx="93348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r">
              <a:lnSpc>
                <a:spcPct val="100000"/>
              </a:lnSpc>
            </a:pPr>
            <a:fld id="{EC3AC56C-FD5C-4C31-B7A1-1873916C0038}" type="slidenum">
              <a:rPr lang="en-US" sz="1600">
                <a:latin typeface="Arial"/>
              </a:rPr>
              <a:t>40</a:t>
            </a:fld>
            <a:endParaRPr/>
          </a:p>
        </p:txBody>
      </p:sp>
      <p:pic>
        <p:nvPicPr>
          <p:cNvPr id="311" name="图片 5"/>
          <p:cNvPicPr/>
          <p:nvPr/>
        </p:nvPicPr>
        <p:blipFill>
          <a:blip r:embed="rId2"/>
          <a:stretch/>
        </p:blipFill>
        <p:spPr>
          <a:xfrm>
            <a:off x="468360" y="1617840"/>
            <a:ext cx="7416720" cy="48355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TextShape 1"/>
          <p:cNvSpPr txBox="1"/>
          <p:nvPr/>
        </p:nvSpPr>
        <p:spPr>
          <a:xfrm>
            <a:off x="1042920" y="404280"/>
            <a:ext cx="5616720" cy="5763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en-US" sz="3200">
                <a:latin typeface="华文中宋"/>
                <a:ea typeface="华文中宋"/>
              </a:rPr>
              <a:t>PKTM</a:t>
            </a:r>
            <a:r>
              <a:rPr lang="zh-CN" sz="3200">
                <a:latin typeface="华文中宋"/>
                <a:ea typeface="华文中宋"/>
              </a:rPr>
              <a:t>实现</a:t>
            </a:r>
            <a:endParaRPr/>
          </a:p>
        </p:txBody>
      </p:sp>
      <p:sp>
        <p:nvSpPr>
          <p:cNvPr id="313" name="TextShape 2"/>
          <p:cNvSpPr txBox="1"/>
          <p:nvPr/>
        </p:nvSpPr>
        <p:spPr>
          <a:xfrm>
            <a:off x="108000" y="1196640"/>
            <a:ext cx="8640720" cy="4316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  <a:buSzPct val="70000"/>
              <a:buFont typeface="Wingdings" charset="2"/>
              <a:buChar char=""/>
            </a:pPr>
            <a:r>
              <a:rPr lang="en-US" sz="2000">
                <a:latin typeface="华文楷体"/>
                <a:ea typeface="华文楷体"/>
              </a:rPr>
              <a:t>Spark</a:t>
            </a:r>
            <a:r>
              <a:rPr lang="zh-CN" sz="2000">
                <a:latin typeface="华文楷体"/>
                <a:ea typeface="华文楷体"/>
              </a:rPr>
              <a:t>上</a:t>
            </a:r>
            <a:r>
              <a:rPr lang="en-US" sz="2000">
                <a:latin typeface="华文楷体"/>
                <a:ea typeface="华文楷体"/>
              </a:rPr>
              <a:t>PKTM</a:t>
            </a:r>
            <a:r>
              <a:rPr lang="zh-CN" sz="2000">
                <a:latin typeface="华文楷体"/>
                <a:ea typeface="华文楷体"/>
              </a:rPr>
              <a:t>框架图：</a:t>
            </a:r>
            <a:endParaRPr/>
          </a:p>
        </p:txBody>
      </p:sp>
      <p:sp>
        <p:nvSpPr>
          <p:cNvPr id="314" name="CustomShape 3"/>
          <p:cNvSpPr/>
          <p:nvPr/>
        </p:nvSpPr>
        <p:spPr>
          <a:xfrm>
            <a:off x="7524720" y="6284880"/>
            <a:ext cx="93348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r">
              <a:lnSpc>
                <a:spcPct val="100000"/>
              </a:lnSpc>
            </a:pPr>
            <a:fld id="{864EDF89-90AD-4724-B58A-ED5EBADDBEDF}" type="slidenum">
              <a:rPr lang="en-US" sz="1600">
                <a:latin typeface="Arial"/>
              </a:rPr>
              <a:t>41</a:t>
            </a:fld>
            <a:endParaRPr/>
          </a:p>
        </p:txBody>
      </p:sp>
      <p:pic>
        <p:nvPicPr>
          <p:cNvPr id="315" name="图片 6"/>
          <p:cNvPicPr/>
          <p:nvPr/>
        </p:nvPicPr>
        <p:blipFill>
          <a:blip r:embed="rId2"/>
          <a:stretch/>
        </p:blipFill>
        <p:spPr>
          <a:xfrm>
            <a:off x="468360" y="1628640"/>
            <a:ext cx="7343640" cy="4896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TextShape 1"/>
          <p:cNvSpPr txBox="1"/>
          <p:nvPr/>
        </p:nvSpPr>
        <p:spPr>
          <a:xfrm>
            <a:off x="1042920" y="404280"/>
            <a:ext cx="5616720" cy="5763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en-US" sz="3200">
                <a:latin typeface="华文中宋"/>
                <a:ea typeface="华文中宋"/>
              </a:rPr>
              <a:t>PKTM</a:t>
            </a:r>
            <a:r>
              <a:rPr lang="zh-CN" sz="3200">
                <a:latin typeface="华文中宋"/>
                <a:ea typeface="华文中宋"/>
              </a:rPr>
              <a:t>实验</a:t>
            </a:r>
            <a:endParaRPr/>
          </a:p>
        </p:txBody>
      </p:sp>
      <p:sp>
        <p:nvSpPr>
          <p:cNvPr id="317" name="TextShape 2"/>
          <p:cNvSpPr txBox="1"/>
          <p:nvPr/>
        </p:nvSpPr>
        <p:spPr>
          <a:xfrm>
            <a:off x="108000" y="1196640"/>
            <a:ext cx="4392720" cy="4316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  <a:buSzPct val="70000"/>
              <a:buFont typeface="Wingdings" charset="2"/>
              <a:buChar char=""/>
            </a:pPr>
            <a:r>
              <a:rPr lang="zh-CN" sz="2000">
                <a:latin typeface="华文楷体"/>
                <a:ea typeface="华文楷体"/>
              </a:rPr>
              <a:t>集群配置：</a:t>
            </a:r>
            <a:endParaRPr/>
          </a:p>
        </p:txBody>
      </p:sp>
      <p:sp>
        <p:nvSpPr>
          <p:cNvPr id="318" name="CustomShape 3"/>
          <p:cNvSpPr/>
          <p:nvPr/>
        </p:nvSpPr>
        <p:spPr>
          <a:xfrm>
            <a:off x="7524720" y="6284880"/>
            <a:ext cx="93348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r">
              <a:lnSpc>
                <a:spcPct val="100000"/>
              </a:lnSpc>
            </a:pPr>
            <a:fld id="{475CC37B-4E8A-49F2-BB4E-B2E29E5BC3AA}" type="slidenum">
              <a:rPr lang="en-US" sz="1600">
                <a:latin typeface="Arial"/>
              </a:rPr>
              <a:t>42</a:t>
            </a:fld>
            <a:endParaRPr/>
          </a:p>
        </p:txBody>
      </p:sp>
      <p:graphicFrame>
        <p:nvGraphicFramePr>
          <p:cNvPr id="319" name="Table 4"/>
          <p:cNvGraphicFramePr/>
          <p:nvPr/>
        </p:nvGraphicFramePr>
        <p:xfrm>
          <a:off x="250920" y="1628640"/>
          <a:ext cx="4249800" cy="1729080"/>
        </p:xfrm>
        <a:graphic>
          <a:graphicData uri="http://schemas.openxmlformats.org/drawingml/2006/table">
            <a:tbl>
              <a:tblPr/>
              <a:tblGrid>
                <a:gridCol w="620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5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3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10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4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latin typeface="Arial"/>
                        </a:rPr>
                        <a:t>Node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latin typeface="Arial"/>
                        </a:rPr>
                        <a:t>CPUs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latin typeface="Arial"/>
                        </a:rPr>
                        <a:t>Cores Per CPU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latin typeface="Arial"/>
                        </a:rPr>
                        <a:t>Thread Per Core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latin typeface="Arial"/>
                        </a:rPr>
                        <a:t>Memory(G)</a:t>
                      </a: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latin typeface="Arial"/>
                        </a:rPr>
                        <a:t>node1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6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10</a:t>
                      </a: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74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latin typeface="Arial"/>
                        </a:rPr>
                        <a:t>node2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6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10</a:t>
                      </a: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56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latin typeface="Arial"/>
                        </a:rPr>
                        <a:t>node3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6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10</a:t>
                      </a: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latin typeface="Arial"/>
                        </a:rPr>
                        <a:t>node4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6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10</a:t>
                      </a: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latin typeface="Arial"/>
                        </a:rPr>
                        <a:t>node5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6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10</a:t>
                      </a: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latin typeface="Arial"/>
                        </a:rPr>
                        <a:t>node6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6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10</a:t>
                      </a: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20" name="CustomShape 5"/>
          <p:cNvSpPr/>
          <p:nvPr/>
        </p:nvSpPr>
        <p:spPr>
          <a:xfrm>
            <a:off x="108000" y="3357720"/>
            <a:ext cx="4392720" cy="431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>
              <a:lnSpc>
                <a:spcPct val="100000"/>
              </a:lnSpc>
              <a:buSzPct val="70000"/>
              <a:buFont typeface="Wingdings" charset="2"/>
              <a:buChar char=""/>
            </a:pPr>
            <a:r>
              <a:rPr lang="en-US" sz="2000">
                <a:latin typeface="华文楷体"/>
                <a:ea typeface="华文楷体"/>
              </a:rPr>
              <a:t>Hadoop PKTM</a:t>
            </a:r>
            <a:r>
              <a:rPr lang="zh-CN" sz="2000">
                <a:latin typeface="华文楷体"/>
                <a:ea typeface="华文楷体"/>
              </a:rPr>
              <a:t>测试：</a:t>
            </a:r>
            <a:endParaRPr/>
          </a:p>
        </p:txBody>
      </p:sp>
      <p:pic>
        <p:nvPicPr>
          <p:cNvPr id="321" name="图片 6"/>
          <p:cNvPicPr/>
          <p:nvPr/>
        </p:nvPicPr>
        <p:blipFill>
          <a:blip r:embed="rId2"/>
          <a:stretch/>
        </p:blipFill>
        <p:spPr>
          <a:xfrm>
            <a:off x="108000" y="3860640"/>
            <a:ext cx="4392720" cy="2424240"/>
          </a:xfrm>
          <a:prstGeom prst="rect">
            <a:avLst/>
          </a:prstGeom>
          <a:ln>
            <a:noFill/>
          </a:ln>
        </p:spPr>
      </p:pic>
      <p:sp>
        <p:nvSpPr>
          <p:cNvPr id="322" name="CustomShape 6"/>
          <p:cNvSpPr/>
          <p:nvPr/>
        </p:nvSpPr>
        <p:spPr>
          <a:xfrm>
            <a:off x="4500720" y="1197000"/>
            <a:ext cx="4390920" cy="431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>
              <a:lnSpc>
                <a:spcPct val="100000"/>
              </a:lnSpc>
              <a:buSzPct val="70000"/>
              <a:buFont typeface="Wingdings" charset="2"/>
              <a:buChar char=""/>
            </a:pPr>
            <a:r>
              <a:rPr lang="en-US" sz="2000">
                <a:latin typeface="华文楷体"/>
                <a:ea typeface="华文楷体"/>
              </a:rPr>
              <a:t>Spark PKTM</a:t>
            </a:r>
            <a:r>
              <a:rPr lang="zh-CN" sz="2000">
                <a:latin typeface="华文楷体"/>
                <a:ea typeface="华文楷体"/>
              </a:rPr>
              <a:t>测试：</a:t>
            </a:r>
            <a:endParaRPr/>
          </a:p>
        </p:txBody>
      </p:sp>
      <p:pic>
        <p:nvPicPr>
          <p:cNvPr id="323" name="图片 8"/>
          <p:cNvPicPr/>
          <p:nvPr/>
        </p:nvPicPr>
        <p:blipFill>
          <a:blip r:embed="rId3"/>
          <a:stretch/>
        </p:blipFill>
        <p:spPr>
          <a:xfrm>
            <a:off x="4619520" y="1650960"/>
            <a:ext cx="4524480" cy="24256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TextShape 1"/>
          <p:cNvSpPr txBox="1"/>
          <p:nvPr/>
        </p:nvSpPr>
        <p:spPr>
          <a:xfrm>
            <a:off x="1042920" y="404280"/>
            <a:ext cx="5616720" cy="5763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en-US" sz="3200">
                <a:latin typeface="华文中宋"/>
                <a:ea typeface="华文中宋"/>
              </a:rPr>
              <a:t>PKTM</a:t>
            </a:r>
            <a:r>
              <a:rPr lang="zh-CN" sz="3200">
                <a:latin typeface="华文中宋"/>
                <a:ea typeface="华文中宋"/>
              </a:rPr>
              <a:t>实验</a:t>
            </a:r>
            <a:endParaRPr/>
          </a:p>
        </p:txBody>
      </p:sp>
      <p:sp>
        <p:nvSpPr>
          <p:cNvPr id="325" name="TextShape 2"/>
          <p:cNvSpPr txBox="1"/>
          <p:nvPr/>
        </p:nvSpPr>
        <p:spPr>
          <a:xfrm>
            <a:off x="108000" y="1196640"/>
            <a:ext cx="8856720" cy="4316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  <a:buSzPct val="70000"/>
              <a:buFont typeface="Wingdings" charset="2"/>
              <a:buChar char=""/>
            </a:pPr>
            <a:r>
              <a:rPr lang="zh-CN" sz="2000">
                <a:latin typeface="华文楷体"/>
                <a:ea typeface="华文楷体"/>
              </a:rPr>
              <a:t>实验结果：不同的</a:t>
            </a:r>
            <a:r>
              <a:rPr lang="en-US" sz="2000">
                <a:latin typeface="华文楷体"/>
                <a:ea typeface="华文楷体"/>
              </a:rPr>
              <a:t>container memory</a:t>
            </a:r>
            <a:r>
              <a:rPr lang="zh-CN" sz="2000">
                <a:latin typeface="华文楷体"/>
                <a:ea typeface="华文楷体"/>
              </a:rPr>
              <a:t>和</a:t>
            </a:r>
            <a:r>
              <a:rPr lang="en-US" sz="2000">
                <a:latin typeface="华文楷体"/>
                <a:ea typeface="华文楷体"/>
              </a:rPr>
              <a:t>reduce number</a:t>
            </a:r>
            <a:r>
              <a:rPr lang="zh-CN" sz="2000">
                <a:latin typeface="华文楷体"/>
                <a:ea typeface="华文楷体"/>
              </a:rPr>
              <a:t>进行测试</a:t>
            </a:r>
            <a:endParaRPr/>
          </a:p>
        </p:txBody>
      </p:sp>
      <p:sp>
        <p:nvSpPr>
          <p:cNvPr id="326" name="CustomShape 3"/>
          <p:cNvSpPr/>
          <p:nvPr/>
        </p:nvSpPr>
        <p:spPr>
          <a:xfrm>
            <a:off x="7524720" y="6284880"/>
            <a:ext cx="93348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r">
              <a:lnSpc>
                <a:spcPct val="100000"/>
              </a:lnSpc>
            </a:pPr>
            <a:fld id="{4D8FFD13-E7D2-405A-B610-67503E658B0F}" type="slidenum">
              <a:rPr lang="en-US" sz="1600">
                <a:latin typeface="Arial"/>
              </a:rPr>
              <a:t>43</a:t>
            </a:fld>
            <a:endParaRPr/>
          </a:p>
        </p:txBody>
      </p:sp>
      <p:pic>
        <p:nvPicPr>
          <p:cNvPr id="327" name="图片 2"/>
          <p:cNvPicPr/>
          <p:nvPr/>
        </p:nvPicPr>
        <p:blipFill>
          <a:blip r:embed="rId2"/>
          <a:stretch/>
        </p:blipFill>
        <p:spPr>
          <a:xfrm>
            <a:off x="136440" y="1628640"/>
            <a:ext cx="6375600" cy="4321440"/>
          </a:xfrm>
          <a:prstGeom prst="rect">
            <a:avLst/>
          </a:prstGeom>
          <a:ln>
            <a:noFill/>
          </a:ln>
        </p:spPr>
      </p:pic>
      <p:sp>
        <p:nvSpPr>
          <p:cNvPr id="328" name="CustomShape 4"/>
          <p:cNvSpPr/>
          <p:nvPr/>
        </p:nvSpPr>
        <p:spPr>
          <a:xfrm>
            <a:off x="6659640" y="1649520"/>
            <a:ext cx="2016000" cy="771480"/>
          </a:xfrm>
          <a:prstGeom prst="wedgeRoundRectCallout">
            <a:avLst/>
          </a:prstGeom>
          <a:solidFill>
            <a:srgbClr val="00B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zh-CN" sz="1600" b="1">
                <a:latin typeface="华文中宋"/>
                <a:ea typeface="华文中宋"/>
              </a:rPr>
              <a:t>原生</a:t>
            </a:r>
            <a:r>
              <a:rPr lang="en-US" sz="1600" b="1">
                <a:latin typeface="华文中宋"/>
                <a:ea typeface="华文中宋"/>
              </a:rPr>
              <a:t>Hadoop PKTM</a:t>
            </a:r>
            <a:endParaRPr/>
          </a:p>
          <a:p>
            <a:pPr algn="ctr">
              <a:lnSpc>
                <a:spcPct val="100000"/>
              </a:lnSpc>
            </a:pPr>
            <a:r>
              <a:rPr lang="zh-CN" sz="1600" b="1">
                <a:latin typeface="华文中宋"/>
                <a:ea typeface="华文中宋"/>
              </a:rPr>
              <a:t>运行时间</a:t>
            </a:r>
            <a:endParaRPr/>
          </a:p>
        </p:txBody>
      </p:sp>
      <p:sp>
        <p:nvSpPr>
          <p:cNvPr id="329" name="CustomShape 5"/>
          <p:cNvSpPr/>
          <p:nvPr/>
        </p:nvSpPr>
        <p:spPr>
          <a:xfrm>
            <a:off x="6686640" y="2789280"/>
            <a:ext cx="2017800" cy="771480"/>
          </a:xfrm>
          <a:prstGeom prst="wedgeRoundRectCallout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zh-CN" sz="1600" b="1">
                <a:latin typeface="华文中宋"/>
                <a:ea typeface="华文中宋"/>
              </a:rPr>
              <a:t>改进</a:t>
            </a:r>
            <a:r>
              <a:rPr lang="en-US" sz="1600" b="1">
                <a:latin typeface="华文中宋"/>
                <a:ea typeface="华文中宋"/>
              </a:rPr>
              <a:t>Hadoop PKTM</a:t>
            </a:r>
            <a:endParaRPr/>
          </a:p>
          <a:p>
            <a:pPr algn="ctr">
              <a:lnSpc>
                <a:spcPct val="100000"/>
              </a:lnSpc>
            </a:pPr>
            <a:r>
              <a:rPr lang="zh-CN" sz="1600" b="1">
                <a:latin typeface="华文中宋"/>
                <a:ea typeface="华文中宋"/>
              </a:rPr>
              <a:t>运行时间</a:t>
            </a:r>
            <a:endParaRPr/>
          </a:p>
        </p:txBody>
      </p:sp>
      <p:sp>
        <p:nvSpPr>
          <p:cNvPr id="330" name="CustomShape 6"/>
          <p:cNvSpPr/>
          <p:nvPr/>
        </p:nvSpPr>
        <p:spPr>
          <a:xfrm>
            <a:off x="6659640" y="3911760"/>
            <a:ext cx="2016000" cy="772920"/>
          </a:xfrm>
          <a:prstGeom prst="wedgeRoundRectCallout">
            <a:avLst/>
          </a:prstGeom>
          <a:solidFill>
            <a:srgbClr val="BFBC3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zh-CN" sz="1600" b="1">
                <a:latin typeface="华文中宋"/>
                <a:ea typeface="华文中宋"/>
              </a:rPr>
              <a:t>改进</a:t>
            </a:r>
            <a:r>
              <a:rPr lang="en-US" sz="1600" b="1">
                <a:latin typeface="华文中宋"/>
                <a:ea typeface="华文中宋"/>
              </a:rPr>
              <a:t>Spark PKTM</a:t>
            </a:r>
            <a:endParaRPr/>
          </a:p>
          <a:p>
            <a:pPr algn="ctr">
              <a:lnSpc>
                <a:spcPct val="100000"/>
              </a:lnSpc>
            </a:pPr>
            <a:r>
              <a:rPr lang="zh-CN" sz="1600" b="1">
                <a:latin typeface="华文中宋"/>
                <a:ea typeface="华文中宋"/>
              </a:rPr>
              <a:t>运行时间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CustomShape 1"/>
          <p:cNvSpPr/>
          <p:nvPr/>
        </p:nvSpPr>
        <p:spPr>
          <a:xfrm>
            <a:off x="7524720" y="6284880"/>
            <a:ext cx="93348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r">
              <a:lnSpc>
                <a:spcPct val="100000"/>
              </a:lnSpc>
            </a:pPr>
            <a:fld id="{4C41CAD8-7DEB-4A37-882B-14DC1BA85337}" type="slidenum">
              <a:rPr lang="en-US" sz="1600">
                <a:latin typeface="Arial"/>
              </a:rPr>
              <a:t>44</a:t>
            </a:fld>
            <a:endParaRPr/>
          </a:p>
        </p:txBody>
      </p:sp>
      <p:sp>
        <p:nvSpPr>
          <p:cNvPr id="332" name="TextShape 2"/>
          <p:cNvSpPr txBox="1"/>
          <p:nvPr/>
        </p:nvSpPr>
        <p:spPr>
          <a:xfrm>
            <a:off x="1042920" y="404280"/>
            <a:ext cx="5616720" cy="5763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zh-CN" sz="3200" b="1">
                <a:latin typeface="华文中宋"/>
                <a:ea typeface="华文中宋"/>
              </a:rPr>
              <a:t>研究生课题</a:t>
            </a:r>
            <a:endParaRPr/>
          </a:p>
        </p:txBody>
      </p:sp>
      <p:sp>
        <p:nvSpPr>
          <p:cNvPr id="333" name="CustomShape 3"/>
          <p:cNvSpPr/>
          <p:nvPr/>
        </p:nvSpPr>
        <p:spPr>
          <a:xfrm>
            <a:off x="1392120" y="2235240"/>
            <a:ext cx="1871640" cy="459720"/>
          </a:xfrm>
          <a:prstGeom prst="rect">
            <a:avLst/>
          </a:prstGeom>
          <a:gradFill>
            <a:gsLst>
              <a:gs pos="0">
                <a:srgbClr val="C1C198"/>
              </a:gs>
              <a:gs pos="100000">
                <a:srgbClr val="A9A975"/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r>
              <a:rPr lang="zh-CN" sz="2400">
                <a:solidFill>
                  <a:srgbClr val="000000"/>
                </a:solidFill>
                <a:latin typeface="华文中宋"/>
                <a:ea typeface="华文中宋"/>
              </a:rPr>
              <a:t>研究背景</a:t>
            </a:r>
            <a:endParaRPr/>
          </a:p>
        </p:txBody>
      </p:sp>
      <p:sp>
        <p:nvSpPr>
          <p:cNvPr id="334" name="CustomShape 4"/>
          <p:cNvSpPr/>
          <p:nvPr/>
        </p:nvSpPr>
        <p:spPr>
          <a:xfrm>
            <a:off x="1392120" y="2955960"/>
            <a:ext cx="1871640" cy="459720"/>
          </a:xfrm>
          <a:prstGeom prst="rect">
            <a:avLst/>
          </a:prstGeom>
          <a:gradFill>
            <a:gsLst>
              <a:gs pos="0">
                <a:srgbClr val="C1C198"/>
              </a:gs>
              <a:gs pos="100000">
                <a:srgbClr val="A9A975"/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r>
              <a:rPr lang="zh-CN" sz="2400">
                <a:solidFill>
                  <a:srgbClr val="000000"/>
                </a:solidFill>
                <a:latin typeface="华文中宋"/>
                <a:ea typeface="华文中宋"/>
              </a:rPr>
              <a:t>研究问题</a:t>
            </a:r>
            <a:endParaRPr/>
          </a:p>
        </p:txBody>
      </p:sp>
      <p:sp>
        <p:nvSpPr>
          <p:cNvPr id="335" name="CustomShape 5"/>
          <p:cNvSpPr/>
          <p:nvPr/>
        </p:nvSpPr>
        <p:spPr>
          <a:xfrm>
            <a:off x="1392120" y="3676680"/>
            <a:ext cx="1871640" cy="459720"/>
          </a:xfrm>
          <a:prstGeom prst="rect">
            <a:avLst/>
          </a:prstGeom>
          <a:gradFill>
            <a:gsLst>
              <a:gs pos="0">
                <a:srgbClr val="C1C198"/>
              </a:gs>
              <a:gs pos="100000">
                <a:srgbClr val="A9A975"/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r>
              <a:rPr lang="zh-CN" sz="2400">
                <a:solidFill>
                  <a:srgbClr val="000000"/>
                </a:solidFill>
                <a:latin typeface="华文中宋"/>
                <a:ea typeface="华文中宋"/>
              </a:rPr>
              <a:t>相关工作</a:t>
            </a:r>
            <a:endParaRPr/>
          </a:p>
        </p:txBody>
      </p:sp>
      <p:sp>
        <p:nvSpPr>
          <p:cNvPr id="336" name="CustomShape 6"/>
          <p:cNvSpPr/>
          <p:nvPr/>
        </p:nvSpPr>
        <p:spPr>
          <a:xfrm>
            <a:off x="1392120" y="4437000"/>
            <a:ext cx="1871640" cy="459720"/>
          </a:xfrm>
          <a:prstGeom prst="rect">
            <a:avLst/>
          </a:prstGeom>
          <a:gradFill>
            <a:gsLst>
              <a:gs pos="0">
                <a:srgbClr val="C1C198"/>
              </a:gs>
              <a:gs pos="100000">
                <a:srgbClr val="A9A975"/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r>
              <a:rPr lang="zh-CN" sz="2400">
                <a:solidFill>
                  <a:srgbClr val="000000"/>
                </a:solidFill>
                <a:latin typeface="华文中宋"/>
                <a:ea typeface="华文中宋"/>
              </a:rPr>
              <a:t>自己工作</a:t>
            </a:r>
            <a:endParaRPr/>
          </a:p>
        </p:txBody>
      </p:sp>
      <p:sp>
        <p:nvSpPr>
          <p:cNvPr id="337" name="CustomShape 7"/>
          <p:cNvSpPr/>
          <p:nvPr/>
        </p:nvSpPr>
        <p:spPr>
          <a:xfrm>
            <a:off x="468360" y="1425600"/>
            <a:ext cx="2016000" cy="520560"/>
          </a:xfrm>
          <a:prstGeom prst="rect">
            <a:avLst/>
          </a:prstGeom>
          <a:gradFill>
            <a:gsLst>
              <a:gs pos="0">
                <a:srgbClr val="C1C198"/>
              </a:gs>
              <a:gs pos="100000">
                <a:srgbClr val="A9A975"/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r>
              <a:rPr lang="zh-CN" sz="2800">
                <a:solidFill>
                  <a:srgbClr val="000000"/>
                </a:solidFill>
                <a:latin typeface="华文中宋"/>
                <a:ea typeface="华文中宋"/>
              </a:rPr>
              <a:t>研究课题：</a:t>
            </a:r>
            <a:endParaRPr/>
          </a:p>
        </p:txBody>
      </p:sp>
      <p:sp>
        <p:nvSpPr>
          <p:cNvPr id="338" name="CustomShape 8"/>
          <p:cNvSpPr/>
          <p:nvPr/>
        </p:nvSpPr>
        <p:spPr>
          <a:xfrm>
            <a:off x="1392120" y="5227560"/>
            <a:ext cx="1871640" cy="45972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r>
              <a:rPr lang="zh-CN" sz="2400">
                <a:solidFill>
                  <a:srgbClr val="000000"/>
                </a:solidFill>
                <a:latin typeface="华文中宋"/>
                <a:ea typeface="华文中宋"/>
              </a:rPr>
              <a:t>总结展望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TextShape 1"/>
          <p:cNvSpPr txBox="1"/>
          <p:nvPr/>
        </p:nvSpPr>
        <p:spPr>
          <a:xfrm>
            <a:off x="1042920" y="404280"/>
            <a:ext cx="5616720" cy="5763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zh-CN" sz="3200">
                <a:latin typeface="华文中宋"/>
                <a:ea typeface="华文中宋"/>
              </a:rPr>
              <a:t>总结与展望</a:t>
            </a:r>
            <a:endParaRPr/>
          </a:p>
        </p:txBody>
      </p:sp>
      <p:sp>
        <p:nvSpPr>
          <p:cNvPr id="340" name="TextShape 2"/>
          <p:cNvSpPr txBox="1"/>
          <p:nvPr/>
        </p:nvSpPr>
        <p:spPr>
          <a:xfrm>
            <a:off x="108000" y="1196640"/>
            <a:ext cx="8640720" cy="38163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  <a:buSzPct val="70000"/>
              <a:buFont typeface="Wingdings" charset="2"/>
              <a:buChar char=""/>
            </a:pPr>
            <a:r>
              <a:rPr lang="zh-CN" sz="2000">
                <a:latin typeface="华文楷体"/>
                <a:ea typeface="华文楷体"/>
              </a:rPr>
              <a:t>总结：</a:t>
            </a:r>
            <a:endParaRPr/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"/>
            </a:pPr>
            <a:r>
              <a:rPr lang="zh-CN" sz="2000" b="1">
                <a:latin typeface="华文楷体"/>
                <a:ea typeface="华文楷体"/>
              </a:rPr>
              <a:t>更改</a:t>
            </a:r>
            <a:r>
              <a:rPr lang="en-US" sz="2000" b="1">
                <a:latin typeface="华文楷体"/>
                <a:ea typeface="华文楷体"/>
              </a:rPr>
              <a:t>YARN</a:t>
            </a:r>
            <a:r>
              <a:rPr lang="zh-CN" sz="2000" b="1">
                <a:latin typeface="华文楷体"/>
                <a:ea typeface="华文楷体"/>
              </a:rPr>
              <a:t>框架的插拔式资源调度器</a:t>
            </a:r>
            <a:endParaRPr/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"/>
            </a:pPr>
            <a:r>
              <a:rPr lang="zh-CN" sz="2000" b="1">
                <a:latin typeface="华文楷体"/>
                <a:ea typeface="华文楷体"/>
              </a:rPr>
              <a:t>改进了</a:t>
            </a:r>
            <a:r>
              <a:rPr lang="en-US" sz="2000" b="1">
                <a:latin typeface="华文楷体"/>
                <a:ea typeface="华文楷体"/>
              </a:rPr>
              <a:t>Shuffle</a:t>
            </a:r>
            <a:r>
              <a:rPr lang="zh-CN" sz="2000" b="1">
                <a:latin typeface="华文楷体"/>
                <a:ea typeface="华文楷体"/>
              </a:rPr>
              <a:t>阶段</a:t>
            </a:r>
            <a:endParaRPr/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"/>
            </a:pPr>
            <a:r>
              <a:rPr lang="en-US" sz="2000" b="1">
                <a:latin typeface="华文楷体"/>
                <a:ea typeface="华文楷体"/>
              </a:rPr>
              <a:t>PKTM</a:t>
            </a:r>
            <a:r>
              <a:rPr lang="zh-CN" sz="2000" b="1">
                <a:latin typeface="华文楷体"/>
                <a:ea typeface="华文楷体"/>
              </a:rPr>
              <a:t>并行算法实现，并验证实验性能</a:t>
            </a:r>
            <a:endParaRPr/>
          </a:p>
          <a:p>
            <a:pPr>
              <a:lnSpc>
                <a:spcPct val="100000"/>
              </a:lnSpc>
              <a:buSzPct val="70000"/>
              <a:buFont typeface="Wingdings" charset="2"/>
              <a:buChar char=""/>
            </a:pPr>
            <a:r>
              <a:rPr lang="zh-CN" sz="2000">
                <a:latin typeface="华文楷体"/>
                <a:ea typeface="华文楷体"/>
              </a:rPr>
              <a:t>展望：</a:t>
            </a:r>
            <a:endParaRPr/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"/>
            </a:pPr>
            <a:r>
              <a:rPr lang="en-US" sz="2000" b="1">
                <a:latin typeface="华文楷体"/>
                <a:ea typeface="华文楷体"/>
              </a:rPr>
              <a:t>YARN</a:t>
            </a:r>
            <a:r>
              <a:rPr lang="zh-CN" sz="2000" b="1">
                <a:latin typeface="华文楷体"/>
                <a:ea typeface="华文楷体"/>
              </a:rPr>
              <a:t>中使用多资源多背包问题</a:t>
            </a:r>
            <a:endParaRPr/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"/>
            </a:pPr>
            <a:r>
              <a:rPr lang="zh-CN" sz="2000" b="1">
                <a:latin typeface="华文楷体"/>
                <a:ea typeface="华文楷体"/>
              </a:rPr>
              <a:t>用更加高效的算法来解决资源调度问题</a:t>
            </a:r>
            <a:endParaRPr/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"/>
            </a:pPr>
            <a:r>
              <a:rPr lang="zh-CN" sz="2000" b="1">
                <a:latin typeface="华文楷体"/>
                <a:ea typeface="华文楷体"/>
              </a:rPr>
              <a:t>把</a:t>
            </a:r>
            <a:r>
              <a:rPr lang="en-US" sz="2000" b="1">
                <a:latin typeface="华文楷体"/>
                <a:ea typeface="华文楷体"/>
              </a:rPr>
              <a:t>HDFS</a:t>
            </a:r>
            <a:r>
              <a:rPr lang="zh-CN" sz="2000" b="1">
                <a:latin typeface="华文楷体"/>
                <a:ea typeface="华文楷体"/>
              </a:rPr>
              <a:t>替换为</a:t>
            </a:r>
            <a:r>
              <a:rPr lang="en-US" sz="2000" b="1">
                <a:latin typeface="华文楷体"/>
                <a:ea typeface="华文楷体"/>
              </a:rPr>
              <a:t>Alluxio</a:t>
            </a:r>
            <a:r>
              <a:rPr lang="zh-CN" sz="2000" b="1">
                <a:latin typeface="华文楷体"/>
                <a:ea typeface="华文楷体"/>
              </a:rPr>
              <a:t>等内存数据集</a:t>
            </a:r>
            <a:endParaRPr/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"/>
            </a:pPr>
            <a:r>
              <a:rPr lang="zh-CN" sz="2000" b="1">
                <a:latin typeface="华文楷体"/>
                <a:ea typeface="华文楷体"/>
              </a:rPr>
              <a:t>借鉴</a:t>
            </a:r>
            <a:r>
              <a:rPr lang="en-US" sz="2000" b="1">
                <a:latin typeface="华文楷体"/>
                <a:ea typeface="华文楷体"/>
              </a:rPr>
              <a:t>Google</a:t>
            </a:r>
            <a:r>
              <a:rPr lang="zh-CN" sz="2000" b="1">
                <a:latin typeface="华文楷体"/>
                <a:ea typeface="华文楷体"/>
              </a:rPr>
              <a:t>第三代</a:t>
            </a:r>
            <a:r>
              <a:rPr lang="en-US" sz="2000" b="1">
                <a:latin typeface="华文楷体"/>
                <a:ea typeface="华文楷体"/>
              </a:rPr>
              <a:t>Omiga</a:t>
            </a:r>
            <a:r>
              <a:rPr lang="zh-CN" sz="2000" b="1">
                <a:latin typeface="华文楷体"/>
                <a:ea typeface="华文楷体"/>
              </a:rPr>
              <a:t>调度器来完善</a:t>
            </a:r>
            <a:r>
              <a:rPr lang="en-US" sz="2000" b="1">
                <a:latin typeface="华文楷体"/>
                <a:ea typeface="华文楷体"/>
              </a:rPr>
              <a:t>YARN</a:t>
            </a:r>
            <a:r>
              <a:rPr lang="zh-CN" sz="2000" b="1">
                <a:latin typeface="华文楷体"/>
                <a:ea typeface="华文楷体"/>
              </a:rPr>
              <a:t>框架</a:t>
            </a:r>
            <a:endParaRPr/>
          </a:p>
        </p:txBody>
      </p:sp>
      <p:sp>
        <p:nvSpPr>
          <p:cNvPr id="341" name="CustomShape 3"/>
          <p:cNvSpPr/>
          <p:nvPr/>
        </p:nvSpPr>
        <p:spPr>
          <a:xfrm>
            <a:off x="7524720" y="6284880"/>
            <a:ext cx="93348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r">
              <a:lnSpc>
                <a:spcPct val="100000"/>
              </a:lnSpc>
            </a:pPr>
            <a:fld id="{80CAEB57-AD67-4CC2-9A33-D5D5F7EB4BE0}" type="slidenum">
              <a:rPr lang="en-US" sz="1600">
                <a:latin typeface="Arial"/>
              </a:rPr>
              <a:t>45</a:t>
            </a:fld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CustomShape 1"/>
          <p:cNvSpPr/>
          <p:nvPr/>
        </p:nvSpPr>
        <p:spPr>
          <a:xfrm>
            <a:off x="7524720" y="6284880"/>
            <a:ext cx="93348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r">
              <a:lnSpc>
                <a:spcPct val="100000"/>
              </a:lnSpc>
            </a:pPr>
            <a:fld id="{28544B7D-8F44-4A57-85CE-E6D7D1A9FB1B}" type="slidenum">
              <a:rPr lang="en-US" sz="1600">
                <a:latin typeface="Arial"/>
              </a:rPr>
              <a:t>46</a:t>
            </a:fld>
            <a:endParaRPr/>
          </a:p>
        </p:txBody>
      </p:sp>
      <p:sp>
        <p:nvSpPr>
          <p:cNvPr id="343" name="TextShape 2"/>
          <p:cNvSpPr txBox="1"/>
          <p:nvPr/>
        </p:nvSpPr>
        <p:spPr>
          <a:xfrm>
            <a:off x="1042920" y="404280"/>
            <a:ext cx="5616720" cy="5763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zh-CN" sz="3200" b="1">
                <a:latin typeface="华文中宋"/>
                <a:ea typeface="华文中宋"/>
              </a:rPr>
              <a:t>目录</a:t>
            </a:r>
            <a:endParaRPr/>
          </a:p>
        </p:txBody>
      </p:sp>
      <p:sp>
        <p:nvSpPr>
          <p:cNvPr id="344" name="CustomShape 3"/>
          <p:cNvSpPr/>
          <p:nvPr/>
        </p:nvSpPr>
        <p:spPr>
          <a:xfrm>
            <a:off x="1392120" y="1506600"/>
            <a:ext cx="1871640" cy="459720"/>
          </a:xfrm>
          <a:prstGeom prst="rect">
            <a:avLst/>
          </a:prstGeom>
          <a:gradFill>
            <a:gsLst>
              <a:gs pos="0">
                <a:srgbClr val="C1C198"/>
              </a:gs>
              <a:gs pos="100000">
                <a:srgbClr val="A9A975"/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r>
              <a:rPr lang="zh-CN" sz="2400">
                <a:solidFill>
                  <a:srgbClr val="000000"/>
                </a:solidFill>
                <a:latin typeface="华文中宋"/>
                <a:ea typeface="华文中宋"/>
              </a:rPr>
              <a:t>研究背景</a:t>
            </a:r>
            <a:endParaRPr/>
          </a:p>
        </p:txBody>
      </p:sp>
      <p:sp>
        <p:nvSpPr>
          <p:cNvPr id="345" name="CustomShape 4"/>
          <p:cNvSpPr/>
          <p:nvPr/>
        </p:nvSpPr>
        <p:spPr>
          <a:xfrm>
            <a:off x="1397160" y="2297160"/>
            <a:ext cx="1871640" cy="459720"/>
          </a:xfrm>
          <a:prstGeom prst="rect">
            <a:avLst/>
          </a:prstGeom>
          <a:gradFill>
            <a:gsLst>
              <a:gs pos="0">
                <a:srgbClr val="C1C198"/>
              </a:gs>
              <a:gs pos="100000">
                <a:srgbClr val="A9A975"/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r>
              <a:rPr lang="zh-CN" sz="2400">
                <a:solidFill>
                  <a:srgbClr val="000000"/>
                </a:solidFill>
                <a:latin typeface="华文中宋"/>
                <a:ea typeface="华文中宋"/>
              </a:rPr>
              <a:t>研究问题</a:t>
            </a:r>
            <a:endParaRPr/>
          </a:p>
        </p:txBody>
      </p:sp>
      <p:sp>
        <p:nvSpPr>
          <p:cNvPr id="346" name="CustomShape 5"/>
          <p:cNvSpPr/>
          <p:nvPr/>
        </p:nvSpPr>
        <p:spPr>
          <a:xfrm>
            <a:off x="1392120" y="3086280"/>
            <a:ext cx="1871640" cy="459720"/>
          </a:xfrm>
          <a:prstGeom prst="rect">
            <a:avLst/>
          </a:prstGeom>
          <a:gradFill>
            <a:gsLst>
              <a:gs pos="0">
                <a:srgbClr val="C1C198"/>
              </a:gs>
              <a:gs pos="100000">
                <a:srgbClr val="A9A975"/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r>
              <a:rPr lang="zh-CN" sz="2400">
                <a:solidFill>
                  <a:srgbClr val="000000"/>
                </a:solidFill>
                <a:latin typeface="华文中宋"/>
                <a:ea typeface="华文中宋"/>
              </a:rPr>
              <a:t>相关工作</a:t>
            </a:r>
            <a:endParaRPr/>
          </a:p>
        </p:txBody>
      </p:sp>
      <p:sp>
        <p:nvSpPr>
          <p:cNvPr id="347" name="CustomShape 6"/>
          <p:cNvSpPr/>
          <p:nvPr/>
        </p:nvSpPr>
        <p:spPr>
          <a:xfrm>
            <a:off x="1392120" y="3875040"/>
            <a:ext cx="1871640" cy="459720"/>
          </a:xfrm>
          <a:prstGeom prst="rect">
            <a:avLst/>
          </a:prstGeom>
          <a:gradFill>
            <a:gsLst>
              <a:gs pos="0">
                <a:srgbClr val="C1C198"/>
              </a:gs>
              <a:gs pos="100000">
                <a:srgbClr val="A9A975"/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r>
              <a:rPr lang="zh-CN" sz="2400">
                <a:solidFill>
                  <a:srgbClr val="000000"/>
                </a:solidFill>
                <a:latin typeface="华文中宋"/>
                <a:ea typeface="华文中宋"/>
              </a:rPr>
              <a:t>自己工作</a:t>
            </a:r>
            <a:endParaRPr/>
          </a:p>
        </p:txBody>
      </p:sp>
      <p:sp>
        <p:nvSpPr>
          <p:cNvPr id="348" name="CustomShape 7"/>
          <p:cNvSpPr/>
          <p:nvPr/>
        </p:nvSpPr>
        <p:spPr>
          <a:xfrm>
            <a:off x="1392120" y="4664160"/>
            <a:ext cx="1871640" cy="459720"/>
          </a:xfrm>
          <a:prstGeom prst="rect">
            <a:avLst/>
          </a:prstGeom>
          <a:gradFill>
            <a:gsLst>
              <a:gs pos="0">
                <a:srgbClr val="C1C198"/>
              </a:gs>
              <a:gs pos="100000">
                <a:srgbClr val="A9A975"/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r>
              <a:rPr lang="zh-CN" sz="2400">
                <a:solidFill>
                  <a:srgbClr val="000000"/>
                </a:solidFill>
                <a:latin typeface="华文中宋"/>
                <a:ea typeface="华文中宋"/>
              </a:rPr>
              <a:t>总结展望</a:t>
            </a:r>
            <a:endParaRPr/>
          </a:p>
        </p:txBody>
      </p:sp>
      <p:sp>
        <p:nvSpPr>
          <p:cNvPr id="349" name="CustomShape 8"/>
          <p:cNvSpPr/>
          <p:nvPr/>
        </p:nvSpPr>
        <p:spPr>
          <a:xfrm>
            <a:off x="1392120" y="5452920"/>
            <a:ext cx="1871640" cy="45972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r>
              <a:rPr lang="zh-CN" sz="2400">
                <a:solidFill>
                  <a:srgbClr val="000000"/>
                </a:solidFill>
                <a:latin typeface="华文中宋"/>
                <a:ea typeface="华文中宋"/>
              </a:rPr>
              <a:t>科研成果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TextShape 1"/>
          <p:cNvSpPr txBox="1"/>
          <p:nvPr/>
        </p:nvSpPr>
        <p:spPr>
          <a:xfrm>
            <a:off x="1042920" y="404280"/>
            <a:ext cx="5616720" cy="5763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zh-CN" sz="3200">
                <a:latin typeface="华文中宋"/>
                <a:ea typeface="华文中宋"/>
              </a:rPr>
              <a:t>科研成果</a:t>
            </a:r>
            <a:endParaRPr/>
          </a:p>
        </p:txBody>
      </p:sp>
      <p:sp>
        <p:nvSpPr>
          <p:cNvPr id="351" name="CustomShape 2"/>
          <p:cNvSpPr/>
          <p:nvPr/>
        </p:nvSpPr>
        <p:spPr>
          <a:xfrm>
            <a:off x="7524720" y="6284880"/>
            <a:ext cx="93348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r">
              <a:lnSpc>
                <a:spcPct val="100000"/>
              </a:lnSpc>
            </a:pPr>
            <a:fld id="{86F37FE2-C479-468F-8F44-EC8609D334B1}" type="slidenum">
              <a:rPr lang="en-US" sz="1600">
                <a:latin typeface="Arial"/>
              </a:rPr>
              <a:t>47</a:t>
            </a:fld>
            <a:endParaRPr/>
          </a:p>
        </p:txBody>
      </p:sp>
      <p:sp>
        <p:nvSpPr>
          <p:cNvPr id="352" name="CustomShape 3"/>
          <p:cNvSpPr/>
          <p:nvPr/>
        </p:nvSpPr>
        <p:spPr>
          <a:xfrm>
            <a:off x="179280" y="1341360"/>
            <a:ext cx="3097440" cy="432000"/>
          </a:xfrm>
          <a:prstGeom prst="homePlate">
            <a:avLst>
              <a:gd name="adj" fmla="val 20093"/>
            </a:avLst>
          </a:prstGeom>
          <a:solidFill>
            <a:srgbClr val="CCFFC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/>
          <a:lstStyle/>
          <a:p>
            <a:pPr algn="ctr"/>
            <a:r>
              <a:rPr lang="zh-CN" sz="2400" b="1">
                <a:latin typeface="Times New Roman"/>
              </a:rPr>
              <a:t>在校参加的研究工作</a:t>
            </a:r>
            <a:endParaRPr/>
          </a:p>
        </p:txBody>
      </p:sp>
      <p:sp>
        <p:nvSpPr>
          <p:cNvPr id="353" name="CustomShape 4"/>
          <p:cNvSpPr/>
          <p:nvPr/>
        </p:nvSpPr>
        <p:spPr>
          <a:xfrm>
            <a:off x="179280" y="3429000"/>
            <a:ext cx="3097440" cy="431640"/>
          </a:xfrm>
          <a:prstGeom prst="homePlate">
            <a:avLst>
              <a:gd name="adj" fmla="val 20093"/>
            </a:avLst>
          </a:prstGeom>
          <a:solidFill>
            <a:srgbClr val="CCFFC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/>
          <a:lstStyle/>
          <a:p>
            <a:pPr algn="ctr"/>
            <a:r>
              <a:rPr lang="zh-CN" sz="2400" b="1">
                <a:latin typeface="Times New Roman"/>
              </a:rPr>
              <a:t>在校发表论文</a:t>
            </a:r>
            <a:endParaRPr/>
          </a:p>
        </p:txBody>
      </p:sp>
      <p:sp>
        <p:nvSpPr>
          <p:cNvPr id="354" name="CustomShape 5"/>
          <p:cNvSpPr/>
          <p:nvPr/>
        </p:nvSpPr>
        <p:spPr>
          <a:xfrm>
            <a:off x="826920" y="4008600"/>
            <a:ext cx="1800360" cy="473040"/>
          </a:xfrm>
          <a:prstGeom prst="roundRect">
            <a:avLst>
              <a:gd name="adj" fmla="val 3600"/>
            </a:avLst>
          </a:prstGeom>
          <a:noFill/>
          <a:ln w="28440">
            <a:solidFill>
              <a:srgbClr val="FFC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/>
          <a:lstStyle/>
          <a:p>
            <a:pPr algn="ctr"/>
            <a:r>
              <a:rPr lang="en-US">
                <a:latin typeface="Times New Roman"/>
              </a:rPr>
              <a:t>CCF-C</a:t>
            </a:r>
            <a:r>
              <a:rPr lang="zh-CN">
                <a:latin typeface="Times New Roman"/>
              </a:rPr>
              <a:t>类会议</a:t>
            </a:r>
            <a:endParaRPr/>
          </a:p>
        </p:txBody>
      </p:sp>
      <p:sp>
        <p:nvSpPr>
          <p:cNvPr id="355" name="CustomShape 6"/>
          <p:cNvSpPr/>
          <p:nvPr/>
        </p:nvSpPr>
        <p:spPr>
          <a:xfrm>
            <a:off x="826920" y="4545000"/>
            <a:ext cx="7058160" cy="936720"/>
          </a:xfrm>
          <a:prstGeom prst="roundRect">
            <a:avLst>
              <a:gd name="adj" fmla="val 3600"/>
            </a:avLst>
          </a:prstGeom>
          <a:noFill/>
          <a:ln w="28440">
            <a:solidFill>
              <a:srgbClr val="FFC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/>
          <a:lstStyle/>
          <a:p>
            <a:pPr algn="ctr"/>
            <a:r>
              <a:rPr lang="en-US">
                <a:latin typeface="Times New Roman"/>
              </a:rPr>
              <a:t>Yang C, Tang J, Gao H, et al. Pre-stack Kirchhoff Time Migration on </a:t>
            </a:r>
            <a:endParaRPr/>
          </a:p>
          <a:p>
            <a:pPr algn="ctr"/>
            <a:r>
              <a:rPr lang="en-US">
                <a:latin typeface="Times New Roman"/>
              </a:rPr>
              <a:t>Hadoop and Spark[M]//Algorithms and Architectures for Parallel</a:t>
            </a:r>
            <a:endParaRPr/>
          </a:p>
          <a:p>
            <a:pPr algn="ctr"/>
            <a:r>
              <a:rPr lang="en-US">
                <a:latin typeface="Times New Roman"/>
              </a:rPr>
              <a:t> Processing. Springer International Publishing, 2015: 190-202.</a:t>
            </a:r>
            <a:endParaRPr/>
          </a:p>
        </p:txBody>
      </p:sp>
      <p:sp>
        <p:nvSpPr>
          <p:cNvPr id="356" name="CustomShape 7"/>
          <p:cNvSpPr/>
          <p:nvPr/>
        </p:nvSpPr>
        <p:spPr>
          <a:xfrm>
            <a:off x="979560" y="2212920"/>
            <a:ext cx="7057800" cy="936720"/>
          </a:xfrm>
          <a:prstGeom prst="roundRect">
            <a:avLst>
              <a:gd name="adj" fmla="val 3600"/>
            </a:avLst>
          </a:prstGeom>
          <a:noFill/>
          <a:ln w="28440">
            <a:solidFill>
              <a:srgbClr val="FFC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/>
          <a:lstStyle/>
          <a:p>
            <a:pPr algn="ctr"/>
            <a:r>
              <a:rPr lang="en-US">
                <a:latin typeface="Times New Roman"/>
              </a:rPr>
              <a:t>“</a:t>
            </a:r>
            <a:r>
              <a:rPr lang="zh-CN">
                <a:latin typeface="Times New Roman"/>
              </a:rPr>
              <a:t>十二五</a:t>
            </a:r>
            <a:r>
              <a:rPr lang="en-US">
                <a:latin typeface="Times New Roman"/>
              </a:rPr>
              <a:t>”</a:t>
            </a:r>
            <a:r>
              <a:rPr lang="zh-CN">
                <a:latin typeface="Times New Roman"/>
              </a:rPr>
              <a:t>国家科技重大专项专题</a:t>
            </a:r>
            <a:r>
              <a:rPr lang="en-US">
                <a:latin typeface="Times New Roman"/>
              </a:rPr>
              <a:t>“</a:t>
            </a:r>
            <a:r>
              <a:rPr lang="zh-CN">
                <a:latin typeface="Times New Roman"/>
              </a:rPr>
              <a:t>煤层气地震数据处理算法并行化</a:t>
            </a:r>
            <a:endParaRPr/>
          </a:p>
          <a:p>
            <a:pPr algn="ctr"/>
            <a:r>
              <a:rPr lang="zh-CN">
                <a:latin typeface="Times New Roman"/>
              </a:rPr>
              <a:t>及高效数据组织技术研究</a:t>
            </a:r>
            <a:r>
              <a:rPr lang="en-US">
                <a:latin typeface="Times New Roman"/>
              </a:rPr>
              <a:t>”</a:t>
            </a:r>
            <a:r>
              <a:rPr lang="zh-CN">
                <a:latin typeface="Times New Roman"/>
              </a:rPr>
              <a:t>（</a:t>
            </a:r>
            <a:r>
              <a:rPr lang="en-US">
                <a:latin typeface="Times New Roman"/>
              </a:rPr>
              <a:t>ZX05035-004-004HZ</a:t>
            </a:r>
            <a:r>
              <a:rPr lang="zh-CN">
                <a:latin typeface="Times New Roman"/>
              </a:rPr>
              <a:t>）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CustomShape 1"/>
          <p:cNvSpPr/>
          <p:nvPr/>
        </p:nvSpPr>
        <p:spPr>
          <a:xfrm>
            <a:off x="7524720" y="6284880"/>
            <a:ext cx="93348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r">
              <a:lnSpc>
                <a:spcPct val="100000"/>
              </a:lnSpc>
            </a:pPr>
            <a:fld id="{E6485FA7-D7CB-42C9-98FD-08EA9A038439}" type="slidenum">
              <a:rPr lang="en-US" sz="1600">
                <a:latin typeface="Arial"/>
              </a:rPr>
              <a:t>48</a:t>
            </a:fld>
            <a:endParaRPr/>
          </a:p>
        </p:txBody>
      </p:sp>
      <p:sp>
        <p:nvSpPr>
          <p:cNvPr id="358" name="TextShape 2"/>
          <p:cNvSpPr txBox="1"/>
          <p:nvPr/>
        </p:nvSpPr>
        <p:spPr>
          <a:xfrm>
            <a:off x="1042920" y="404280"/>
            <a:ext cx="5616720" cy="5763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zh-CN" sz="3200" b="1">
                <a:latin typeface="华文中宋"/>
                <a:ea typeface="华文中宋"/>
              </a:rPr>
              <a:t>目录</a:t>
            </a:r>
            <a:endParaRPr/>
          </a:p>
        </p:txBody>
      </p:sp>
      <p:sp>
        <p:nvSpPr>
          <p:cNvPr id="359" name="CustomShape 3"/>
          <p:cNvSpPr/>
          <p:nvPr/>
        </p:nvSpPr>
        <p:spPr>
          <a:xfrm>
            <a:off x="1392120" y="1506600"/>
            <a:ext cx="1871640" cy="459720"/>
          </a:xfrm>
          <a:prstGeom prst="rect">
            <a:avLst/>
          </a:prstGeom>
          <a:gradFill>
            <a:gsLst>
              <a:gs pos="0">
                <a:srgbClr val="C1C198"/>
              </a:gs>
              <a:gs pos="100000">
                <a:srgbClr val="A9A975"/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r>
              <a:rPr lang="zh-CN" sz="2400">
                <a:solidFill>
                  <a:srgbClr val="000000"/>
                </a:solidFill>
                <a:latin typeface="华文中宋"/>
                <a:ea typeface="华文中宋"/>
              </a:rPr>
              <a:t>研究背景</a:t>
            </a:r>
            <a:endParaRPr/>
          </a:p>
        </p:txBody>
      </p:sp>
      <p:sp>
        <p:nvSpPr>
          <p:cNvPr id="360" name="CustomShape 4"/>
          <p:cNvSpPr/>
          <p:nvPr/>
        </p:nvSpPr>
        <p:spPr>
          <a:xfrm>
            <a:off x="1397160" y="2297160"/>
            <a:ext cx="1871640" cy="459720"/>
          </a:xfrm>
          <a:prstGeom prst="rect">
            <a:avLst/>
          </a:prstGeom>
          <a:gradFill>
            <a:gsLst>
              <a:gs pos="0">
                <a:srgbClr val="C1C198"/>
              </a:gs>
              <a:gs pos="100000">
                <a:srgbClr val="A9A975"/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r>
              <a:rPr lang="zh-CN" sz="2400">
                <a:solidFill>
                  <a:srgbClr val="000000"/>
                </a:solidFill>
                <a:latin typeface="华文中宋"/>
                <a:ea typeface="华文中宋"/>
              </a:rPr>
              <a:t>研究问题</a:t>
            </a:r>
            <a:endParaRPr/>
          </a:p>
        </p:txBody>
      </p:sp>
      <p:sp>
        <p:nvSpPr>
          <p:cNvPr id="361" name="CustomShape 5"/>
          <p:cNvSpPr/>
          <p:nvPr/>
        </p:nvSpPr>
        <p:spPr>
          <a:xfrm>
            <a:off x="1392120" y="3086280"/>
            <a:ext cx="1871640" cy="459720"/>
          </a:xfrm>
          <a:prstGeom prst="rect">
            <a:avLst/>
          </a:prstGeom>
          <a:gradFill>
            <a:gsLst>
              <a:gs pos="0">
                <a:srgbClr val="C1C198"/>
              </a:gs>
              <a:gs pos="100000">
                <a:srgbClr val="A9A975"/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r>
              <a:rPr lang="zh-CN" sz="2400">
                <a:solidFill>
                  <a:srgbClr val="000000"/>
                </a:solidFill>
                <a:latin typeface="华文中宋"/>
                <a:ea typeface="华文中宋"/>
              </a:rPr>
              <a:t>相关工作</a:t>
            </a:r>
            <a:endParaRPr/>
          </a:p>
        </p:txBody>
      </p:sp>
      <p:sp>
        <p:nvSpPr>
          <p:cNvPr id="362" name="CustomShape 6"/>
          <p:cNvSpPr/>
          <p:nvPr/>
        </p:nvSpPr>
        <p:spPr>
          <a:xfrm>
            <a:off x="1392120" y="3875040"/>
            <a:ext cx="1871640" cy="459720"/>
          </a:xfrm>
          <a:prstGeom prst="rect">
            <a:avLst/>
          </a:prstGeom>
          <a:gradFill>
            <a:gsLst>
              <a:gs pos="0">
                <a:srgbClr val="C1C198"/>
              </a:gs>
              <a:gs pos="100000">
                <a:srgbClr val="A9A975"/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r>
              <a:rPr lang="zh-CN" sz="2400">
                <a:solidFill>
                  <a:srgbClr val="000000"/>
                </a:solidFill>
                <a:latin typeface="华文中宋"/>
                <a:ea typeface="华文中宋"/>
              </a:rPr>
              <a:t>自己工作</a:t>
            </a:r>
            <a:endParaRPr/>
          </a:p>
        </p:txBody>
      </p:sp>
      <p:sp>
        <p:nvSpPr>
          <p:cNvPr id="363" name="CustomShape 7"/>
          <p:cNvSpPr/>
          <p:nvPr/>
        </p:nvSpPr>
        <p:spPr>
          <a:xfrm>
            <a:off x="1392120" y="4664160"/>
            <a:ext cx="1871640" cy="459720"/>
          </a:xfrm>
          <a:prstGeom prst="rect">
            <a:avLst/>
          </a:prstGeom>
          <a:gradFill>
            <a:gsLst>
              <a:gs pos="0">
                <a:srgbClr val="C1C198"/>
              </a:gs>
              <a:gs pos="100000">
                <a:srgbClr val="A9A975"/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r>
              <a:rPr lang="zh-CN" sz="2400">
                <a:solidFill>
                  <a:srgbClr val="000000"/>
                </a:solidFill>
                <a:latin typeface="华文中宋"/>
                <a:ea typeface="华文中宋"/>
              </a:rPr>
              <a:t>总结展望</a:t>
            </a:r>
            <a:endParaRPr/>
          </a:p>
        </p:txBody>
      </p:sp>
      <p:sp>
        <p:nvSpPr>
          <p:cNvPr id="364" name="CustomShape 8"/>
          <p:cNvSpPr/>
          <p:nvPr/>
        </p:nvSpPr>
        <p:spPr>
          <a:xfrm>
            <a:off x="1392120" y="5452920"/>
            <a:ext cx="1871640" cy="459720"/>
          </a:xfrm>
          <a:prstGeom prst="rect">
            <a:avLst/>
          </a:prstGeom>
          <a:gradFill>
            <a:gsLst>
              <a:gs pos="0">
                <a:srgbClr val="C1C198"/>
              </a:gs>
              <a:gs pos="100000">
                <a:srgbClr val="A9A975"/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r>
              <a:rPr lang="zh-CN" sz="2400">
                <a:solidFill>
                  <a:srgbClr val="000000"/>
                </a:solidFill>
                <a:latin typeface="华文中宋"/>
                <a:ea typeface="华文中宋"/>
              </a:rPr>
              <a:t>科研成果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CustomShape 1"/>
          <p:cNvSpPr/>
          <p:nvPr/>
        </p:nvSpPr>
        <p:spPr>
          <a:xfrm>
            <a:off x="7524720" y="6284880"/>
            <a:ext cx="93348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r">
              <a:lnSpc>
                <a:spcPct val="100000"/>
              </a:lnSpc>
            </a:pPr>
            <a:fld id="{D5D2C83D-B92B-40D3-BC06-E2D2E2210AB2}" type="slidenum">
              <a:rPr lang="en-US" sz="1600">
                <a:latin typeface="Arial"/>
              </a:rPr>
              <a:t>49</a:t>
            </a:fld>
            <a:endParaRPr/>
          </a:p>
        </p:txBody>
      </p:sp>
      <p:pic>
        <p:nvPicPr>
          <p:cNvPr id="366" name="图片 6"/>
          <p:cNvPicPr/>
          <p:nvPr/>
        </p:nvPicPr>
        <p:blipFill>
          <a:blip r:embed="rId2"/>
          <a:stretch/>
        </p:blipFill>
        <p:spPr>
          <a:xfrm>
            <a:off x="2195640" y="1628640"/>
            <a:ext cx="3933720" cy="3745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1042920" y="404280"/>
            <a:ext cx="5616720" cy="5763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zh-CN" sz="3200">
                <a:latin typeface="华文中宋"/>
                <a:ea typeface="华文中宋"/>
              </a:rPr>
              <a:t>背景简介</a:t>
            </a:r>
            <a:r>
              <a:rPr lang="en-US" sz="3200">
                <a:latin typeface="华文中宋"/>
                <a:ea typeface="华文中宋"/>
              </a:rPr>
              <a:t>——YARN</a:t>
            </a:r>
            <a:endParaRPr/>
          </a:p>
        </p:txBody>
      </p:sp>
      <p:sp>
        <p:nvSpPr>
          <p:cNvPr id="123" name="TextShape 2"/>
          <p:cNvSpPr txBox="1"/>
          <p:nvPr/>
        </p:nvSpPr>
        <p:spPr>
          <a:xfrm>
            <a:off x="468000" y="1483920"/>
            <a:ext cx="8142120" cy="23763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  <a:buSzPct val="70000"/>
              <a:buFont typeface="Wingdings" charset="2"/>
              <a:buChar char=""/>
            </a:pPr>
            <a:r>
              <a:rPr lang="en-US" sz="2400" b="1">
                <a:latin typeface="华文中宋"/>
                <a:ea typeface="华文中宋"/>
              </a:rPr>
              <a:t>Hadoop</a:t>
            </a:r>
            <a:r>
              <a:rPr lang="zh-CN" sz="2400" b="1">
                <a:latin typeface="华文中宋"/>
                <a:ea typeface="华文中宋"/>
              </a:rPr>
              <a:t>介绍：</a:t>
            </a:r>
            <a:r>
              <a:rPr lang="en-US" sz="2000">
                <a:latin typeface="华文楷体"/>
                <a:ea typeface="华文楷体"/>
              </a:rPr>
              <a:t>Apache Hadoop</a:t>
            </a:r>
            <a:r>
              <a:rPr lang="zh-CN" sz="2000">
                <a:latin typeface="华文楷体"/>
                <a:ea typeface="华文楷体"/>
              </a:rPr>
              <a:t>是</a:t>
            </a:r>
            <a:r>
              <a:rPr lang="en-US" sz="2000">
                <a:latin typeface="华文楷体"/>
                <a:ea typeface="华文楷体"/>
              </a:rPr>
              <a:t>MapReduce</a:t>
            </a:r>
            <a:r>
              <a:rPr lang="zh-CN" sz="2000">
                <a:latin typeface="华文楷体"/>
                <a:ea typeface="华文楷体"/>
              </a:rPr>
              <a:t>计算框架的一个</a:t>
            </a:r>
            <a:r>
              <a:rPr lang="zh-CN" sz="2400" b="1">
                <a:latin typeface="华文楷体"/>
                <a:ea typeface="华文楷体"/>
              </a:rPr>
              <a:t>开源</a:t>
            </a:r>
            <a:r>
              <a:rPr lang="zh-CN" sz="2000">
                <a:latin typeface="华文楷体"/>
                <a:ea typeface="华文楷体"/>
              </a:rPr>
              <a:t>实现，专注于应对</a:t>
            </a:r>
            <a:r>
              <a:rPr lang="zh-CN" sz="2400" b="1">
                <a:latin typeface="华文楷体"/>
                <a:ea typeface="华文楷体"/>
              </a:rPr>
              <a:t>大规模互联网数据计算</a:t>
            </a:r>
            <a:r>
              <a:rPr lang="zh-CN" sz="2000">
                <a:latin typeface="华文楷体"/>
                <a:ea typeface="华文楷体"/>
              </a:rPr>
              <a:t>。</a:t>
            </a:r>
            <a:r>
              <a:rPr lang="en-US" sz="2000">
                <a:latin typeface="华文楷体"/>
                <a:ea typeface="华文楷体"/>
              </a:rPr>
              <a:t>Hadoop</a:t>
            </a:r>
            <a:r>
              <a:rPr lang="zh-CN" sz="2000">
                <a:latin typeface="华文楷体"/>
                <a:ea typeface="华文楷体"/>
              </a:rPr>
              <a:t>作为一个基于</a:t>
            </a:r>
            <a:r>
              <a:rPr lang="en-US" sz="2000">
                <a:latin typeface="华文楷体"/>
                <a:ea typeface="华文楷体"/>
              </a:rPr>
              <a:t>Java </a:t>
            </a:r>
            <a:r>
              <a:rPr lang="zh-CN" sz="2000">
                <a:latin typeface="华文楷体"/>
                <a:ea typeface="华文楷体"/>
              </a:rPr>
              <a:t>语言的分布式计算框架，它可以部署在</a:t>
            </a:r>
            <a:r>
              <a:rPr lang="zh-CN" sz="2400" b="1">
                <a:latin typeface="华文楷体"/>
                <a:ea typeface="华文楷体"/>
              </a:rPr>
              <a:t>廉价的</a:t>
            </a:r>
            <a:r>
              <a:rPr lang="zh-CN" sz="2000">
                <a:latin typeface="华文楷体"/>
                <a:ea typeface="华文楷体"/>
              </a:rPr>
              <a:t>机器上，适用于不同种类的</a:t>
            </a:r>
            <a:r>
              <a:rPr lang="zh-CN" sz="2400" b="1">
                <a:latin typeface="华文楷体"/>
                <a:ea typeface="华文楷体"/>
              </a:rPr>
              <a:t>数据密集型</a:t>
            </a:r>
            <a:r>
              <a:rPr lang="zh-CN" sz="2000">
                <a:latin typeface="华文楷体"/>
                <a:ea typeface="华文楷体"/>
              </a:rPr>
              <a:t>处理。</a:t>
            </a:r>
            <a:r>
              <a:rPr lang="en-US" sz="2000">
                <a:latin typeface="华文楷体"/>
                <a:ea typeface="华文楷体"/>
              </a:rPr>
              <a:t>Hadoop</a:t>
            </a:r>
            <a:r>
              <a:rPr lang="zh-CN" sz="2000">
                <a:latin typeface="华文楷体"/>
                <a:ea typeface="华文楷体"/>
              </a:rPr>
              <a:t>主要有两个组件：</a:t>
            </a:r>
            <a:r>
              <a:rPr lang="en-US" sz="2000">
                <a:latin typeface="华文楷体"/>
                <a:ea typeface="华文楷体"/>
              </a:rPr>
              <a:t>MapReduce</a:t>
            </a:r>
            <a:r>
              <a:rPr lang="zh-CN" sz="2000">
                <a:latin typeface="华文楷体"/>
                <a:ea typeface="华文楷体"/>
              </a:rPr>
              <a:t>和</a:t>
            </a:r>
            <a:r>
              <a:rPr lang="en-US" sz="2000">
                <a:latin typeface="华文楷体"/>
                <a:ea typeface="华文楷体"/>
              </a:rPr>
              <a:t>HDFS</a:t>
            </a:r>
            <a:r>
              <a:rPr lang="zh-CN" sz="2000">
                <a:latin typeface="华文楷体"/>
                <a:ea typeface="华文楷体"/>
              </a:rPr>
              <a:t>。</a:t>
            </a:r>
            <a:r>
              <a:rPr lang="en-US" sz="2000">
                <a:latin typeface="华文楷体"/>
                <a:ea typeface="华文楷体"/>
              </a:rPr>
              <a:t>Hadoop</a:t>
            </a:r>
            <a:r>
              <a:rPr lang="zh-CN" sz="2000">
                <a:latin typeface="华文楷体"/>
                <a:ea typeface="华文楷体"/>
              </a:rPr>
              <a:t>包括</a:t>
            </a:r>
            <a:r>
              <a:rPr lang="zh-CN" sz="2400" b="1">
                <a:latin typeface="华文楷体"/>
                <a:ea typeface="华文楷体"/>
              </a:rPr>
              <a:t>很多子项目</a:t>
            </a:r>
            <a:r>
              <a:rPr lang="zh-CN" sz="2000">
                <a:latin typeface="华文楷体"/>
                <a:ea typeface="华文楷体"/>
              </a:rPr>
              <a:t>，架构图如下。</a:t>
            </a:r>
            <a:endParaRPr/>
          </a:p>
          <a:p>
            <a:pPr>
              <a:lnSpc>
                <a:spcPct val="100000"/>
              </a:lnSpc>
              <a:buSzPct val="70000"/>
              <a:buFont typeface="Wingdings" charset="2"/>
              <a:buChar char=""/>
            </a:pPr>
            <a:endParaRPr/>
          </a:p>
        </p:txBody>
      </p:sp>
      <p:sp>
        <p:nvSpPr>
          <p:cNvPr id="124" name="CustomShape 3"/>
          <p:cNvSpPr/>
          <p:nvPr/>
        </p:nvSpPr>
        <p:spPr>
          <a:xfrm>
            <a:off x="7524720" y="6284880"/>
            <a:ext cx="93348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r">
              <a:lnSpc>
                <a:spcPct val="100000"/>
              </a:lnSpc>
            </a:pPr>
            <a:fld id="{57FD799A-5C69-474B-A7A7-FBF12A74613F}" type="slidenum">
              <a:rPr lang="en-US" sz="1600">
                <a:latin typeface="Arial"/>
              </a:rPr>
              <a:t>5</a:t>
            </a:fld>
            <a:endParaRPr/>
          </a:p>
        </p:txBody>
      </p:sp>
      <p:pic>
        <p:nvPicPr>
          <p:cNvPr id="125" name="图片 13"/>
          <p:cNvPicPr/>
          <p:nvPr/>
        </p:nvPicPr>
        <p:blipFill>
          <a:blip r:embed="rId2"/>
          <a:stretch/>
        </p:blipFill>
        <p:spPr>
          <a:xfrm>
            <a:off x="1459080" y="3465360"/>
            <a:ext cx="6070320" cy="32418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Shape 1"/>
          <p:cNvSpPr txBox="1"/>
          <p:nvPr/>
        </p:nvSpPr>
        <p:spPr>
          <a:xfrm>
            <a:off x="1042920" y="404280"/>
            <a:ext cx="5616720" cy="5763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zh-CN" sz="3200">
                <a:latin typeface="华文中宋"/>
                <a:ea typeface="华文中宋"/>
              </a:rPr>
              <a:t>背景简介</a:t>
            </a:r>
            <a:r>
              <a:rPr lang="en-US" sz="3200">
                <a:latin typeface="华文中宋"/>
                <a:ea typeface="华文中宋"/>
              </a:rPr>
              <a:t>——YARN</a:t>
            </a:r>
            <a:endParaRPr/>
          </a:p>
        </p:txBody>
      </p:sp>
      <p:sp>
        <p:nvSpPr>
          <p:cNvPr id="127" name="TextShape 2"/>
          <p:cNvSpPr txBox="1"/>
          <p:nvPr/>
        </p:nvSpPr>
        <p:spPr>
          <a:xfrm>
            <a:off x="4788000" y="1413000"/>
            <a:ext cx="4176720" cy="49687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  <a:buSzPct val="70000"/>
              <a:buFont typeface="Wingdings" charset="2"/>
              <a:buChar char=""/>
            </a:pPr>
            <a:r>
              <a:rPr lang="en-US" sz="2400" b="1">
                <a:latin typeface="华文中宋"/>
                <a:ea typeface="华文中宋"/>
              </a:rPr>
              <a:t>MapReduce</a:t>
            </a:r>
            <a:r>
              <a:rPr lang="zh-CN" sz="2400" b="1">
                <a:latin typeface="华文中宋"/>
                <a:ea typeface="华文中宋"/>
              </a:rPr>
              <a:t>介绍：</a:t>
            </a:r>
            <a:r>
              <a:rPr lang="en-US" sz="2000">
                <a:latin typeface="华文楷体"/>
                <a:ea typeface="华文楷体"/>
              </a:rPr>
              <a:t>MapReduce</a:t>
            </a:r>
            <a:r>
              <a:rPr lang="zh-CN" sz="2000">
                <a:latin typeface="华文楷体"/>
                <a:ea typeface="华文楷体"/>
              </a:rPr>
              <a:t>是一个最先由</a:t>
            </a:r>
            <a:r>
              <a:rPr lang="en-US" sz="2000">
                <a:latin typeface="华文楷体"/>
                <a:ea typeface="华文楷体"/>
              </a:rPr>
              <a:t>Google</a:t>
            </a:r>
            <a:r>
              <a:rPr lang="zh-CN" sz="2000">
                <a:latin typeface="华文楷体"/>
                <a:ea typeface="华文楷体"/>
              </a:rPr>
              <a:t>提出的分布式计算软件架构，它可支持</a:t>
            </a:r>
            <a:r>
              <a:rPr lang="zh-CN" sz="2400" b="1">
                <a:latin typeface="华文楷体"/>
                <a:ea typeface="华文楷体"/>
              </a:rPr>
              <a:t>大数据量的分布式处理</a:t>
            </a:r>
            <a:r>
              <a:rPr lang="zh-CN" sz="2000">
                <a:latin typeface="华文楷体"/>
                <a:ea typeface="华文楷体"/>
              </a:rPr>
              <a:t>。</a:t>
            </a:r>
            <a:r>
              <a:rPr lang="en-US" sz="2000">
                <a:latin typeface="华文楷体"/>
                <a:ea typeface="华文楷体"/>
              </a:rPr>
              <a:t>MapReduce</a:t>
            </a:r>
            <a:r>
              <a:rPr lang="zh-CN" sz="2000">
                <a:latin typeface="华文楷体"/>
                <a:ea typeface="华文楷体"/>
              </a:rPr>
              <a:t>架构的一个重要特点是</a:t>
            </a:r>
            <a:r>
              <a:rPr lang="zh-CN" sz="2400" b="1">
                <a:latin typeface="华文楷体"/>
                <a:ea typeface="华文楷体"/>
              </a:rPr>
              <a:t>自动处理错误</a:t>
            </a:r>
            <a:r>
              <a:rPr lang="zh-CN" sz="2000">
                <a:latin typeface="华文楷体"/>
                <a:ea typeface="华文楷体"/>
              </a:rPr>
              <a:t>，对用户</a:t>
            </a:r>
            <a:r>
              <a:rPr lang="zh-CN" sz="2400" b="1">
                <a:latin typeface="华文楷体"/>
                <a:ea typeface="华文楷体"/>
              </a:rPr>
              <a:t>隐藏容错性</a:t>
            </a:r>
            <a:r>
              <a:rPr lang="zh-CN" sz="2000">
                <a:latin typeface="华文楷体"/>
                <a:ea typeface="华文楷体"/>
              </a:rPr>
              <a:t>的复杂性。</a:t>
            </a:r>
            <a:r>
              <a:rPr lang="en-US" sz="2000">
                <a:latin typeface="华文楷体"/>
                <a:ea typeface="华文楷体"/>
              </a:rPr>
              <a:t>MapReduce</a:t>
            </a:r>
            <a:r>
              <a:rPr lang="zh-CN" sz="2000">
                <a:latin typeface="华文楷体"/>
                <a:ea typeface="华文楷体"/>
              </a:rPr>
              <a:t>主要分为</a:t>
            </a:r>
            <a:r>
              <a:rPr lang="en-US" sz="2000">
                <a:latin typeface="华文楷体"/>
                <a:ea typeface="华文楷体"/>
              </a:rPr>
              <a:t>Map</a:t>
            </a:r>
            <a:r>
              <a:rPr lang="zh-CN" sz="2000">
                <a:latin typeface="华文楷体"/>
                <a:ea typeface="华文楷体"/>
              </a:rPr>
              <a:t>和</a:t>
            </a:r>
            <a:r>
              <a:rPr lang="en-US" sz="2000">
                <a:latin typeface="华文楷体"/>
                <a:ea typeface="华文楷体"/>
              </a:rPr>
              <a:t>Reduce</a:t>
            </a:r>
            <a:r>
              <a:rPr lang="zh-CN" sz="2000">
                <a:latin typeface="华文楷体"/>
                <a:ea typeface="华文楷体"/>
              </a:rPr>
              <a:t>两个过程，</a:t>
            </a:r>
            <a:r>
              <a:rPr lang="en-US" sz="2000">
                <a:latin typeface="华文楷体"/>
                <a:ea typeface="华文楷体"/>
              </a:rPr>
              <a:t>MapReduce</a:t>
            </a:r>
            <a:r>
              <a:rPr lang="zh-CN" sz="2000">
                <a:latin typeface="华文楷体"/>
                <a:ea typeface="华文楷体"/>
              </a:rPr>
              <a:t>的运行流程如左图所示。</a:t>
            </a:r>
            <a:endParaRPr/>
          </a:p>
          <a:p>
            <a:pPr>
              <a:lnSpc>
                <a:spcPct val="100000"/>
              </a:lnSpc>
              <a:buSzPct val="70000"/>
              <a:buFont typeface="Wingdings" charset="2"/>
              <a:buChar char=""/>
            </a:pPr>
            <a:endParaRPr/>
          </a:p>
        </p:txBody>
      </p:sp>
      <p:sp>
        <p:nvSpPr>
          <p:cNvPr id="128" name="CustomShape 3"/>
          <p:cNvSpPr/>
          <p:nvPr/>
        </p:nvSpPr>
        <p:spPr>
          <a:xfrm>
            <a:off x="7524720" y="6284880"/>
            <a:ext cx="93348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r">
              <a:lnSpc>
                <a:spcPct val="100000"/>
              </a:lnSpc>
            </a:pPr>
            <a:fld id="{A3420708-F672-4F11-B3E8-B4C2E7779736}" type="slidenum">
              <a:rPr lang="en-US" sz="1600">
                <a:latin typeface="Arial"/>
              </a:rPr>
              <a:t>6</a:t>
            </a:fld>
            <a:endParaRPr/>
          </a:p>
        </p:txBody>
      </p:sp>
      <p:pic>
        <p:nvPicPr>
          <p:cNvPr id="129" name="图片 5"/>
          <p:cNvPicPr/>
          <p:nvPr/>
        </p:nvPicPr>
        <p:blipFill>
          <a:blip r:embed="rId2"/>
          <a:stretch/>
        </p:blipFill>
        <p:spPr>
          <a:xfrm>
            <a:off x="179280" y="1165320"/>
            <a:ext cx="4537080" cy="5576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barn(inVertical)">
                                      <p:cBhvr additive="repl">
                                        <p:cTn id="7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1042920" y="404280"/>
            <a:ext cx="5616720" cy="5763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zh-CN" sz="3200">
                <a:latin typeface="华文中宋"/>
                <a:ea typeface="华文中宋"/>
              </a:rPr>
              <a:t>背景简介</a:t>
            </a:r>
            <a:r>
              <a:rPr lang="en-US" sz="3200">
                <a:latin typeface="华文中宋"/>
                <a:ea typeface="华文中宋"/>
              </a:rPr>
              <a:t>——YARN</a:t>
            </a:r>
            <a:endParaRPr/>
          </a:p>
        </p:txBody>
      </p:sp>
      <p:sp>
        <p:nvSpPr>
          <p:cNvPr id="131" name="TextShape 2"/>
          <p:cNvSpPr txBox="1"/>
          <p:nvPr/>
        </p:nvSpPr>
        <p:spPr>
          <a:xfrm>
            <a:off x="0" y="1197000"/>
            <a:ext cx="9036000" cy="48960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  <a:buSzPct val="70000"/>
              <a:buFont typeface="Wingdings" charset="2"/>
              <a:buChar char=""/>
            </a:pPr>
            <a:r>
              <a:rPr lang="en-US" sz="2400" b="1">
                <a:latin typeface="华文中宋"/>
                <a:ea typeface="华文中宋"/>
              </a:rPr>
              <a:t>YARN</a:t>
            </a:r>
            <a:r>
              <a:rPr lang="zh-CN" sz="2400" b="1">
                <a:latin typeface="华文中宋"/>
                <a:ea typeface="华文中宋"/>
              </a:rPr>
              <a:t>介绍：</a:t>
            </a:r>
            <a:r>
              <a:rPr lang="es-ES" sz="2000">
                <a:latin typeface="华文楷体"/>
                <a:ea typeface="华文楷体"/>
              </a:rPr>
              <a:t>YARN</a:t>
            </a:r>
            <a:r>
              <a:rPr lang="zh-CN" sz="2000">
                <a:latin typeface="华文楷体"/>
                <a:ea typeface="华文楷体"/>
              </a:rPr>
              <a:t>是下一代</a:t>
            </a:r>
            <a:r>
              <a:rPr lang="es-ES" sz="2000">
                <a:latin typeface="华文楷体"/>
                <a:ea typeface="华文楷体"/>
              </a:rPr>
              <a:t>MapReduce </a:t>
            </a:r>
            <a:r>
              <a:rPr lang="zh-CN" sz="2000">
                <a:latin typeface="华文楷体"/>
                <a:ea typeface="华文楷体"/>
              </a:rPr>
              <a:t>框架，主要由三部分组成：</a:t>
            </a:r>
            <a:r>
              <a:rPr lang="en-US" sz="2000" b="1">
                <a:latin typeface="华文楷体"/>
                <a:ea typeface="华文楷体"/>
              </a:rPr>
              <a:t>ResourceManager(RM)</a:t>
            </a:r>
            <a:r>
              <a:rPr lang="zh-CN" sz="2000" b="1">
                <a:latin typeface="华文楷体"/>
                <a:ea typeface="华文楷体"/>
              </a:rPr>
              <a:t>、</a:t>
            </a:r>
            <a:r>
              <a:rPr lang="en-US" sz="2000" b="1">
                <a:latin typeface="华文楷体"/>
                <a:ea typeface="华文楷体"/>
              </a:rPr>
              <a:t>NodeManager(NM)</a:t>
            </a:r>
            <a:r>
              <a:rPr lang="zh-CN" sz="2000" b="1">
                <a:latin typeface="华文楷体"/>
                <a:ea typeface="华文楷体"/>
              </a:rPr>
              <a:t>、</a:t>
            </a:r>
            <a:r>
              <a:rPr lang="en-US" sz="2000" b="1">
                <a:latin typeface="华文楷体"/>
                <a:ea typeface="华文楷体"/>
              </a:rPr>
              <a:t>ApplicationMaster(AM)</a:t>
            </a:r>
            <a:r>
              <a:rPr lang="zh-CN" sz="2000">
                <a:latin typeface="华文楷体"/>
                <a:ea typeface="华文楷体"/>
              </a:rPr>
              <a:t>。</a:t>
            </a:r>
            <a:r>
              <a:rPr lang="en-US" sz="2000">
                <a:latin typeface="华文楷体"/>
                <a:ea typeface="华文楷体"/>
              </a:rPr>
              <a:t>RM</a:t>
            </a:r>
            <a:r>
              <a:rPr lang="zh-CN" sz="2000">
                <a:latin typeface="华文楷体"/>
                <a:ea typeface="华文楷体"/>
              </a:rPr>
              <a:t>是一个</a:t>
            </a:r>
            <a:r>
              <a:rPr lang="zh-CN" sz="2400" b="1">
                <a:latin typeface="华文楷体"/>
                <a:ea typeface="华文楷体"/>
              </a:rPr>
              <a:t>全局的资源管理器</a:t>
            </a:r>
            <a:r>
              <a:rPr lang="zh-CN" sz="2000">
                <a:latin typeface="华文楷体"/>
                <a:ea typeface="华文楷体"/>
              </a:rPr>
              <a:t>，负责整个系统的资源管理和分配，它是</a:t>
            </a:r>
            <a:r>
              <a:rPr lang="en-US" sz="2000">
                <a:latin typeface="华文楷体"/>
                <a:ea typeface="华文楷体"/>
              </a:rPr>
              <a:t>YARN</a:t>
            </a:r>
            <a:r>
              <a:rPr lang="zh-CN" sz="2000">
                <a:latin typeface="华文楷体"/>
                <a:ea typeface="华文楷体"/>
              </a:rPr>
              <a:t>框架最核心的模块。</a:t>
            </a:r>
            <a:r>
              <a:rPr lang="en-US" sz="2000">
                <a:latin typeface="华文楷体"/>
                <a:ea typeface="华文楷体"/>
              </a:rPr>
              <a:t>NM</a:t>
            </a:r>
            <a:r>
              <a:rPr lang="zh-CN" sz="2000">
                <a:latin typeface="华文楷体"/>
                <a:ea typeface="华文楷体"/>
              </a:rPr>
              <a:t>是每个节点上的资源和任务管理器。用户提交的</a:t>
            </a:r>
            <a:r>
              <a:rPr lang="zh-CN" sz="2400" b="1">
                <a:latin typeface="华文楷体"/>
                <a:ea typeface="华文楷体"/>
              </a:rPr>
              <a:t>每个应用程序均包含一个</a:t>
            </a:r>
            <a:r>
              <a:rPr lang="en-US" sz="2400" b="1">
                <a:latin typeface="华文楷体"/>
                <a:ea typeface="华文楷体"/>
              </a:rPr>
              <a:t>AM</a:t>
            </a:r>
            <a:r>
              <a:rPr lang="zh-CN" sz="2000">
                <a:latin typeface="华文楷体"/>
                <a:ea typeface="华文楷体"/>
              </a:rPr>
              <a:t>，它实际上是一个简化版的</a:t>
            </a:r>
            <a:r>
              <a:rPr lang="en-US" sz="2000">
                <a:latin typeface="华文楷体"/>
                <a:ea typeface="华文楷体"/>
              </a:rPr>
              <a:t>JobTracker</a:t>
            </a:r>
            <a:r>
              <a:rPr lang="zh-CN" sz="2000">
                <a:latin typeface="华文楷体"/>
                <a:ea typeface="华文楷体"/>
              </a:rPr>
              <a:t>。</a:t>
            </a:r>
            <a:endParaRPr/>
          </a:p>
          <a:p>
            <a:pPr>
              <a:lnSpc>
                <a:spcPct val="100000"/>
              </a:lnSpc>
              <a:buSzPct val="70000"/>
              <a:buFont typeface="Wingdings" charset="2"/>
              <a:buChar char=""/>
            </a:pPr>
            <a:endParaRPr/>
          </a:p>
        </p:txBody>
      </p:sp>
      <p:sp>
        <p:nvSpPr>
          <p:cNvPr id="132" name="CustomShape 3"/>
          <p:cNvSpPr/>
          <p:nvPr/>
        </p:nvSpPr>
        <p:spPr>
          <a:xfrm>
            <a:off x="7524720" y="6284880"/>
            <a:ext cx="93348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r">
              <a:lnSpc>
                <a:spcPct val="100000"/>
              </a:lnSpc>
            </a:pPr>
            <a:fld id="{B7EFD020-DB60-4D5B-8D6F-97A4B9D1DA46}" type="slidenum">
              <a:rPr lang="en-US" sz="1600">
                <a:latin typeface="Arial"/>
              </a:rPr>
              <a:t>7</a:t>
            </a:fld>
            <a:endParaRPr/>
          </a:p>
        </p:txBody>
      </p:sp>
      <p:pic>
        <p:nvPicPr>
          <p:cNvPr id="133" name="图片 5"/>
          <p:cNvPicPr/>
          <p:nvPr/>
        </p:nvPicPr>
        <p:blipFill>
          <a:blip r:embed="rId2"/>
          <a:stretch/>
        </p:blipFill>
        <p:spPr>
          <a:xfrm>
            <a:off x="1830240" y="3102120"/>
            <a:ext cx="5375520" cy="3644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1042920" y="404280"/>
            <a:ext cx="5616720" cy="5763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zh-CN" sz="3200">
                <a:latin typeface="华文中宋"/>
                <a:ea typeface="华文中宋"/>
              </a:rPr>
              <a:t>背景简介</a:t>
            </a:r>
            <a:r>
              <a:rPr lang="en-US" sz="3200">
                <a:latin typeface="华文中宋"/>
                <a:ea typeface="华文中宋"/>
              </a:rPr>
              <a:t>——Spark</a:t>
            </a:r>
            <a:endParaRPr/>
          </a:p>
        </p:txBody>
      </p:sp>
      <p:sp>
        <p:nvSpPr>
          <p:cNvPr id="135" name="TextShape 2"/>
          <p:cNvSpPr txBox="1"/>
          <p:nvPr/>
        </p:nvSpPr>
        <p:spPr>
          <a:xfrm>
            <a:off x="178920" y="1267920"/>
            <a:ext cx="8504280" cy="23050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  <a:buSzPct val="70000"/>
              <a:buFont typeface="Wingdings" charset="2"/>
              <a:buChar char=""/>
            </a:pPr>
            <a:r>
              <a:rPr lang="en-US" sz="2400" b="1">
                <a:latin typeface="华文中宋"/>
                <a:ea typeface="华文中宋"/>
              </a:rPr>
              <a:t>Spark</a:t>
            </a:r>
            <a:r>
              <a:rPr lang="zh-CN" sz="2400" b="1">
                <a:latin typeface="华文中宋"/>
                <a:ea typeface="华文中宋"/>
              </a:rPr>
              <a:t>介绍：</a:t>
            </a:r>
            <a:r>
              <a:rPr lang="en-US" sz="2000">
                <a:latin typeface="华文楷体"/>
                <a:ea typeface="华文楷体"/>
              </a:rPr>
              <a:t>Spark</a:t>
            </a:r>
            <a:r>
              <a:rPr lang="zh-CN" sz="2000">
                <a:latin typeface="华文楷体"/>
                <a:ea typeface="华文楷体"/>
              </a:rPr>
              <a:t>是</a:t>
            </a:r>
            <a:r>
              <a:rPr lang="en-US" sz="2000">
                <a:latin typeface="华文楷体"/>
                <a:ea typeface="华文楷体"/>
              </a:rPr>
              <a:t>UC Berkeley AMP lab</a:t>
            </a:r>
            <a:r>
              <a:rPr lang="zh-CN" sz="2000">
                <a:latin typeface="华文楷体"/>
                <a:ea typeface="华文楷体"/>
              </a:rPr>
              <a:t>所</a:t>
            </a:r>
            <a:r>
              <a:rPr lang="zh-CN" sz="2400" b="1">
                <a:latin typeface="华文楷体"/>
                <a:ea typeface="华文楷体"/>
              </a:rPr>
              <a:t>开源</a:t>
            </a:r>
            <a:r>
              <a:rPr lang="zh-CN" sz="2000">
                <a:latin typeface="华文楷体"/>
                <a:ea typeface="华文楷体"/>
              </a:rPr>
              <a:t>的类</a:t>
            </a:r>
            <a:r>
              <a:rPr lang="en-US" sz="2000">
                <a:latin typeface="华文楷体"/>
                <a:ea typeface="华文楷体"/>
              </a:rPr>
              <a:t>Hadoop MapReduce</a:t>
            </a:r>
            <a:r>
              <a:rPr lang="zh-CN" sz="2000">
                <a:latin typeface="华文楷体"/>
                <a:ea typeface="华文楷体"/>
              </a:rPr>
              <a:t>的通用的并行计算框架，它支持</a:t>
            </a:r>
            <a:r>
              <a:rPr lang="en-US" sz="2000">
                <a:latin typeface="华文楷体"/>
                <a:ea typeface="华文楷体"/>
              </a:rPr>
              <a:t>Java</a:t>
            </a:r>
            <a:r>
              <a:rPr lang="zh-CN" sz="2000">
                <a:latin typeface="华文楷体"/>
                <a:ea typeface="华文楷体"/>
              </a:rPr>
              <a:t>，</a:t>
            </a:r>
            <a:r>
              <a:rPr lang="en-US" sz="2000">
                <a:latin typeface="华文楷体"/>
                <a:ea typeface="华文楷体"/>
              </a:rPr>
              <a:t>Scala</a:t>
            </a:r>
            <a:r>
              <a:rPr lang="zh-CN" sz="2000">
                <a:latin typeface="华文楷体"/>
                <a:ea typeface="华文楷体"/>
              </a:rPr>
              <a:t>，</a:t>
            </a:r>
            <a:r>
              <a:rPr lang="en-US" sz="2000">
                <a:latin typeface="华文楷体"/>
                <a:ea typeface="华文楷体"/>
              </a:rPr>
              <a:t>Python</a:t>
            </a:r>
            <a:r>
              <a:rPr lang="zh-CN" sz="2000">
                <a:latin typeface="华文楷体"/>
                <a:ea typeface="华文楷体"/>
              </a:rPr>
              <a:t>等语言。</a:t>
            </a:r>
            <a:r>
              <a:rPr lang="en-US" sz="2000">
                <a:latin typeface="华文楷体"/>
                <a:ea typeface="华文楷体"/>
              </a:rPr>
              <a:t>Spark </a:t>
            </a:r>
            <a:r>
              <a:rPr lang="zh-CN" sz="2000">
                <a:latin typeface="华文楷体"/>
                <a:ea typeface="华文楷体"/>
              </a:rPr>
              <a:t>是基于</a:t>
            </a:r>
            <a:r>
              <a:rPr lang="en-US" sz="2000">
                <a:latin typeface="华文楷体"/>
                <a:ea typeface="华文楷体"/>
              </a:rPr>
              <a:t>MapReduce</a:t>
            </a:r>
            <a:r>
              <a:rPr lang="zh-CN" sz="2000">
                <a:latin typeface="华文楷体"/>
                <a:ea typeface="华文楷体"/>
              </a:rPr>
              <a:t>算法实现的</a:t>
            </a:r>
            <a:r>
              <a:rPr lang="zh-CN" sz="2400" b="1">
                <a:latin typeface="华文楷体"/>
                <a:ea typeface="华文楷体"/>
              </a:rPr>
              <a:t>分布式计算</a:t>
            </a:r>
            <a:r>
              <a:rPr lang="zh-CN" sz="2000">
                <a:latin typeface="华文楷体"/>
                <a:ea typeface="华文楷体"/>
              </a:rPr>
              <a:t>，拥有</a:t>
            </a:r>
            <a:r>
              <a:rPr lang="en-US" sz="2000">
                <a:latin typeface="华文楷体"/>
                <a:ea typeface="华文楷体"/>
              </a:rPr>
              <a:t>Hadoop </a:t>
            </a:r>
            <a:r>
              <a:rPr lang="zh-CN" sz="2000">
                <a:latin typeface="华文楷体"/>
                <a:ea typeface="华文楷体"/>
              </a:rPr>
              <a:t>所具有的优点；但不同于</a:t>
            </a:r>
            <a:r>
              <a:rPr lang="en-US" sz="2000">
                <a:latin typeface="华文楷体"/>
                <a:ea typeface="华文楷体"/>
              </a:rPr>
              <a:t>MapReduce</a:t>
            </a:r>
            <a:r>
              <a:rPr lang="zh-CN" sz="2000">
                <a:latin typeface="华文楷体"/>
                <a:ea typeface="华文楷体"/>
              </a:rPr>
              <a:t>的是</a:t>
            </a:r>
            <a:r>
              <a:rPr lang="en-US" sz="2000">
                <a:latin typeface="华文楷体"/>
                <a:ea typeface="华文楷体"/>
              </a:rPr>
              <a:t>Job </a:t>
            </a:r>
            <a:r>
              <a:rPr lang="zh-CN" sz="2000">
                <a:latin typeface="华文楷体"/>
                <a:ea typeface="华文楷体"/>
              </a:rPr>
              <a:t>的</a:t>
            </a:r>
            <a:r>
              <a:rPr lang="zh-CN" sz="2400" b="1">
                <a:latin typeface="华文楷体"/>
                <a:ea typeface="华文楷体"/>
              </a:rPr>
              <a:t>中间输出结果可以保存在内存</a:t>
            </a:r>
            <a:r>
              <a:rPr lang="zh-CN" sz="2000">
                <a:latin typeface="华文楷体"/>
                <a:ea typeface="华文楷体"/>
              </a:rPr>
              <a:t>中，从而不再需要读写</a:t>
            </a:r>
            <a:r>
              <a:rPr lang="en-US" sz="2000">
                <a:latin typeface="华文楷体"/>
                <a:ea typeface="华文楷体"/>
              </a:rPr>
              <a:t>HDFS</a:t>
            </a:r>
            <a:r>
              <a:rPr lang="zh-CN" sz="2000">
                <a:latin typeface="华文楷体"/>
                <a:ea typeface="华文楷体"/>
              </a:rPr>
              <a:t>，因此</a:t>
            </a:r>
            <a:r>
              <a:rPr lang="en-US" sz="2000">
                <a:latin typeface="华文楷体"/>
                <a:ea typeface="华文楷体"/>
              </a:rPr>
              <a:t>Spark </a:t>
            </a:r>
            <a:r>
              <a:rPr lang="zh-CN" sz="2000">
                <a:latin typeface="华文楷体"/>
                <a:ea typeface="华文楷体"/>
              </a:rPr>
              <a:t>能更好的适用于数据挖掘、机器学习等迭代算法。</a:t>
            </a:r>
            <a:endParaRPr/>
          </a:p>
          <a:p>
            <a:pPr>
              <a:lnSpc>
                <a:spcPct val="100000"/>
              </a:lnSpc>
              <a:buSzPct val="70000"/>
              <a:buFont typeface="Wingdings" charset="2"/>
              <a:buChar char=""/>
            </a:pPr>
            <a:endParaRPr/>
          </a:p>
        </p:txBody>
      </p:sp>
      <p:sp>
        <p:nvSpPr>
          <p:cNvPr id="136" name="CustomShape 3"/>
          <p:cNvSpPr/>
          <p:nvPr/>
        </p:nvSpPr>
        <p:spPr>
          <a:xfrm>
            <a:off x="7524720" y="6284880"/>
            <a:ext cx="93348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r">
              <a:lnSpc>
                <a:spcPct val="100000"/>
              </a:lnSpc>
            </a:pPr>
            <a:fld id="{32911C69-FC00-4F99-BD85-14E3512E4BFF}" type="slidenum">
              <a:rPr lang="en-US" sz="1600">
                <a:latin typeface="Arial"/>
              </a:rPr>
              <a:t>8</a:t>
            </a:fld>
            <a:endParaRPr/>
          </a:p>
        </p:txBody>
      </p:sp>
      <p:pic>
        <p:nvPicPr>
          <p:cNvPr id="137" name="图片 5"/>
          <p:cNvPicPr/>
          <p:nvPr/>
        </p:nvPicPr>
        <p:blipFill>
          <a:blip r:embed="rId2"/>
          <a:stretch/>
        </p:blipFill>
        <p:spPr>
          <a:xfrm>
            <a:off x="2050920" y="3500280"/>
            <a:ext cx="5329440" cy="32418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barn(inVertical)">
                                      <p:cBhvr additive="repl">
                                        <p:cTn id="7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1042920" y="404280"/>
            <a:ext cx="5616720" cy="5763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zh-CN" sz="3200">
                <a:latin typeface="华文中宋"/>
                <a:ea typeface="华文中宋"/>
              </a:rPr>
              <a:t>背景简介</a:t>
            </a:r>
            <a:r>
              <a:rPr lang="en-US" sz="3200">
                <a:latin typeface="华文中宋"/>
                <a:ea typeface="华文中宋"/>
              </a:rPr>
              <a:t>——RDD</a:t>
            </a:r>
            <a:endParaRPr/>
          </a:p>
        </p:txBody>
      </p:sp>
      <p:sp>
        <p:nvSpPr>
          <p:cNvPr id="139" name="TextShape 2"/>
          <p:cNvSpPr txBox="1"/>
          <p:nvPr/>
        </p:nvSpPr>
        <p:spPr>
          <a:xfrm>
            <a:off x="178920" y="1268280"/>
            <a:ext cx="8504280" cy="22320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  <a:buSzPct val="70000"/>
              <a:buFont typeface="Wingdings" charset="2"/>
              <a:buChar char=""/>
            </a:pPr>
            <a:r>
              <a:rPr lang="en-US" sz="2400" b="1">
                <a:latin typeface="华文中宋"/>
                <a:ea typeface="华文中宋"/>
              </a:rPr>
              <a:t>RDD</a:t>
            </a:r>
            <a:r>
              <a:rPr lang="zh-CN" sz="2400" b="1">
                <a:latin typeface="华文中宋"/>
                <a:ea typeface="华文中宋"/>
              </a:rPr>
              <a:t>介绍：</a:t>
            </a:r>
            <a:r>
              <a:rPr lang="en-US" sz="2000">
                <a:latin typeface="华文楷体"/>
                <a:ea typeface="华文楷体"/>
              </a:rPr>
              <a:t>Spark </a:t>
            </a:r>
            <a:r>
              <a:rPr lang="zh-CN" sz="2000">
                <a:latin typeface="华文楷体"/>
                <a:ea typeface="华文楷体"/>
              </a:rPr>
              <a:t>的核心组件是</a:t>
            </a:r>
            <a:r>
              <a:rPr lang="en-US" sz="2000">
                <a:latin typeface="华文楷体"/>
                <a:ea typeface="华文楷体"/>
              </a:rPr>
              <a:t>RDD</a:t>
            </a:r>
            <a:r>
              <a:rPr lang="zh-CN" sz="2000">
                <a:latin typeface="华文楷体"/>
                <a:ea typeface="华文楷体"/>
              </a:rPr>
              <a:t>（</a:t>
            </a:r>
            <a:r>
              <a:rPr lang="en-US" sz="2000">
                <a:latin typeface="华文楷体"/>
                <a:ea typeface="华文楷体"/>
              </a:rPr>
              <a:t>Resilient Distributed Datasets</a:t>
            </a:r>
            <a:r>
              <a:rPr lang="zh-CN" sz="2000">
                <a:latin typeface="华文楷体"/>
                <a:ea typeface="华文楷体"/>
              </a:rPr>
              <a:t>）。</a:t>
            </a:r>
            <a:r>
              <a:rPr lang="en-US" sz="2000">
                <a:latin typeface="华文楷体"/>
                <a:ea typeface="华文楷体"/>
              </a:rPr>
              <a:t>RDD</a:t>
            </a:r>
            <a:r>
              <a:rPr lang="zh-CN" sz="2000">
                <a:latin typeface="华文楷体"/>
                <a:ea typeface="华文楷体"/>
              </a:rPr>
              <a:t>是一个</a:t>
            </a:r>
            <a:r>
              <a:rPr lang="zh-CN" sz="2400" b="1">
                <a:latin typeface="华文楷体"/>
                <a:ea typeface="华文楷体"/>
              </a:rPr>
              <a:t>容错的、并行的</a:t>
            </a:r>
            <a:r>
              <a:rPr lang="zh-CN" sz="2000">
                <a:latin typeface="华文楷体"/>
                <a:ea typeface="华文楷体"/>
              </a:rPr>
              <a:t>数据结构，可以让用户显式地将数据存储到磁盘和内存中，并能控制数据的分区，它提供了</a:t>
            </a:r>
            <a:r>
              <a:rPr lang="zh-CN" sz="2400" b="1">
                <a:latin typeface="华文楷体"/>
                <a:ea typeface="华文楷体"/>
              </a:rPr>
              <a:t>粗粒度</a:t>
            </a:r>
            <a:r>
              <a:rPr lang="zh-CN" sz="2000">
                <a:latin typeface="华文楷体"/>
                <a:ea typeface="华文楷体"/>
              </a:rPr>
              <a:t>的转换操作，而不是细粒度的更新操作。</a:t>
            </a:r>
            <a:r>
              <a:rPr lang="en-US" sz="2000">
                <a:latin typeface="华文楷体"/>
                <a:ea typeface="华文楷体"/>
              </a:rPr>
              <a:t>RDD</a:t>
            </a:r>
            <a:r>
              <a:rPr lang="zh-CN" sz="2000">
                <a:latin typeface="华文楷体"/>
                <a:ea typeface="华文楷体"/>
              </a:rPr>
              <a:t>可以相互依赖。如果</a:t>
            </a:r>
            <a:r>
              <a:rPr lang="en-US" sz="2000">
                <a:latin typeface="华文楷体"/>
                <a:ea typeface="华文楷体"/>
              </a:rPr>
              <a:t>RDD</a:t>
            </a:r>
            <a:r>
              <a:rPr lang="zh-CN" sz="2000">
                <a:latin typeface="华文楷体"/>
                <a:ea typeface="华文楷体"/>
              </a:rPr>
              <a:t>的每个分区最多只能被一个子</a:t>
            </a:r>
            <a:r>
              <a:rPr lang="en-US" sz="2000">
                <a:latin typeface="华文楷体"/>
                <a:ea typeface="华文楷体"/>
              </a:rPr>
              <a:t>RDD </a:t>
            </a:r>
            <a:r>
              <a:rPr lang="zh-CN" sz="2000">
                <a:latin typeface="华文楷体"/>
                <a:ea typeface="华文楷体"/>
              </a:rPr>
              <a:t>的一个分区使用，则称之为</a:t>
            </a:r>
            <a:r>
              <a:rPr lang="en-US" sz="2000">
                <a:latin typeface="华文楷体"/>
                <a:ea typeface="华文楷体"/>
              </a:rPr>
              <a:t>narrow dependency</a:t>
            </a:r>
            <a:r>
              <a:rPr lang="zh-CN" sz="2000">
                <a:latin typeface="华文楷体"/>
                <a:ea typeface="华文楷体"/>
              </a:rPr>
              <a:t>；若依赖多个子</a:t>
            </a:r>
            <a:r>
              <a:rPr lang="en-US" sz="2000">
                <a:latin typeface="华文楷体"/>
                <a:ea typeface="华文楷体"/>
              </a:rPr>
              <a:t>RDD </a:t>
            </a:r>
            <a:r>
              <a:rPr lang="zh-CN" sz="2000">
                <a:latin typeface="华文楷体"/>
                <a:ea typeface="华文楷体"/>
              </a:rPr>
              <a:t>分区，则称之为</a:t>
            </a:r>
            <a:r>
              <a:rPr lang="en-US" sz="2000">
                <a:latin typeface="华文楷体"/>
                <a:ea typeface="华文楷体"/>
              </a:rPr>
              <a:t>wide dependency</a:t>
            </a:r>
            <a:r>
              <a:rPr lang="zh-CN" sz="2000">
                <a:latin typeface="华文楷体"/>
                <a:ea typeface="华文楷体"/>
              </a:rPr>
              <a:t>。</a:t>
            </a:r>
            <a:endParaRPr/>
          </a:p>
          <a:p>
            <a:pPr>
              <a:lnSpc>
                <a:spcPct val="100000"/>
              </a:lnSpc>
              <a:buSzPct val="70000"/>
              <a:buFont typeface="Wingdings" charset="2"/>
              <a:buChar char=""/>
            </a:pPr>
            <a:endParaRPr/>
          </a:p>
        </p:txBody>
      </p:sp>
      <p:sp>
        <p:nvSpPr>
          <p:cNvPr id="140" name="CustomShape 3"/>
          <p:cNvSpPr/>
          <p:nvPr/>
        </p:nvSpPr>
        <p:spPr>
          <a:xfrm>
            <a:off x="7524720" y="6284880"/>
            <a:ext cx="93348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r">
              <a:lnSpc>
                <a:spcPct val="100000"/>
              </a:lnSpc>
            </a:pPr>
            <a:fld id="{25B3D03D-B6FB-4079-9B16-CC4AC00E63DF}" type="slidenum">
              <a:rPr lang="en-US" sz="1600">
                <a:latin typeface="Arial"/>
              </a:rPr>
              <a:t>9</a:t>
            </a:fld>
            <a:endParaRPr/>
          </a:p>
        </p:txBody>
      </p:sp>
      <p:pic>
        <p:nvPicPr>
          <p:cNvPr id="141" name="图片 6"/>
          <p:cNvPicPr/>
          <p:nvPr/>
        </p:nvPicPr>
        <p:blipFill>
          <a:blip r:embed="rId2"/>
          <a:stretch/>
        </p:blipFill>
        <p:spPr>
          <a:xfrm>
            <a:off x="1065240" y="3375000"/>
            <a:ext cx="6264360" cy="33847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wipe(down)">
                                      <p:cBhvr additive="repl">
                                        <p:cTn id="7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2631</Words>
  <Application>Microsoft Office PowerPoint</Application>
  <PresentationFormat>全屏显示(4:3)</PresentationFormat>
  <Paragraphs>593</Paragraphs>
  <Slides>49</Slides>
  <Notes>1</Notes>
  <HiddenSlides>8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49</vt:i4>
      </vt:variant>
    </vt:vector>
  </HeadingPairs>
  <TitlesOfParts>
    <vt:vector size="60" baseType="lpstr">
      <vt:lpstr>DejaVu Sans</vt:lpstr>
      <vt:lpstr>华文楷体</vt:lpstr>
      <vt:lpstr>华文中宋</vt:lpstr>
      <vt:lpstr>宋体</vt:lpstr>
      <vt:lpstr>Arial</vt:lpstr>
      <vt:lpstr>Calibri</vt:lpstr>
      <vt:lpstr>Cambria Math</vt:lpstr>
      <vt:lpstr>Times New Roman</vt:lpstr>
      <vt:lpstr>Wingdings</vt:lpstr>
      <vt:lpstr>Office Theme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ericson yang</dc:creator>
  <cp:lastModifiedBy>ericson yang</cp:lastModifiedBy>
  <cp:revision>53</cp:revision>
  <dcterms:modified xsi:type="dcterms:W3CDTF">2016-05-25T09:15:39Z</dcterms:modified>
</cp:coreProperties>
</file>