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1" r:id="rId18"/>
    <p:sldId id="272" r:id="rId19"/>
    <p:sldId id="302" r:id="rId20"/>
    <p:sldId id="273" r:id="rId21"/>
    <p:sldId id="305" r:id="rId22"/>
    <p:sldId id="274" r:id="rId23"/>
    <p:sldId id="277" r:id="rId24"/>
    <p:sldId id="275" r:id="rId25"/>
    <p:sldId id="278" r:id="rId26"/>
    <p:sldId id="304" r:id="rId27"/>
    <p:sldId id="279" r:id="rId28"/>
    <p:sldId id="276" r:id="rId29"/>
    <p:sldId id="280" r:id="rId30"/>
    <p:sldId id="281" r:id="rId31"/>
    <p:sldId id="282" r:id="rId32"/>
    <p:sldId id="283" r:id="rId33"/>
    <p:sldId id="284" r:id="rId34"/>
    <p:sldId id="285" r:id="rId35"/>
    <p:sldId id="306" r:id="rId36"/>
    <p:sldId id="286" r:id="rId37"/>
    <p:sldId id="287" r:id="rId38"/>
    <p:sldId id="288" r:id="rId39"/>
    <p:sldId id="289" r:id="rId40"/>
    <p:sldId id="290" r:id="rId41"/>
    <p:sldId id="307" r:id="rId42"/>
    <p:sldId id="314" r:id="rId43"/>
    <p:sldId id="291" r:id="rId44"/>
    <p:sldId id="313" r:id="rId45"/>
    <p:sldId id="292" r:id="rId46"/>
    <p:sldId id="293" r:id="rId47"/>
    <p:sldId id="294" r:id="rId48"/>
    <p:sldId id="295" r:id="rId49"/>
    <p:sldId id="308" r:id="rId50"/>
    <p:sldId id="297" r:id="rId51"/>
    <p:sldId id="311" r:id="rId52"/>
    <p:sldId id="310" r:id="rId53"/>
    <p:sldId id="312" r:id="rId54"/>
    <p:sldId id="299" r:id="rId55"/>
    <p:sldId id="301" r:id="rId56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面向高性能计算的</a:t>
            </a:r>
            <a:r>
              <a:rPr lang="en-US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YARN</a:t>
            </a:r>
            <a:r>
              <a:rPr lang="zh-CN" sz="3600" b="1" dirty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平台关键技术与应用研究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杨晨   </a:t>
            </a:r>
            <a:r>
              <a:rPr 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MG1333067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 唐杰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Multimedia Computing Group, MCG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的资源调度器还存在着一些缺点：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资源利用率不高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目前的调度器不能最大化的利用集群的资源。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最小化</a:t>
            </a:r>
            <a:r>
              <a:rPr lang="en-US" sz="2400" b="1" dirty="0">
                <a:latin typeface="华文楷体"/>
                <a:ea typeface="华文楷体"/>
              </a:rPr>
              <a:t>reduce</a:t>
            </a:r>
            <a:r>
              <a:rPr lang="zh-CN" sz="2400" b="1" dirty="0">
                <a:latin typeface="华文楷体"/>
                <a:ea typeface="华文楷体"/>
              </a:rPr>
              <a:t>等待时间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</a:t>
            </a:r>
            <a:r>
              <a:rPr lang="en-US" sz="2000" dirty="0">
                <a:latin typeface="华文楷体"/>
                <a:ea typeface="华文楷体"/>
              </a:rPr>
              <a:t>reduce</a:t>
            </a:r>
            <a:r>
              <a:rPr lang="zh-CN" sz="2000" dirty="0">
                <a:latin typeface="华文楷体"/>
                <a:ea typeface="华文楷体"/>
              </a:rPr>
              <a:t>任务依赖</a:t>
            </a:r>
            <a:r>
              <a:rPr lang="en-US" sz="2000" dirty="0">
                <a:latin typeface="华文楷体"/>
                <a:ea typeface="华文楷体"/>
              </a:rPr>
              <a:t>map</a:t>
            </a:r>
            <a:r>
              <a:rPr lang="zh-CN" sz="2000" dirty="0">
                <a:latin typeface="华文楷体"/>
                <a:ea typeface="华文楷体"/>
              </a:rPr>
              <a:t>任务，长时间的等待运行。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中的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磁盘随机读写太频繁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消耗大量网络资源</a:t>
            </a:r>
            <a:r>
              <a:rPr lang="zh-CN" sz="2400" dirty="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 dirty="0"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930316" y="1047141"/>
            <a:ext cx="2878200" cy="671434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资源利用率最大化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781440" y="3481659"/>
            <a:ext cx="2878200" cy="658079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数据传输速度慢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分布式框架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 err="1">
                <a:latin typeface="华文楷体"/>
                <a:ea typeface="华文楷体"/>
              </a:rPr>
              <a:t>Rizvandi</a:t>
            </a:r>
            <a:r>
              <a:rPr lang="zh-CN" sz="1600" dirty="0">
                <a:latin typeface="华文楷体"/>
                <a:ea typeface="华文楷体"/>
              </a:rPr>
              <a:t>介绍了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在</a:t>
            </a:r>
            <a:r>
              <a:rPr lang="en-US" b="1" dirty="0">
                <a:latin typeface="华文楷体"/>
                <a:ea typeface="华文楷体"/>
              </a:rPr>
              <a:t>Hadoop</a:t>
            </a:r>
            <a:r>
              <a:rPr lang="zh-CN" b="1" dirty="0">
                <a:latin typeface="华文楷体"/>
                <a:ea typeface="华文楷体"/>
              </a:rPr>
              <a:t>上的改进</a:t>
            </a:r>
            <a:r>
              <a:rPr lang="zh-CN" sz="1600" dirty="0">
                <a:latin typeface="华文楷体"/>
                <a:ea typeface="华文楷体"/>
              </a:rPr>
              <a:t>，该文章只是单纯的实现了一个分布式版本，还有很大的提升空间；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PDCAT-2011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提出了一个通过</a:t>
            </a:r>
            <a:r>
              <a:rPr lang="zh-CN" b="1" dirty="0">
                <a:latin typeface="华文楷体"/>
                <a:ea typeface="华文楷体"/>
              </a:rPr>
              <a:t>旅行时间获取偏移的速度模型</a:t>
            </a:r>
            <a:r>
              <a:rPr lang="zh-CN" sz="1600" dirty="0">
                <a:latin typeface="华文楷体"/>
                <a:ea typeface="华文楷体"/>
              </a:rPr>
              <a:t>的实际模型；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Geosciences-2003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Wang</a:t>
            </a:r>
            <a:r>
              <a:rPr lang="zh-CN" sz="1600" dirty="0">
                <a:latin typeface="华文楷体"/>
                <a:ea typeface="华文楷体"/>
              </a:rPr>
              <a:t>改进了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算法，减少了</a:t>
            </a:r>
            <a:r>
              <a:rPr lang="en-US" b="1" dirty="0">
                <a:latin typeface="华文楷体"/>
                <a:ea typeface="华文楷体"/>
              </a:rPr>
              <a:t>I/O</a:t>
            </a:r>
            <a:r>
              <a:rPr lang="zh-CN" b="1" dirty="0">
                <a:latin typeface="华文楷体"/>
                <a:ea typeface="华文楷体"/>
              </a:rPr>
              <a:t>带宽</a:t>
            </a:r>
            <a:r>
              <a:rPr lang="zh-CN" sz="1600" dirty="0">
                <a:latin typeface="华文楷体"/>
                <a:ea typeface="华文楷体"/>
              </a:rPr>
              <a:t>，提高了效率；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HPCS-2015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Zhang</a:t>
            </a:r>
            <a:r>
              <a:rPr lang="zh-CN" sz="1600" dirty="0">
                <a:latin typeface="华文楷体"/>
                <a:ea typeface="华文楷体"/>
              </a:rPr>
              <a:t>等人提供了在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上实现的</a:t>
            </a:r>
            <a:r>
              <a:rPr lang="en-US" sz="1600" dirty="0">
                <a:latin typeface="华文楷体"/>
                <a:ea typeface="华文楷体"/>
              </a:rPr>
              <a:t>KPSDM</a:t>
            </a:r>
            <a:r>
              <a:rPr lang="zh-CN" sz="1600" dirty="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SPE EUROPEC-2013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Shi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en-US" sz="1600" dirty="0">
                <a:latin typeface="华文楷体"/>
                <a:ea typeface="华文楷体"/>
              </a:rPr>
              <a:t>CUDA</a:t>
            </a:r>
            <a:r>
              <a:rPr lang="zh-CN" sz="1600" dirty="0">
                <a:latin typeface="华文楷体"/>
                <a:ea typeface="华文楷体"/>
              </a:rPr>
              <a:t>语言实现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算法，大大提高了运行时间；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Zhao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则是在</a:t>
            </a:r>
            <a:r>
              <a:rPr lang="en-US" sz="1600" dirty="0">
                <a:latin typeface="华文楷体"/>
                <a:ea typeface="华文楷体"/>
              </a:rPr>
              <a:t>MPI</a:t>
            </a:r>
            <a:r>
              <a:rPr lang="zh-CN" sz="1600" dirty="0">
                <a:latin typeface="华文楷体"/>
                <a:ea typeface="华文楷体"/>
              </a:rPr>
              <a:t>上实现了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CSSE-2008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831273"/>
            <a:ext cx="3024000" cy="736772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Hadoop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上的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法运行效率不高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652360" y="4596938"/>
            <a:ext cx="3168720" cy="115092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GPU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版本的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算法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稳定性不够，容易出错，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不适合大数据输入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19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35628" y="1738997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443786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 dirty="0"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10690" y="2902779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764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71394" y="29682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400" b="1" dirty="0"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21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157740" y="3429000"/>
            <a:ext cx="604692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>
              <a:gd name="adj1" fmla="val -25450"/>
              <a:gd name="adj2" fmla="val 773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开始时间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>
              <a:gd name="adj1" fmla="val -90554"/>
              <a:gd name="adj2" fmla="val -845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>
              <a:gd name="adj1" fmla="val -35149"/>
              <a:gd name="adj2" fmla="val -7686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任务运行时间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难以预测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280" y="1288080"/>
            <a:ext cx="6650802" cy="772560"/>
            <a:chOff x="2411280" y="1288080"/>
            <a:chExt cx="6650802" cy="772560"/>
          </a:xfrm>
        </p:grpSpPr>
        <p:sp>
          <p:nvSpPr>
            <p:cNvPr id="204" name="CustomShape 6"/>
            <p:cNvSpPr/>
            <p:nvPr/>
          </p:nvSpPr>
          <p:spPr>
            <a:xfrm>
              <a:off x="2411280" y="1557000"/>
              <a:ext cx="3959640" cy="50364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7082442" y="1288080"/>
              <a:ext cx="1979640" cy="753120"/>
            </a:xfrm>
            <a:prstGeom prst="wedgeRoundRectCallout">
              <a:avLst>
                <a:gd name="adj1" fmla="val -78361"/>
                <a:gd name="adj2" fmla="val 15411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最理想的优化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函数，不够实用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𝒎𝒆𝒎𝒐𝒓𝒚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33246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latin typeface="华文中宋"/>
                <a:ea typeface="华文中宋"/>
              </a:rPr>
              <a:t>资源调度器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3004953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组合 2"/>
          <p:cNvGrpSpPr/>
          <p:nvPr/>
        </p:nvGrpSpPr>
        <p:grpSpPr>
          <a:xfrm>
            <a:off x="4786920" y="2095380"/>
            <a:ext cx="2569844" cy="829260"/>
            <a:chOff x="4786920" y="2095380"/>
            <a:chExt cx="2569844" cy="829260"/>
          </a:xfrm>
        </p:grpSpPr>
        <p:cxnSp>
          <p:nvCxnSpPr>
            <p:cNvPr id="219" name="Line 5"/>
            <p:cNvCxnSpPr/>
            <p:nvPr/>
          </p:nvCxnSpPr>
          <p:spPr>
            <a:xfrm flipH="1">
              <a:off x="4786920" y="2428773"/>
              <a:ext cx="1015364" cy="495867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ustomShape 6"/>
                <p:cNvSpPr/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𝒎𝒆𝒎𝒐𝒓𝒚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CustomShap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CustomShape 7"/>
          <p:cNvSpPr/>
          <p:nvPr/>
        </p:nvSpPr>
        <p:spPr>
          <a:xfrm>
            <a:off x="4804626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组合 3"/>
          <p:cNvGrpSpPr/>
          <p:nvPr/>
        </p:nvGrpSpPr>
        <p:grpSpPr>
          <a:xfrm>
            <a:off x="5956986" y="2932920"/>
            <a:ext cx="1748912" cy="460080"/>
            <a:chOff x="5956986" y="2932920"/>
            <a:chExt cx="1748912" cy="460080"/>
          </a:xfrm>
        </p:grpSpPr>
        <p:cxnSp>
          <p:nvCxnSpPr>
            <p:cNvPr id="222" name="Line 8"/>
            <p:cNvCxnSpPr>
              <a:endCxn id="221" idx="3"/>
            </p:cNvCxnSpPr>
            <p:nvPr/>
          </p:nvCxnSpPr>
          <p:spPr>
            <a:xfrm flipH="1">
              <a:off x="5956986" y="3248280"/>
              <a:ext cx="504000" cy="144720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CustomShape 9"/>
                <p:cNvSpPr/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𝒕𝒊𝒎𝒆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Custom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sz="3200" b="1" dirty="0"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23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331867"/>
            <a:ext cx="2665440" cy="647640"/>
          </a:xfrm>
          <a:prstGeom prst="wedgeRoundRectCallout">
            <a:avLst>
              <a:gd name="adj1" fmla="val -83207"/>
              <a:gd name="adj2" fmla="val -478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多背包（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MKP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）问题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图片 5"/>
          <p:cNvPicPr/>
          <p:nvPr/>
        </p:nvPicPr>
        <p:blipFill>
          <a:blip r:embed="rId3"/>
          <a:stretch/>
        </p:blipFill>
        <p:spPr>
          <a:xfrm>
            <a:off x="2369123" y="3084023"/>
            <a:ext cx="4959623" cy="3658058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6421844" y="4310309"/>
            <a:ext cx="2665440" cy="647640"/>
          </a:xfrm>
          <a:prstGeom prst="wedgeRoundRectCallout">
            <a:avLst>
              <a:gd name="adj1" fmla="val -60752"/>
              <a:gd name="adj2" fmla="val 58650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MKP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模型的优越性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24</a:t>
            </a:fld>
            <a:endParaRPr/>
          </a:p>
        </p:txBody>
      </p:sp>
      <p:pic>
        <p:nvPicPr>
          <p:cNvPr id="228" name="内容占位符 2"/>
          <p:cNvPicPr/>
          <p:nvPr/>
        </p:nvPicPr>
        <p:blipFill>
          <a:blip r:embed="rId2"/>
          <a:stretch/>
        </p:blipFill>
        <p:spPr>
          <a:xfrm>
            <a:off x="151003" y="123084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686643" y="2147629"/>
            <a:ext cx="3168360" cy="1260589"/>
          </a:xfrm>
          <a:prstGeom prst="wedgeRoundRectCallout">
            <a:avLst>
              <a:gd name="adj1" fmla="val -84851"/>
              <a:gd name="adj2" fmla="val -16969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1.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自定义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value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值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点积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组合成一维资源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3.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参数区分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tasks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种类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4"/>
              <p:cNvSpPr/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是否分配到节点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798023" y="2842951"/>
            <a:ext cx="3266902" cy="17622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Shape 2"/>
              <p:cNvSpPr txBox="1"/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Time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目标函数设计：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𝒕𝒊𝒎𝒆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𝒂𝒅𝒂𝒑𝒕𝒊𝒗𝒆</m:t>
                        </m:r>
                      </m:sub>
                    </m:sSub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Dependency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AM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am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600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Reduce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Adaptive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𝒂𝒅𝒂𝒑𝒕𝒊𝒗𝒆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初始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同种类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时间预测</a:t>
                </a:r>
              </a:p>
            </p:txBody>
          </p:sp>
        </mc:Choice>
        <mc:Fallback xmlns="">
          <p:sp>
            <p:nvSpPr>
              <p:cNvPr id="18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blipFill>
                <a:blip r:embed="rId2"/>
                <a:stretch>
                  <a:fillRect l="-141" t="-3254" b="-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25</a:t>
            </a:fld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785953" y="1742728"/>
            <a:ext cx="2751218" cy="1152360"/>
          </a:xfrm>
          <a:prstGeom prst="wedgeRoundRectCallout">
            <a:avLst>
              <a:gd name="adj1" fmla="val -67565"/>
              <a:gd name="adj2" fmla="val 551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A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代表已经分配任务数目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R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代表任务价值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代表所有任务数目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O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代表正在运行任务数目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6"/>
          <p:cNvPicPr/>
          <p:nvPr/>
        </p:nvPicPr>
        <p:blipFill>
          <a:blip r:embed="rId3"/>
          <a:stretch/>
        </p:blipFill>
        <p:spPr>
          <a:xfrm>
            <a:off x="1295215" y="4006734"/>
            <a:ext cx="5720727" cy="2626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26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 dirty="0">
                <a:latin typeface="华文楷体"/>
                <a:ea typeface="华文楷体"/>
              </a:rPr>
              <a:t>优化问题</a:t>
            </a:r>
            <a:r>
              <a:rPr lang="zh-CN" sz="1600" dirty="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 dirty="0">
                <a:latin typeface="华文楷体"/>
                <a:ea typeface="华文楷体"/>
              </a:rPr>
              <a:t>人工智能的思想</a:t>
            </a:r>
            <a:r>
              <a:rPr lang="zh-CN" sz="1600" dirty="0">
                <a:latin typeface="华文楷体"/>
                <a:ea typeface="华文楷体"/>
              </a:rPr>
              <a:t>越来越普及，通过将</a:t>
            </a:r>
            <a:r>
              <a:rPr lang="zh-CN" sz="2000" b="1" dirty="0">
                <a:latin typeface="华文楷体"/>
                <a:ea typeface="华文楷体"/>
              </a:rPr>
              <a:t>动物自治体的模式</a:t>
            </a:r>
            <a:r>
              <a:rPr lang="zh-CN" sz="1600" dirty="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资源调度器实现：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分析集群运行</a:t>
            </a:r>
            <a:r>
              <a:rPr lang="en-US" sz="1600" dirty="0">
                <a:latin typeface="华文楷体"/>
                <a:ea typeface="华文楷体"/>
              </a:rPr>
              <a:t>jobs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场景</a:t>
            </a:r>
            <a:r>
              <a:rPr lang="zh-CN" sz="1600" dirty="0">
                <a:latin typeface="华文楷体"/>
                <a:ea typeface="华文楷体"/>
              </a:rPr>
              <a:t>，抽象出适合任务分配的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人工鱼群算法</a:t>
            </a:r>
            <a:r>
              <a:rPr lang="zh-CN" sz="1600" dirty="0">
                <a:latin typeface="华文楷体"/>
                <a:ea typeface="华文楷体"/>
              </a:rPr>
              <a:t>通过该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的值来</a:t>
            </a:r>
            <a:r>
              <a:rPr lang="zh-CN" sz="2000" b="1" dirty="0">
                <a:latin typeface="华文楷体"/>
                <a:ea typeface="华文楷体"/>
              </a:rPr>
              <a:t>寻找最优的任务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将该人工鱼群算法放入</a:t>
            </a:r>
            <a:r>
              <a:rPr lang="en-US" sz="1600" dirty="0">
                <a:latin typeface="华文楷体"/>
                <a:ea typeface="华文楷体"/>
              </a:rPr>
              <a:t>YARN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插拔式调度器模块</a:t>
            </a:r>
            <a:r>
              <a:rPr lang="zh-CN" sz="1600" dirty="0">
                <a:latin typeface="华文楷体"/>
                <a:ea typeface="华文楷体"/>
              </a:rPr>
              <a:t>中，通过</a:t>
            </a:r>
            <a:r>
              <a:rPr lang="zh-CN" sz="2000" b="1" dirty="0">
                <a:latin typeface="华文楷体"/>
                <a:ea typeface="华文楷体"/>
              </a:rPr>
              <a:t>配置文件</a:t>
            </a:r>
            <a:r>
              <a:rPr lang="zh-CN" sz="1600" dirty="0">
                <a:latin typeface="华文楷体"/>
                <a:ea typeface="华文楷体"/>
              </a:rPr>
              <a:t>更改调度器；</a:t>
            </a: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人工鱼群算法实现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28</a:t>
            </a:fld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142560" y="1238187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sz="1600" dirty="0">
                <a:latin typeface="华文楷体"/>
                <a:ea typeface="华文楷体"/>
              </a:rPr>
              <a:t>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lang="en-US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altLang="en-US" sz="2000" dirty="0">
                <a:latin typeface="华文楷体"/>
                <a:ea typeface="华文楷体"/>
              </a:rPr>
              <a:t>人工鱼群算法设计简介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b="1" dirty="0">
                <a:latin typeface="华文楷体"/>
                <a:ea typeface="华文楷体"/>
              </a:rPr>
              <a:t>初始化：</a:t>
            </a:r>
            <a:r>
              <a:rPr lang="en-US" altLang="zh-CN" sz="1600" dirty="0">
                <a:latin typeface="华文楷体"/>
                <a:ea typeface="华文楷体"/>
              </a:rPr>
              <a:t>X=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dirty="0">
                <a:latin typeface="华文楷体"/>
                <a:ea typeface="华文楷体"/>
              </a:rPr>
              <a:t>0,2,1,2,3,0,1,3,2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追尾行为：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聚群行为：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觅食行为：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随机游走：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跳跃行为：</a:t>
            </a:r>
            <a:r>
              <a:rPr lang="zh-CN" altLang="en-US" sz="1600" dirty="0">
                <a:latin typeface="华文楷体"/>
                <a:ea typeface="华文楷体"/>
              </a:rPr>
              <a:t>解决局部最优问题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终止行为：</a:t>
            </a:r>
            <a:r>
              <a:rPr lang="zh-CN" altLang="en-US" sz="1600" dirty="0">
                <a:latin typeface="华文楷体"/>
                <a:ea typeface="华文楷体"/>
              </a:rPr>
              <a:t>根据迭代次数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1" y="2332320"/>
            <a:ext cx="3613549" cy="353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人工鱼群算法模拟实验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29</a:t>
            </a:fld>
            <a:endParaRPr/>
          </a:p>
        </p:txBody>
      </p:sp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43888"/>
              </p:ext>
            </p:extLst>
          </p:nvPr>
        </p:nvGraphicFramePr>
        <p:xfrm>
          <a:off x="244440" y="1628280"/>
          <a:ext cx="449892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44">
                  <a:extLst>
                    <a:ext uri="{9D8B030D-6E8A-4147-A177-3AD203B41FA5}">
                      <a16:colId xmlns:a16="http://schemas.microsoft.com/office/drawing/2014/main" val="4180998341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2995362722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573636936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1501422492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2196816725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464995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0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77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47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03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76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129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8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15537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6124958" y="2693323"/>
            <a:ext cx="2510444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 lang="zh-CN" altLang="en-US" sz="2000" dirty="0"/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6124958" y="5026418"/>
            <a:ext cx="2510444" cy="82296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1340836" y="5572080"/>
            <a:ext cx="1806125" cy="508086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最优解：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6151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人工鱼群调度器实验：</a:t>
            </a:r>
            <a:r>
              <a:rPr lang="zh-CN" altLang="en-US" sz="2000" dirty="0">
                <a:latin typeface="华文楷体"/>
                <a:ea typeface="华文楷体"/>
              </a:rPr>
              <a:t>集群配置</a:t>
            </a:r>
            <a:endParaRPr dirty="0"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30</a:t>
            </a:fld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1</a:t>
            </a:r>
            <a:r>
              <a:rPr lang="zh-CN" sz="2000" dirty="0">
                <a:latin typeface="华文楷体"/>
                <a:ea typeface="华文楷体"/>
              </a:rPr>
              <a:t>）同种类型</a:t>
            </a:r>
            <a:r>
              <a:rPr lang="en-US" sz="2000" dirty="0">
                <a:latin typeface="华文楷体"/>
                <a:ea typeface="华文楷体"/>
              </a:rPr>
              <a:t>jobs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7.18G</a:t>
            </a:r>
            <a:endParaRPr dirty="0"/>
          </a:p>
        </p:txBody>
      </p:sp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354974"/>
            <a:ext cx="3168360" cy="1162865"/>
          </a:xfrm>
          <a:prstGeom prst="wedgeRoundRectCallou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11%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29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74719"/>
              </p:ext>
            </p:extLst>
          </p:nvPr>
        </p:nvGraphicFramePr>
        <p:xfrm>
          <a:off x="251300" y="3814560"/>
          <a:ext cx="4465061" cy="1755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12">
                  <a:extLst>
                    <a:ext uri="{9D8B030D-6E8A-4147-A177-3AD203B41FA5}">
                      <a16:colId xmlns:a16="http://schemas.microsoft.com/office/drawing/2014/main" val="3522620897"/>
                    </a:ext>
                  </a:extLst>
                </a:gridCol>
                <a:gridCol w="828380">
                  <a:extLst>
                    <a:ext uri="{9D8B030D-6E8A-4147-A177-3AD203B41FA5}">
                      <a16:colId xmlns:a16="http://schemas.microsoft.com/office/drawing/2014/main" val="2689396042"/>
                    </a:ext>
                  </a:extLst>
                </a:gridCol>
                <a:gridCol w="957519">
                  <a:extLst>
                    <a:ext uri="{9D8B030D-6E8A-4147-A177-3AD203B41FA5}">
                      <a16:colId xmlns:a16="http://schemas.microsoft.com/office/drawing/2014/main" val="764279219"/>
                    </a:ext>
                  </a:extLst>
                </a:gridCol>
                <a:gridCol w="982086">
                  <a:extLst>
                    <a:ext uri="{9D8B030D-6E8A-4147-A177-3AD203B41FA5}">
                      <a16:colId xmlns:a16="http://schemas.microsoft.com/office/drawing/2014/main" val="2921447441"/>
                    </a:ext>
                  </a:extLst>
                </a:gridCol>
                <a:gridCol w="893264">
                  <a:extLst>
                    <a:ext uri="{9D8B030D-6E8A-4147-A177-3AD203B41FA5}">
                      <a16:colId xmlns:a16="http://schemas.microsoft.com/office/drawing/2014/main" val="3889417650"/>
                    </a:ext>
                  </a:extLst>
                </a:gridCol>
              </a:tblGrid>
              <a:tr h="43875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 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08691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8609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434284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275493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&lt;5,2&gt;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32915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&lt;6,1&gt;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435199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&lt;7,2&gt;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&lt;2,2&gt;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371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31</a:t>
            </a:fld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723281" y="1330036"/>
            <a:ext cx="3168360" cy="1163684"/>
          </a:xfrm>
          <a:prstGeom prst="wedgeRoundRectCallou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16.7%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8354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79256"/>
              </p:ext>
            </p:extLst>
          </p:nvPr>
        </p:nvGraphicFramePr>
        <p:xfrm>
          <a:off x="67642" y="3857400"/>
          <a:ext cx="4689218" cy="2151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54">
                  <a:extLst>
                    <a:ext uri="{9D8B030D-6E8A-4147-A177-3AD203B41FA5}">
                      <a16:colId xmlns:a16="http://schemas.microsoft.com/office/drawing/2014/main" val="483317585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1827099515"/>
                    </a:ext>
                  </a:extLst>
                </a:gridCol>
                <a:gridCol w="587597">
                  <a:extLst>
                    <a:ext uri="{9D8B030D-6E8A-4147-A177-3AD203B41FA5}">
                      <a16:colId xmlns:a16="http://schemas.microsoft.com/office/drawing/2014/main" val="2955997598"/>
                    </a:ext>
                  </a:extLst>
                </a:gridCol>
                <a:gridCol w="635992">
                  <a:extLst>
                    <a:ext uri="{9D8B030D-6E8A-4147-A177-3AD203B41FA5}">
                      <a16:colId xmlns:a16="http://schemas.microsoft.com/office/drawing/2014/main" val="2571810603"/>
                    </a:ext>
                  </a:extLst>
                </a:gridCol>
                <a:gridCol w="897872">
                  <a:extLst>
                    <a:ext uri="{9D8B030D-6E8A-4147-A177-3AD203B41FA5}">
                      <a16:colId xmlns:a16="http://schemas.microsoft.com/office/drawing/2014/main" val="3195798936"/>
                    </a:ext>
                  </a:extLst>
                </a:gridCol>
                <a:gridCol w="937228">
                  <a:extLst>
                    <a:ext uri="{9D8B030D-6E8A-4147-A177-3AD203B41FA5}">
                      <a16:colId xmlns:a16="http://schemas.microsoft.com/office/drawing/2014/main" val="3064243095"/>
                    </a:ext>
                  </a:extLst>
                </a:gridCol>
              </a:tblGrid>
              <a:tr h="5378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41104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2.9G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130483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7.18G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&lt;2,4&gt;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47167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4.66G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63198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9.31G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07024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5.86G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48486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9.76G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&lt;1,1&gt;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4062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32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34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26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959793" y="259740"/>
            <a:ext cx="5951646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sz="2400" dirty="0"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35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296883" y="1305540"/>
            <a:ext cx="8307477" cy="46677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285530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400" dirty="0"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51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过程设计：</a:t>
            </a:r>
            <a:endParaRPr dirty="0"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36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4269667" y="4767910"/>
            <a:ext cx="3024360" cy="1600097"/>
            <a:chOff x="4269667" y="4767910"/>
            <a:chExt cx="3024360" cy="1600097"/>
          </a:xfrm>
        </p:grpSpPr>
        <p:sp>
          <p:nvSpPr>
            <p:cNvPr id="284" name="CustomShape 4"/>
            <p:cNvSpPr/>
            <p:nvPr/>
          </p:nvSpPr>
          <p:spPr>
            <a:xfrm>
              <a:off x="4269667" y="5537487"/>
              <a:ext cx="3024360" cy="830520"/>
            </a:xfrm>
            <a:prstGeom prst="wedgeRoundRectCallout">
              <a:avLst>
                <a:gd name="adj1" fmla="val -20048"/>
                <a:gd name="adj2" fmla="val -49030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把</a:t>
              </a:r>
              <a:r>
                <a:rPr 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shuffle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从</a:t>
              </a:r>
              <a:r>
                <a:rPr 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reduce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端抽</a:t>
              </a:r>
              <a:r>
                <a:rPr lang="zh-CN" alt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取</a:t>
              </a:r>
              <a:r>
                <a:rPr 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出来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Job</a:t>
              </a:r>
              <a:r>
                <a:rPr lang="zh-CN" altLang="en-US" sz="16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启动时，启动该后台进程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" name="下箭头 1"/>
            <p:cNvSpPr/>
            <p:nvPr/>
          </p:nvSpPr>
          <p:spPr>
            <a:xfrm rot="19838543">
              <a:off x="4759202" y="4767910"/>
              <a:ext cx="298019" cy="744316"/>
            </a:xfrm>
            <a:prstGeom prst="downArrow">
              <a:avLst>
                <a:gd name="adj1" fmla="val 50000"/>
                <a:gd name="adj2" fmla="val 57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13640545">
              <a:off x="6600197" y="4732257"/>
              <a:ext cx="298019" cy="744316"/>
            </a:xfrm>
            <a:prstGeom prst="downArrow">
              <a:avLst>
                <a:gd name="adj1" fmla="val 50000"/>
                <a:gd name="adj2" fmla="val 579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19" y="285530"/>
            <a:ext cx="5939771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400" dirty="0"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528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过程设计：优化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随机读写磁盘</a:t>
            </a:r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37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5747453" y="1626919"/>
            <a:ext cx="1871640" cy="517741"/>
          </a:xfrm>
          <a:prstGeom prst="wedgeRoundRectCallout">
            <a:avLst>
              <a:gd name="adj1" fmla="val -17661"/>
              <a:gd name="adj2" fmla="val 91718"/>
              <a:gd name="adj3" fmla="val 16667"/>
            </a:avLst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华文中宋"/>
                <a:ea typeface="华文中宋"/>
              </a:rPr>
              <a:t>Shuffle</a:t>
            </a:r>
            <a:r>
              <a:rPr lang="zh-CN" b="1" dirty="0">
                <a:solidFill>
                  <a:schemeClr val="tx1"/>
                </a:solidFill>
                <a:latin typeface="华文中宋"/>
                <a:ea typeface="华文中宋"/>
              </a:rPr>
              <a:t>架构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286158" y="172548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9" name="CustomShape 4"/>
          <p:cNvSpPr/>
          <p:nvPr/>
        </p:nvSpPr>
        <p:spPr>
          <a:xfrm>
            <a:off x="919651" y="5278930"/>
            <a:ext cx="3024360" cy="651820"/>
          </a:xfrm>
          <a:prstGeom prst="wedgeRoundRectCallout">
            <a:avLst>
              <a:gd name="adj1" fmla="val -19263"/>
              <a:gd name="adj2" fmla="val -76358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使用</a:t>
            </a:r>
            <a:r>
              <a:rPr lang="en-US" alt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RDMA</a:t>
            </a:r>
            <a:r>
              <a:rPr lang="zh-CN" alt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协议来传输数据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303693" y="1773410"/>
            <a:ext cx="4624307" cy="402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华文中宋"/>
                <a:ea typeface="华文中宋"/>
              </a:rPr>
              <a:t>Shuffle</a:t>
            </a:r>
            <a:r>
              <a:rPr lang="zh-CN" sz="3200" b="1" dirty="0">
                <a:latin typeface="华文中宋"/>
                <a:ea typeface="华文中宋"/>
              </a:rPr>
              <a:t>改</a:t>
            </a:r>
            <a:r>
              <a:rPr lang="zh-CN" altLang="en-US" sz="3200" b="1" dirty="0">
                <a:latin typeface="华文中宋"/>
                <a:ea typeface="华文中宋"/>
              </a:rPr>
              <a:t>进</a:t>
            </a:r>
            <a:r>
              <a:rPr lang="zh-CN" sz="3200" b="1" dirty="0">
                <a:latin typeface="华文中宋"/>
                <a:ea typeface="华文中宋"/>
              </a:rPr>
              <a:t>实验</a:t>
            </a:r>
            <a:r>
              <a:rPr lang="zh-CN" altLang="en-US" sz="3200" b="1" dirty="0">
                <a:latin typeface="华文中宋"/>
                <a:ea typeface="华文中宋"/>
              </a:rPr>
              <a:t>结果</a:t>
            </a:r>
            <a:endParaRPr b="1" dirty="0"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38</a:t>
            </a:fld>
            <a:endParaRPr/>
          </a:p>
        </p:txBody>
      </p:sp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99300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1325781" y="4160328"/>
            <a:ext cx="2030681" cy="637032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平均提高</a:t>
            </a:r>
            <a:r>
              <a:rPr lang="en-US" altLang="zh-CN" sz="2000" b="1" dirty="0">
                <a:solidFill>
                  <a:schemeClr val="tx1"/>
                </a:solidFill>
              </a:rPr>
              <a:t>44%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153458" y="2024359"/>
            <a:ext cx="2030681" cy="637032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平均提高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3200" b="1" dirty="0">
                <a:latin typeface="华文中宋"/>
                <a:ea typeface="华文中宋"/>
              </a:rPr>
              <a:t>Shuffle</a:t>
            </a:r>
            <a:r>
              <a:rPr lang="zh-CN" altLang="en-US" sz="3200" b="1" dirty="0">
                <a:latin typeface="华文中宋"/>
                <a:ea typeface="华文中宋"/>
              </a:rPr>
              <a:t>改进实验结果</a:t>
            </a:r>
            <a:endParaRPr lang="zh-CN" altLang="en-US" sz="3200" b="1" dirty="0"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39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altLang="zh-CN" sz="2000" dirty="0">
                <a:latin typeface="华文楷体"/>
                <a:ea typeface="华文楷体"/>
              </a:rPr>
              <a:t> </a:t>
            </a:r>
            <a:r>
              <a:rPr lang="en-US" altLang="zh-CN" sz="2000" dirty="0" err="1">
                <a:latin typeface="华文楷体"/>
                <a:ea typeface="华文楷体"/>
              </a:rPr>
              <a:t>WordCount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5</a:t>
            </a:r>
            <a:r>
              <a:rPr lang="en-US" sz="2000" dirty="0">
                <a:latin typeface="华文楷体"/>
                <a:ea typeface="华文楷体"/>
              </a:rPr>
              <a:t>0G</a:t>
            </a:r>
            <a:r>
              <a:rPr lang="zh-CN" sz="2000" dirty="0">
                <a:latin typeface="华文楷体"/>
                <a:ea typeface="华文楷体"/>
              </a:rPr>
              <a:t>数据</a:t>
            </a:r>
            <a:endParaRPr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1537" y="1628639"/>
            <a:ext cx="7850567" cy="45109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中宋"/>
                <a:ea typeface="华文中宋"/>
              </a:rPr>
              <a:t>互联网时代</a:t>
            </a:r>
            <a:r>
              <a:rPr lang="zh-CN" sz="2000" dirty="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 dirty="0">
                <a:latin typeface="华文楷体"/>
                <a:ea typeface="华文楷体"/>
              </a:rPr>
              <a:t>大数据概念</a:t>
            </a:r>
            <a:r>
              <a:rPr lang="zh-CN" sz="2000" dirty="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en-US" sz="2400" b="1" dirty="0">
                <a:latin typeface="华文楷体"/>
                <a:ea typeface="华文楷体"/>
              </a:rPr>
              <a:t>Spark</a:t>
            </a:r>
            <a:r>
              <a:rPr lang="zh-CN" sz="2000" dirty="0">
                <a:latin typeface="华文楷体"/>
                <a:ea typeface="华文楷体"/>
              </a:rPr>
              <a:t>。随着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 dirty="0">
                <a:latin typeface="华文楷体"/>
                <a:ea typeface="华文楷体"/>
              </a:rPr>
              <a:t>——</a:t>
            </a:r>
            <a:r>
              <a:rPr lang="en-US" sz="2400" b="1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r>
              <a:rPr lang="es-E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是下一代</a:t>
            </a:r>
            <a:r>
              <a:rPr lang="es-ES" sz="2000" dirty="0">
                <a:latin typeface="华文楷体"/>
                <a:ea typeface="华文楷体"/>
              </a:rPr>
              <a:t>MapReduce </a:t>
            </a:r>
            <a:r>
              <a:rPr lang="zh-CN" sz="2000" dirty="0">
                <a:latin typeface="华文楷体"/>
                <a:ea typeface="华文楷体"/>
              </a:rPr>
              <a:t>框架。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楷体"/>
                <a:ea typeface="华文楷体"/>
              </a:rPr>
              <a:t>高性能计算</a:t>
            </a:r>
            <a:r>
              <a:rPr lang="en-US" sz="2400" b="1" dirty="0">
                <a:latin typeface="华文楷体"/>
                <a:ea typeface="华文楷体"/>
              </a:rPr>
              <a:t>HPC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High Performance Computing</a:t>
            </a:r>
            <a:r>
              <a:rPr lang="zh-CN" sz="2000" dirty="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 dirty="0">
                <a:latin typeface="华文楷体"/>
                <a:ea typeface="华文楷体"/>
              </a:rPr>
              <a:t>地质成像</a:t>
            </a:r>
            <a:r>
              <a:rPr lang="zh-CN" sz="2000" dirty="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算法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11184"/>
            <a:ext cx="2858400" cy="2932496"/>
            <a:chOff x="3850920" y="2211184"/>
            <a:chExt cx="2858400" cy="2932496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11184"/>
              <a:ext cx="1224000" cy="481189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40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297719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279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atin typeface="华文中宋"/>
                <a:ea typeface="华文中宋"/>
              </a:rPr>
              <a:t>PKTM</a:t>
            </a:r>
            <a:r>
              <a:rPr lang="zh-CN" altLang="en-US" sz="3200" b="1" dirty="0">
                <a:latin typeface="华文中宋"/>
                <a:ea typeface="华文中宋"/>
              </a:rPr>
              <a:t>简介</a:t>
            </a:r>
            <a:endParaRPr b="1" dirty="0"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19499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 dirty="0">
                <a:latin typeface="华文中宋"/>
                <a:ea typeface="华文中宋"/>
              </a:rPr>
              <a:t>PKTM</a:t>
            </a:r>
            <a:r>
              <a:rPr lang="zh-CN" sz="2400" b="1" dirty="0">
                <a:latin typeface="华文中宋"/>
                <a:ea typeface="华文中宋"/>
              </a:rPr>
              <a:t>介绍：</a:t>
            </a:r>
            <a:r>
              <a:rPr lang="zh-CN" sz="2000" dirty="0">
                <a:latin typeface="华文楷体"/>
                <a:ea typeface="华文楷体"/>
              </a:rPr>
              <a:t>石油和天然气行业是</a:t>
            </a:r>
            <a:r>
              <a:rPr lang="zh-CN" sz="2400" b="1" dirty="0">
                <a:latin typeface="华文楷体"/>
                <a:ea typeface="华文楷体"/>
              </a:rPr>
              <a:t>分布式计算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zh-CN" sz="2400" b="1" dirty="0">
                <a:latin typeface="华文楷体"/>
                <a:ea typeface="华文楷体"/>
              </a:rPr>
              <a:t>并行计算</a:t>
            </a:r>
            <a:r>
              <a:rPr lang="zh-CN" sz="2000" dirty="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 err="1">
                <a:latin typeface="华文楷体"/>
                <a:ea typeface="华文楷体"/>
              </a:rPr>
              <a:t>Prestack</a:t>
            </a:r>
            <a:r>
              <a:rPr lang="en-US" sz="2000" dirty="0">
                <a:latin typeface="华文楷体"/>
                <a:ea typeface="华文楷体"/>
              </a:rPr>
              <a:t> Kirchhoff Time Migration</a:t>
            </a:r>
            <a:r>
              <a:rPr lang="zh-CN" sz="2000" dirty="0">
                <a:latin typeface="华文楷体"/>
                <a:ea typeface="华文楷体"/>
              </a:rPr>
              <a:t>）被认为在处理地质数据中</a:t>
            </a:r>
            <a:r>
              <a:rPr lang="zh-CN" sz="2400" b="1" dirty="0">
                <a:latin typeface="华文楷体"/>
                <a:ea typeface="华文楷体"/>
              </a:rPr>
              <a:t>最有效</a:t>
            </a:r>
            <a:r>
              <a:rPr lang="zh-CN" sz="2000" dirty="0">
                <a:latin typeface="华文楷体"/>
                <a:ea typeface="华文楷体"/>
              </a:rPr>
              <a:t>的成像偏移算法。</a:t>
            </a:r>
            <a:endParaRPr dirty="0"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41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384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344905"/>
            <a:ext cx="578539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sz="2800" dirty="0"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19" y="404280"/>
            <a:ext cx="5868519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Shape 2"/>
              <p:cNvSpPr txBox="1"/>
              <p:nvPr/>
            </p:nvSpPr>
            <p:spPr>
              <a:xfrm>
                <a:off x="108000" y="1196640"/>
                <a:ext cx="8640720" cy="3816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并行算法主要问题</a:t>
                </a:r>
                <a:r>
                  <a:rPr lang="zh-CN" sz="2000" dirty="0">
                    <a:latin typeface="华文楷体"/>
                    <a:ea typeface="华文楷体"/>
                  </a:rPr>
                  <a:t>：</a:t>
                </a:r>
                <a:endParaRPr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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如何切分数据？</a:t>
                </a:r>
                <a:endParaRPr lang="en-US" altLang="zh-CN" sz="2000" b="1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"/>
                </a:pPr>
                <a:r>
                  <a:rPr lang="en-US" altLang="zh-CN" sz="2000" b="1" dirty="0">
                    <a:latin typeface="华文楷体"/>
                    <a:ea typeface="华文楷体"/>
                  </a:rPr>
                  <a:t>Map</a:t>
                </a:r>
                <a:r>
                  <a:rPr lang="zh-CN" altLang="en-US" sz="2000" b="1" dirty="0">
                    <a:latin typeface="华文楷体"/>
                    <a:ea typeface="华文楷体"/>
                  </a:rPr>
                  <a:t>端结果如何映射</a:t>
                </a:r>
                <a:r>
                  <a:rPr lang="en-US" altLang="zh-CN" sz="2000" b="1" dirty="0">
                    <a:latin typeface="华文楷体"/>
                    <a:ea typeface="华文楷体"/>
                  </a:rPr>
                  <a:t>Reduce</a:t>
                </a:r>
                <a:r>
                  <a:rPr lang="zh-CN" altLang="en-US" sz="2000" b="1" dirty="0">
                    <a:latin typeface="华文楷体"/>
                    <a:ea typeface="华文楷体"/>
                  </a:rPr>
                  <a:t>端？</a:t>
                </a:r>
                <a:endParaRPr dirty="0"/>
              </a:p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/>
                    <a:ea typeface="华文楷体"/>
                  </a:rPr>
                  <a:t>Hadoop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上的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实现</a:t>
                </a:r>
                <a:r>
                  <a:rPr lang="zh-CN" sz="2000" dirty="0">
                    <a:latin typeface="华文楷体"/>
                    <a:ea typeface="华文楷体"/>
                  </a:rPr>
                  <a:t>：</a:t>
                </a:r>
                <a:endParaRPr lang="en-US" altLang="zh-CN" sz="2000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切分数据：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𝑐𝑝𝑢𝑠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𝑐𝑜𝑟𝑒𝑠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zh-CN" altLang="en-US"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如何映射：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h𝑎𝑠h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𝑘𝑒𝑦</m:t>
                        </m:r>
                      </m:num>
                      <m:den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𝑟𝑒𝑑𝑢𝑐𝑒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zh-CN" altLang="en-US" dirty="0"/>
              </a:p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sz="2000" dirty="0">
                    <a:latin typeface="华文楷体"/>
                    <a:ea typeface="华文楷体"/>
                  </a:rPr>
                  <a:t>S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park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上的</a:t>
                </a:r>
                <a:r>
                  <a:rPr lang="en-US" altLang="zh-CN" sz="2000" dirty="0">
                    <a:latin typeface="华文楷体"/>
                    <a:ea typeface="华文楷体"/>
                  </a:rPr>
                  <a:t>PKTM</a:t>
                </a:r>
                <a:r>
                  <a:rPr lang="zh-CN" altLang="en-US" sz="2000" dirty="0">
                    <a:latin typeface="华文楷体"/>
                    <a:ea typeface="华文楷体"/>
                  </a:rPr>
                  <a:t>实现：</a:t>
                </a:r>
                <a:endParaRPr dirty="0"/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切分数据：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华文楷体"/>
                    <a:ea typeface="华文楷体"/>
                  </a:rPr>
                  <a:t>；</a:t>
                </a:r>
                <a:endParaRPr lang="en-US" altLang="zh-CN" sz="2000" b="1" dirty="0">
                  <a:latin typeface="华文楷体"/>
                  <a:ea typeface="华文楷体"/>
                </a:endParaRPr>
              </a:p>
              <a:p>
                <a:pPr lvl="1">
                  <a:lnSpc>
                    <a:spcPct val="100000"/>
                  </a:lnSpc>
                  <a:buSzPct val="65000"/>
                  <a:buFont typeface="Wingdings" charset="2"/>
                  <a:buChar char=""/>
                </a:pPr>
                <a:r>
                  <a:rPr lang="zh-CN" altLang="en-US" sz="2000" b="1" dirty="0">
                    <a:latin typeface="华文楷体"/>
                    <a:ea typeface="华文楷体"/>
                  </a:rPr>
                  <a:t>如何 映射：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𝑝𝑎𝑟𝑡𝑖𝑡𝑖𝑜𝑛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𝑜𝑛𝑥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sz="1600" dirty="0">
                    <a:latin typeface="华文楷体"/>
                    <a:ea typeface="华文楷体"/>
                  </a:rPr>
                  <a:t>；</a:t>
                </a:r>
                <a:endParaRPr dirty="0"/>
              </a:p>
            </p:txBody>
          </p:sp>
        </mc:Choice>
        <mc:Fallback xmlns="">
          <p:sp>
            <p:nvSpPr>
              <p:cNvPr id="21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3816360"/>
              </a:xfrm>
              <a:prstGeom prst="rect">
                <a:avLst/>
              </a:prstGeom>
              <a:blipFill>
                <a:blip r:embed="rId2"/>
                <a:stretch>
                  <a:fillRect l="-141" t="-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43</a:t>
            </a:fld>
            <a:endParaRPr/>
          </a:p>
        </p:txBody>
      </p:sp>
      <p:pic>
        <p:nvPicPr>
          <p:cNvPr id="5" name="图片 1"/>
          <p:cNvPicPr/>
          <p:nvPr/>
        </p:nvPicPr>
        <p:blipFill>
          <a:blip r:embed="rId3"/>
          <a:stretch/>
        </p:blipFill>
        <p:spPr>
          <a:xfrm>
            <a:off x="330834" y="2169393"/>
            <a:ext cx="8127366" cy="36495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2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321155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Hadoop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上的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44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285530"/>
            <a:ext cx="5821018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Spark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上的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45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46</a:t>
            </a:fld>
            <a:endParaRPr/>
          </a:p>
        </p:txBody>
      </p:sp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7999" y="3860640"/>
            <a:ext cx="4511521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95097"/>
              </p:ext>
            </p:extLst>
          </p:nvPr>
        </p:nvGraphicFramePr>
        <p:xfrm>
          <a:off x="250921" y="1628280"/>
          <a:ext cx="4249800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900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31900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21570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25778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38652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47</a:t>
            </a:fld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109440" y="1683244"/>
            <a:ext cx="6550200" cy="4321440"/>
            <a:chOff x="136440" y="1628640"/>
            <a:chExt cx="6550200" cy="4321440"/>
          </a:xfrm>
        </p:grpSpPr>
        <p:pic>
          <p:nvPicPr>
            <p:cNvPr id="327" name="图片 2"/>
            <p:cNvPicPr/>
            <p:nvPr/>
          </p:nvPicPr>
          <p:blipFill>
            <a:blip r:embed="rId2"/>
            <a:stretch/>
          </p:blipFill>
          <p:spPr>
            <a:xfrm>
              <a:off x="136440" y="1628640"/>
              <a:ext cx="6375600" cy="4321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 rot="10800000">
              <a:off x="6224975" y="2943605"/>
              <a:ext cx="461665" cy="967975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Time(s)</a:t>
              </a:r>
              <a:endParaRPr lang="zh-CN" altLang="en-US" dirty="0"/>
            </a:p>
          </p:txBody>
        </p:sp>
      </p:grpSp>
      <p:sp>
        <p:nvSpPr>
          <p:cNvPr id="13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>
              <a:gd name="adj1" fmla="val -139233"/>
              <a:gd name="adj2" fmla="val 119454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原生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Hadoop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6659640" y="2833525"/>
            <a:ext cx="2017800" cy="771480"/>
          </a:xfrm>
          <a:prstGeom prst="wedgeRoundRectCallout">
            <a:avLst>
              <a:gd name="adj1" fmla="val -107346"/>
              <a:gd name="adj2" fmla="val 39410"/>
              <a:gd name="adj3" fmla="val 16667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改进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Hadoop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6659640" y="3935510"/>
            <a:ext cx="2016000" cy="772920"/>
          </a:xfrm>
          <a:prstGeom prst="wedgeRoundRectCallout">
            <a:avLst>
              <a:gd name="adj1" fmla="val -110369"/>
              <a:gd name="adj2" fmla="val 11798"/>
              <a:gd name="adj3" fmla="val 16667"/>
            </a:avLst>
          </a:prstGeom>
          <a:solidFill>
            <a:srgbClr val="6C711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改进</a:t>
            </a:r>
            <a:r>
              <a:rPr lang="en-US" sz="1600" b="1" dirty="0">
                <a:solidFill>
                  <a:schemeClr val="tx1"/>
                </a:solidFill>
                <a:latin typeface="华文中宋"/>
                <a:ea typeface="华文中宋"/>
              </a:rPr>
              <a:t>Spark PKTM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16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38108" y="1844280"/>
            <a:ext cx="2718263" cy="763534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改进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性能提高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551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 dirty="0">
                <a:latin typeface="华文中宋"/>
                <a:ea typeface="华文中宋"/>
              </a:rPr>
              <a:t>总结</a:t>
            </a:r>
            <a:endParaRPr b="1"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49</a:t>
            </a:fld>
            <a:endParaRPr/>
          </a:p>
        </p:txBody>
      </p:sp>
      <p:sp>
        <p:nvSpPr>
          <p:cNvPr id="5" name="圆角矩形 4"/>
          <p:cNvSpPr/>
          <p:nvPr/>
        </p:nvSpPr>
        <p:spPr>
          <a:xfrm>
            <a:off x="1948738" y="2473730"/>
            <a:ext cx="5853349" cy="9760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6" name="圆角矩形 5"/>
          <p:cNvSpPr/>
          <p:nvPr/>
        </p:nvSpPr>
        <p:spPr>
          <a:xfrm>
            <a:off x="1948739" y="3646562"/>
            <a:ext cx="5853348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1948739" y="4799260"/>
            <a:ext cx="5853348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77321" y="1671651"/>
            <a:ext cx="1471417" cy="766697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总结</a:t>
            </a:r>
            <a:endParaRPr lang="zh-CN" altLang="en-US" sz="3200" b="1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199408" y="2473730"/>
            <a:ext cx="12462" cy="2803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13029" y="2961779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13029" y="4124543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99408" y="5277241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展望</a:t>
            </a:r>
            <a:endParaRPr b="1"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50</a:t>
            </a:fld>
            <a:endParaRPr/>
          </a:p>
        </p:txBody>
      </p:sp>
      <p:sp>
        <p:nvSpPr>
          <p:cNvPr id="5" name="圆角矩形 4"/>
          <p:cNvSpPr/>
          <p:nvPr/>
        </p:nvSpPr>
        <p:spPr>
          <a:xfrm>
            <a:off x="1948739" y="2473730"/>
            <a:ext cx="5152704" cy="9760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多资源多背包模型；更优算法；学习算法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48739" y="3646562"/>
            <a:ext cx="5152704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RDMA RPC</a:t>
            </a:r>
            <a:r>
              <a:rPr lang="zh-CN" altLang="en-US" sz="2000" b="1" dirty="0">
                <a:solidFill>
                  <a:schemeClr val="tx1"/>
                </a:solidFill>
              </a:rPr>
              <a:t>框架；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分布式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48738" y="4799260"/>
            <a:ext cx="5152705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HDFS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替换内存数据集；借鉴</a:t>
            </a:r>
            <a:r>
              <a:rPr lang="en-US" altLang="zh-CN" sz="2000" b="1" dirty="0" err="1">
                <a:solidFill>
                  <a:srgbClr val="000000"/>
                </a:solidFill>
                <a:latin typeface="华文中宋"/>
                <a:ea typeface="华文中宋"/>
              </a:rPr>
              <a:t>Omiga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调度器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77321" y="1671651"/>
            <a:ext cx="1471417" cy="766697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展望</a:t>
            </a:r>
            <a:endParaRPr lang="zh-CN" altLang="en-US" sz="3200" b="1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199408" y="2473730"/>
            <a:ext cx="12462" cy="2803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13029" y="2961779"/>
            <a:ext cx="735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13029" y="4124543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99408" y="5277241"/>
            <a:ext cx="735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612083" y="4049484"/>
            <a:ext cx="737310" cy="138315"/>
            <a:chOff x="7612083" y="3990109"/>
            <a:chExt cx="737310" cy="138315"/>
          </a:xfrm>
        </p:grpSpPr>
        <p:sp>
          <p:nvSpPr>
            <p:cNvPr id="10" name="椭圆 9"/>
            <p:cNvSpPr/>
            <p:nvPr/>
          </p:nvSpPr>
          <p:spPr>
            <a:xfrm>
              <a:off x="7612083" y="3990109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913521" y="3990109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214959" y="3993990"/>
              <a:ext cx="134434" cy="1344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总结</a:t>
            </a:r>
            <a:endParaRPr dirty="0"/>
          </a:p>
        </p:txBody>
      </p:sp>
      <p:sp>
        <p:nvSpPr>
          <p:cNvPr id="340" name="TextShape 2"/>
          <p:cNvSpPr txBox="1"/>
          <p:nvPr/>
        </p:nvSpPr>
        <p:spPr>
          <a:xfrm>
            <a:off x="503280" y="1664096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800" dirty="0">
                <a:latin typeface="华文楷体"/>
                <a:ea typeface="华文楷体"/>
              </a:rPr>
              <a:t>总结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altLang="en-US" sz="2400" b="1" dirty="0">
                <a:latin typeface="华文楷体"/>
                <a:ea typeface="华文楷体"/>
              </a:rPr>
              <a:t>提出了一种基于人工鱼群算法的</a:t>
            </a:r>
            <a:r>
              <a:rPr lang="en-US" altLang="zh-CN" sz="2400" b="1" dirty="0">
                <a:latin typeface="华文楷体"/>
                <a:ea typeface="华文楷体"/>
              </a:rPr>
              <a:t>YARN</a:t>
            </a:r>
            <a:r>
              <a:rPr lang="zh-CN" altLang="en-US" sz="2400" b="1" dirty="0">
                <a:latin typeface="华文楷体"/>
                <a:ea typeface="华文楷体"/>
              </a:rPr>
              <a:t>资源调度器</a:t>
            </a:r>
            <a:endParaRPr sz="2400"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400" b="1" dirty="0">
                <a:latin typeface="华文楷体"/>
                <a:ea typeface="华文楷体"/>
              </a:rPr>
              <a:t>改进了</a:t>
            </a:r>
            <a:r>
              <a:rPr lang="en-US" sz="2400" b="1" dirty="0">
                <a:latin typeface="华文楷体"/>
                <a:ea typeface="华文楷体"/>
              </a:rPr>
              <a:t>Shuffle</a:t>
            </a:r>
            <a:r>
              <a:rPr lang="zh-CN" sz="2400" b="1" dirty="0">
                <a:latin typeface="华文楷体"/>
                <a:ea typeface="华文楷体"/>
              </a:rPr>
              <a:t>阶段</a:t>
            </a:r>
            <a:endParaRPr sz="2400"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并行算法实现，并验证实验性能</a:t>
            </a:r>
            <a:endParaRPr sz="2400"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展望：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 dirty="0">
                <a:latin typeface="华文楷体"/>
                <a:ea typeface="华文楷体"/>
              </a:rPr>
              <a:t>YARN</a:t>
            </a:r>
            <a:r>
              <a:rPr lang="zh-CN" sz="2000" b="1" dirty="0">
                <a:latin typeface="华文楷体"/>
                <a:ea typeface="华文楷体"/>
              </a:rPr>
              <a:t>中使用多资源多背包问题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用更加高效的算法来解决资源调度问题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把</a:t>
            </a:r>
            <a:r>
              <a:rPr lang="en-US" sz="2000" b="1" dirty="0">
                <a:latin typeface="华文楷体"/>
                <a:ea typeface="华文楷体"/>
              </a:rPr>
              <a:t>HDFS</a:t>
            </a:r>
            <a:r>
              <a:rPr lang="zh-CN" sz="2000" b="1" dirty="0">
                <a:latin typeface="华文楷体"/>
                <a:ea typeface="华文楷体"/>
              </a:rPr>
              <a:t>替换为</a:t>
            </a:r>
            <a:r>
              <a:rPr lang="en-US" sz="2000" b="1" dirty="0" err="1">
                <a:latin typeface="华文楷体"/>
                <a:ea typeface="华文楷体"/>
              </a:rPr>
              <a:t>Alluxio</a:t>
            </a:r>
            <a:r>
              <a:rPr lang="zh-CN" sz="2000" b="1" dirty="0">
                <a:latin typeface="华文楷体"/>
                <a:ea typeface="华文楷体"/>
              </a:rPr>
              <a:t>等内存数据集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借鉴</a:t>
            </a:r>
            <a:r>
              <a:rPr lang="en-US" sz="2000" b="1" dirty="0">
                <a:latin typeface="华文楷体"/>
                <a:ea typeface="华文楷体"/>
              </a:rPr>
              <a:t>Google</a:t>
            </a:r>
            <a:r>
              <a:rPr lang="zh-CN" sz="2000" b="1" dirty="0">
                <a:latin typeface="华文楷体"/>
                <a:ea typeface="华文楷体"/>
              </a:rPr>
              <a:t>第三代</a:t>
            </a:r>
            <a:r>
              <a:rPr lang="en-US" sz="2000" b="1" dirty="0" err="1">
                <a:latin typeface="华文楷体"/>
                <a:ea typeface="华文楷体"/>
              </a:rPr>
              <a:t>Omiga</a:t>
            </a:r>
            <a:r>
              <a:rPr lang="zh-CN" sz="2000" b="1" dirty="0">
                <a:latin typeface="华文楷体"/>
                <a:ea typeface="华文楷体"/>
              </a:rPr>
              <a:t>调度器来完善</a:t>
            </a:r>
            <a:r>
              <a:rPr lang="en-US" sz="2000" b="1" dirty="0">
                <a:latin typeface="华文楷体"/>
                <a:ea typeface="华文楷体"/>
              </a:rPr>
              <a:t>YARN</a:t>
            </a:r>
            <a:r>
              <a:rPr lang="zh-CN" sz="2000" b="1" dirty="0">
                <a:latin typeface="华文楷体"/>
                <a:ea typeface="华文楷体"/>
              </a:rPr>
              <a:t>框架</a:t>
            </a:r>
            <a:endParaRPr dirty="0"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512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52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610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 dirty="0">
                <a:latin typeface="华文中宋"/>
                <a:ea typeface="华文中宋"/>
              </a:rPr>
              <a:t>科研成果</a:t>
            </a:r>
            <a:endParaRPr b="1" dirty="0"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53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2991432" cy="432000"/>
          </a:xfrm>
          <a:prstGeom prst="homePlate">
            <a:avLst>
              <a:gd name="adj" fmla="val 2284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lang="zh-CN" sz="2400" b="1" dirty="0">
                <a:solidFill>
                  <a:schemeClr val="tx1"/>
                </a:solidFill>
                <a:latin typeface="Times New Roman"/>
              </a:rPr>
              <a:t>在校参加的研究工作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lang="zh-CN" sz="2400" b="1" dirty="0">
                <a:solidFill>
                  <a:schemeClr val="tx1"/>
                </a:solidFill>
                <a:latin typeface="Times New Roman"/>
              </a:rPr>
              <a:t>在校发表论文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6" name="CustomShape 7"/>
          <p:cNvSpPr/>
          <p:nvPr/>
        </p:nvSpPr>
        <p:spPr>
          <a:xfrm>
            <a:off x="826920" y="1992240"/>
            <a:ext cx="7057800" cy="93672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十二五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国家科技重大专项专题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煤层气地震数据处理算法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并行化及高效数据组织技术研究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ZX05035-004-004HZ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826920" y="3972939"/>
            <a:ext cx="1820782" cy="47304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CCF-C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类会议</a:t>
            </a:r>
            <a:endParaRPr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826920" y="4637170"/>
            <a:ext cx="7057800" cy="936720"/>
          </a:xfrm>
          <a:prstGeom prst="roundRect">
            <a:avLst>
              <a:gd name="adj" fmla="val 3600"/>
            </a:avLst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Yang C, Tang J, Gao H, et al. Pre-stack Kirchhoff Time Migration on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Hadoop and Spark[M]//Algorithms and Architectures for Parallel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/>
              </a:rPr>
              <a:t> Processing. Springer International Publishing, 2015: 190-202.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54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2842</Words>
  <Application>Microsoft Office PowerPoint</Application>
  <PresentationFormat>全屏显示(4:3)</PresentationFormat>
  <Paragraphs>620</Paragraphs>
  <Slides>54</Slides>
  <Notes>1</Notes>
  <HiddenSlides>13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DejaVu Sans</vt:lpstr>
      <vt:lpstr>华文楷体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104</cp:revision>
  <dcterms:modified xsi:type="dcterms:W3CDTF">2016-05-25T16:30:24Z</dcterms:modified>
</cp:coreProperties>
</file>