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123" d="100"/>
          <a:sy n="123" d="100"/>
        </p:scale>
        <p:origin x="27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>
                <a:solidFill>
                  <a:srgbClr val="292929"/>
                </a:solidFill>
                <a:latin typeface="宋体"/>
              </a:rPr>
              <a:t>面向高性能计算的</a:t>
            </a:r>
            <a:r>
              <a:rPr lang="en-US" sz="3600" b="1">
                <a:solidFill>
                  <a:srgbClr val="292929"/>
                </a:solidFill>
                <a:latin typeface="宋体"/>
              </a:rPr>
              <a:t>YARN</a:t>
            </a:r>
            <a:r>
              <a:rPr lang="zh-CN" sz="3600" b="1">
                <a:solidFill>
                  <a:srgbClr val="292929"/>
                </a:solidFill>
                <a:latin typeface="宋体"/>
              </a:rPr>
              <a:t>平台关键技术与应用研究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solidFill>
            <a:srgbClr val="B9B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研究问题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的资源调度器还存在着一些缺点：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1.</a:t>
            </a:r>
            <a:r>
              <a:rPr lang="zh-CN" sz="2400" b="1">
                <a:latin typeface="华文楷体"/>
                <a:ea typeface="华文楷体"/>
              </a:rPr>
              <a:t>资源利用率不高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zh-CN" sz="2000">
                <a:latin typeface="华文楷体"/>
                <a:ea typeface="华文楷体"/>
              </a:rPr>
              <a:t>目前的调度器不能最大化的利用集群的资源。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2.</a:t>
            </a:r>
            <a:r>
              <a:rPr lang="zh-CN" sz="2400" b="1">
                <a:latin typeface="华文楷体"/>
                <a:ea typeface="华文楷体"/>
              </a:rPr>
              <a:t>最小化</a:t>
            </a:r>
            <a:r>
              <a:rPr lang="en-US" sz="2400" b="1">
                <a:latin typeface="华文楷体"/>
                <a:ea typeface="华文楷体"/>
              </a:rPr>
              <a:t>reduce</a:t>
            </a:r>
            <a:r>
              <a:rPr lang="zh-CN" sz="2400" b="1">
                <a:latin typeface="华文楷体"/>
                <a:ea typeface="华文楷体"/>
              </a:rPr>
              <a:t>等待时间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zh-CN" sz="2000">
                <a:latin typeface="华文楷体"/>
                <a:ea typeface="华文楷体"/>
              </a:rPr>
              <a:t>目前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任务依赖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任务，长时间的等待运行。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中的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过程缺点：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1.</a:t>
            </a:r>
            <a:r>
              <a:rPr lang="zh-CN" sz="2400" b="1">
                <a:latin typeface="华文楷体"/>
                <a:ea typeface="华文楷体"/>
              </a:rPr>
              <a:t>磁盘随机读写太频繁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2.</a:t>
            </a:r>
            <a:r>
              <a:rPr lang="zh-CN" sz="2400" b="1">
                <a:latin typeface="华文楷体"/>
                <a:ea typeface="华文楷体"/>
              </a:rPr>
              <a:t>消耗大量网络资源</a:t>
            </a:r>
            <a:r>
              <a:rPr lang="zh-CN" sz="240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研究问题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 additive="repl"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研究问题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latin typeface="华文楷体"/>
                <a:ea typeface="华文楷体"/>
              </a:rPr>
              <a:t>CPU</a:t>
            </a:r>
            <a:r>
              <a:rPr lang="zh-CN" sz="2800">
                <a:latin typeface="华文楷体"/>
                <a:ea typeface="华文楷体"/>
              </a:rPr>
              <a:t>算法缺点：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1.</a:t>
            </a:r>
            <a:r>
              <a:rPr lang="zh-CN" sz="2800" b="1">
                <a:latin typeface="华文中宋"/>
                <a:ea typeface="华文中宋"/>
              </a:rPr>
              <a:t>数据量庞大</a:t>
            </a:r>
            <a:r>
              <a:rPr lang="zh-CN" sz="2400">
                <a:latin typeface="华文楷体"/>
                <a:ea typeface="华文楷体"/>
              </a:rPr>
              <a:t>：为了进行石油勘探，需要巨大的地层数据量，这就导致了</a:t>
            </a:r>
            <a:r>
              <a:rPr lang="en-US" sz="2400">
                <a:latin typeface="华文楷体"/>
                <a:ea typeface="华文楷体"/>
              </a:rPr>
              <a:t>PKTM</a:t>
            </a:r>
            <a:r>
              <a:rPr lang="zh-CN" sz="2400">
                <a:latin typeface="华文楷体"/>
                <a:ea typeface="华文楷体"/>
              </a:rPr>
              <a:t>算法的输入数据庞大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2.</a:t>
            </a:r>
            <a:r>
              <a:rPr lang="zh-CN" sz="2800" b="1">
                <a:latin typeface="华文中宋"/>
                <a:ea typeface="华文中宋"/>
              </a:rPr>
              <a:t>时间复杂度</a:t>
            </a:r>
            <a:r>
              <a:rPr lang="zh-CN" sz="2400">
                <a:latin typeface="华文楷体"/>
                <a:ea typeface="华文楷体"/>
              </a:rPr>
              <a:t>：数据量大以及大量的浮点数运算导致运行时间过长，正常的</a:t>
            </a:r>
            <a:r>
              <a:rPr lang="en-US" sz="2400">
                <a:latin typeface="华文楷体"/>
                <a:ea typeface="华文楷体"/>
              </a:rPr>
              <a:t>CPU</a:t>
            </a:r>
            <a:r>
              <a:rPr lang="zh-CN" sz="2400">
                <a:latin typeface="华文楷体"/>
                <a:ea typeface="华文楷体"/>
              </a:rPr>
              <a:t>版算法已经不适合使用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并行算法：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>
                <a:latin typeface="华文楷体"/>
                <a:ea typeface="华文楷体"/>
              </a:rPr>
              <a:t>GPU </a:t>
            </a:r>
            <a:r>
              <a:rPr lang="zh-CN" sz="2400">
                <a:latin typeface="华文楷体"/>
                <a:ea typeface="华文楷体"/>
              </a:rPr>
              <a:t>（</a:t>
            </a:r>
            <a:r>
              <a:rPr lang="en-US" sz="2400">
                <a:latin typeface="华文楷体"/>
                <a:ea typeface="华文楷体"/>
              </a:rPr>
              <a:t>Cuda</a:t>
            </a:r>
            <a:r>
              <a:rPr lang="zh-CN" sz="2400">
                <a:latin typeface="华文楷体"/>
                <a:ea typeface="华文楷体"/>
              </a:rPr>
              <a:t>）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>
                <a:latin typeface="华文楷体"/>
                <a:ea typeface="华文楷体"/>
              </a:rPr>
              <a:t>MPI</a:t>
            </a:r>
            <a:endParaRPr/>
          </a:p>
          <a:p>
            <a:pPr lvl="1">
              <a:lnSpc>
                <a:spcPct val="100000"/>
              </a:lnSpc>
            </a:pP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140360" y="4076640"/>
            <a:ext cx="2808000" cy="82548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C5B79D-4E6D-48DF-9AE5-6531F5AF5AE8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73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175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资源调度器相关工作：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Zaharia</a:t>
            </a:r>
            <a:r>
              <a:rPr lang="zh-CN" sz="1600">
                <a:latin typeface="华文楷体"/>
                <a:ea typeface="华文楷体"/>
              </a:rPr>
              <a:t>等提出了一种</a:t>
            </a:r>
            <a:r>
              <a:rPr lang="en-US" b="1">
                <a:latin typeface="华文楷体"/>
                <a:ea typeface="华文楷体"/>
              </a:rPr>
              <a:t>delay-scheduling</a:t>
            </a:r>
            <a:r>
              <a:rPr lang="zh-CN" b="1">
                <a:latin typeface="华文楷体"/>
                <a:ea typeface="华文楷体"/>
              </a:rPr>
              <a:t>算法</a:t>
            </a:r>
            <a:r>
              <a:rPr lang="zh-CN" sz="1600">
                <a:latin typeface="华文楷体"/>
                <a:ea typeface="华文楷体"/>
              </a:rPr>
              <a:t>用来在保证公平性的前提下提高数据本地化性能；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Kumar</a:t>
            </a:r>
            <a:r>
              <a:rPr lang="zh-CN" sz="1600">
                <a:latin typeface="华文楷体"/>
                <a:ea typeface="华文楷体"/>
              </a:rPr>
              <a:t>等提出了</a:t>
            </a:r>
            <a:r>
              <a:rPr lang="zh-CN" b="1">
                <a:latin typeface="华文楷体"/>
                <a:ea typeface="华文楷体"/>
              </a:rPr>
              <a:t>基于内容感知</a:t>
            </a:r>
            <a:r>
              <a:rPr lang="zh-CN" sz="1600">
                <a:latin typeface="华文楷体"/>
                <a:ea typeface="华文楷体"/>
              </a:rPr>
              <a:t>的调度器，通过收集</a:t>
            </a:r>
            <a:r>
              <a:rPr lang="en-US" sz="1600">
                <a:latin typeface="华文楷体"/>
                <a:ea typeface="华文楷体"/>
              </a:rPr>
              <a:t>Hadoop</a:t>
            </a:r>
            <a:r>
              <a:rPr lang="zh-CN" sz="1600">
                <a:latin typeface="华文楷体"/>
                <a:ea typeface="华文楷体"/>
              </a:rPr>
              <a:t>中的一些运行信息来调度资源；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Gupta</a:t>
            </a:r>
            <a:r>
              <a:rPr lang="zh-CN" sz="1600">
                <a:latin typeface="华文楷体"/>
                <a:ea typeface="华文楷体"/>
              </a:rPr>
              <a:t>等人则开发了</a:t>
            </a:r>
            <a:r>
              <a:rPr lang="en-US" b="1">
                <a:latin typeface="华文楷体"/>
                <a:ea typeface="华文楷体"/>
              </a:rPr>
              <a:t>ThroughputScheduler</a:t>
            </a:r>
            <a:r>
              <a:rPr lang="zh-CN" sz="1600">
                <a:latin typeface="华文楷体"/>
                <a:ea typeface="华文楷体"/>
              </a:rPr>
              <a:t>调度器，该调度器通过使用</a:t>
            </a:r>
            <a:r>
              <a:rPr lang="zh-CN" b="1">
                <a:latin typeface="华文楷体"/>
                <a:ea typeface="华文楷体"/>
              </a:rPr>
              <a:t>贝叶斯学习算法</a:t>
            </a:r>
            <a:r>
              <a:rPr lang="zh-CN" sz="1600">
                <a:latin typeface="华文楷体"/>
                <a:ea typeface="华文楷体"/>
              </a:rPr>
              <a:t>找到和节点容量最佳匹配的</a:t>
            </a:r>
            <a:r>
              <a:rPr lang="en-US" sz="1600">
                <a:latin typeface="华文楷体"/>
                <a:ea typeface="华文楷体"/>
              </a:rPr>
              <a:t>Job</a:t>
            </a:r>
            <a:r>
              <a:rPr lang="zh-CN" sz="1600">
                <a:latin typeface="华文楷体"/>
                <a:ea typeface="华文楷体"/>
              </a:rPr>
              <a:t>需求来调度资源；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Lee</a:t>
            </a:r>
            <a:r>
              <a:rPr lang="zh-CN" sz="1600">
                <a:latin typeface="华文楷体"/>
                <a:ea typeface="华文楷体"/>
              </a:rPr>
              <a:t>引入了</a:t>
            </a:r>
            <a:r>
              <a:rPr lang="en-US" b="1">
                <a:latin typeface="华文楷体"/>
                <a:ea typeface="华文楷体"/>
              </a:rPr>
              <a:t>JoSS</a:t>
            </a:r>
            <a:r>
              <a:rPr lang="zh-CN" b="1">
                <a:latin typeface="华文楷体"/>
                <a:ea typeface="华文楷体"/>
              </a:rPr>
              <a:t>调度器</a:t>
            </a:r>
            <a:r>
              <a:rPr lang="zh-CN" sz="1600">
                <a:latin typeface="华文楷体"/>
                <a:ea typeface="华文楷体"/>
              </a:rPr>
              <a:t>，在</a:t>
            </a:r>
            <a:r>
              <a:rPr lang="en-US" sz="1600">
                <a:latin typeface="华文楷体"/>
                <a:ea typeface="华文楷体"/>
              </a:rPr>
              <a:t>map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reduce</a:t>
            </a:r>
            <a:r>
              <a:rPr lang="zh-CN" sz="1600">
                <a:latin typeface="华文楷体"/>
                <a:ea typeface="华文楷体"/>
              </a:rPr>
              <a:t>任务同时提高了</a:t>
            </a:r>
            <a:r>
              <a:rPr lang="zh-CN" b="1">
                <a:latin typeface="华文楷体"/>
                <a:ea typeface="华文楷体"/>
              </a:rPr>
              <a:t>数据本地性</a:t>
            </a:r>
            <a:r>
              <a:rPr lang="zh-CN" sz="1600">
                <a:latin typeface="华文楷体"/>
                <a:ea typeface="华文楷体"/>
              </a:rPr>
              <a:t>，避免</a:t>
            </a:r>
            <a:r>
              <a:rPr lang="en-US" sz="1600">
                <a:latin typeface="华文楷体"/>
                <a:ea typeface="华文楷体"/>
              </a:rPr>
              <a:t>Job</a:t>
            </a:r>
            <a:r>
              <a:rPr lang="zh-CN" sz="1600">
                <a:latin typeface="华文楷体"/>
                <a:ea typeface="华文楷体"/>
              </a:rPr>
              <a:t>饥饿，提高</a:t>
            </a:r>
            <a:r>
              <a:rPr lang="en-US" sz="1600">
                <a:latin typeface="华文楷体"/>
                <a:ea typeface="华文楷体"/>
              </a:rPr>
              <a:t>Job</a:t>
            </a:r>
            <a:r>
              <a:rPr lang="zh-CN" sz="1600">
                <a:latin typeface="华文楷体"/>
                <a:ea typeface="华文楷体"/>
              </a:rPr>
              <a:t>运行时间；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过程相关工作：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Condie</a:t>
            </a:r>
            <a:r>
              <a:rPr lang="zh-CN" sz="1600">
                <a:latin typeface="华文楷体"/>
                <a:ea typeface="华文楷体"/>
              </a:rPr>
              <a:t>等提出</a:t>
            </a:r>
            <a:r>
              <a:rPr lang="en-US" b="1">
                <a:latin typeface="华文楷体"/>
                <a:ea typeface="华文楷体"/>
              </a:rPr>
              <a:t>instant shuffling</a:t>
            </a:r>
            <a:r>
              <a:rPr lang="zh-CN" b="1">
                <a:latin typeface="华文楷体"/>
                <a:ea typeface="华文楷体"/>
              </a:rPr>
              <a:t>的概念</a:t>
            </a:r>
            <a:r>
              <a:rPr lang="zh-CN" sz="1600">
                <a:latin typeface="华文楷体"/>
                <a:ea typeface="华文楷体"/>
              </a:rPr>
              <a:t>，直接将</a:t>
            </a:r>
            <a:r>
              <a:rPr lang="en-US" sz="1600">
                <a:latin typeface="华文楷体"/>
                <a:ea typeface="华文楷体"/>
              </a:rPr>
              <a:t>Map</a:t>
            </a:r>
            <a:r>
              <a:rPr lang="zh-CN" sz="1600">
                <a:latin typeface="华文楷体"/>
                <a:ea typeface="华文楷体"/>
              </a:rPr>
              <a:t>中间数据发送到</a:t>
            </a:r>
            <a:r>
              <a:rPr lang="en-US" sz="1600">
                <a:latin typeface="华文楷体"/>
                <a:ea typeface="华文楷体"/>
              </a:rPr>
              <a:t>Reduce</a:t>
            </a:r>
            <a:r>
              <a:rPr lang="zh-CN" sz="1600">
                <a:latin typeface="华文楷体"/>
                <a:ea typeface="华文楷体"/>
              </a:rPr>
              <a:t>端，节省创建中间数据的时间；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Camdoop</a:t>
            </a:r>
            <a:r>
              <a:rPr lang="zh-CN" sz="1600">
                <a:latin typeface="华文楷体"/>
                <a:ea typeface="华文楷体"/>
              </a:rPr>
              <a:t>的文章在数据转发中使用了</a:t>
            </a:r>
            <a:r>
              <a:rPr lang="zh-CN" b="1">
                <a:latin typeface="华文楷体"/>
                <a:ea typeface="华文楷体"/>
              </a:rPr>
              <a:t>分层聚合的策略</a:t>
            </a:r>
            <a:r>
              <a:rPr lang="zh-CN" sz="1600">
                <a:latin typeface="华文楷体"/>
                <a:ea typeface="华文楷体"/>
              </a:rPr>
              <a:t>来设计</a:t>
            </a:r>
            <a:r>
              <a:rPr lang="en-US" sz="1600">
                <a:latin typeface="华文楷体"/>
                <a:ea typeface="华文楷体"/>
              </a:rPr>
              <a:t>Shuffle</a:t>
            </a:r>
            <a:r>
              <a:rPr lang="zh-CN" sz="1600">
                <a:latin typeface="华文楷体"/>
                <a:ea typeface="华文楷体"/>
              </a:rPr>
              <a:t>过程，减少了中间数据的网络传输；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MaRCO</a:t>
            </a:r>
            <a:r>
              <a:rPr lang="zh-CN" sz="1600">
                <a:latin typeface="华文楷体"/>
                <a:ea typeface="华文楷体"/>
              </a:rPr>
              <a:t>等重叠了</a:t>
            </a:r>
            <a:r>
              <a:rPr lang="en-US" b="1">
                <a:latin typeface="华文楷体"/>
                <a:ea typeface="华文楷体"/>
              </a:rPr>
              <a:t>Shuffle</a:t>
            </a:r>
            <a:r>
              <a:rPr lang="zh-CN" b="1">
                <a:latin typeface="华文楷体"/>
                <a:ea typeface="华文楷体"/>
              </a:rPr>
              <a:t>和</a:t>
            </a:r>
            <a:r>
              <a:rPr lang="en-US" b="1">
                <a:latin typeface="华文楷体"/>
                <a:ea typeface="华文楷体"/>
              </a:rPr>
              <a:t>Reduce</a:t>
            </a:r>
            <a:r>
              <a:rPr lang="zh-CN" b="1">
                <a:latin typeface="华文楷体"/>
                <a:ea typeface="华文楷体"/>
              </a:rPr>
              <a:t>阶段</a:t>
            </a:r>
            <a:r>
              <a:rPr lang="zh-CN" sz="1600">
                <a:latin typeface="华文楷体"/>
                <a:ea typeface="华文楷体"/>
              </a:rPr>
              <a:t>，减少了</a:t>
            </a:r>
            <a:r>
              <a:rPr lang="en-US" sz="1600">
                <a:latin typeface="华文楷体"/>
                <a:ea typeface="华文楷体"/>
              </a:rPr>
              <a:t>Reduce</a:t>
            </a:r>
            <a:r>
              <a:rPr lang="zh-CN" sz="1600">
                <a:latin typeface="华文楷体"/>
                <a:ea typeface="华文楷体"/>
              </a:rPr>
              <a:t>等待时间，提高了效率。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4429080" y="121752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资源利用率最大化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3492360" y="354816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数据传输速度慢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算法在</a:t>
            </a:r>
            <a:r>
              <a:rPr lang="zh-CN" sz="2400" b="1">
                <a:latin typeface="华文楷体"/>
                <a:ea typeface="华文楷体"/>
              </a:rPr>
              <a:t>分布式框架</a:t>
            </a:r>
            <a:r>
              <a:rPr lang="zh-CN" sz="2000">
                <a:latin typeface="华文楷体"/>
                <a:ea typeface="华文楷体"/>
              </a:rPr>
              <a:t>上的应用：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Rizvandi</a:t>
            </a:r>
            <a:r>
              <a:rPr lang="zh-CN" sz="1600">
                <a:latin typeface="华文楷体"/>
                <a:ea typeface="华文楷体"/>
              </a:rPr>
              <a:t>介绍了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在</a:t>
            </a:r>
            <a:r>
              <a:rPr lang="en-US" b="1">
                <a:latin typeface="华文楷体"/>
                <a:ea typeface="华文楷体"/>
              </a:rPr>
              <a:t>Hadoop</a:t>
            </a:r>
            <a:r>
              <a:rPr lang="zh-CN" b="1">
                <a:latin typeface="华文楷体"/>
                <a:ea typeface="华文楷体"/>
              </a:rPr>
              <a:t>上的改进</a:t>
            </a:r>
            <a:r>
              <a:rPr lang="zh-CN" sz="1600">
                <a:latin typeface="华文楷体"/>
                <a:ea typeface="华文楷体"/>
              </a:rPr>
              <a:t>，该文章只是单纯的实现了一个分布式版本，还有很大的提升空间；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Dai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提出了一个通过</a:t>
            </a:r>
            <a:r>
              <a:rPr lang="zh-CN" b="1">
                <a:latin typeface="华文楷体"/>
                <a:ea typeface="华文楷体"/>
              </a:rPr>
              <a:t>旅行时间获取偏移的速度模型</a:t>
            </a:r>
            <a:r>
              <a:rPr lang="zh-CN" sz="1600">
                <a:latin typeface="华文楷体"/>
                <a:ea typeface="华文楷体"/>
              </a:rPr>
              <a:t>的实际模型；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Wang</a:t>
            </a:r>
            <a:r>
              <a:rPr lang="zh-CN" sz="1600">
                <a:latin typeface="华文楷体"/>
                <a:ea typeface="华文楷体"/>
              </a:rPr>
              <a:t>改进了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算法，减少了</a:t>
            </a:r>
            <a:r>
              <a:rPr lang="en-US" b="1">
                <a:latin typeface="华文楷体"/>
                <a:ea typeface="华文楷体"/>
              </a:rPr>
              <a:t>I/O</a:t>
            </a:r>
            <a:r>
              <a:rPr lang="zh-CN" b="1">
                <a:latin typeface="华文楷体"/>
                <a:ea typeface="华文楷体"/>
              </a:rPr>
              <a:t>带宽</a:t>
            </a:r>
            <a:r>
              <a:rPr lang="zh-CN" sz="1600">
                <a:latin typeface="华文楷体"/>
                <a:ea typeface="华文楷体"/>
              </a:rPr>
              <a:t>，提高了效率；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算法在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上的应用：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Zhang</a:t>
            </a:r>
            <a:r>
              <a:rPr lang="zh-CN" sz="1600">
                <a:latin typeface="华文楷体"/>
                <a:ea typeface="华文楷体"/>
              </a:rPr>
              <a:t>等人提供了在</a:t>
            </a:r>
            <a:r>
              <a:rPr lang="en-US" sz="1600">
                <a:latin typeface="华文楷体"/>
                <a:ea typeface="华文楷体"/>
              </a:rPr>
              <a:t>GPU</a:t>
            </a:r>
            <a:r>
              <a:rPr lang="zh-CN" sz="1600">
                <a:latin typeface="华文楷体"/>
                <a:ea typeface="华文楷体"/>
              </a:rPr>
              <a:t>上实现的</a:t>
            </a:r>
            <a:r>
              <a:rPr lang="en-US" sz="1600">
                <a:latin typeface="华文楷体"/>
                <a:ea typeface="华文楷体"/>
              </a:rPr>
              <a:t>KPSDM</a:t>
            </a:r>
            <a:r>
              <a:rPr lang="zh-CN" sz="160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Shi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用</a:t>
            </a:r>
            <a:r>
              <a:rPr lang="en-US" sz="1600">
                <a:latin typeface="华文楷体"/>
                <a:ea typeface="华文楷体"/>
              </a:rPr>
              <a:t>GPU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en-US" sz="1600">
                <a:latin typeface="华文楷体"/>
                <a:ea typeface="华文楷体"/>
              </a:rPr>
              <a:t>CUDA</a:t>
            </a:r>
            <a:r>
              <a:rPr lang="zh-CN" sz="1600">
                <a:latin typeface="华文楷体"/>
                <a:ea typeface="华文楷体"/>
              </a:rPr>
              <a:t>语言实现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算法，大大提高了运行时间；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Zhao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Dai</a:t>
            </a:r>
            <a:r>
              <a:rPr lang="zh-CN" sz="1600">
                <a:latin typeface="华文楷体"/>
                <a:ea typeface="华文楷体"/>
              </a:rPr>
              <a:t>则是在</a:t>
            </a:r>
            <a:r>
              <a:rPr lang="en-US" sz="1600">
                <a:latin typeface="华文楷体"/>
                <a:ea typeface="华文楷体"/>
              </a:rPr>
              <a:t>MPI</a:t>
            </a:r>
            <a:r>
              <a:rPr lang="zh-CN" sz="1600">
                <a:latin typeface="华文楷体"/>
                <a:ea typeface="华文楷体"/>
              </a:rPr>
              <a:t>上实现了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算法。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407200" y="750960"/>
            <a:ext cx="3024000" cy="9874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Hadoop</a:t>
            </a:r>
            <a:r>
              <a:rPr lang="zh-CN" sz="2000" b="1">
                <a:latin typeface="华文中宋"/>
                <a:ea typeface="华文中宋"/>
              </a:rPr>
              <a:t>上的</a:t>
            </a:r>
            <a:r>
              <a:rPr lang="en-US" sz="2000" b="1">
                <a:latin typeface="华文中宋"/>
                <a:ea typeface="华文中宋"/>
              </a:rPr>
              <a:t>PKTM</a:t>
            </a:r>
            <a:r>
              <a:rPr lang="zh-CN" sz="2000" b="1">
                <a:latin typeface="华文中宋"/>
                <a:ea typeface="华文中宋"/>
              </a:rPr>
              <a:t>算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法运行效率不高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5003640" y="4508640"/>
            <a:ext cx="3168720" cy="1214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GPU</a:t>
            </a:r>
            <a:r>
              <a:rPr lang="zh-CN" sz="2000" b="1">
                <a:latin typeface="华文中宋"/>
                <a:ea typeface="华文中宋"/>
              </a:rPr>
              <a:t>版本的</a:t>
            </a:r>
            <a:r>
              <a:rPr lang="en-US" sz="2000" b="1">
                <a:latin typeface="华文中宋"/>
                <a:ea typeface="华文中宋"/>
              </a:rPr>
              <a:t>PKTM</a:t>
            </a:r>
            <a:r>
              <a:rPr lang="zh-CN" sz="2000" b="1">
                <a:latin typeface="华文中宋"/>
                <a:ea typeface="华文中宋"/>
              </a:rPr>
              <a:t>算法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稳定性不够，容易出错，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不适合大数据输入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94" name="CustomShape 9"/>
          <p:cNvSpPr/>
          <p:nvPr/>
        </p:nvSpPr>
        <p:spPr>
          <a:xfrm>
            <a:off x="4788000" y="236232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YARN</a:t>
            </a:r>
            <a:r>
              <a:rPr lang="zh-CN" sz="2000" b="1">
                <a:latin typeface="华文中宋"/>
                <a:ea typeface="华文中宋"/>
              </a:rPr>
              <a:t>调度算法改进</a:t>
            </a:r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4932360" y="3832200"/>
            <a:ext cx="2878200" cy="8431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Shuffle</a:t>
            </a:r>
            <a:r>
              <a:rPr lang="zh-CN" sz="2000" b="1">
                <a:latin typeface="华文中宋"/>
                <a:ea typeface="华文中宋"/>
              </a:rPr>
              <a:t>过程改进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4919760" y="505944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PKTM</a:t>
            </a:r>
            <a:r>
              <a:rPr lang="zh-CN" sz="2000" b="1">
                <a:latin typeface="华文中宋"/>
                <a:ea typeface="华文中宋"/>
              </a:rPr>
              <a:t>算法改进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19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324000" y="3429000"/>
            <a:ext cx="612108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开始时间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/>
          </a:prstGeom>
          <a:solidFill>
            <a:srgbClr val="FF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任务运行时间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难以预测</a:t>
            </a:r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2411280" y="1557000"/>
            <a:ext cx="3959640" cy="503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7097760" y="1454040"/>
            <a:ext cx="1979640" cy="60660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最理想的优化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函数，不够实用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637000"/>
            <a:ext cx="2665440" cy="6476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多背包（</a:t>
            </a:r>
            <a:r>
              <a:rPr lang="en-US" sz="2000" b="1">
                <a:latin typeface="华文中宋"/>
                <a:ea typeface="华文中宋"/>
              </a:rPr>
              <a:t>MKP</a:t>
            </a:r>
            <a:r>
              <a:rPr lang="zh-CN" sz="2000" b="1">
                <a:latin typeface="华文中宋"/>
                <a:ea typeface="华文中宋"/>
              </a:rPr>
              <a:t>）问题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611280" y="3860640"/>
            <a:ext cx="1584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n</a:t>
            </a:r>
            <a:r>
              <a:rPr lang="zh-CN" sz="2000" b="1">
                <a:latin typeface="华文中宋"/>
                <a:ea typeface="华文中宋"/>
              </a:rPr>
              <a:t>个任务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分配到</a:t>
            </a:r>
            <a:r>
              <a:rPr lang="en-US" sz="2000" b="1">
                <a:latin typeface="华文中宋"/>
                <a:ea typeface="华文中宋"/>
              </a:rPr>
              <a:t>m</a:t>
            </a:r>
            <a:r>
              <a:rPr lang="zh-CN" sz="2000" b="1">
                <a:latin typeface="华文中宋"/>
                <a:ea typeface="华文中宋"/>
              </a:rPr>
              <a:t>个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任务的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目标函数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人工鱼群算法：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优化问题</a:t>
            </a:r>
            <a:r>
              <a:rPr lang="zh-CN" sz="160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>
                <a:latin typeface="华文楷体"/>
                <a:ea typeface="华文楷体"/>
              </a:rPr>
              <a:t>人工智能的思想</a:t>
            </a:r>
            <a:r>
              <a:rPr lang="zh-CN" sz="1600">
                <a:latin typeface="华文楷体"/>
                <a:ea typeface="华文楷体"/>
              </a:rPr>
              <a:t>越来越普及，通过将</a:t>
            </a:r>
            <a:r>
              <a:rPr lang="zh-CN" sz="2000" b="1">
                <a:latin typeface="华文楷体"/>
                <a:ea typeface="华文楷体"/>
              </a:rPr>
              <a:t>动物自治体的模式</a:t>
            </a:r>
            <a:r>
              <a:rPr lang="zh-CN" sz="160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>
                <a:latin typeface="华文楷体"/>
                <a:ea typeface="华文楷体"/>
              </a:rPr>
              <a:t>人工鱼群算法的性能较为突出</a:t>
            </a:r>
            <a:r>
              <a:rPr lang="zh-CN" sz="1600">
                <a:latin typeface="华文楷体"/>
                <a:ea typeface="华文楷体"/>
              </a:rPr>
              <a:t>，人工鱼群算法有着</a:t>
            </a:r>
            <a:r>
              <a:rPr lang="zh-CN" b="1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资源调度器实现：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分析集群运行</a:t>
            </a:r>
            <a:r>
              <a:rPr lang="en-US" sz="1600">
                <a:latin typeface="华文楷体"/>
                <a:ea typeface="华文楷体"/>
              </a:rPr>
              <a:t>jobs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场景</a:t>
            </a:r>
            <a:r>
              <a:rPr lang="zh-CN" sz="1600">
                <a:latin typeface="华文楷体"/>
                <a:ea typeface="华文楷体"/>
              </a:rPr>
              <a:t>，抽象出适合任务分配的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人工鱼群算法</a:t>
            </a:r>
            <a:r>
              <a:rPr lang="zh-CN" sz="1600">
                <a:latin typeface="华文楷体"/>
                <a:ea typeface="华文楷体"/>
              </a:rPr>
              <a:t>通过该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的值来</a:t>
            </a:r>
            <a:r>
              <a:rPr lang="zh-CN" sz="2000" b="1">
                <a:latin typeface="华文楷体"/>
                <a:ea typeface="华文楷体"/>
              </a:rPr>
              <a:t>寻找最优的任务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将该人工鱼群算法放入</a:t>
            </a:r>
            <a:r>
              <a:rPr lang="en-US" sz="1600">
                <a:latin typeface="华文楷体"/>
                <a:ea typeface="华文楷体"/>
              </a:rPr>
              <a:t>YARN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插拔式调度器模块</a:t>
            </a:r>
            <a:r>
              <a:rPr lang="zh-CN" sz="1600">
                <a:latin typeface="华文楷体"/>
                <a:ea typeface="华文楷体"/>
              </a:rPr>
              <a:t>中，通过</a:t>
            </a:r>
            <a:r>
              <a:rPr lang="zh-CN" sz="2000" b="1">
                <a:latin typeface="华文楷体"/>
                <a:ea typeface="华文楷体"/>
              </a:rPr>
              <a:t>配置文件</a:t>
            </a:r>
            <a:r>
              <a:rPr lang="zh-CN" sz="1600">
                <a:latin typeface="华文楷体"/>
                <a:ea typeface="华文楷体"/>
              </a:rPr>
              <a:t>更改调度器；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2996640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9" name="Line 5"/>
          <p:cNvCxnSpPr/>
          <p:nvPr/>
        </p:nvCxnSpPr>
        <p:spPr>
          <a:xfrm flipH="1">
            <a:off x="4786920" y="2204280"/>
            <a:ext cx="1657080" cy="72036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0" name="CustomShape 6"/>
          <p:cNvSpPr/>
          <p:nvPr/>
        </p:nvSpPr>
        <p:spPr>
          <a:xfrm>
            <a:off x="6518520" y="18511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Memory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  <p:sp>
        <p:nvSpPr>
          <p:cNvPr id="221" name="CustomShape 7"/>
          <p:cNvSpPr/>
          <p:nvPr/>
        </p:nvSpPr>
        <p:spPr>
          <a:xfrm>
            <a:off x="4788000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22" name="Line 8"/>
          <p:cNvCxnSpPr>
            <a:endCxn id="221" idx="3"/>
          </p:cNvCxnSpPr>
          <p:nvPr/>
        </p:nvCxnSpPr>
        <p:spPr>
          <a:xfrm flipH="1">
            <a:off x="5940360" y="3248280"/>
            <a:ext cx="504000" cy="14472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3" name="CustomShape 9"/>
          <p:cNvSpPr/>
          <p:nvPr/>
        </p:nvSpPr>
        <p:spPr>
          <a:xfrm>
            <a:off x="6500880" y="29923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Time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8000" y="1197000"/>
            <a:ext cx="4464000" cy="10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MKP</a:t>
            </a:r>
            <a:r>
              <a:rPr lang="zh-CN" sz="2000">
                <a:latin typeface="华文楷体"/>
                <a:ea typeface="华文楷体"/>
              </a:rPr>
              <a:t>模型优点：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MKP</a:t>
            </a:r>
            <a:r>
              <a:rPr lang="zh-CN" sz="1600">
                <a:latin typeface="华文楷体"/>
                <a:ea typeface="华文楷体"/>
              </a:rPr>
              <a:t>模型对</a:t>
            </a:r>
            <a:r>
              <a:rPr lang="en-US" sz="1600">
                <a:latin typeface="华文楷体"/>
                <a:ea typeface="华文楷体"/>
              </a:rPr>
              <a:t>Memory</a:t>
            </a:r>
            <a:r>
              <a:rPr lang="zh-CN" sz="1600">
                <a:latin typeface="华文楷体"/>
                <a:ea typeface="华文楷体"/>
              </a:rPr>
              <a:t>资源分配的优点，示例：假设每个节点只有</a:t>
            </a:r>
            <a:r>
              <a:rPr lang="en-US" sz="1600">
                <a:latin typeface="华文楷体"/>
                <a:ea typeface="华文楷体"/>
              </a:rPr>
              <a:t>100G</a:t>
            </a:r>
            <a:r>
              <a:rPr lang="zh-CN" sz="1600">
                <a:latin typeface="华文楷体"/>
                <a:ea typeface="华文楷体"/>
              </a:rPr>
              <a:t>内存，有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个待分配的任务：</a:t>
            </a:r>
            <a:r>
              <a:rPr lang="en-US" sz="1600">
                <a:latin typeface="华文楷体"/>
                <a:ea typeface="华文楷体"/>
              </a:rPr>
              <a:t>82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43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15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23</a:t>
            </a:fld>
            <a:endParaRPr/>
          </a:p>
        </p:txBody>
      </p:sp>
      <p:pic>
        <p:nvPicPr>
          <p:cNvPr id="227" name="图片 5"/>
          <p:cNvPicPr/>
          <p:nvPr/>
        </p:nvPicPr>
        <p:blipFill>
          <a:blip r:embed="rId2"/>
          <a:stretch/>
        </p:blipFill>
        <p:spPr>
          <a:xfrm>
            <a:off x="4932360" y="1268280"/>
            <a:ext cx="4103640" cy="3565800"/>
          </a:xfrm>
          <a:prstGeom prst="rect">
            <a:avLst/>
          </a:prstGeom>
          <a:ln>
            <a:noFill/>
          </a:ln>
        </p:spPr>
      </p:pic>
      <p:pic>
        <p:nvPicPr>
          <p:cNvPr id="228" name="内容占位符 2"/>
          <p:cNvPicPr/>
          <p:nvPr/>
        </p:nvPicPr>
        <p:blipFill>
          <a:blip r:embed="rId3"/>
          <a:stretch/>
        </p:blipFill>
        <p:spPr>
          <a:xfrm>
            <a:off x="109440" y="269388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140360" y="51069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自定义</a:t>
            </a:r>
            <a:r>
              <a:rPr lang="en-US" sz="2000" b="1">
                <a:latin typeface="华文中宋"/>
                <a:ea typeface="华文中宋"/>
              </a:rPr>
              <a:t>task</a:t>
            </a:r>
            <a:r>
              <a:rPr lang="zh-CN" sz="2000" b="1">
                <a:latin typeface="华文中宋"/>
                <a:ea typeface="华文中宋"/>
              </a:rPr>
              <a:t>的</a:t>
            </a:r>
            <a:r>
              <a:rPr lang="en-US" sz="2000" b="1">
                <a:latin typeface="华文中宋"/>
                <a:ea typeface="华文中宋"/>
              </a:rPr>
              <a:t>value</a:t>
            </a:r>
            <a:r>
              <a:rPr lang="zh-CN" sz="2000" b="1">
                <a:latin typeface="华文中宋"/>
                <a:ea typeface="华文中宋"/>
              </a:rPr>
              <a:t>值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组合成一维资源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参数区分不同种类的</a:t>
            </a:r>
            <a:r>
              <a:rPr lang="en-US" sz="2000" b="1">
                <a:latin typeface="华文中宋"/>
                <a:ea typeface="华文中宋"/>
              </a:rPr>
              <a:t>tasks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24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38145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25</a:t>
            </a:fld>
            <a:endParaRPr/>
          </a:p>
        </p:txBody>
      </p:sp>
      <p:pic>
        <p:nvPicPr>
          <p:cNvPr id="239" name="图片 5"/>
          <p:cNvPicPr/>
          <p:nvPr/>
        </p:nvPicPr>
        <p:blipFill>
          <a:blip r:embed="rId3"/>
          <a:stretch/>
        </p:blipFill>
        <p:spPr>
          <a:xfrm>
            <a:off x="4643280" y="4221000"/>
            <a:ext cx="2665440" cy="25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26</a:t>
            </a:fld>
            <a:endParaRPr/>
          </a:p>
        </p:txBody>
      </p:sp>
      <p:graphicFrame>
        <p:nvGraphicFramePr>
          <p:cNvPr id="243" name="Table 4"/>
          <p:cNvGraphicFramePr/>
          <p:nvPr/>
        </p:nvGraphicFramePr>
        <p:xfrm>
          <a:off x="250920" y="1628640"/>
          <a:ext cx="4465440" cy="2468520"/>
        </p:xfrm>
        <a:graphic>
          <a:graphicData uri="http://schemas.openxmlformats.org/drawingml/2006/table">
            <a:tbl>
              <a:tblPr/>
              <a:tblGrid>
                <a:gridCol w="74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724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358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827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7" name="CustomShape 6"/>
          <p:cNvSpPr/>
          <p:nvPr/>
        </p:nvSpPr>
        <p:spPr>
          <a:xfrm>
            <a:off x="5940000" y="2700360"/>
            <a:ext cx="2808720" cy="82548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5945040" y="5014800"/>
            <a:ext cx="280836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27</a:t>
            </a:fld>
            <a:endParaRPr/>
          </a:p>
        </p:txBody>
      </p:sp>
      <p:graphicFrame>
        <p:nvGraphicFramePr>
          <p:cNvPr id="252" name="Table 4"/>
          <p:cNvGraphicFramePr/>
          <p:nvPr/>
        </p:nvGraphicFramePr>
        <p:xfrm>
          <a:off x="250920" y="1652760"/>
          <a:ext cx="4465440" cy="170496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graphicFrame>
        <p:nvGraphicFramePr>
          <p:cNvPr id="254" name="Table 6"/>
          <p:cNvGraphicFramePr/>
          <p:nvPr/>
        </p:nvGraphicFramePr>
        <p:xfrm>
          <a:off x="250920" y="3814920"/>
          <a:ext cx="4465440" cy="1846080"/>
        </p:xfrm>
        <a:graphic>
          <a:graphicData uri="http://schemas.openxmlformats.org/drawingml/2006/table">
            <a:tbl>
              <a:tblPr/>
              <a:tblGrid>
                <a:gridCol w="80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&lt;5,2&gt;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&lt;6,1&gt;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&lt;7,2&gt;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11%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28</a:t>
            </a:fld>
            <a:endParaRPr/>
          </a:p>
        </p:txBody>
      </p:sp>
      <p:graphicFrame>
        <p:nvGraphicFramePr>
          <p:cNvPr id="260" name="Table 4"/>
          <p:cNvGraphicFramePr/>
          <p:nvPr/>
        </p:nvGraphicFramePr>
        <p:xfrm>
          <a:off x="250920" y="1652760"/>
          <a:ext cx="4465440" cy="170496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16.7%</a:t>
            </a:r>
            <a:endParaRPr/>
          </a:p>
        </p:txBody>
      </p:sp>
      <p:graphicFrame>
        <p:nvGraphicFramePr>
          <p:cNvPr id="263" name="Table 7"/>
          <p:cNvGraphicFramePr/>
          <p:nvPr/>
        </p:nvGraphicFramePr>
        <p:xfrm>
          <a:off x="250920" y="3828960"/>
          <a:ext cx="4465440" cy="1760760"/>
        </p:xfrm>
        <a:graphic>
          <a:graphicData uri="http://schemas.openxmlformats.org/drawingml/2006/table">
            <a:tbl>
              <a:tblPr/>
              <a:tblGrid>
                <a:gridCol w="6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2.9G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7.18G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&lt;2,4&gt;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4.66G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9.31G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5.86G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9.76G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29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31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974880" y="1557360"/>
            <a:ext cx="762948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32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34</a:t>
            </a:fld>
            <a:endParaRPr/>
          </a:p>
        </p:txBody>
      </p:sp>
      <p:graphicFrame>
        <p:nvGraphicFramePr>
          <p:cNvPr id="295" name="Table 4"/>
          <p:cNvGraphicFramePr/>
          <p:nvPr/>
        </p:nvGraphicFramePr>
        <p:xfrm>
          <a:off x="179280" y="1606680"/>
          <a:ext cx="4608720" cy="1751040"/>
        </p:xfrm>
        <a:graphic>
          <a:graphicData uri="http://schemas.openxmlformats.org/drawingml/2006/table">
            <a:tbl>
              <a:tblPr/>
              <a:tblGrid>
                <a:gridCol w="7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35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37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38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39</a:t>
            </a:fld>
            <a:endParaRPr/>
          </a:p>
        </p:txBody>
      </p:sp>
      <p:graphicFrame>
        <p:nvGraphicFramePr>
          <p:cNvPr id="319" name="Table 4"/>
          <p:cNvGraphicFramePr/>
          <p:nvPr/>
        </p:nvGraphicFramePr>
        <p:xfrm>
          <a:off x="250920" y="1628640"/>
          <a:ext cx="4249800" cy="1729080"/>
        </p:xfrm>
        <a:graphic>
          <a:graphicData uri="http://schemas.openxmlformats.org/drawingml/2006/table">
            <a:tbl>
              <a:tblPr/>
              <a:tblGrid>
                <a:gridCol w="6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中宋"/>
                <a:ea typeface="华文中宋"/>
              </a:rPr>
              <a:t>互联网时代</a:t>
            </a:r>
            <a:r>
              <a:rPr lang="zh-CN" sz="200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>
                <a:latin typeface="华文楷体"/>
                <a:ea typeface="华文楷体"/>
              </a:rPr>
              <a:t>大数据概念</a:t>
            </a:r>
            <a:r>
              <a:rPr lang="zh-CN" sz="200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400" b="1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。随着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>
                <a:latin typeface="华文楷体"/>
                <a:ea typeface="华文楷体"/>
              </a:rPr>
              <a:t>——</a:t>
            </a:r>
            <a:r>
              <a:rPr lang="en-US" sz="2400" b="1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楷体"/>
                <a:ea typeface="华文楷体"/>
              </a:rPr>
              <a:t>高性能计算</a:t>
            </a:r>
            <a:r>
              <a:rPr lang="en-US" sz="2400" b="1">
                <a:latin typeface="华文楷体"/>
                <a:ea typeface="华文楷体"/>
              </a:rPr>
              <a:t>HPC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High Performance Computing</a:t>
            </a:r>
            <a:r>
              <a:rPr lang="zh-CN" sz="200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>
                <a:latin typeface="华文楷体"/>
                <a:ea typeface="华文楷体"/>
              </a:rPr>
              <a:t>地质成像</a:t>
            </a:r>
            <a:r>
              <a:rPr lang="zh-CN" sz="200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400" b="1">
                <a:latin typeface="华文楷体"/>
                <a:ea typeface="华文楷体"/>
              </a:rPr>
              <a:t>算法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gradFill>
            <a:gsLst>
              <a:gs pos="0">
                <a:srgbClr val="D6A645"/>
              </a:gs>
              <a:gs pos="100000">
                <a:srgbClr val="C790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05000"/>
            <a:ext cx="2858400" cy="2938680"/>
            <a:chOff x="3850920" y="2205000"/>
            <a:chExt cx="2858400" cy="2938680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05000"/>
              <a:ext cx="122400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40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41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43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46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Microsoft Office PowerPoint</Application>
  <PresentationFormat>全屏显示(4:3)</PresentationFormat>
  <Paragraphs>561</Paragraphs>
  <Slides>46</Slides>
  <Notes>1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DejaVu Sans</vt:lpstr>
      <vt:lpstr>华文楷体</vt:lpstr>
      <vt:lpstr>华文中宋</vt:lpstr>
      <vt:lpstr>宋体</vt:lpstr>
      <vt:lpstr>Arial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1</cp:revision>
  <dcterms:modified xsi:type="dcterms:W3CDTF">2016-05-25T06:12:31Z</dcterms:modified>
</cp:coreProperties>
</file>