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384" r:id="rId2"/>
    <p:sldId id="385" r:id="rId3"/>
    <p:sldId id="406" r:id="rId4"/>
    <p:sldId id="387" r:id="rId5"/>
    <p:sldId id="407" r:id="rId6"/>
    <p:sldId id="408" r:id="rId7"/>
    <p:sldId id="393" r:id="rId8"/>
    <p:sldId id="392" r:id="rId9"/>
    <p:sldId id="409" r:id="rId10"/>
    <p:sldId id="410" r:id="rId11"/>
    <p:sldId id="411" r:id="rId12"/>
    <p:sldId id="395" r:id="rId13"/>
    <p:sldId id="404" r:id="rId14"/>
    <p:sldId id="397" r:id="rId15"/>
    <p:sldId id="412" r:id="rId16"/>
    <p:sldId id="413" r:id="rId17"/>
    <p:sldId id="398" r:id="rId18"/>
    <p:sldId id="405" r:id="rId19"/>
    <p:sldId id="400" r:id="rId20"/>
    <p:sldId id="401" r:id="rId21"/>
    <p:sldId id="414" r:id="rId22"/>
    <p:sldId id="402" r:id="rId23"/>
    <p:sldId id="403" r:id="rId24"/>
    <p:sldId id="391" r:id="rId25"/>
    <p:sldId id="390" r:id="rId26"/>
    <p:sldId id="389" r:id="rId27"/>
    <p:sldId id="388" r:id="rId28"/>
    <p:sldId id="394" r:id="rId29"/>
    <p:sldId id="396" r:id="rId30"/>
    <p:sldId id="399" r:id="rId31"/>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FD99"/>
    <a:srgbClr val="1F497D"/>
    <a:srgbClr val="32329A"/>
    <a:srgbClr val="17375E"/>
    <a:srgbClr val="FFFF00"/>
    <a:srgbClr val="FF99FF"/>
    <a:srgbClr val="CC33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88014" autoAdjust="0"/>
  </p:normalViewPr>
  <p:slideViewPr>
    <p:cSldViewPr>
      <p:cViewPr varScale="1">
        <p:scale>
          <a:sx n="117" d="100"/>
          <a:sy n="117" d="100"/>
        </p:scale>
        <p:origin x="5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06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43011"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43012" name="Rectangle 4"/>
          <p:cNvSpPr>
            <a:spLocks noGrp="1" noChangeArrowheads="1"/>
          </p:cNvSpPr>
          <p:nvPr>
            <p:ph type="ftr" sz="quarter" idx="2"/>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43013" name="Rectangle 5"/>
          <p:cNvSpPr>
            <a:spLocks noGrp="1" noChangeArrowheads="1"/>
          </p:cNvSpPr>
          <p:nvPr>
            <p:ph type="sldNum" sz="quarter" idx="3"/>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F6F6637-ABD4-4011-8036-3FEDA0E905F2}" type="slidenum">
              <a:rPr lang="zh-CN" altLang="en-US"/>
              <a:pPr>
                <a:defRPr/>
              </a:pPr>
              <a:t>‹#›</a:t>
            </a:fld>
            <a:endParaRPr lang="en-US" altLang="zh-CN"/>
          </a:p>
        </p:txBody>
      </p:sp>
    </p:spTree>
    <p:extLst>
      <p:ext uri="{BB962C8B-B14F-4D97-AF65-F5344CB8AC3E}">
        <p14:creationId xmlns:p14="http://schemas.microsoft.com/office/powerpoint/2010/main" val="2640824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1026"/>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40963" name="Rectangle 1027"/>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43012" name="Rectangle 1028"/>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40965" name="Rectangle 1029"/>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0966" name="Rectangle 1030"/>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40967" name="Rectangle 1031"/>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55FD6E6-606A-44E8-9DE1-2BB60C288A3D}" type="slidenum">
              <a:rPr lang="zh-CN" altLang="en-US"/>
              <a:pPr>
                <a:defRPr/>
              </a:pPr>
              <a:t>‹#›</a:t>
            </a:fld>
            <a:endParaRPr lang="en-US" altLang="zh-CN"/>
          </a:p>
        </p:txBody>
      </p:sp>
    </p:spTree>
    <p:extLst>
      <p:ext uri="{BB962C8B-B14F-4D97-AF65-F5344CB8AC3E}">
        <p14:creationId xmlns:p14="http://schemas.microsoft.com/office/powerpoint/2010/main" val="1553126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Hello, everyone! My name is yangchen, I come from Nanjing University. Today, I want to share with you my work----pre-stack </a:t>
            </a:r>
            <a:r>
              <a:rPr lang="en-US" altLang="zh-CN" dirty="0" err="1" smtClean="0"/>
              <a:t>kirchhoff</a:t>
            </a:r>
            <a:r>
              <a:rPr lang="en-US" altLang="zh-CN" dirty="0" smtClean="0"/>
              <a:t> time migration on Hadoop and spark.</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1</a:t>
            </a:fld>
            <a:endParaRPr lang="en-US" altLang="zh-CN"/>
          </a:p>
        </p:txBody>
      </p:sp>
    </p:spTree>
    <p:extLst>
      <p:ext uri="{BB962C8B-B14F-4D97-AF65-F5344CB8AC3E}">
        <p14:creationId xmlns:p14="http://schemas.microsoft.com/office/powerpoint/2010/main" val="732825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The configuration of the spark experiments is the same as </a:t>
            </a:r>
            <a:r>
              <a:rPr lang="en-US" altLang="zh-CN" dirty="0" err="1" smtClean="0"/>
              <a:t>hadoop</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18</a:t>
            </a:fld>
            <a:endParaRPr lang="en-US" altLang="zh-CN"/>
          </a:p>
        </p:txBody>
      </p:sp>
    </p:spTree>
    <p:extLst>
      <p:ext uri="{BB962C8B-B14F-4D97-AF65-F5344CB8AC3E}">
        <p14:creationId xmlns:p14="http://schemas.microsoft.com/office/powerpoint/2010/main" val="143449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First, we change the configuration of the container’s memory to evaluate the performance of the program. if the memory of a container exceeds to a proper value, the execution time grows longer.</a:t>
            </a:r>
          </a:p>
          <a:p>
            <a:r>
              <a:rPr lang="en-US" altLang="zh-CN" dirty="0" smtClean="0"/>
              <a:t>Second, we test the RDD partitions about the input traces, find the best partitions. when RDD partitions grows, the cluster run busy to handle RDDs with the same amount of time.</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19</a:t>
            </a:fld>
            <a:endParaRPr lang="en-US" altLang="zh-CN"/>
          </a:p>
        </p:txBody>
      </p:sp>
    </p:spTree>
    <p:extLst>
      <p:ext uri="{BB962C8B-B14F-4D97-AF65-F5344CB8AC3E}">
        <p14:creationId xmlns:p14="http://schemas.microsoft.com/office/powerpoint/2010/main" val="195343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Finally, we compare experiments on Hadoop and spark. Firstly, we compare the yarn container memory. Secondly, we compare the reading and writing time of Hadoop and Spark I/O capacity. Lastly, we compare the running time of Kirchhoff application on Hadoop and Spark framework.</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20</a:t>
            </a:fld>
            <a:endParaRPr lang="en-US" altLang="zh-CN"/>
          </a:p>
        </p:txBody>
      </p:sp>
    </p:spTree>
    <p:extLst>
      <p:ext uri="{BB962C8B-B14F-4D97-AF65-F5344CB8AC3E}">
        <p14:creationId xmlns:p14="http://schemas.microsoft.com/office/powerpoint/2010/main" val="4046170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 found </a:t>
            </a:r>
            <a:r>
              <a:rPr lang="en-US" altLang="zh-CN" dirty="0" err="1" smtClean="0"/>
              <a:t>hdfs</a:t>
            </a:r>
            <a:r>
              <a:rPr lang="en-US" altLang="zh-CN" dirty="0" smtClean="0"/>
              <a:t> has a low efficiency of I/O, so we can improve the reading and writing ability using </a:t>
            </a:r>
            <a:r>
              <a:rPr lang="en-US" altLang="zh-CN" dirty="0" err="1" smtClean="0"/>
              <a:t>Infiniband</a:t>
            </a:r>
            <a:r>
              <a:rPr lang="en-US" altLang="zh-CN" dirty="0" smtClean="0"/>
              <a:t> with </a:t>
            </a:r>
            <a:r>
              <a:rPr lang="en-US" altLang="zh-CN" dirty="0" err="1" smtClean="0"/>
              <a:t>hdfs</a:t>
            </a:r>
            <a:r>
              <a:rPr lang="en-US" altLang="zh-CN" dirty="0" smtClean="0"/>
              <a:t>, or use tachyon with </a:t>
            </a:r>
            <a:r>
              <a:rPr lang="en-US" altLang="zh-CN" dirty="0" err="1" smtClean="0"/>
              <a:t>hdfs</a:t>
            </a:r>
            <a:r>
              <a:rPr lang="en-US" altLang="zh-CN" dirty="0" smtClean="0"/>
              <a:t> in spark.</a:t>
            </a:r>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22</a:t>
            </a:fld>
            <a:endParaRPr lang="en-US" altLang="zh-CN"/>
          </a:p>
        </p:txBody>
      </p:sp>
    </p:spTree>
    <p:extLst>
      <p:ext uri="{BB962C8B-B14F-4D97-AF65-F5344CB8AC3E}">
        <p14:creationId xmlns:p14="http://schemas.microsoft.com/office/powerpoint/2010/main" val="3564889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Thank you for listening.</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23</a:t>
            </a:fld>
            <a:endParaRPr lang="en-US" altLang="zh-CN"/>
          </a:p>
        </p:txBody>
      </p:sp>
    </p:spTree>
    <p:extLst>
      <p:ext uri="{BB962C8B-B14F-4D97-AF65-F5344CB8AC3E}">
        <p14:creationId xmlns:p14="http://schemas.microsoft.com/office/powerpoint/2010/main" val="2038963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 I introduce Hadoop. The core design is </a:t>
            </a:r>
            <a:r>
              <a:rPr lang="en-US" altLang="zh-CN" dirty="0" err="1" smtClean="0"/>
              <a:t>MapReduce</a:t>
            </a:r>
            <a:r>
              <a:rPr lang="en-US" altLang="zh-CN" dirty="0" smtClean="0"/>
              <a:t> and </a:t>
            </a:r>
            <a:r>
              <a:rPr lang="en-US" altLang="zh-CN" dirty="0" err="1" smtClean="0"/>
              <a:t>Hdfs</a:t>
            </a:r>
            <a:r>
              <a:rPr lang="en-US" altLang="zh-CN" dirty="0" smtClean="0"/>
              <a:t>. First is the </a:t>
            </a:r>
            <a:r>
              <a:rPr lang="en-US" altLang="zh-CN" dirty="0" err="1" smtClean="0"/>
              <a:t>MapReduce</a:t>
            </a:r>
            <a:r>
              <a:rPr lang="en-US" altLang="zh-CN" dirty="0" smtClean="0"/>
              <a:t> framework. Second is the </a:t>
            </a:r>
            <a:r>
              <a:rPr lang="en-US" altLang="zh-CN" dirty="0" err="1" smtClean="0"/>
              <a:t>hdfs</a:t>
            </a:r>
            <a:r>
              <a:rPr lang="en-US" altLang="zh-CN" dirty="0" smtClean="0"/>
              <a:t> architecture.</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24</a:t>
            </a:fld>
            <a:endParaRPr lang="en-US" altLang="zh-CN"/>
          </a:p>
        </p:txBody>
      </p:sp>
    </p:spTree>
    <p:extLst>
      <p:ext uri="{BB962C8B-B14F-4D97-AF65-F5344CB8AC3E}">
        <p14:creationId xmlns:p14="http://schemas.microsoft.com/office/powerpoint/2010/main" val="90064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Hadoop has two generation. This is version 1. </a:t>
            </a:r>
            <a:r>
              <a:rPr lang="en-US" altLang="zh-CN" dirty="0" err="1" smtClean="0"/>
              <a:t>JobTracker</a:t>
            </a:r>
            <a:r>
              <a:rPr lang="en-US" altLang="zh-CN" dirty="0" smtClean="0"/>
              <a:t> is responsible for job and task scheduling and resource management. while </a:t>
            </a:r>
            <a:r>
              <a:rPr lang="en-US" altLang="zh-CN" dirty="0" err="1" smtClean="0"/>
              <a:t>tasktracker</a:t>
            </a:r>
            <a:r>
              <a:rPr lang="en-US" altLang="zh-CN" dirty="0" smtClean="0"/>
              <a:t> takes charge for task computation. The architecture combines platform and application framework.</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25</a:t>
            </a:fld>
            <a:endParaRPr lang="en-US" altLang="zh-CN"/>
          </a:p>
        </p:txBody>
      </p:sp>
    </p:spTree>
    <p:extLst>
      <p:ext uri="{BB962C8B-B14F-4D97-AF65-F5344CB8AC3E}">
        <p14:creationId xmlns:p14="http://schemas.microsoft.com/office/powerpoint/2010/main" val="2418001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However, in the version 2, </a:t>
            </a:r>
            <a:r>
              <a:rPr lang="en-US" altLang="zh-CN" dirty="0" err="1" smtClean="0"/>
              <a:t>jobtracker</a:t>
            </a:r>
            <a:r>
              <a:rPr lang="en-US" altLang="zh-CN" dirty="0" smtClean="0"/>
              <a:t> split into resource manager and </a:t>
            </a:r>
            <a:r>
              <a:rPr lang="en-US" altLang="zh-CN" dirty="0" err="1" smtClean="0"/>
              <a:t>applicatin</a:t>
            </a:r>
            <a:r>
              <a:rPr lang="en-US" altLang="zh-CN" dirty="0" smtClean="0"/>
              <a:t> master, while </a:t>
            </a:r>
            <a:r>
              <a:rPr lang="en-US" altLang="zh-CN" dirty="0" err="1" smtClean="0"/>
              <a:t>tasktracker</a:t>
            </a:r>
            <a:r>
              <a:rPr lang="en-US" altLang="zh-CN" dirty="0" smtClean="0"/>
              <a:t> corresponds to </a:t>
            </a:r>
            <a:r>
              <a:rPr lang="en-US" altLang="zh-CN" dirty="0" err="1" smtClean="0"/>
              <a:t>nodemanager</a:t>
            </a:r>
            <a:r>
              <a:rPr lang="en-US" altLang="zh-CN" dirty="0" smtClean="0"/>
              <a:t>. Their duty does not change. But the new generation split architecture into platform and application framework.</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26</a:t>
            </a:fld>
            <a:endParaRPr lang="en-US" altLang="zh-CN"/>
          </a:p>
        </p:txBody>
      </p:sp>
    </p:spTree>
    <p:extLst>
      <p:ext uri="{BB962C8B-B14F-4D97-AF65-F5344CB8AC3E}">
        <p14:creationId xmlns:p14="http://schemas.microsoft.com/office/powerpoint/2010/main" val="2976913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Spark is a </a:t>
            </a:r>
            <a:r>
              <a:rPr lang="en-US" altLang="zh-CN" dirty="0" err="1" smtClean="0"/>
              <a:t>MapReduce</a:t>
            </a:r>
            <a:r>
              <a:rPr lang="en-US" altLang="zh-CN" dirty="0" smtClean="0"/>
              <a:t>-like cluster computing framework. The core design is RDD. The framework shows in the figure.</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27</a:t>
            </a:fld>
            <a:endParaRPr lang="en-US" altLang="zh-CN"/>
          </a:p>
        </p:txBody>
      </p:sp>
    </p:spTree>
    <p:extLst>
      <p:ext uri="{BB962C8B-B14F-4D97-AF65-F5344CB8AC3E}">
        <p14:creationId xmlns:p14="http://schemas.microsoft.com/office/powerpoint/2010/main" val="835784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 RDD is a read-only collection of objects. RDD provides narrow dependency and wide dependency. narrow dependency represents each partition of the parent RDD is used by at most one partition of the child RDD. while wide dependency where multiple child partitions may depend on it.</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28</a:t>
            </a:fld>
            <a:endParaRPr lang="en-US" altLang="zh-CN"/>
          </a:p>
        </p:txBody>
      </p:sp>
    </p:spTree>
    <p:extLst>
      <p:ext uri="{BB962C8B-B14F-4D97-AF65-F5344CB8AC3E}">
        <p14:creationId xmlns:p14="http://schemas.microsoft.com/office/powerpoint/2010/main" val="106583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 will introduce my work from several aspects. First is the introduction of the background knowledge. Second is the Kirchhoff algorithm on Hadoop and Spark respectively. Lastly, I will conclude my work in concise.</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a:t>
            </a:fld>
            <a:endParaRPr lang="en-US" altLang="zh-CN"/>
          </a:p>
        </p:txBody>
      </p:sp>
    </p:spTree>
    <p:extLst>
      <p:ext uri="{BB962C8B-B14F-4D97-AF65-F5344CB8AC3E}">
        <p14:creationId xmlns:p14="http://schemas.microsoft.com/office/powerpoint/2010/main" val="464954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is the flow chart of Kirchhoff on </a:t>
            </a:r>
            <a:r>
              <a:rPr lang="en-US" altLang="zh-CN" dirty="0" err="1" smtClean="0"/>
              <a:t>hadoop</a:t>
            </a:r>
            <a:r>
              <a:rPr lang="en-US" altLang="zh-CN" dirty="0" smtClean="0"/>
              <a:t> correspond to the figure above. We can see the important points about all steps.</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29</a:t>
            </a:fld>
            <a:endParaRPr lang="en-US" altLang="zh-CN"/>
          </a:p>
        </p:txBody>
      </p:sp>
    </p:spTree>
    <p:extLst>
      <p:ext uri="{BB962C8B-B14F-4D97-AF65-F5344CB8AC3E}">
        <p14:creationId xmlns:p14="http://schemas.microsoft.com/office/powerpoint/2010/main" val="591405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Here is the flow chart of Kirchhoff on spark correspond to the figure above. We can see the key points about all steps.</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30</a:t>
            </a:fld>
            <a:endParaRPr lang="en-US" altLang="zh-CN"/>
          </a:p>
        </p:txBody>
      </p:sp>
    </p:spTree>
    <p:extLst>
      <p:ext uri="{BB962C8B-B14F-4D97-AF65-F5344CB8AC3E}">
        <p14:creationId xmlns:p14="http://schemas.microsoft.com/office/powerpoint/2010/main" val="282595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The Kirchhoff algorithm is one of the most popular migration technique in seismic imaging area. It has simplicity, efficiency, feasibility and target-orientated property. </a:t>
            </a:r>
          </a:p>
          <a:p>
            <a:r>
              <a:rPr lang="en-US" altLang="zh-CN" dirty="0" smtClean="0"/>
              <a:t>The data model of </a:t>
            </a:r>
            <a:r>
              <a:rPr lang="en-US" altLang="zh-CN" dirty="0" err="1" smtClean="0"/>
              <a:t>kirchhoff</a:t>
            </a:r>
            <a:r>
              <a:rPr lang="en-US" altLang="zh-CN" dirty="0" smtClean="0"/>
              <a:t> shows in the picture. We can see that the input data splits into traces. A trace data is the format data in seismic. Then, we can see the </a:t>
            </a:r>
            <a:r>
              <a:rPr lang="en-US" altLang="zh-CN" dirty="0" err="1" smtClean="0"/>
              <a:t>spead</a:t>
            </a:r>
            <a:r>
              <a:rPr lang="en-US" altLang="zh-CN" dirty="0" smtClean="0"/>
              <a:t> model in the next picture. D is the scanner point. A ware transfers from source to D and reflect to receiver. Receivers can collect the data about underground layers. </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4</a:t>
            </a:fld>
            <a:endParaRPr lang="en-US" altLang="zh-CN"/>
          </a:p>
        </p:txBody>
      </p:sp>
    </p:spTree>
    <p:extLst>
      <p:ext uri="{BB962C8B-B14F-4D97-AF65-F5344CB8AC3E}">
        <p14:creationId xmlns:p14="http://schemas.microsoft.com/office/powerpoint/2010/main" val="421031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Kirchhoff algorithm uses the </a:t>
            </a:r>
            <a:r>
              <a:rPr lang="en-US" altLang="zh-CN" dirty="0" err="1" smtClean="0"/>
              <a:t>huygens-fresnel</a:t>
            </a:r>
            <a:r>
              <a:rPr lang="en-US" altLang="zh-CN" dirty="0" smtClean="0"/>
              <a:t> principle to collapse all possible contributions to an image sample. Now, I show the flow chart of the Kirchhoff algorithm. From the figure, there is a cycle to handle input traces.</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7</a:t>
            </a:fld>
            <a:endParaRPr lang="en-US" altLang="zh-CN"/>
          </a:p>
        </p:txBody>
      </p:sp>
    </p:spTree>
    <p:extLst>
      <p:ext uri="{BB962C8B-B14F-4D97-AF65-F5344CB8AC3E}">
        <p14:creationId xmlns:p14="http://schemas.microsoft.com/office/powerpoint/2010/main" val="185114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The total pseudo-code show as the Algorithm1. It is a trebling cycle. So the </a:t>
            </a:r>
            <a:r>
              <a:rPr lang="en-US" altLang="zh-CN" dirty="0" err="1" smtClean="0"/>
              <a:t>cpu</a:t>
            </a:r>
            <a:r>
              <a:rPr lang="en-US" altLang="zh-CN" dirty="0" smtClean="0"/>
              <a:t> version wastes a lot of time.</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8</a:t>
            </a:fld>
            <a:endParaRPr lang="en-US" altLang="zh-CN"/>
          </a:p>
        </p:txBody>
      </p:sp>
    </p:spTree>
    <p:extLst>
      <p:ext uri="{BB962C8B-B14F-4D97-AF65-F5344CB8AC3E}">
        <p14:creationId xmlns:p14="http://schemas.microsoft.com/office/powerpoint/2010/main" val="405909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 I introduce the </a:t>
            </a:r>
            <a:r>
              <a:rPr lang="en-US" altLang="zh-CN" dirty="0" err="1" smtClean="0"/>
              <a:t>kirchhoff</a:t>
            </a:r>
            <a:r>
              <a:rPr lang="en-US" altLang="zh-CN" dirty="0" smtClean="0"/>
              <a:t> algorithm on Hadoop. Here is the picture of framework. We use the split function to decide the size of input split and use the hash function to determine which map result transfer to which reduce task.</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12</a:t>
            </a:fld>
            <a:endParaRPr lang="en-US" altLang="zh-CN"/>
          </a:p>
        </p:txBody>
      </p:sp>
    </p:spTree>
    <p:extLst>
      <p:ext uri="{BB962C8B-B14F-4D97-AF65-F5344CB8AC3E}">
        <p14:creationId xmlns:p14="http://schemas.microsoft.com/office/powerpoint/2010/main" val="88608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Here is the configuration of the </a:t>
            </a:r>
            <a:r>
              <a:rPr lang="en-US" altLang="zh-CN" dirty="0" err="1" smtClean="0"/>
              <a:t>hadoop</a:t>
            </a:r>
            <a:r>
              <a:rPr lang="en-US" altLang="zh-CN" dirty="0" smtClean="0"/>
              <a:t> experiments. I use 32G memory and 12 </a:t>
            </a:r>
            <a:r>
              <a:rPr lang="en-US" altLang="zh-CN" dirty="0" err="1" smtClean="0"/>
              <a:t>cpu</a:t>
            </a:r>
            <a:r>
              <a:rPr lang="en-US" altLang="zh-CN" dirty="0" smtClean="0"/>
              <a:t> cores.</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13</a:t>
            </a:fld>
            <a:endParaRPr lang="en-US" altLang="zh-CN"/>
          </a:p>
        </p:txBody>
      </p:sp>
    </p:spTree>
    <p:extLst>
      <p:ext uri="{BB962C8B-B14F-4D97-AF65-F5344CB8AC3E}">
        <p14:creationId xmlns:p14="http://schemas.microsoft.com/office/powerpoint/2010/main" val="397554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we first test how memory of mapper affects the performance of the program. We can see that when the memory exceeds over some threshold, the number of mappers reduces, and the execution time becomes longer.</a:t>
            </a:r>
          </a:p>
          <a:p>
            <a:r>
              <a:rPr lang="en-US" altLang="zh-CN" dirty="0" smtClean="0"/>
              <a:t>Secondly, we test how the number of mappers affects the performance. we can see that the executing time is smallest when the mapper’s number adapts to the cluster’s resources.</a:t>
            </a:r>
          </a:p>
          <a:p>
            <a:r>
              <a:rPr lang="en-US" altLang="zh-CN" dirty="0" smtClean="0"/>
              <a:t>Lastly, we test how reduce task numbers affects the performance. when the number of reduce tasks match the number and output pairs of mappers, it gets the best performance.</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14</a:t>
            </a:fld>
            <a:endParaRPr lang="en-US" altLang="zh-CN"/>
          </a:p>
        </p:txBody>
      </p:sp>
    </p:spTree>
    <p:extLst>
      <p:ext uri="{BB962C8B-B14F-4D97-AF65-F5344CB8AC3E}">
        <p14:creationId xmlns:p14="http://schemas.microsoft.com/office/powerpoint/2010/main" val="3158399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 I introduce the </a:t>
            </a:r>
            <a:r>
              <a:rPr lang="en-US" altLang="zh-CN" dirty="0" err="1" smtClean="0"/>
              <a:t>kirchhoff</a:t>
            </a:r>
            <a:r>
              <a:rPr lang="en-US" altLang="zh-CN" dirty="0" smtClean="0"/>
              <a:t> algorithm on Spark. Here is the picture of framework. We use the partition function to decide the size of RDD partitions and use the mapping function to determine which map result transfer to which reduce task.</a:t>
            </a:r>
            <a:endParaRPr lang="zh-CN" altLang="en-US" dirty="0"/>
          </a:p>
        </p:txBody>
      </p:sp>
      <p:sp>
        <p:nvSpPr>
          <p:cNvPr id="4" name="灯片编号占位符 3"/>
          <p:cNvSpPr>
            <a:spLocks noGrp="1"/>
          </p:cNvSpPr>
          <p:nvPr>
            <p:ph type="sldNum" sz="quarter" idx="10"/>
          </p:nvPr>
        </p:nvSpPr>
        <p:spPr/>
        <p:txBody>
          <a:bodyPr/>
          <a:lstStyle/>
          <a:p>
            <a:pPr>
              <a:defRPr/>
            </a:pPr>
            <a:fld id="{B55FD6E6-606A-44E8-9DE1-2BB60C288A3D}" type="slidenum">
              <a:rPr lang="zh-CN" altLang="en-US" smtClean="0"/>
              <a:pPr>
                <a:defRPr/>
              </a:pPr>
              <a:t>17</a:t>
            </a:fld>
            <a:endParaRPr lang="en-US" altLang="zh-CN"/>
          </a:p>
        </p:txBody>
      </p:sp>
    </p:spTree>
    <p:extLst>
      <p:ext uri="{BB962C8B-B14F-4D97-AF65-F5344CB8AC3E}">
        <p14:creationId xmlns:p14="http://schemas.microsoft.com/office/powerpoint/2010/main" val="421243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1"/>
          <p:cNvPicPr>
            <a:picLocks noChangeAspect="1" noChangeArrowheads="1"/>
          </p:cNvPicPr>
          <p:nvPr/>
        </p:nvPicPr>
        <p:blipFill>
          <a:blip r:embed="rId2"/>
          <a:srcRect/>
          <a:stretch>
            <a:fillRect/>
          </a:stretch>
        </p:blipFill>
        <p:spPr bwMode="auto">
          <a:xfrm>
            <a:off x="-73025" y="-26988"/>
            <a:ext cx="9324975" cy="6989763"/>
          </a:xfrm>
          <a:prstGeom prst="rect">
            <a:avLst/>
          </a:prstGeom>
          <a:noFill/>
          <a:ln w="9525">
            <a:noFill/>
            <a:miter lim="800000"/>
            <a:headEnd/>
            <a:tailEnd/>
          </a:ln>
        </p:spPr>
      </p:pic>
      <p:sp>
        <p:nvSpPr>
          <p:cNvPr id="137219" name="Rectangle 3"/>
          <p:cNvSpPr>
            <a:spLocks noGrp="1" noChangeArrowheads="1"/>
          </p:cNvSpPr>
          <p:nvPr>
            <p:ph type="ctrTitle" sz="quarter"/>
          </p:nvPr>
        </p:nvSpPr>
        <p:spPr>
          <a:xfrm>
            <a:off x="395288" y="836613"/>
            <a:ext cx="8459787" cy="1036637"/>
          </a:xfrm>
        </p:spPr>
        <p:txBody>
          <a:bodyPr/>
          <a:lstStyle>
            <a:lvl1pPr algn="ctr">
              <a:defRPr sz="4800">
                <a:solidFill>
                  <a:schemeClr val="bg1"/>
                </a:solidFill>
              </a:defRPr>
            </a:lvl1pPr>
          </a:lstStyle>
          <a:p>
            <a:r>
              <a:rPr lang="zh-CN" altLang="en-US"/>
              <a:t>单击此处编辑母版标题样式</a:t>
            </a:r>
          </a:p>
        </p:txBody>
      </p:sp>
      <p:sp>
        <p:nvSpPr>
          <p:cNvPr id="137220" name="Rectangle 4"/>
          <p:cNvSpPr>
            <a:spLocks noGrp="1" noChangeArrowheads="1"/>
          </p:cNvSpPr>
          <p:nvPr>
            <p:ph type="subTitle" sz="quarter" idx="1"/>
          </p:nvPr>
        </p:nvSpPr>
        <p:spPr>
          <a:xfrm>
            <a:off x="3563938" y="2060575"/>
            <a:ext cx="4392612" cy="550863"/>
          </a:xfrm>
        </p:spPr>
        <p:txBody>
          <a:bodyPr/>
          <a:lstStyle>
            <a:lvl1pPr marL="0" indent="0" algn="ctr">
              <a:buFontTx/>
              <a:buNone/>
              <a:defRPr>
                <a:solidFill>
                  <a:srgbClr val="FFFF00"/>
                </a:solidFill>
                <a:ea typeface="华文行楷" pitchFamily="2" charset="-122"/>
              </a:defRPr>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488" y="549275"/>
            <a:ext cx="2057400" cy="52451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549275"/>
            <a:ext cx="6019800" cy="5245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549275"/>
            <a:ext cx="8229600" cy="524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a:off x="95266" y="5900678"/>
            <a:ext cx="8929718" cy="763588"/>
            <a:chOff x="107141" y="5936304"/>
            <a:chExt cx="8929718" cy="763588"/>
          </a:xfrm>
        </p:grpSpPr>
        <p:cxnSp>
          <p:nvCxnSpPr>
            <p:cNvPr id="3" name="直接连接符 2"/>
            <p:cNvCxnSpPr/>
            <p:nvPr/>
          </p:nvCxnSpPr>
          <p:spPr>
            <a:xfrm>
              <a:off x="107141" y="5936304"/>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07141" y="6020971"/>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7141" y="6190305"/>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7141" y="6359639"/>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7141" y="6528973"/>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7141" y="6105638"/>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7141" y="6274972"/>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7141" y="6444306"/>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7141" y="6613640"/>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7141" y="6698304"/>
              <a:ext cx="8929718" cy="1588"/>
            </a:xfrm>
            <a:prstGeom prst="line">
              <a:avLst/>
            </a:prstGeom>
            <a:ln w="25400">
              <a:gradFill flip="none" rotWithShape="1">
                <a:gsLst>
                  <a:gs pos="100000">
                    <a:schemeClr val="accent1">
                      <a:shade val="30000"/>
                      <a:satMod val="115000"/>
                      <a:alpha val="17000"/>
                    </a:schemeClr>
                  </a:gs>
                  <a:gs pos="69000">
                    <a:schemeClr val="accent1">
                      <a:shade val="67500"/>
                      <a:satMod val="115000"/>
                      <a:alpha val="55000"/>
                    </a:schemeClr>
                  </a:gs>
                  <a:gs pos="100000">
                    <a:schemeClr val="accent1">
                      <a:shade val="100000"/>
                      <a:satMod val="115000"/>
                    </a:schemeClr>
                  </a:gs>
                </a:gsLst>
                <a:lin ang="2700000" scaled="1"/>
                <a:tileRect/>
              </a:gradFill>
            </a:ln>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grpSp>
      <p:pic>
        <p:nvPicPr>
          <p:cNvPr id="13" name="Picture 2" descr="C:\Users\Dean\Pictures\NJU\nju.gif"/>
          <p:cNvPicPr>
            <a:picLocks noChangeAspect="1" noChangeArrowheads="1"/>
          </p:cNvPicPr>
          <p:nvPr userDrawn="1"/>
        </p:nvPicPr>
        <p:blipFill>
          <a:blip r:embed="rId2"/>
          <a:srcRect/>
          <a:stretch>
            <a:fillRect/>
          </a:stretch>
        </p:blipFill>
        <p:spPr bwMode="auto">
          <a:xfrm>
            <a:off x="7929586" y="142852"/>
            <a:ext cx="1066800" cy="106680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268413"/>
            <a:ext cx="4038600" cy="4525962"/>
          </a:xfrm>
        </p:spPr>
        <p:txBody>
          <a:bodyPr/>
          <a:lstStyle>
            <a:lvl1pPr>
              <a:defRPr sz="2800">
                <a:solidFill>
                  <a:schemeClr val="tx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586288" y="1268413"/>
            <a:ext cx="4038600" cy="4525962"/>
          </a:xfrm>
        </p:spPr>
        <p:txBody>
          <a:bodyPr/>
          <a:lstStyle>
            <a:lvl1pPr>
              <a:defRPr sz="2800">
                <a:solidFill>
                  <a:schemeClr val="tx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913" name="Picture 1"/>
          <p:cNvPicPr>
            <a:picLocks noChangeAspect="1" noChangeArrowheads="1"/>
          </p:cNvPicPr>
          <p:nvPr userDrawn="1"/>
        </p:nvPicPr>
        <p:blipFill>
          <a:blip r:embed="rId15"/>
          <a:srcRect/>
          <a:stretch>
            <a:fillRect/>
          </a:stretch>
        </p:blipFill>
        <p:spPr bwMode="auto">
          <a:xfrm>
            <a:off x="0" y="0"/>
            <a:ext cx="9182100" cy="6905625"/>
          </a:xfrm>
          <a:prstGeom prst="rect">
            <a:avLst/>
          </a:prstGeom>
          <a:noFill/>
          <a:ln w="9525">
            <a:noFill/>
            <a:miter lim="800000"/>
            <a:headEnd/>
            <a:tailEnd/>
          </a:ln>
          <a:effectLst/>
        </p:spPr>
      </p:pic>
      <p:sp>
        <p:nvSpPr>
          <p:cNvPr id="32771" name="Rectangle 3"/>
          <p:cNvSpPr>
            <a:spLocks noGrp="1" noChangeArrowheads="1"/>
          </p:cNvSpPr>
          <p:nvPr>
            <p:ph type="title"/>
          </p:nvPr>
        </p:nvSpPr>
        <p:spPr bwMode="auto">
          <a:xfrm>
            <a:off x="395288" y="549275"/>
            <a:ext cx="8229600"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单击此处编辑标题样式</a:t>
            </a:r>
          </a:p>
        </p:txBody>
      </p:sp>
      <p:sp>
        <p:nvSpPr>
          <p:cNvPr id="32772" name="Rectangle 4"/>
          <p:cNvSpPr>
            <a:spLocks noGrp="1" noChangeArrowheads="1"/>
          </p:cNvSpPr>
          <p:nvPr>
            <p:ph type="body" idx="1"/>
          </p:nvPr>
        </p:nvSpPr>
        <p:spPr bwMode="auto">
          <a:xfrm>
            <a:off x="395288" y="12684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单击此处编辑文本样式</a:t>
            </a:r>
          </a:p>
          <a:p>
            <a:pPr lvl="0"/>
            <a:endParaRPr lang="zh-CN" altLang="en-US" smtClean="0"/>
          </a:p>
        </p:txBody>
      </p:sp>
      <p:pic>
        <p:nvPicPr>
          <p:cNvPr id="16" name="Picture 2" descr="C:\Users\Dean\Pictures\NJU\nju.gif"/>
          <p:cNvPicPr>
            <a:picLocks noChangeAspect="1" noChangeArrowheads="1"/>
          </p:cNvPicPr>
          <p:nvPr userDrawn="1"/>
        </p:nvPicPr>
        <p:blipFill>
          <a:blip r:embed="rId16"/>
          <a:srcRect/>
          <a:stretch>
            <a:fillRect/>
          </a:stretch>
        </p:blipFill>
        <p:spPr bwMode="auto">
          <a:xfrm>
            <a:off x="7929586" y="142852"/>
            <a:ext cx="1066800" cy="1066800"/>
          </a:xfrm>
          <a:prstGeom prst="rect">
            <a:avLst/>
          </a:prstGeom>
          <a:noFill/>
        </p:spPr>
      </p:pic>
    </p:spTree>
  </p:cSld>
  <p:clrMap bg1="lt1" tx1="dk1" bg2="lt2" tx2="dk2" accent1="accent1" accent2="accent2" accent3="accent3" accent4="accent4" accent5="accent5" accent6="accent6" hlink="hlink" folHlink="folHlink"/>
  <p:sldLayoutIdLst>
    <p:sldLayoutId id="2147483778"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9" r:id="rId13"/>
  </p:sldLayoutIdLst>
  <p:timing>
    <p:tnLst>
      <p:par>
        <p:cTn id="1" dur="indefinite" restart="never" nodeType="tmRoot"/>
      </p:par>
    </p:tnLst>
  </p:timing>
  <p:txStyles>
    <p:titleStyle>
      <a:lvl1pPr algn="l" rtl="0" eaLnBrk="0" fontAlgn="base" hangingPunct="0">
        <a:spcBef>
          <a:spcPct val="0"/>
        </a:spcBef>
        <a:spcAft>
          <a:spcPct val="0"/>
        </a:spcAft>
        <a:defRPr sz="3600">
          <a:solidFill>
            <a:srgbClr val="FF3300"/>
          </a:solidFill>
          <a:latin typeface="+mj-lt"/>
          <a:ea typeface="+mj-ea"/>
          <a:cs typeface="+mj-cs"/>
        </a:defRPr>
      </a:lvl1pPr>
      <a:lvl2pPr algn="l" rtl="0" eaLnBrk="0" fontAlgn="base" hangingPunct="0">
        <a:spcBef>
          <a:spcPct val="0"/>
        </a:spcBef>
        <a:spcAft>
          <a:spcPct val="0"/>
        </a:spcAft>
        <a:defRPr sz="3600">
          <a:solidFill>
            <a:srgbClr val="FF3300"/>
          </a:solidFill>
          <a:latin typeface="Arial" charset="0"/>
          <a:ea typeface="黑体" pitchFamily="2" charset="-122"/>
        </a:defRPr>
      </a:lvl2pPr>
      <a:lvl3pPr algn="l" rtl="0" eaLnBrk="0" fontAlgn="base" hangingPunct="0">
        <a:spcBef>
          <a:spcPct val="0"/>
        </a:spcBef>
        <a:spcAft>
          <a:spcPct val="0"/>
        </a:spcAft>
        <a:defRPr sz="3600">
          <a:solidFill>
            <a:srgbClr val="FF3300"/>
          </a:solidFill>
          <a:latin typeface="Arial" charset="0"/>
          <a:ea typeface="黑体" pitchFamily="2" charset="-122"/>
        </a:defRPr>
      </a:lvl3pPr>
      <a:lvl4pPr algn="l" rtl="0" eaLnBrk="0" fontAlgn="base" hangingPunct="0">
        <a:spcBef>
          <a:spcPct val="0"/>
        </a:spcBef>
        <a:spcAft>
          <a:spcPct val="0"/>
        </a:spcAft>
        <a:defRPr sz="3600">
          <a:solidFill>
            <a:srgbClr val="FF3300"/>
          </a:solidFill>
          <a:latin typeface="Arial" charset="0"/>
          <a:ea typeface="黑体" pitchFamily="2" charset="-122"/>
        </a:defRPr>
      </a:lvl4pPr>
      <a:lvl5pPr algn="l" rtl="0" eaLnBrk="0" fontAlgn="base" hangingPunct="0">
        <a:spcBef>
          <a:spcPct val="0"/>
        </a:spcBef>
        <a:spcAft>
          <a:spcPct val="0"/>
        </a:spcAft>
        <a:defRPr sz="3600">
          <a:solidFill>
            <a:srgbClr val="FF3300"/>
          </a:solidFill>
          <a:latin typeface="Arial" charset="0"/>
          <a:ea typeface="黑体" pitchFamily="2" charset="-122"/>
        </a:defRPr>
      </a:lvl5pPr>
      <a:lvl6pPr marL="457200" algn="l" rtl="0" fontAlgn="base">
        <a:spcBef>
          <a:spcPct val="0"/>
        </a:spcBef>
        <a:spcAft>
          <a:spcPct val="0"/>
        </a:spcAft>
        <a:defRPr sz="3600">
          <a:solidFill>
            <a:srgbClr val="FF3300"/>
          </a:solidFill>
          <a:latin typeface="Arial" charset="0"/>
          <a:ea typeface="黑体" pitchFamily="2" charset="-122"/>
        </a:defRPr>
      </a:lvl6pPr>
      <a:lvl7pPr marL="914400" algn="l" rtl="0" fontAlgn="base">
        <a:spcBef>
          <a:spcPct val="0"/>
        </a:spcBef>
        <a:spcAft>
          <a:spcPct val="0"/>
        </a:spcAft>
        <a:defRPr sz="3600">
          <a:solidFill>
            <a:srgbClr val="FF3300"/>
          </a:solidFill>
          <a:latin typeface="Arial" charset="0"/>
          <a:ea typeface="黑体" pitchFamily="2" charset="-122"/>
        </a:defRPr>
      </a:lvl7pPr>
      <a:lvl8pPr marL="1371600" algn="l" rtl="0" fontAlgn="base">
        <a:spcBef>
          <a:spcPct val="0"/>
        </a:spcBef>
        <a:spcAft>
          <a:spcPct val="0"/>
        </a:spcAft>
        <a:defRPr sz="3600">
          <a:solidFill>
            <a:srgbClr val="FF3300"/>
          </a:solidFill>
          <a:latin typeface="Arial" charset="0"/>
          <a:ea typeface="黑体" pitchFamily="2" charset="-122"/>
        </a:defRPr>
      </a:lvl8pPr>
      <a:lvl9pPr marL="1828800" algn="l" rtl="0" fontAlgn="base">
        <a:spcBef>
          <a:spcPct val="0"/>
        </a:spcBef>
        <a:spcAft>
          <a:spcPct val="0"/>
        </a:spcAft>
        <a:defRPr sz="3600">
          <a:solidFill>
            <a:srgbClr val="FF3300"/>
          </a:solidFill>
          <a:latin typeface="Arial" charset="0"/>
          <a:ea typeface="黑体" pitchFamily="2" charset="-122"/>
        </a:defRPr>
      </a:lvl9pPr>
    </p:titleStyle>
    <p:bodyStyle>
      <a:lvl1pPr marL="342900" indent="-342900" algn="l" rtl="0" eaLnBrk="0" fontAlgn="base" hangingPunct="0">
        <a:spcBef>
          <a:spcPct val="20000"/>
        </a:spcBef>
        <a:spcAft>
          <a:spcPct val="0"/>
        </a:spcAft>
        <a:buBlip>
          <a:blip r:embed="rId17"/>
        </a:buBlip>
        <a:defRPr sz="2400">
          <a:solidFill>
            <a:srgbClr val="0000C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image" Target="../media/image59.emf"/><Relationship Id="rId18" Type="http://schemas.openxmlformats.org/officeDocument/2006/relationships/image" Target="../media/image64.emf"/><Relationship Id="rId26" Type="http://schemas.openxmlformats.org/officeDocument/2006/relationships/image" Target="../media/image72.emf"/><Relationship Id="rId39" Type="http://schemas.openxmlformats.org/officeDocument/2006/relationships/image" Target="../media/image85.emf"/><Relationship Id="rId21" Type="http://schemas.openxmlformats.org/officeDocument/2006/relationships/image" Target="../media/image67.emf"/><Relationship Id="rId34" Type="http://schemas.openxmlformats.org/officeDocument/2006/relationships/image" Target="../media/image80.emf"/><Relationship Id="rId42" Type="http://schemas.openxmlformats.org/officeDocument/2006/relationships/image" Target="../media/image88.emf"/><Relationship Id="rId7" Type="http://schemas.openxmlformats.org/officeDocument/2006/relationships/image" Target="../media/image53.png"/><Relationship Id="rId2" Type="http://schemas.openxmlformats.org/officeDocument/2006/relationships/notesSlide" Target="../notesSlides/notesSlide20.xml"/><Relationship Id="rId16" Type="http://schemas.openxmlformats.org/officeDocument/2006/relationships/image" Target="../media/image62.emf"/><Relationship Id="rId29" Type="http://schemas.openxmlformats.org/officeDocument/2006/relationships/image" Target="../media/image75.emf"/><Relationship Id="rId1" Type="http://schemas.openxmlformats.org/officeDocument/2006/relationships/slideLayout" Target="../slideLayouts/slideLayout2.xml"/><Relationship Id="rId6" Type="http://schemas.openxmlformats.org/officeDocument/2006/relationships/image" Target="../media/image52.emf"/><Relationship Id="rId11" Type="http://schemas.openxmlformats.org/officeDocument/2006/relationships/image" Target="../media/image57.emf"/><Relationship Id="rId24" Type="http://schemas.openxmlformats.org/officeDocument/2006/relationships/image" Target="../media/image70.emf"/><Relationship Id="rId32" Type="http://schemas.openxmlformats.org/officeDocument/2006/relationships/image" Target="../media/image78.emf"/><Relationship Id="rId37" Type="http://schemas.openxmlformats.org/officeDocument/2006/relationships/image" Target="../media/image83.emf"/><Relationship Id="rId40" Type="http://schemas.openxmlformats.org/officeDocument/2006/relationships/image" Target="../media/image86.emf"/><Relationship Id="rId45" Type="http://schemas.openxmlformats.org/officeDocument/2006/relationships/image" Target="../media/image91.emf"/><Relationship Id="rId5" Type="http://schemas.openxmlformats.org/officeDocument/2006/relationships/image" Target="../media/image51.emf"/><Relationship Id="rId15" Type="http://schemas.openxmlformats.org/officeDocument/2006/relationships/image" Target="../media/image61.emf"/><Relationship Id="rId23" Type="http://schemas.openxmlformats.org/officeDocument/2006/relationships/image" Target="../media/image69.emf"/><Relationship Id="rId28" Type="http://schemas.openxmlformats.org/officeDocument/2006/relationships/image" Target="../media/image74.emf"/><Relationship Id="rId36" Type="http://schemas.openxmlformats.org/officeDocument/2006/relationships/image" Target="../media/image82.emf"/><Relationship Id="rId10" Type="http://schemas.openxmlformats.org/officeDocument/2006/relationships/image" Target="../media/image56.emf"/><Relationship Id="rId19" Type="http://schemas.openxmlformats.org/officeDocument/2006/relationships/image" Target="../media/image65.emf"/><Relationship Id="rId31" Type="http://schemas.openxmlformats.org/officeDocument/2006/relationships/image" Target="../media/image77.emf"/><Relationship Id="rId44" Type="http://schemas.openxmlformats.org/officeDocument/2006/relationships/image" Target="../media/image90.png"/><Relationship Id="rId4" Type="http://schemas.openxmlformats.org/officeDocument/2006/relationships/image" Target="../media/image50.emf"/><Relationship Id="rId9" Type="http://schemas.openxmlformats.org/officeDocument/2006/relationships/image" Target="../media/image55.emf"/><Relationship Id="rId14" Type="http://schemas.openxmlformats.org/officeDocument/2006/relationships/image" Target="../media/image60.emf"/><Relationship Id="rId22" Type="http://schemas.openxmlformats.org/officeDocument/2006/relationships/image" Target="../media/image68.emf"/><Relationship Id="rId27" Type="http://schemas.openxmlformats.org/officeDocument/2006/relationships/image" Target="../media/image73.emf"/><Relationship Id="rId30" Type="http://schemas.openxmlformats.org/officeDocument/2006/relationships/image" Target="../media/image76.emf"/><Relationship Id="rId35" Type="http://schemas.openxmlformats.org/officeDocument/2006/relationships/image" Target="../media/image81.emf"/><Relationship Id="rId43" Type="http://schemas.openxmlformats.org/officeDocument/2006/relationships/image" Target="../media/image89.emf"/><Relationship Id="rId8" Type="http://schemas.openxmlformats.org/officeDocument/2006/relationships/image" Target="../media/image54.emf"/><Relationship Id="rId3" Type="http://schemas.openxmlformats.org/officeDocument/2006/relationships/image" Target="../media/image49.emf"/><Relationship Id="rId12" Type="http://schemas.openxmlformats.org/officeDocument/2006/relationships/image" Target="../media/image58.emf"/><Relationship Id="rId17" Type="http://schemas.openxmlformats.org/officeDocument/2006/relationships/image" Target="../media/image63.emf"/><Relationship Id="rId25" Type="http://schemas.openxmlformats.org/officeDocument/2006/relationships/image" Target="../media/image71.emf"/><Relationship Id="rId33" Type="http://schemas.openxmlformats.org/officeDocument/2006/relationships/image" Target="../media/image79.emf"/><Relationship Id="rId38" Type="http://schemas.openxmlformats.org/officeDocument/2006/relationships/image" Target="../media/image84.emf"/><Relationship Id="rId46" Type="http://schemas.openxmlformats.org/officeDocument/2006/relationships/image" Target="../media/image92.emf"/><Relationship Id="rId20" Type="http://schemas.openxmlformats.org/officeDocument/2006/relationships/image" Target="../media/image66.emf"/><Relationship Id="rId41" Type="http://schemas.openxmlformats.org/officeDocument/2006/relationships/image" Target="../media/image8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242"/>
          <p:cNvGrpSpPr/>
          <p:nvPr/>
        </p:nvGrpSpPr>
        <p:grpSpPr>
          <a:xfrm>
            <a:off x="1928794" y="3713517"/>
            <a:ext cx="7215206" cy="3144483"/>
            <a:chOff x="2500298" y="1785926"/>
            <a:chExt cx="1928794" cy="3144483"/>
          </a:xfrm>
        </p:grpSpPr>
        <p:cxnSp>
          <p:nvCxnSpPr>
            <p:cNvPr id="244" name="直接连接符 243"/>
            <p:cNvCxnSpPr/>
            <p:nvPr/>
          </p:nvCxnSpPr>
          <p:spPr>
            <a:xfrm>
              <a:off x="2500298" y="1785926"/>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2500298" y="1866523"/>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500298" y="1947120"/>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500298" y="2027717"/>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500298" y="2108314"/>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2500298" y="2188911"/>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500298" y="226950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500298" y="2350105"/>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500298" y="2430702"/>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2500298" y="2591896"/>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2500298" y="2753090"/>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2500298" y="2511299"/>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2500298" y="2672493"/>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2500298" y="2833687"/>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2500298" y="2994881"/>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2500298" y="3156075"/>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2500298" y="3317269"/>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2500298" y="3559060"/>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2500298" y="3639657"/>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2500298" y="3720254"/>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2500298" y="3800851"/>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2500298" y="388144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500298" y="2914284"/>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500298" y="307547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500298" y="3236672"/>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2500298" y="3397866"/>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500298" y="3478463"/>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500298" y="4042642"/>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500298" y="4203836"/>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2500298" y="4365030"/>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2500298" y="4606821"/>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2500298" y="468741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2500298" y="4768015"/>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2500298" y="4848612"/>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500298" y="492919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500298" y="3962045"/>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500298" y="4123239"/>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2500298" y="4284433"/>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2500298" y="4445627"/>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2500298" y="4526224"/>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 name="组合 201"/>
          <p:cNvGrpSpPr/>
          <p:nvPr/>
        </p:nvGrpSpPr>
        <p:grpSpPr>
          <a:xfrm>
            <a:off x="0" y="0"/>
            <a:ext cx="1928794" cy="3144483"/>
            <a:chOff x="2500298" y="1785926"/>
            <a:chExt cx="1928794" cy="3144483"/>
          </a:xfrm>
        </p:grpSpPr>
        <p:cxnSp>
          <p:nvCxnSpPr>
            <p:cNvPr id="203" name="直接连接符 202"/>
            <p:cNvCxnSpPr/>
            <p:nvPr/>
          </p:nvCxnSpPr>
          <p:spPr>
            <a:xfrm>
              <a:off x="2500298" y="1785926"/>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2500298" y="1866523"/>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2500298" y="1947120"/>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500298" y="2027717"/>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2500298" y="2108314"/>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500298" y="2188911"/>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2500298" y="226950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500298" y="2350105"/>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500298" y="2430702"/>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500298" y="2591896"/>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2500298" y="2753090"/>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2500298" y="2511299"/>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2500298" y="2672493"/>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2500298" y="2833687"/>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2500298" y="2994881"/>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500298" y="3156075"/>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500298" y="3317269"/>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500298" y="3559060"/>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2500298" y="3639657"/>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2500298" y="3720254"/>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2500298" y="3800851"/>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2500298" y="388144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2500298" y="2914284"/>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500298" y="307547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500298" y="3236672"/>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500298" y="3397866"/>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2500298" y="3478463"/>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500298" y="4042642"/>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500298" y="4203836"/>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500298" y="4365030"/>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2500298" y="4606821"/>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2500298" y="468741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2500298" y="4768015"/>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2500298" y="4848612"/>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2500298" y="4929198"/>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500298" y="3962045"/>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500298" y="4123239"/>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500298" y="4284433"/>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2500298" y="4445627"/>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2500298" y="4526224"/>
              <a:ext cx="1928794" cy="1211"/>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30" name="Rectangle 2"/>
          <p:cNvSpPr txBox="1">
            <a:spLocks noChangeArrowheads="1"/>
          </p:cNvSpPr>
          <p:nvPr/>
        </p:nvSpPr>
        <p:spPr bwMode="gray">
          <a:xfrm>
            <a:off x="1475656" y="72807"/>
            <a:ext cx="6705600" cy="1012825"/>
          </a:xfrm>
          <a:prstGeom prst="rect">
            <a:avLst/>
          </a:prstGeom>
        </p:spPr>
        <p:txBody>
          <a:bodyPr/>
          <a:lstStyle>
            <a:lvl1pPr algn="ctr">
              <a:defRPr sz="3600" b="1">
                <a:solidFill>
                  <a:schemeClr val="tx2"/>
                </a:solidFill>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4000" dirty="0" smtClean="0">
                <a:solidFill>
                  <a:srgbClr val="1F497D"/>
                </a:solidFill>
                <a:latin typeface="Calibri" pitchFamily="34" charset="0"/>
                <a:ea typeface="+mj-ea"/>
                <a:cs typeface="+mj-cs"/>
              </a:rPr>
              <a:t>Pre-Stack Kirchhoff Time Migration on Hadoop and Spark</a:t>
            </a:r>
            <a:endParaRPr kumimoji="0" lang="en-US" altLang="zh-CN" sz="4000" b="1" i="0" u="none" strike="noStrike" kern="1200" cap="none" spc="0" normalizeH="0" baseline="0" noProof="0" dirty="0">
              <a:ln>
                <a:noFill/>
              </a:ln>
              <a:solidFill>
                <a:srgbClr val="1F497D"/>
              </a:solidFill>
              <a:effectLst/>
              <a:uLnTx/>
              <a:uFillTx/>
              <a:latin typeface="Calibri" pitchFamily="34" charset="0"/>
              <a:ea typeface="+mj-ea"/>
              <a:cs typeface="+mj-cs"/>
            </a:endParaRPr>
          </a:p>
        </p:txBody>
      </p:sp>
      <p:sp>
        <p:nvSpPr>
          <p:cNvPr id="92" name="TextBox 91"/>
          <p:cNvSpPr txBox="1"/>
          <p:nvPr/>
        </p:nvSpPr>
        <p:spPr>
          <a:xfrm>
            <a:off x="2296112" y="1928822"/>
            <a:ext cx="6740384" cy="461665"/>
          </a:xfrm>
          <a:prstGeom prst="rect">
            <a:avLst/>
          </a:prstGeom>
          <a:noFill/>
        </p:spPr>
        <p:txBody>
          <a:bodyPr wrap="square" rtlCol="0">
            <a:spAutoFit/>
          </a:bodyPr>
          <a:lstStyle/>
          <a:p>
            <a:r>
              <a:rPr lang="en-US" altLang="zh-CN" sz="2400" b="1" dirty="0" smtClean="0">
                <a:solidFill>
                  <a:srgbClr val="17375E"/>
                </a:solidFill>
                <a:latin typeface="Narkisim" pitchFamily="34" charset="-79"/>
                <a:cs typeface="Narkisim" pitchFamily="34" charset="-79"/>
              </a:rPr>
              <a:t>Yang Chen</a:t>
            </a:r>
            <a:r>
              <a:rPr lang="en-US" altLang="zh-CN" sz="2400" dirty="0" smtClean="0">
                <a:solidFill>
                  <a:srgbClr val="17375E"/>
                </a:solidFill>
                <a:latin typeface="Narkisim" pitchFamily="34" charset="-79"/>
                <a:cs typeface="Narkisim" pitchFamily="34" charset="-79"/>
              </a:rPr>
              <a:t>, Tang </a:t>
            </a:r>
            <a:r>
              <a:rPr lang="en-US" altLang="zh-CN" sz="2400" dirty="0" err="1" smtClean="0">
                <a:solidFill>
                  <a:srgbClr val="17375E"/>
                </a:solidFill>
                <a:latin typeface="Narkisim" pitchFamily="34" charset="-79"/>
                <a:cs typeface="Narkisim" pitchFamily="34" charset="-79"/>
              </a:rPr>
              <a:t>Jie</a:t>
            </a:r>
            <a:r>
              <a:rPr lang="en-US" altLang="zh-CN" sz="2400" dirty="0" smtClean="0">
                <a:solidFill>
                  <a:srgbClr val="17375E"/>
                </a:solidFill>
                <a:latin typeface="Narkisim" pitchFamily="34" charset="-79"/>
                <a:cs typeface="Narkisim" pitchFamily="34" charset="-79"/>
              </a:rPr>
              <a:t>, Gao </a:t>
            </a:r>
            <a:r>
              <a:rPr lang="en-US" altLang="zh-CN" sz="2400" dirty="0" err="1" smtClean="0">
                <a:solidFill>
                  <a:srgbClr val="17375E"/>
                </a:solidFill>
                <a:latin typeface="Narkisim" pitchFamily="34" charset="-79"/>
                <a:cs typeface="Narkisim" pitchFamily="34" charset="-79"/>
              </a:rPr>
              <a:t>Heng</a:t>
            </a:r>
            <a:r>
              <a:rPr lang="en-US" altLang="zh-CN" sz="2400" dirty="0" smtClean="0">
                <a:solidFill>
                  <a:srgbClr val="17375E"/>
                </a:solidFill>
                <a:latin typeface="Narkisim" pitchFamily="34" charset="-79"/>
                <a:cs typeface="Narkisim" pitchFamily="34" charset="-79"/>
              </a:rPr>
              <a:t>, Wu </a:t>
            </a:r>
            <a:r>
              <a:rPr lang="en-US" altLang="zh-CN" sz="2400" dirty="0" err="1" smtClean="0">
                <a:solidFill>
                  <a:srgbClr val="17375E"/>
                </a:solidFill>
                <a:latin typeface="Narkisim" pitchFamily="34" charset="-79"/>
                <a:cs typeface="Narkisim" pitchFamily="34" charset="-79"/>
              </a:rPr>
              <a:t>Gangshan</a:t>
            </a:r>
            <a:endParaRPr lang="zh-CN" altLang="en-US" sz="2400" dirty="0">
              <a:solidFill>
                <a:srgbClr val="17375E"/>
              </a:solidFill>
              <a:latin typeface="Narkisim" pitchFamily="34" charset="-79"/>
              <a:cs typeface="Narkisim" pitchFamily="34" charset="-79"/>
            </a:endParaRPr>
          </a:p>
        </p:txBody>
      </p:sp>
      <p:pic>
        <p:nvPicPr>
          <p:cNvPr id="15362" name="Picture 2" descr="http://www.nju.edu.cn/cps/site/newweb/foreground/images/dist_02.jpg"/>
          <p:cNvPicPr>
            <a:picLocks noChangeAspect="1" noChangeArrowheads="1"/>
          </p:cNvPicPr>
          <p:nvPr/>
        </p:nvPicPr>
        <p:blipFill>
          <a:blip r:embed="rId3"/>
          <a:srcRect l="32280"/>
          <a:stretch>
            <a:fillRect/>
          </a:stretch>
        </p:blipFill>
        <p:spPr bwMode="auto">
          <a:xfrm>
            <a:off x="0" y="4605899"/>
            <a:ext cx="6894140" cy="1960880"/>
          </a:xfrm>
          <a:prstGeom prst="rect">
            <a:avLst/>
          </a:prstGeom>
          <a:noFill/>
        </p:spPr>
      </p:pic>
      <p:sp>
        <p:nvSpPr>
          <p:cNvPr id="25" name="Rectangle 19"/>
          <p:cNvSpPr>
            <a:spLocks noChangeArrowheads="1"/>
          </p:cNvSpPr>
          <p:nvPr/>
        </p:nvSpPr>
        <p:spPr bwMode="gray">
          <a:xfrm>
            <a:off x="0" y="2357430"/>
            <a:ext cx="9144000" cy="1928826"/>
          </a:xfrm>
          <a:prstGeom prst="rect">
            <a:avLst/>
          </a:prstGeom>
          <a:solidFill>
            <a:srgbClr val="003366"/>
          </a:solidFill>
          <a:ln w="9525">
            <a:noFill/>
            <a:miter lim="800000"/>
            <a:headEnd/>
            <a:tailEnd/>
          </a:ln>
          <a:effectLst/>
        </p:spPr>
        <p:txBody>
          <a:bodyPr wrap="none" anchor="ctr"/>
          <a:lstStyle/>
          <a:p>
            <a:endParaRPr lang="zh-CN" altLang="en-US"/>
          </a:p>
        </p:txBody>
      </p:sp>
      <p:sp>
        <p:nvSpPr>
          <p:cNvPr id="26" name="Freeform 20"/>
          <p:cNvSpPr>
            <a:spLocks/>
          </p:cNvSpPr>
          <p:nvPr/>
        </p:nvSpPr>
        <p:spPr bwMode="gray">
          <a:xfrm>
            <a:off x="1928794" y="2628671"/>
            <a:ext cx="7215206" cy="1386345"/>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rgbClr val="A0C4B5">
              <a:alpha val="72941"/>
            </a:srgbClr>
          </a:solidFill>
          <a:ln w="9525">
            <a:noFill/>
            <a:round/>
            <a:headEnd/>
            <a:tailEnd/>
          </a:ln>
          <a:effectLst/>
        </p:spPr>
        <p:txBody>
          <a:bodyPr/>
          <a:lstStyle/>
          <a:p>
            <a:endParaRPr lang="zh-CN" altLang="en-US" dirty="0"/>
          </a:p>
        </p:txBody>
      </p:sp>
      <p:sp>
        <p:nvSpPr>
          <p:cNvPr id="286" name="TextBox 285"/>
          <p:cNvSpPr txBox="1"/>
          <p:nvPr/>
        </p:nvSpPr>
        <p:spPr>
          <a:xfrm>
            <a:off x="3560316" y="2998821"/>
            <a:ext cx="3929090" cy="584775"/>
          </a:xfrm>
          <a:prstGeom prst="rect">
            <a:avLst/>
          </a:prstGeom>
          <a:noFill/>
        </p:spPr>
        <p:txBody>
          <a:bodyPr wrap="square" rtlCol="0">
            <a:spAutoFit/>
          </a:bodyPr>
          <a:lstStyle/>
          <a:p>
            <a:pPr algn="ctr"/>
            <a:r>
              <a:rPr lang="en-US" altLang="zh-CN" sz="3200" dirty="0" smtClean="0">
                <a:solidFill>
                  <a:schemeClr val="bg1"/>
                </a:solidFill>
              </a:rPr>
              <a:t>Nanjing University</a:t>
            </a:r>
            <a:endParaRPr lang="zh-CN" altLang="en-US" sz="3200" dirty="0">
              <a:solidFill>
                <a:schemeClr val="bg1"/>
              </a:solidFill>
            </a:endParaRPr>
          </a:p>
        </p:txBody>
      </p:sp>
      <p:pic>
        <p:nvPicPr>
          <p:cNvPr id="15364" name="Picture 4"/>
          <p:cNvPicPr>
            <a:picLocks noChangeAspect="1" noChangeArrowheads="1"/>
          </p:cNvPicPr>
          <p:nvPr/>
        </p:nvPicPr>
        <p:blipFill>
          <a:blip r:embed="rId4"/>
          <a:srcRect/>
          <a:stretch>
            <a:fillRect/>
          </a:stretch>
        </p:blipFill>
        <p:spPr bwMode="auto">
          <a:xfrm>
            <a:off x="7313127" y="4824339"/>
            <a:ext cx="1447800" cy="1524000"/>
          </a:xfrm>
          <a:prstGeom prst="rect">
            <a:avLst/>
          </a:prstGeom>
          <a:noFill/>
          <a:ln w="9525">
            <a:noFill/>
            <a:miter lim="800000"/>
            <a:headEnd/>
            <a:tailEnd/>
          </a:ln>
          <a:effectLst/>
        </p:spPr>
      </p:pic>
      <p:sp>
        <p:nvSpPr>
          <p:cNvPr id="98" name="AutoShape 21"/>
          <p:cNvSpPr>
            <a:spLocks noChangeArrowheads="1"/>
          </p:cNvSpPr>
          <p:nvPr/>
        </p:nvSpPr>
        <p:spPr bwMode="gray">
          <a:xfrm>
            <a:off x="2025427" y="2094346"/>
            <a:ext cx="146304" cy="128016"/>
          </a:xfrm>
          <a:prstGeom prst="hexagon">
            <a:avLst>
              <a:gd name="adj" fmla="val 28571"/>
              <a:gd name="vf" fmla="val 115470"/>
            </a:avLst>
          </a:prstGeom>
          <a:solidFill>
            <a:srgbClr val="1F497D"/>
          </a:solidFill>
          <a:ln w="9525">
            <a:noFill/>
            <a:miter lim="800000"/>
            <a:headEnd/>
            <a:tailEnd/>
          </a:ln>
          <a:effectLst/>
        </p:spPr>
        <p:txBody>
          <a:bodyPr wrap="none" anchor="ctr"/>
          <a:lstStyle/>
          <a:p>
            <a:endParaRPr lang="zh-CN" altLang="en-US"/>
          </a:p>
        </p:txBody>
      </p:sp>
      <p:sp>
        <p:nvSpPr>
          <p:cNvPr id="99" name="AutoShape 22"/>
          <p:cNvSpPr>
            <a:spLocks noChangeArrowheads="1"/>
          </p:cNvSpPr>
          <p:nvPr/>
        </p:nvSpPr>
        <p:spPr bwMode="gray">
          <a:xfrm>
            <a:off x="2123728" y="2031754"/>
            <a:ext cx="146304" cy="128016"/>
          </a:xfrm>
          <a:prstGeom prst="hexagon">
            <a:avLst>
              <a:gd name="adj" fmla="val 28571"/>
              <a:gd name="vf" fmla="val 115470"/>
            </a:avLst>
          </a:prstGeom>
          <a:solidFill>
            <a:srgbClr val="1F497D"/>
          </a:solidFill>
          <a:ln w="9525">
            <a:noFill/>
            <a:miter lim="800000"/>
            <a:headEnd/>
            <a:tailEnd/>
          </a:ln>
          <a:effectLst/>
        </p:spPr>
        <p:txBody>
          <a:bodyPr wrap="none" anchor="ctr"/>
          <a:lstStyle/>
          <a:p>
            <a:endParaRPr lang="zh-CN" altLang="en-US"/>
          </a:p>
        </p:txBody>
      </p:sp>
      <p:sp>
        <p:nvSpPr>
          <p:cNvPr id="100" name="AutoShape 23"/>
          <p:cNvSpPr>
            <a:spLocks noChangeArrowheads="1"/>
          </p:cNvSpPr>
          <p:nvPr/>
        </p:nvSpPr>
        <p:spPr bwMode="gray">
          <a:xfrm>
            <a:off x="2136768" y="2151136"/>
            <a:ext cx="146304" cy="128016"/>
          </a:xfrm>
          <a:prstGeom prst="hexagon">
            <a:avLst>
              <a:gd name="adj" fmla="val 28571"/>
              <a:gd name="vf" fmla="val 115470"/>
            </a:avLst>
          </a:prstGeom>
          <a:solidFill>
            <a:srgbClr val="1F497D"/>
          </a:solidFill>
          <a:ln w="9525">
            <a:noFill/>
            <a:miter lim="800000"/>
            <a:headEnd/>
            <a:tailEnd/>
          </a:ln>
          <a:effectLst/>
        </p:spPr>
        <p:txBody>
          <a:bodyPr wrap="none" anchor="ctr"/>
          <a:lstStyle/>
          <a:p>
            <a:endParaRPr lang="zh-CN" altLang="en-US"/>
          </a:p>
        </p:txBody>
      </p:sp>
      <p:pic>
        <p:nvPicPr>
          <p:cNvPr id="5" name="图片 4"/>
          <p:cNvPicPr>
            <a:picLocks noChangeAspect="1"/>
          </p:cNvPicPr>
          <p:nvPr/>
        </p:nvPicPr>
        <p:blipFill>
          <a:blip r:embed="rId5"/>
          <a:stretch>
            <a:fillRect/>
          </a:stretch>
        </p:blipFill>
        <p:spPr>
          <a:xfrm>
            <a:off x="151204" y="383009"/>
            <a:ext cx="1626385" cy="11517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50081" y="4612218"/>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Conclusion</a:t>
            </a:r>
            <a:endParaRPr lang="zh-CN" altLang="en-US" sz="3600" dirty="0">
              <a:solidFill>
                <a:schemeClr val="tx1"/>
              </a:solidFill>
            </a:endParaRPr>
          </a:p>
        </p:txBody>
      </p:sp>
      <p:sp>
        <p:nvSpPr>
          <p:cNvPr id="5" name="圆角矩形 4"/>
          <p:cNvSpPr/>
          <p:nvPr/>
        </p:nvSpPr>
        <p:spPr>
          <a:xfrm>
            <a:off x="1043608" y="1391211"/>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Introduction</a:t>
            </a:r>
            <a:endParaRPr lang="zh-CN" altLang="en-US" sz="3600" dirty="0">
              <a:solidFill>
                <a:schemeClr val="tx1"/>
              </a:solidFill>
            </a:endParaRPr>
          </a:p>
        </p:txBody>
      </p:sp>
      <p:sp>
        <p:nvSpPr>
          <p:cNvPr id="6" name="圆角矩形 5"/>
          <p:cNvSpPr/>
          <p:nvPr/>
        </p:nvSpPr>
        <p:spPr>
          <a:xfrm>
            <a:off x="1065047" y="2450804"/>
            <a:ext cx="5695104" cy="720080"/>
          </a:xfrm>
          <a:prstGeom prst="roundRect">
            <a:avLst/>
          </a:prstGeom>
          <a:solidFill>
            <a:srgbClr val="FFC00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Hadoop </a:t>
            </a:r>
            <a:endParaRPr lang="zh-CN" altLang="en-US" sz="3600" dirty="0">
              <a:solidFill>
                <a:schemeClr val="tx1"/>
              </a:solidFill>
            </a:endParaRPr>
          </a:p>
        </p:txBody>
      </p:sp>
      <p:sp>
        <p:nvSpPr>
          <p:cNvPr id="7" name="圆角矩形 6"/>
          <p:cNvSpPr/>
          <p:nvPr/>
        </p:nvSpPr>
        <p:spPr>
          <a:xfrm>
            <a:off x="1091869" y="3478524"/>
            <a:ext cx="5328592"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Spark</a:t>
            </a:r>
            <a:endParaRPr lang="zh-CN" altLang="en-US" sz="3600" dirty="0">
              <a:solidFill>
                <a:schemeClr val="tx1"/>
              </a:solidFill>
            </a:endParaRPr>
          </a:p>
        </p:txBody>
      </p:sp>
      <p:cxnSp>
        <p:nvCxnSpPr>
          <p:cNvPr id="8" name="直接连接符 7"/>
          <p:cNvCxnSpPr/>
          <p:nvPr/>
        </p:nvCxnSpPr>
        <p:spPr>
          <a:xfrm>
            <a:off x="611560" y="1772816"/>
            <a:ext cx="6473" cy="319944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18033" y="1777156"/>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22280" y="2813079"/>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18033" y="3835261"/>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18033" y="4972258"/>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55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Kirchhoff on Hadoop</a:t>
            </a:r>
            <a:endParaRPr lang="zh-CN" altLang="en-US" dirty="0"/>
          </a:p>
        </p:txBody>
      </p:sp>
      <p:sp>
        <p:nvSpPr>
          <p:cNvPr id="4" name="圆角矩形 3"/>
          <p:cNvSpPr/>
          <p:nvPr/>
        </p:nvSpPr>
        <p:spPr>
          <a:xfrm>
            <a:off x="467544" y="1268760"/>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b="1" dirty="0" smtClean="0">
                <a:solidFill>
                  <a:schemeClr val="tx1"/>
                </a:solidFill>
              </a:rPr>
              <a:t>How to split input data?</a:t>
            </a:r>
            <a:endParaRPr lang="zh-CN" altLang="en-US" sz="2400" b="1" dirty="0">
              <a:solidFill>
                <a:schemeClr val="tx1"/>
              </a:solidFill>
            </a:endParaRPr>
          </a:p>
        </p:txBody>
      </p:sp>
      <p:pic>
        <p:nvPicPr>
          <p:cNvPr id="7" name="图片 6"/>
          <p:cNvPicPr>
            <a:picLocks noChangeAspect="1"/>
          </p:cNvPicPr>
          <p:nvPr/>
        </p:nvPicPr>
        <p:blipFill>
          <a:blip r:embed="rId2"/>
          <a:stretch>
            <a:fillRect/>
          </a:stretch>
        </p:blipFill>
        <p:spPr>
          <a:xfrm>
            <a:off x="4377744" y="2996975"/>
            <a:ext cx="4238625" cy="714375"/>
          </a:xfrm>
          <a:prstGeom prst="rect">
            <a:avLst/>
          </a:prstGeom>
        </p:spPr>
      </p:pic>
      <p:sp>
        <p:nvSpPr>
          <p:cNvPr id="8" name="线形标注 1 7"/>
          <p:cNvSpPr/>
          <p:nvPr/>
        </p:nvSpPr>
        <p:spPr>
          <a:xfrm>
            <a:off x="5220071" y="3933056"/>
            <a:ext cx="2880319" cy="1730694"/>
          </a:xfrm>
          <a:prstGeom prst="borderCallout1">
            <a:avLst>
              <a:gd name="adj1" fmla="val 18750"/>
              <a:gd name="adj2" fmla="val -8333"/>
              <a:gd name="adj3" fmla="val -24165"/>
              <a:gd name="adj4" fmla="val -17318"/>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S</a:t>
            </a:r>
            <a:r>
              <a:rPr lang="en-US" altLang="zh-CN" baseline="-25000" dirty="0" smtClean="0">
                <a:solidFill>
                  <a:schemeClr val="tx1"/>
                </a:solidFill>
              </a:rPr>
              <a:t>i</a:t>
            </a:r>
            <a:r>
              <a:rPr lang="en-US" altLang="zh-CN" dirty="0" smtClean="0">
                <a:solidFill>
                  <a:schemeClr val="tx1"/>
                </a:solidFill>
              </a:rPr>
              <a:t> is a input file. </a:t>
            </a:r>
          </a:p>
          <a:p>
            <a:r>
              <a:rPr lang="en-US" altLang="zh-CN" dirty="0" smtClean="0">
                <a:solidFill>
                  <a:schemeClr val="tx1"/>
                </a:solidFill>
              </a:rPr>
              <a:t>M is the memory of mapper.</a:t>
            </a:r>
          </a:p>
          <a:p>
            <a:r>
              <a:rPr lang="en-US" altLang="zh-CN" dirty="0" err="1" smtClean="0">
                <a:solidFill>
                  <a:schemeClr val="tx1"/>
                </a:solidFill>
              </a:rPr>
              <a:t>r</a:t>
            </a:r>
            <a:r>
              <a:rPr lang="en-US" altLang="zh-CN" baseline="-25000" dirty="0" err="1" smtClean="0">
                <a:solidFill>
                  <a:schemeClr val="tx1"/>
                </a:solidFill>
              </a:rPr>
              <a:t>n</a:t>
            </a:r>
            <a:r>
              <a:rPr lang="en-US" altLang="zh-CN" dirty="0" smtClean="0">
                <a:solidFill>
                  <a:schemeClr val="tx1"/>
                </a:solidFill>
              </a:rPr>
              <a:t> is the number of reduce tasks.</a:t>
            </a:r>
          </a:p>
          <a:p>
            <a:r>
              <a:rPr lang="en-US" altLang="zh-CN" dirty="0" smtClean="0">
                <a:solidFill>
                  <a:schemeClr val="tx1"/>
                </a:solidFill>
              </a:rPr>
              <a:t>k is the parameter.</a:t>
            </a:r>
            <a:endParaRPr lang="zh-CN" altLang="en-US" dirty="0">
              <a:solidFill>
                <a:schemeClr val="tx1"/>
              </a:solidFill>
            </a:endParaRPr>
          </a:p>
        </p:txBody>
      </p:sp>
      <p:grpSp>
        <p:nvGrpSpPr>
          <p:cNvPr id="18" name="组合 17"/>
          <p:cNvGrpSpPr/>
          <p:nvPr/>
        </p:nvGrpSpPr>
        <p:grpSpPr>
          <a:xfrm>
            <a:off x="5220071" y="908720"/>
            <a:ext cx="2880320" cy="2088255"/>
            <a:chOff x="5220071" y="908720"/>
            <a:chExt cx="2880320" cy="2088255"/>
          </a:xfrm>
        </p:grpSpPr>
        <p:sp>
          <p:nvSpPr>
            <p:cNvPr id="6" name="线形标注 1 5"/>
            <p:cNvSpPr/>
            <p:nvPr/>
          </p:nvSpPr>
          <p:spPr>
            <a:xfrm>
              <a:off x="5220072" y="908720"/>
              <a:ext cx="2880319" cy="2088255"/>
            </a:xfrm>
            <a:prstGeom prst="borderCallout1">
              <a:avLst>
                <a:gd name="adj1" fmla="val 18750"/>
                <a:gd name="adj2" fmla="val -8333"/>
                <a:gd name="adj3" fmla="val 30768"/>
                <a:gd name="adj4" fmla="val -27457"/>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According to the official, number of mappers should be 10-100.</a:t>
              </a:r>
            </a:p>
            <a:p>
              <a:r>
                <a:rPr lang="en-US" altLang="zh-CN" dirty="0" smtClean="0">
                  <a:solidFill>
                    <a:schemeClr val="tx1"/>
                  </a:solidFill>
                </a:rPr>
                <a:t>one map task corresponds to a core.</a:t>
              </a:r>
            </a:p>
            <a:p>
              <a:r>
                <a:rPr lang="en-US" altLang="zh-CN" dirty="0" smtClean="0">
                  <a:solidFill>
                    <a:schemeClr val="tx1"/>
                  </a:solidFill>
                </a:rPr>
                <a:t>We should not split trace data into two parts.</a:t>
              </a:r>
            </a:p>
            <a:p>
              <a:endParaRPr lang="zh-CN" altLang="en-US" dirty="0">
                <a:solidFill>
                  <a:schemeClr val="tx1"/>
                </a:solidFill>
              </a:endParaRPr>
            </a:p>
          </p:txBody>
        </p:sp>
        <p:cxnSp>
          <p:nvCxnSpPr>
            <p:cNvPr id="10" name="直接连接符 9"/>
            <p:cNvCxnSpPr/>
            <p:nvPr/>
          </p:nvCxnSpPr>
          <p:spPr>
            <a:xfrm>
              <a:off x="5220072" y="1700808"/>
              <a:ext cx="2878899" cy="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220071" y="2204864"/>
              <a:ext cx="2878899" cy="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圆角矩形 18"/>
          <p:cNvSpPr/>
          <p:nvPr/>
        </p:nvSpPr>
        <p:spPr>
          <a:xfrm>
            <a:off x="467544" y="2772767"/>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b="1" dirty="0" smtClean="0">
                <a:solidFill>
                  <a:schemeClr val="tx1"/>
                </a:solidFill>
              </a:rPr>
              <a:t>Map task computing</a:t>
            </a:r>
            <a:r>
              <a:rPr lang="zh-CN" altLang="en-US" sz="2400" b="1" dirty="0" smtClean="0">
                <a:solidFill>
                  <a:schemeClr val="tx1"/>
                </a:solidFill>
              </a:rPr>
              <a:t>？</a:t>
            </a:r>
            <a:endParaRPr lang="zh-CN" altLang="en-US" sz="2400" b="1" dirty="0">
              <a:solidFill>
                <a:schemeClr val="tx1"/>
              </a:solidFill>
            </a:endParaRPr>
          </a:p>
        </p:txBody>
      </p:sp>
      <p:grpSp>
        <p:nvGrpSpPr>
          <p:cNvPr id="22" name="组合 21"/>
          <p:cNvGrpSpPr/>
          <p:nvPr/>
        </p:nvGrpSpPr>
        <p:grpSpPr>
          <a:xfrm>
            <a:off x="5204521" y="2092309"/>
            <a:ext cx="2894449" cy="2344803"/>
            <a:chOff x="5204521" y="2092309"/>
            <a:chExt cx="2894449" cy="2344803"/>
          </a:xfrm>
        </p:grpSpPr>
        <p:sp>
          <p:nvSpPr>
            <p:cNvPr id="20" name="线形标注 1 19"/>
            <p:cNvSpPr/>
            <p:nvPr/>
          </p:nvSpPr>
          <p:spPr>
            <a:xfrm>
              <a:off x="5218651" y="2092309"/>
              <a:ext cx="2880319" cy="2344803"/>
            </a:xfrm>
            <a:prstGeom prst="borderCallout1">
              <a:avLst>
                <a:gd name="adj1" fmla="val 18750"/>
                <a:gd name="adj2" fmla="val -8333"/>
                <a:gd name="adj3" fmla="val 39452"/>
                <a:gd name="adj4" fmla="val -28332"/>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We use multi-threads to compute data in map task.</a:t>
              </a:r>
            </a:p>
            <a:p>
              <a:r>
                <a:rPr lang="en-US" altLang="zh-CN" dirty="0" smtClean="0">
                  <a:solidFill>
                    <a:schemeClr val="tx1"/>
                  </a:solidFill>
                </a:rPr>
                <a:t>if Hyper-Threading is on, </a:t>
              </a:r>
            </a:p>
            <a:p>
              <a:r>
                <a:rPr lang="en-US" altLang="zh-CN" dirty="0" smtClean="0">
                  <a:solidFill>
                    <a:schemeClr val="tx1"/>
                  </a:solidFill>
                </a:rPr>
                <a:t>set 2*(threads - 2),</a:t>
              </a:r>
            </a:p>
            <a:p>
              <a:r>
                <a:rPr lang="en-US" altLang="zh-CN" dirty="0" smtClean="0">
                  <a:solidFill>
                    <a:schemeClr val="tx1"/>
                  </a:solidFill>
                </a:rPr>
                <a:t>else (threads - 2)</a:t>
              </a:r>
            </a:p>
            <a:p>
              <a:r>
                <a:rPr lang="en-US" altLang="zh-CN" dirty="0" smtClean="0">
                  <a:solidFill>
                    <a:schemeClr val="tx1"/>
                  </a:solidFill>
                </a:rPr>
                <a:t>Optimize computing with a matrix operations replace double cycles.</a:t>
              </a:r>
              <a:endParaRPr lang="zh-CN" altLang="en-US" dirty="0">
                <a:solidFill>
                  <a:schemeClr val="tx1"/>
                </a:solidFill>
              </a:endParaRPr>
            </a:p>
          </p:txBody>
        </p:sp>
        <p:cxnSp>
          <p:nvCxnSpPr>
            <p:cNvPr id="21" name="直接连接符 20"/>
            <p:cNvCxnSpPr/>
            <p:nvPr/>
          </p:nvCxnSpPr>
          <p:spPr>
            <a:xfrm>
              <a:off x="5204521" y="3542048"/>
              <a:ext cx="2878899" cy="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圆角矩形 22"/>
          <p:cNvSpPr/>
          <p:nvPr/>
        </p:nvSpPr>
        <p:spPr>
          <a:xfrm>
            <a:off x="479106" y="4276774"/>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b="1" dirty="0" smtClean="0">
                <a:solidFill>
                  <a:schemeClr val="tx1"/>
                </a:solidFill>
              </a:rPr>
              <a:t>Partition &amp; Sort</a:t>
            </a:r>
            <a:r>
              <a:rPr lang="zh-CN" altLang="en-US" sz="2400" b="1" dirty="0" smtClean="0">
                <a:solidFill>
                  <a:schemeClr val="tx1"/>
                </a:solidFill>
              </a:rPr>
              <a:t>？</a:t>
            </a:r>
            <a:endParaRPr lang="zh-CN" altLang="en-US" sz="2400" b="1" dirty="0">
              <a:solidFill>
                <a:schemeClr val="tx1"/>
              </a:solidFill>
            </a:endParaRPr>
          </a:p>
        </p:txBody>
      </p:sp>
      <p:pic>
        <p:nvPicPr>
          <p:cNvPr id="27" name="图片 26"/>
          <p:cNvPicPr>
            <a:picLocks noChangeAspect="1"/>
          </p:cNvPicPr>
          <p:nvPr/>
        </p:nvPicPr>
        <p:blipFill>
          <a:blip r:embed="rId3"/>
          <a:stretch>
            <a:fillRect/>
          </a:stretch>
        </p:blipFill>
        <p:spPr>
          <a:xfrm>
            <a:off x="5728701" y="1657091"/>
            <a:ext cx="1857375" cy="723900"/>
          </a:xfrm>
          <a:prstGeom prst="rect">
            <a:avLst/>
          </a:prstGeom>
        </p:spPr>
      </p:pic>
      <p:grpSp>
        <p:nvGrpSpPr>
          <p:cNvPr id="29" name="组合 28"/>
          <p:cNvGrpSpPr/>
          <p:nvPr/>
        </p:nvGrpSpPr>
        <p:grpSpPr>
          <a:xfrm>
            <a:off x="5204521" y="2669672"/>
            <a:ext cx="2893028" cy="2750074"/>
            <a:chOff x="5204521" y="2669672"/>
            <a:chExt cx="2893028" cy="2750074"/>
          </a:xfrm>
        </p:grpSpPr>
        <p:sp>
          <p:nvSpPr>
            <p:cNvPr id="25" name="线形标注 1 24"/>
            <p:cNvSpPr/>
            <p:nvPr/>
          </p:nvSpPr>
          <p:spPr>
            <a:xfrm>
              <a:off x="5217230" y="2669672"/>
              <a:ext cx="2880319" cy="2750074"/>
            </a:xfrm>
            <a:prstGeom prst="borderCallout1">
              <a:avLst>
                <a:gd name="adj1" fmla="val 18750"/>
                <a:gd name="adj2" fmla="val -8333"/>
                <a:gd name="adj3" fmla="val 65238"/>
                <a:gd name="adj4" fmla="val -25417"/>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The output traces should sort by id.</a:t>
              </a:r>
            </a:p>
            <a:p>
              <a:r>
                <a:rPr lang="en-US" altLang="zh-CN" dirty="0" smtClean="0">
                  <a:solidFill>
                    <a:schemeClr val="tx1"/>
                  </a:solidFill>
                </a:rPr>
                <a:t>So, we use the partition function to sort output trace into several group.</a:t>
              </a:r>
            </a:p>
            <a:p>
              <a:r>
                <a:rPr lang="en-US" altLang="zh-CN" dirty="0" smtClean="0">
                  <a:solidFill>
                    <a:schemeClr val="tx1"/>
                  </a:solidFill>
                </a:rPr>
                <a:t>Then use distribute algorithm to sort each group.</a:t>
              </a:r>
            </a:p>
            <a:p>
              <a:r>
                <a:rPr lang="en-US" altLang="zh-CN" dirty="0" smtClean="0">
                  <a:solidFill>
                    <a:schemeClr val="tx1"/>
                  </a:solidFill>
                </a:rPr>
                <a:t>Finally, write them to HDFS in turns.</a:t>
              </a:r>
              <a:endParaRPr lang="zh-CN" altLang="en-US" dirty="0">
                <a:solidFill>
                  <a:schemeClr val="tx1"/>
                </a:solidFill>
              </a:endParaRPr>
            </a:p>
          </p:txBody>
        </p:sp>
        <p:cxnSp>
          <p:nvCxnSpPr>
            <p:cNvPr id="28" name="直接连接符 27"/>
            <p:cNvCxnSpPr/>
            <p:nvPr/>
          </p:nvCxnSpPr>
          <p:spPr>
            <a:xfrm>
              <a:off x="5204521" y="3244191"/>
              <a:ext cx="2878899" cy="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318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22" presetClass="exit" presetSubtype="4" fill="hold" nodeType="withEffect">
                                  <p:stCondLst>
                                    <p:cond delay="0"/>
                                  </p:stCondLst>
                                  <p:childTnLst>
                                    <p:animEffect transition="out" filter="wipe(down)">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xit" presetSubtype="10" fill="hold" nodeType="clickEffect">
                                  <p:stCondLst>
                                    <p:cond delay="0"/>
                                  </p:stCondLst>
                                  <p:childTnLst>
                                    <p:animEffect transition="out" filter="randombar(horizontal)">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childTnLst>
                          </p:cTn>
                        </p:par>
                        <p:par>
                          <p:cTn id="55" fill="hold">
                            <p:stCondLst>
                              <p:cond delay="500"/>
                            </p:stCondLst>
                            <p:childTnLst>
                              <p:par>
                                <p:cTn id="56" presetID="2" presetClass="entr" presetSubtype="4"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1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Kirchhoff on Hadoop</a:t>
            </a:r>
            <a:endParaRPr lang="zh-CN" altLang="en-US" dirty="0">
              <a:solidFill>
                <a:schemeClr val="tx1"/>
              </a:solidFill>
            </a:endParaRPr>
          </a:p>
        </p:txBody>
      </p:sp>
      <p:pic>
        <p:nvPicPr>
          <p:cNvPr id="4" name="图片 3"/>
          <p:cNvPicPr>
            <a:picLocks noChangeAspect="1"/>
          </p:cNvPicPr>
          <p:nvPr/>
        </p:nvPicPr>
        <p:blipFill>
          <a:blip r:embed="rId3"/>
          <a:stretch>
            <a:fillRect/>
          </a:stretch>
        </p:blipFill>
        <p:spPr>
          <a:xfrm>
            <a:off x="395288" y="1413907"/>
            <a:ext cx="8323102" cy="5327461"/>
          </a:xfrm>
          <a:prstGeom prst="rect">
            <a:avLst/>
          </a:prstGeom>
        </p:spPr>
      </p:pic>
      <p:sp>
        <p:nvSpPr>
          <p:cNvPr id="8" name="文本框 7"/>
          <p:cNvSpPr txBox="1"/>
          <p:nvPr/>
        </p:nvSpPr>
        <p:spPr>
          <a:xfrm>
            <a:off x="5364088" y="1044575"/>
            <a:ext cx="1512168" cy="369332"/>
          </a:xfrm>
          <a:prstGeom prst="rect">
            <a:avLst/>
          </a:prstGeom>
          <a:noFill/>
        </p:spPr>
        <p:txBody>
          <a:bodyPr wrap="square" rtlCol="0">
            <a:spAutoFit/>
          </a:bodyPr>
          <a:lstStyle/>
          <a:p>
            <a:r>
              <a:rPr lang="en-US" altLang="zh-CN" b="1" dirty="0" smtClean="0"/>
              <a:t>Framework</a:t>
            </a:r>
            <a:endParaRPr lang="zh-CN" altLang="en-US" b="1" dirty="0"/>
          </a:p>
        </p:txBody>
      </p:sp>
    </p:spTree>
    <p:extLst>
      <p:ext uri="{BB962C8B-B14F-4D97-AF65-F5344CB8AC3E}">
        <p14:creationId xmlns:p14="http://schemas.microsoft.com/office/powerpoint/2010/main" val="990623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Hadoop Experiments</a:t>
            </a:r>
            <a:endParaRPr lang="zh-CN" altLang="en-US" dirty="0"/>
          </a:p>
        </p:txBody>
      </p:sp>
      <p:sp>
        <p:nvSpPr>
          <p:cNvPr id="3" name="内容占位符 2"/>
          <p:cNvSpPr>
            <a:spLocks noGrp="1"/>
          </p:cNvSpPr>
          <p:nvPr>
            <p:ph idx="1"/>
          </p:nvPr>
        </p:nvSpPr>
        <p:spPr>
          <a:xfrm>
            <a:off x="395288" y="1268413"/>
            <a:ext cx="8229600" cy="792435"/>
          </a:xfrm>
        </p:spPr>
        <p:txBody>
          <a:bodyPr/>
          <a:lstStyle/>
          <a:p>
            <a:r>
              <a:rPr lang="en-US" altLang="zh-CN" dirty="0" smtClean="0"/>
              <a:t>Configuration:</a:t>
            </a:r>
            <a:endParaRPr lang="zh-CN" altLang="en-US" dirty="0"/>
          </a:p>
        </p:txBody>
      </p:sp>
      <p:pic>
        <p:nvPicPr>
          <p:cNvPr id="4" name="图片 3"/>
          <p:cNvPicPr>
            <a:picLocks noChangeAspect="1"/>
          </p:cNvPicPr>
          <p:nvPr/>
        </p:nvPicPr>
        <p:blipFill>
          <a:blip r:embed="rId3"/>
          <a:stretch>
            <a:fillRect/>
          </a:stretch>
        </p:blipFill>
        <p:spPr>
          <a:xfrm>
            <a:off x="899592" y="1844824"/>
            <a:ext cx="7340162" cy="2764904"/>
          </a:xfrm>
          <a:prstGeom prst="rect">
            <a:avLst/>
          </a:prstGeom>
        </p:spPr>
      </p:pic>
    </p:spTree>
    <p:extLst>
      <p:ext uri="{BB962C8B-B14F-4D97-AF65-F5344CB8AC3E}">
        <p14:creationId xmlns:p14="http://schemas.microsoft.com/office/powerpoint/2010/main" val="3966184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Hadoop Experiments</a:t>
            </a:r>
            <a:endParaRPr lang="zh-CN" altLang="en-US" dirty="0">
              <a:solidFill>
                <a:schemeClr val="tx1"/>
              </a:solidFill>
            </a:endParaRPr>
          </a:p>
        </p:txBody>
      </p:sp>
      <p:pic>
        <p:nvPicPr>
          <p:cNvPr id="7" name="图片 6"/>
          <p:cNvPicPr>
            <a:picLocks noChangeAspect="1"/>
          </p:cNvPicPr>
          <p:nvPr/>
        </p:nvPicPr>
        <p:blipFill>
          <a:blip r:embed="rId3"/>
          <a:stretch>
            <a:fillRect/>
          </a:stretch>
        </p:blipFill>
        <p:spPr>
          <a:xfrm>
            <a:off x="395288" y="1208367"/>
            <a:ext cx="3897040" cy="2725613"/>
          </a:xfrm>
          <a:prstGeom prst="rect">
            <a:avLst/>
          </a:prstGeom>
        </p:spPr>
      </p:pic>
      <p:pic>
        <p:nvPicPr>
          <p:cNvPr id="8" name="图片 7"/>
          <p:cNvPicPr>
            <a:picLocks noChangeAspect="1"/>
          </p:cNvPicPr>
          <p:nvPr/>
        </p:nvPicPr>
        <p:blipFill>
          <a:blip r:embed="rId4"/>
          <a:stretch>
            <a:fillRect/>
          </a:stretch>
        </p:blipFill>
        <p:spPr>
          <a:xfrm>
            <a:off x="4559619" y="1208367"/>
            <a:ext cx="4087752" cy="2797101"/>
          </a:xfrm>
          <a:prstGeom prst="rect">
            <a:avLst/>
          </a:prstGeom>
        </p:spPr>
      </p:pic>
      <p:pic>
        <p:nvPicPr>
          <p:cNvPr id="9" name="图片 8"/>
          <p:cNvPicPr>
            <a:picLocks noChangeAspect="1"/>
          </p:cNvPicPr>
          <p:nvPr/>
        </p:nvPicPr>
        <p:blipFill>
          <a:blip r:embed="rId5"/>
          <a:stretch>
            <a:fillRect/>
          </a:stretch>
        </p:blipFill>
        <p:spPr>
          <a:xfrm>
            <a:off x="611560" y="4005468"/>
            <a:ext cx="4299602" cy="2743560"/>
          </a:xfrm>
          <a:prstGeom prst="rect">
            <a:avLst/>
          </a:prstGeom>
        </p:spPr>
      </p:pic>
      <p:grpSp>
        <p:nvGrpSpPr>
          <p:cNvPr id="5" name="组合 4"/>
          <p:cNvGrpSpPr/>
          <p:nvPr/>
        </p:nvGrpSpPr>
        <p:grpSpPr>
          <a:xfrm>
            <a:off x="5163335" y="1155662"/>
            <a:ext cx="2882551" cy="2993417"/>
            <a:chOff x="5163335" y="1155662"/>
            <a:chExt cx="2882551" cy="2993417"/>
          </a:xfrm>
        </p:grpSpPr>
        <p:sp>
          <p:nvSpPr>
            <p:cNvPr id="15" name="线形标注 1 14"/>
            <p:cNvSpPr/>
            <p:nvPr/>
          </p:nvSpPr>
          <p:spPr>
            <a:xfrm>
              <a:off x="5163335" y="1155662"/>
              <a:ext cx="2880319" cy="2993417"/>
            </a:xfrm>
            <a:prstGeom prst="borderCallout1">
              <a:avLst>
                <a:gd name="adj1" fmla="val 22490"/>
                <a:gd name="adj2" fmla="val -2502"/>
                <a:gd name="adj3" fmla="val 42167"/>
                <a:gd name="adj4" fmla="val -31572"/>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Firstly, we test how the memory of a mapper’s container affects the performance.</a:t>
              </a:r>
            </a:p>
            <a:p>
              <a:r>
                <a:rPr lang="en-US" altLang="zh-CN" dirty="0" smtClean="0">
                  <a:solidFill>
                    <a:schemeClr val="tx1"/>
                  </a:solidFill>
                </a:rPr>
                <a:t>When the memory exceeds to a threshold, the number of map tasks which run parallel reduces and the execution time becomes longer.</a:t>
              </a:r>
              <a:endParaRPr lang="zh-CN" altLang="en-US" dirty="0">
                <a:solidFill>
                  <a:schemeClr val="tx1"/>
                </a:solidFill>
              </a:endParaRPr>
            </a:p>
          </p:txBody>
        </p:sp>
        <p:cxnSp>
          <p:nvCxnSpPr>
            <p:cNvPr id="16" name="直接连接符 15"/>
            <p:cNvCxnSpPr/>
            <p:nvPr/>
          </p:nvCxnSpPr>
          <p:spPr>
            <a:xfrm>
              <a:off x="5166987" y="2402591"/>
              <a:ext cx="2878899" cy="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965412" y="1208367"/>
            <a:ext cx="2884808" cy="2993417"/>
            <a:chOff x="965412" y="1208367"/>
            <a:chExt cx="2884808" cy="2993417"/>
          </a:xfrm>
        </p:grpSpPr>
        <p:sp>
          <p:nvSpPr>
            <p:cNvPr id="19" name="线形标注 1 18"/>
            <p:cNvSpPr/>
            <p:nvPr/>
          </p:nvSpPr>
          <p:spPr>
            <a:xfrm>
              <a:off x="965412" y="1208367"/>
              <a:ext cx="2880319" cy="2993417"/>
            </a:xfrm>
            <a:prstGeom prst="borderCallout1">
              <a:avLst>
                <a:gd name="adj1" fmla="val 27478"/>
                <a:gd name="adj2" fmla="val 103428"/>
                <a:gd name="adj3" fmla="val 43103"/>
                <a:gd name="adj4" fmla="val 125865"/>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Secondly, we test how the number of mappers affects the performance.</a:t>
              </a:r>
            </a:p>
            <a:p>
              <a:r>
                <a:rPr lang="en-US" altLang="zh-CN" dirty="0" smtClean="0">
                  <a:solidFill>
                    <a:schemeClr val="tx1"/>
                  </a:solidFill>
                </a:rPr>
                <a:t>When the number is small, it can not make full use of the system resources.</a:t>
              </a:r>
            </a:p>
            <a:p>
              <a:r>
                <a:rPr lang="en-US" altLang="zh-CN" dirty="0" smtClean="0">
                  <a:solidFill>
                    <a:schemeClr val="tx1"/>
                  </a:solidFill>
                </a:rPr>
                <a:t>When the number is large, it needs more rounds to parallel execute map tasks.</a:t>
              </a:r>
              <a:endParaRPr lang="en-US" altLang="zh-CN" dirty="0">
                <a:solidFill>
                  <a:schemeClr val="tx1"/>
                </a:solidFill>
              </a:endParaRPr>
            </a:p>
          </p:txBody>
        </p:sp>
        <p:cxnSp>
          <p:nvCxnSpPr>
            <p:cNvPr id="21" name="直接连接符 20"/>
            <p:cNvCxnSpPr/>
            <p:nvPr/>
          </p:nvCxnSpPr>
          <p:spPr>
            <a:xfrm>
              <a:off x="971321" y="2172436"/>
              <a:ext cx="2878899" cy="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636511" y="2816162"/>
            <a:ext cx="2888432" cy="2993417"/>
            <a:chOff x="5636511" y="2816162"/>
            <a:chExt cx="2888432" cy="2993417"/>
          </a:xfrm>
        </p:grpSpPr>
        <p:sp>
          <p:nvSpPr>
            <p:cNvPr id="23" name="线形标注 1 22"/>
            <p:cNvSpPr/>
            <p:nvPr/>
          </p:nvSpPr>
          <p:spPr>
            <a:xfrm>
              <a:off x="5644624" y="2816162"/>
              <a:ext cx="2880319" cy="2993417"/>
            </a:xfrm>
            <a:prstGeom prst="borderCallout1">
              <a:avLst>
                <a:gd name="adj1" fmla="val 22490"/>
                <a:gd name="adj2" fmla="val -2502"/>
                <a:gd name="adj3" fmla="val 67415"/>
                <a:gd name="adj4" fmla="val -24769"/>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Finally, we test how number of reduce tasks affects the performance.</a:t>
              </a:r>
            </a:p>
            <a:p>
              <a:r>
                <a:rPr lang="en-US" altLang="zh-CN" dirty="0" smtClean="0">
                  <a:solidFill>
                    <a:schemeClr val="tx1"/>
                  </a:solidFill>
                </a:rPr>
                <a:t>When the number is small, it takes a lot of time to aggregate output traces.</a:t>
              </a:r>
            </a:p>
            <a:p>
              <a:r>
                <a:rPr lang="en-US" altLang="zh-CN" dirty="0" smtClean="0">
                  <a:solidFill>
                    <a:schemeClr val="tx1"/>
                  </a:solidFill>
                </a:rPr>
                <a:t>When the number is large, it holds the resources in the cluster to affect the parallel of map tasks.</a:t>
              </a:r>
              <a:endParaRPr lang="zh-CN" altLang="en-US" dirty="0">
                <a:solidFill>
                  <a:schemeClr val="tx1"/>
                </a:solidFill>
              </a:endParaRPr>
            </a:p>
          </p:txBody>
        </p:sp>
        <p:cxnSp>
          <p:nvCxnSpPr>
            <p:cNvPr id="25" name="直接连接符 24"/>
            <p:cNvCxnSpPr/>
            <p:nvPr/>
          </p:nvCxnSpPr>
          <p:spPr>
            <a:xfrm>
              <a:off x="5636511" y="3769783"/>
              <a:ext cx="2878899" cy="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7" name="图片 16"/>
          <p:cNvPicPr>
            <a:picLocks noChangeAspect="1"/>
          </p:cNvPicPr>
          <p:nvPr/>
        </p:nvPicPr>
        <p:blipFill>
          <a:blip r:embed="rId6"/>
          <a:stretch>
            <a:fillRect/>
          </a:stretch>
        </p:blipFill>
        <p:spPr>
          <a:xfrm>
            <a:off x="4716016" y="5881067"/>
            <a:ext cx="4238625" cy="714375"/>
          </a:xfrm>
          <a:prstGeom prst="rect">
            <a:avLst/>
          </a:prstGeom>
        </p:spPr>
      </p:pic>
    </p:spTree>
    <p:extLst>
      <p:ext uri="{BB962C8B-B14F-4D97-AF65-F5344CB8AC3E}">
        <p14:creationId xmlns:p14="http://schemas.microsoft.com/office/powerpoint/2010/main" val="4286733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nodeType="clickEffect">
                                  <p:stCondLst>
                                    <p:cond delay="0"/>
                                  </p:stCondLst>
                                  <p:childTnLst>
                                    <p:anim calcmode="lin" valueType="num">
                                      <p:cBhvr>
                                        <p:cTn id="38" dur="500"/>
                                        <p:tgtEl>
                                          <p:spTgt spid="8"/>
                                        </p:tgtEl>
                                        <p:attrNameLst>
                                          <p:attrName>ppt_w</p:attrName>
                                        </p:attrNameLst>
                                      </p:cBhvr>
                                      <p:tavLst>
                                        <p:tav tm="0">
                                          <p:val>
                                            <p:strVal val="ppt_w"/>
                                          </p:val>
                                        </p:tav>
                                        <p:tav tm="100000">
                                          <p:val>
                                            <p:fltVal val="0"/>
                                          </p:val>
                                        </p:tav>
                                      </p:tavLst>
                                    </p:anim>
                                    <p:anim calcmode="lin" valueType="num">
                                      <p:cBhvr>
                                        <p:cTn id="39" dur="500"/>
                                        <p:tgtEl>
                                          <p:spTgt spid="8"/>
                                        </p:tgtEl>
                                        <p:attrNameLst>
                                          <p:attrName>ppt_h</p:attrName>
                                        </p:attrNameLst>
                                      </p:cBhvr>
                                      <p:tavLst>
                                        <p:tav tm="0">
                                          <p:val>
                                            <p:strVal val="ppt_h"/>
                                          </p:val>
                                        </p:tav>
                                        <p:tav tm="100000">
                                          <p:val>
                                            <p:fltVal val="0"/>
                                          </p:val>
                                        </p:tav>
                                      </p:tavLst>
                                    </p:anim>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
                                        </p:tgtEl>
                                        <p:attrNameLst>
                                          <p:attrName>ppt_x</p:attrName>
                                        </p:attrNameLst>
                                      </p:cBhvr>
                                      <p:tavLst>
                                        <p:tav tm="0">
                                          <p:val>
                                            <p:strVal val="ppt_x"/>
                                          </p:val>
                                        </p:tav>
                                        <p:tav tm="100000">
                                          <p:val>
                                            <p:strVal val="ppt_x"/>
                                          </p:val>
                                        </p:tav>
                                      </p:tavLst>
                                    </p:anim>
                                    <p:anim calcmode="lin" valueType="num">
                                      <p:cBhvr additive="base">
                                        <p:cTn id="44" dur="500"/>
                                        <p:tgtEl>
                                          <p:spTgt spid="6"/>
                                        </p:tgtEl>
                                        <p:attrNameLst>
                                          <p:attrName>ppt_y</p:attrName>
                                        </p:attrNameLst>
                                      </p:cBhvr>
                                      <p:tavLst>
                                        <p:tav tm="0">
                                          <p:val>
                                            <p:strVal val="ppt_y"/>
                                          </p:val>
                                        </p:tav>
                                        <p:tav tm="100000">
                                          <p:val>
                                            <p:strVal val="1+ppt_h/2"/>
                                          </p:val>
                                        </p:tav>
                                      </p:tavLst>
                                    </p:anim>
                                    <p:set>
                                      <p:cBhvr>
                                        <p:cTn id="45" dur="1" fill="hold">
                                          <p:stCondLst>
                                            <p:cond delay="499"/>
                                          </p:stCondLst>
                                        </p:cTn>
                                        <p:tgtEl>
                                          <p:spTgt spid="6"/>
                                        </p:tgtEl>
                                        <p:attrNameLst>
                                          <p:attrName>style.visibility</p:attrName>
                                        </p:attrNameLst>
                                      </p:cBhvr>
                                      <p:to>
                                        <p:strVal val="hidden"/>
                                      </p:to>
                                    </p:se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randombar(horizont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80">
                                          <p:stCondLst>
                                            <p:cond delay="0"/>
                                          </p:stCondLst>
                                        </p:cTn>
                                        <p:tgtEl>
                                          <p:spTgt spid="26"/>
                                        </p:tgtEl>
                                      </p:cBhvr>
                                    </p:animEffect>
                                    <p:anim calcmode="lin" valueType="num">
                                      <p:cBhvr>
                                        <p:cTn id="55"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60" dur="26">
                                          <p:stCondLst>
                                            <p:cond delay="650"/>
                                          </p:stCondLst>
                                        </p:cTn>
                                        <p:tgtEl>
                                          <p:spTgt spid="26"/>
                                        </p:tgtEl>
                                      </p:cBhvr>
                                      <p:to x="100000" y="60000"/>
                                    </p:animScale>
                                    <p:animScale>
                                      <p:cBhvr>
                                        <p:cTn id="61" dur="166" decel="50000">
                                          <p:stCondLst>
                                            <p:cond delay="676"/>
                                          </p:stCondLst>
                                        </p:cTn>
                                        <p:tgtEl>
                                          <p:spTgt spid="26"/>
                                        </p:tgtEl>
                                      </p:cBhvr>
                                      <p:to x="100000" y="100000"/>
                                    </p:animScale>
                                    <p:animScale>
                                      <p:cBhvr>
                                        <p:cTn id="62" dur="26">
                                          <p:stCondLst>
                                            <p:cond delay="1312"/>
                                          </p:stCondLst>
                                        </p:cTn>
                                        <p:tgtEl>
                                          <p:spTgt spid="26"/>
                                        </p:tgtEl>
                                      </p:cBhvr>
                                      <p:to x="100000" y="80000"/>
                                    </p:animScale>
                                    <p:animScale>
                                      <p:cBhvr>
                                        <p:cTn id="63" dur="166" decel="50000">
                                          <p:stCondLst>
                                            <p:cond delay="1338"/>
                                          </p:stCondLst>
                                        </p:cTn>
                                        <p:tgtEl>
                                          <p:spTgt spid="26"/>
                                        </p:tgtEl>
                                      </p:cBhvr>
                                      <p:to x="100000" y="100000"/>
                                    </p:animScale>
                                    <p:animScale>
                                      <p:cBhvr>
                                        <p:cTn id="64" dur="26">
                                          <p:stCondLst>
                                            <p:cond delay="1642"/>
                                          </p:stCondLst>
                                        </p:cTn>
                                        <p:tgtEl>
                                          <p:spTgt spid="26"/>
                                        </p:tgtEl>
                                      </p:cBhvr>
                                      <p:to x="100000" y="90000"/>
                                    </p:animScale>
                                    <p:animScale>
                                      <p:cBhvr>
                                        <p:cTn id="65" dur="166" decel="50000">
                                          <p:stCondLst>
                                            <p:cond delay="1668"/>
                                          </p:stCondLst>
                                        </p:cTn>
                                        <p:tgtEl>
                                          <p:spTgt spid="26"/>
                                        </p:tgtEl>
                                      </p:cBhvr>
                                      <p:to x="100000" y="100000"/>
                                    </p:animScale>
                                    <p:animScale>
                                      <p:cBhvr>
                                        <p:cTn id="66" dur="26">
                                          <p:stCondLst>
                                            <p:cond delay="1808"/>
                                          </p:stCondLst>
                                        </p:cTn>
                                        <p:tgtEl>
                                          <p:spTgt spid="26"/>
                                        </p:tgtEl>
                                      </p:cBhvr>
                                      <p:to x="100000" y="95000"/>
                                    </p:animScale>
                                    <p:animScale>
                                      <p:cBhvr>
                                        <p:cTn id="67" dur="166" decel="50000">
                                          <p:stCondLst>
                                            <p:cond delay="1834"/>
                                          </p:stCondLst>
                                        </p:cTn>
                                        <p:tgtEl>
                                          <p:spTgt spid="26"/>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14" presetClass="exit" presetSubtype="10" fill="hold" nodeType="clickEffect">
                                  <p:stCondLst>
                                    <p:cond delay="0"/>
                                  </p:stCondLst>
                                  <p:childTnLst>
                                    <p:animEffect transition="out" filter="randombar(horizontal)">
                                      <p:cBhvr>
                                        <p:cTn id="71" dur="500"/>
                                        <p:tgtEl>
                                          <p:spTgt spid="26"/>
                                        </p:tgtEl>
                                      </p:cBhvr>
                                    </p:animEffect>
                                    <p:set>
                                      <p:cBhvr>
                                        <p:cTn id="72" dur="1" fill="hold">
                                          <p:stCondLst>
                                            <p:cond delay="499"/>
                                          </p:stCondLst>
                                        </p:cTn>
                                        <p:tgtEl>
                                          <p:spTgt spid="26"/>
                                        </p:tgtEl>
                                        <p:attrNameLst>
                                          <p:attrName>style.visibility</p:attrName>
                                        </p:attrNameLst>
                                      </p:cBhvr>
                                      <p:to>
                                        <p:strVal val="hidden"/>
                                      </p:to>
                                    </p:set>
                                  </p:childTnLst>
                                </p:cTn>
                              </p:par>
                            </p:childTnLst>
                          </p:cTn>
                        </p:par>
                        <p:par>
                          <p:cTn id="73" fill="hold">
                            <p:stCondLst>
                              <p:cond delay="500"/>
                            </p:stCondLst>
                            <p:childTnLst>
                              <p:par>
                                <p:cTn id="74" presetID="53" presetClass="entr" presetSubtype="16" fill="hold" nodeType="after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p:cTn id="76" dur="500" fill="hold"/>
                                        <p:tgtEl>
                                          <p:spTgt spid="8"/>
                                        </p:tgtEl>
                                        <p:attrNameLst>
                                          <p:attrName>ppt_w</p:attrName>
                                        </p:attrNameLst>
                                      </p:cBhvr>
                                      <p:tavLst>
                                        <p:tav tm="0">
                                          <p:val>
                                            <p:fltVal val="0"/>
                                          </p:val>
                                        </p:tav>
                                        <p:tav tm="100000">
                                          <p:val>
                                            <p:strVal val="#ppt_w"/>
                                          </p:val>
                                        </p:tav>
                                      </p:tavLst>
                                    </p:anim>
                                    <p:anim calcmode="lin" valueType="num">
                                      <p:cBhvr>
                                        <p:cTn id="77" dur="500" fill="hold"/>
                                        <p:tgtEl>
                                          <p:spTgt spid="8"/>
                                        </p:tgtEl>
                                        <p:attrNameLst>
                                          <p:attrName>ppt_h</p:attrName>
                                        </p:attrNameLst>
                                      </p:cBhvr>
                                      <p:tavLst>
                                        <p:tav tm="0">
                                          <p:val>
                                            <p:fltVal val="0"/>
                                          </p:val>
                                        </p:tav>
                                        <p:tav tm="100000">
                                          <p:val>
                                            <p:strVal val="#ppt_h"/>
                                          </p:val>
                                        </p:tav>
                                      </p:tavLst>
                                    </p:anim>
                                    <p:animEffect transition="in" filter="fade">
                                      <p:cBhvr>
                                        <p:cTn id="78" dur="500"/>
                                        <p:tgtEl>
                                          <p:spTgt spid="8"/>
                                        </p:tgtEl>
                                      </p:cBhvr>
                                    </p:animEffect>
                                  </p:childTnLst>
                                </p:cTn>
                              </p:par>
                              <p:par>
                                <p:cTn id="79" presetID="14" presetClass="entr" presetSubtype="10"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randombar(horizontal)">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500" fill="hold"/>
                                        <p:tgtEl>
                                          <p:spTgt spid="17"/>
                                        </p:tgtEl>
                                        <p:attrNameLst>
                                          <p:attrName>ppt_x</p:attrName>
                                        </p:attrNameLst>
                                      </p:cBhvr>
                                      <p:tavLst>
                                        <p:tav tm="0">
                                          <p:val>
                                            <p:strVal val="#ppt_x"/>
                                          </p:val>
                                        </p:tav>
                                        <p:tav tm="100000">
                                          <p:val>
                                            <p:strVal val="#ppt_x"/>
                                          </p:val>
                                        </p:tav>
                                      </p:tavLst>
                                    </p:anim>
                                    <p:anim calcmode="lin" valueType="num">
                                      <p:cBhvr additive="base">
                                        <p:cTn id="8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50081" y="4612218"/>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Conclusion</a:t>
            </a:r>
            <a:endParaRPr lang="zh-CN" altLang="en-US" sz="3600" dirty="0">
              <a:solidFill>
                <a:schemeClr val="tx1"/>
              </a:solidFill>
            </a:endParaRPr>
          </a:p>
        </p:txBody>
      </p:sp>
      <p:sp>
        <p:nvSpPr>
          <p:cNvPr id="5" name="圆角矩形 4"/>
          <p:cNvSpPr/>
          <p:nvPr/>
        </p:nvSpPr>
        <p:spPr>
          <a:xfrm>
            <a:off x="1043608" y="1391211"/>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Introduction</a:t>
            </a:r>
            <a:endParaRPr lang="zh-CN" altLang="en-US" sz="3600" dirty="0">
              <a:solidFill>
                <a:schemeClr val="tx1"/>
              </a:solidFill>
            </a:endParaRPr>
          </a:p>
        </p:txBody>
      </p:sp>
      <p:sp>
        <p:nvSpPr>
          <p:cNvPr id="6" name="圆角矩形 5"/>
          <p:cNvSpPr/>
          <p:nvPr/>
        </p:nvSpPr>
        <p:spPr>
          <a:xfrm>
            <a:off x="1065047" y="2450804"/>
            <a:ext cx="569510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Hadoop </a:t>
            </a:r>
            <a:endParaRPr lang="zh-CN" altLang="en-US" sz="3600" dirty="0">
              <a:solidFill>
                <a:schemeClr val="tx1"/>
              </a:solidFill>
            </a:endParaRPr>
          </a:p>
        </p:txBody>
      </p:sp>
      <p:sp>
        <p:nvSpPr>
          <p:cNvPr id="7" name="圆角矩形 6"/>
          <p:cNvSpPr/>
          <p:nvPr/>
        </p:nvSpPr>
        <p:spPr>
          <a:xfrm>
            <a:off x="1091869" y="3478524"/>
            <a:ext cx="5328592" cy="720080"/>
          </a:xfrm>
          <a:prstGeom prst="roundRect">
            <a:avLst/>
          </a:prstGeom>
          <a:solidFill>
            <a:srgbClr val="FFC00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Spark</a:t>
            </a:r>
            <a:endParaRPr lang="zh-CN" altLang="en-US" sz="3600" dirty="0">
              <a:solidFill>
                <a:schemeClr val="tx1"/>
              </a:solidFill>
            </a:endParaRPr>
          </a:p>
        </p:txBody>
      </p:sp>
      <p:cxnSp>
        <p:nvCxnSpPr>
          <p:cNvPr id="8" name="直接连接符 7"/>
          <p:cNvCxnSpPr/>
          <p:nvPr/>
        </p:nvCxnSpPr>
        <p:spPr>
          <a:xfrm>
            <a:off x="611560" y="1772816"/>
            <a:ext cx="6473" cy="319944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18033" y="1777156"/>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22280" y="2813079"/>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18033" y="3835261"/>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18033" y="4972258"/>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076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Kirchhoff on Spark</a:t>
            </a:r>
            <a:endParaRPr lang="zh-CN" altLang="en-US" dirty="0"/>
          </a:p>
        </p:txBody>
      </p:sp>
      <p:sp>
        <p:nvSpPr>
          <p:cNvPr id="4" name="圆角矩形 3"/>
          <p:cNvSpPr/>
          <p:nvPr/>
        </p:nvSpPr>
        <p:spPr>
          <a:xfrm>
            <a:off x="467544" y="1268760"/>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b="1" dirty="0" smtClean="0">
                <a:solidFill>
                  <a:schemeClr val="tx1"/>
                </a:solidFill>
              </a:rPr>
              <a:t>How to split input data?</a:t>
            </a:r>
            <a:endParaRPr lang="zh-CN" altLang="en-US" sz="2400" b="1" dirty="0">
              <a:solidFill>
                <a:schemeClr val="tx1"/>
              </a:solidFill>
            </a:endParaRPr>
          </a:p>
        </p:txBody>
      </p:sp>
      <p:sp>
        <p:nvSpPr>
          <p:cNvPr id="19" name="圆角矩形 18"/>
          <p:cNvSpPr/>
          <p:nvPr/>
        </p:nvSpPr>
        <p:spPr>
          <a:xfrm>
            <a:off x="467544" y="2772767"/>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b="1" dirty="0" smtClean="0">
                <a:solidFill>
                  <a:schemeClr val="tx1"/>
                </a:solidFill>
              </a:rPr>
              <a:t>RDD computing</a:t>
            </a:r>
            <a:r>
              <a:rPr lang="zh-CN" altLang="en-US" sz="2400" b="1" dirty="0" smtClean="0">
                <a:solidFill>
                  <a:schemeClr val="tx1"/>
                </a:solidFill>
              </a:rPr>
              <a:t>？</a:t>
            </a:r>
            <a:endParaRPr lang="zh-CN" altLang="en-US" sz="2400" b="1" dirty="0">
              <a:solidFill>
                <a:schemeClr val="tx1"/>
              </a:solidFill>
            </a:endParaRPr>
          </a:p>
        </p:txBody>
      </p:sp>
      <p:sp>
        <p:nvSpPr>
          <p:cNvPr id="23" name="圆角矩形 22"/>
          <p:cNvSpPr/>
          <p:nvPr/>
        </p:nvSpPr>
        <p:spPr>
          <a:xfrm>
            <a:off x="479106" y="4276774"/>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b="1" dirty="0" smtClean="0">
                <a:solidFill>
                  <a:schemeClr val="tx1"/>
                </a:solidFill>
              </a:rPr>
              <a:t>Partition &amp; Sort</a:t>
            </a:r>
            <a:r>
              <a:rPr lang="zh-CN" altLang="en-US" sz="2400" b="1" dirty="0" smtClean="0">
                <a:solidFill>
                  <a:schemeClr val="tx1"/>
                </a:solidFill>
              </a:rPr>
              <a:t>？</a:t>
            </a:r>
            <a:endParaRPr lang="zh-CN" altLang="en-US" sz="2400" b="1" dirty="0">
              <a:solidFill>
                <a:schemeClr val="tx1"/>
              </a:solidFill>
            </a:endParaRPr>
          </a:p>
        </p:txBody>
      </p:sp>
      <p:sp>
        <p:nvSpPr>
          <p:cNvPr id="24" name="圆角矩形 23"/>
          <p:cNvSpPr/>
          <p:nvPr/>
        </p:nvSpPr>
        <p:spPr>
          <a:xfrm>
            <a:off x="2799419" y="2052687"/>
            <a:ext cx="1440160"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b="1" dirty="0" smtClean="0">
                <a:solidFill>
                  <a:schemeClr val="tx1"/>
                </a:solidFill>
              </a:rPr>
              <a:t>RDD</a:t>
            </a:r>
            <a:endParaRPr lang="zh-CN" altLang="en-US" sz="2400" b="1" dirty="0">
              <a:solidFill>
                <a:schemeClr val="tx1"/>
              </a:solidFill>
            </a:endParaRPr>
          </a:p>
        </p:txBody>
      </p:sp>
      <p:sp>
        <p:nvSpPr>
          <p:cNvPr id="30" name="线形标注 1 29"/>
          <p:cNvSpPr/>
          <p:nvPr/>
        </p:nvSpPr>
        <p:spPr>
          <a:xfrm>
            <a:off x="5175683" y="998309"/>
            <a:ext cx="2880319" cy="1926635"/>
          </a:xfrm>
          <a:prstGeom prst="borderCallout1">
            <a:avLst>
              <a:gd name="adj1" fmla="val 25932"/>
              <a:gd name="adj2" fmla="val -5185"/>
              <a:gd name="adj3" fmla="val 72403"/>
              <a:gd name="adj4" fmla="val -27899"/>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RDD is a memory dataset in Spark, it can preserve data in memory.</a:t>
            </a:r>
          </a:p>
          <a:p>
            <a:r>
              <a:rPr lang="en-US" altLang="zh-CN" dirty="0" smtClean="0">
                <a:solidFill>
                  <a:schemeClr val="tx1"/>
                </a:solidFill>
              </a:rPr>
              <a:t>Spark provides many operations on RDD, such as partition.</a:t>
            </a:r>
            <a:endParaRPr lang="zh-CN" altLang="en-US" dirty="0">
              <a:solidFill>
                <a:schemeClr val="tx1"/>
              </a:solidFill>
            </a:endParaRPr>
          </a:p>
        </p:txBody>
      </p:sp>
      <p:pic>
        <p:nvPicPr>
          <p:cNvPr id="3" name="图片 2"/>
          <p:cNvPicPr>
            <a:picLocks noChangeAspect="1"/>
          </p:cNvPicPr>
          <p:nvPr/>
        </p:nvPicPr>
        <p:blipFill>
          <a:blip r:embed="rId2"/>
          <a:stretch>
            <a:fillRect/>
          </a:stretch>
        </p:blipFill>
        <p:spPr>
          <a:xfrm>
            <a:off x="2818206" y="3149129"/>
            <a:ext cx="2592288" cy="2663729"/>
          </a:xfrm>
          <a:prstGeom prst="rect">
            <a:avLst/>
          </a:prstGeom>
        </p:spPr>
      </p:pic>
      <p:sp>
        <p:nvSpPr>
          <p:cNvPr id="56" name="云形标注 55"/>
          <p:cNvSpPr/>
          <p:nvPr/>
        </p:nvSpPr>
        <p:spPr>
          <a:xfrm>
            <a:off x="6178289" y="3103005"/>
            <a:ext cx="2376264" cy="1284689"/>
          </a:xfrm>
          <a:prstGeom prst="cloudCallout">
            <a:avLst>
              <a:gd name="adj1" fmla="val -55610"/>
              <a:gd name="adj2" fmla="val 5829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each RDD use partition</a:t>
            </a:r>
            <a:endParaRPr lang="zh-CN" altLang="en-US" dirty="0">
              <a:solidFill>
                <a:schemeClr val="tx1"/>
              </a:solidFill>
            </a:endParaRPr>
          </a:p>
        </p:txBody>
      </p:sp>
      <p:pic>
        <p:nvPicPr>
          <p:cNvPr id="57" name="图片 56"/>
          <p:cNvPicPr>
            <a:picLocks noChangeAspect="1"/>
          </p:cNvPicPr>
          <p:nvPr/>
        </p:nvPicPr>
        <p:blipFill>
          <a:blip r:embed="rId3"/>
          <a:stretch>
            <a:fillRect/>
          </a:stretch>
        </p:blipFill>
        <p:spPr>
          <a:xfrm>
            <a:off x="5500878" y="3410790"/>
            <a:ext cx="427500" cy="1953809"/>
          </a:xfrm>
          <a:prstGeom prst="rect">
            <a:avLst/>
          </a:prstGeom>
        </p:spPr>
      </p:pic>
      <p:pic>
        <p:nvPicPr>
          <p:cNvPr id="58" name="图片 57"/>
          <p:cNvPicPr>
            <a:picLocks noChangeAspect="1"/>
          </p:cNvPicPr>
          <p:nvPr/>
        </p:nvPicPr>
        <p:blipFill>
          <a:blip r:embed="rId4"/>
          <a:stretch>
            <a:fillRect/>
          </a:stretch>
        </p:blipFill>
        <p:spPr>
          <a:xfrm>
            <a:off x="5928378" y="5018138"/>
            <a:ext cx="2820086" cy="696087"/>
          </a:xfrm>
          <a:prstGeom prst="rect">
            <a:avLst/>
          </a:prstGeom>
        </p:spPr>
      </p:pic>
      <p:sp>
        <p:nvSpPr>
          <p:cNvPr id="67" name="线形标注 1 66"/>
          <p:cNvSpPr/>
          <p:nvPr/>
        </p:nvSpPr>
        <p:spPr>
          <a:xfrm>
            <a:off x="5182908" y="1790061"/>
            <a:ext cx="2880319" cy="1926635"/>
          </a:xfrm>
          <a:prstGeom prst="borderCallout1">
            <a:avLst>
              <a:gd name="adj1" fmla="val 25932"/>
              <a:gd name="adj2" fmla="val -5185"/>
              <a:gd name="adj3" fmla="val 72403"/>
              <a:gd name="adj4" fmla="val -27899"/>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In Spark, regardless of map task or reduce task, it is the transformation on RDD.</a:t>
            </a:r>
          </a:p>
          <a:p>
            <a:r>
              <a:rPr lang="en-US" altLang="zh-CN" dirty="0" smtClean="0">
                <a:solidFill>
                  <a:schemeClr val="tx1"/>
                </a:solidFill>
              </a:rPr>
              <a:t>Each partition of RDD compute in parallel.</a:t>
            </a:r>
          </a:p>
          <a:p>
            <a:r>
              <a:rPr lang="en-US" altLang="zh-CN" dirty="0" smtClean="0">
                <a:solidFill>
                  <a:schemeClr val="tx1"/>
                </a:solidFill>
              </a:rPr>
              <a:t>Also use multi-threads.</a:t>
            </a:r>
            <a:endParaRPr lang="zh-CN" altLang="en-US" dirty="0">
              <a:solidFill>
                <a:schemeClr val="tx1"/>
              </a:solidFill>
            </a:endParaRPr>
          </a:p>
        </p:txBody>
      </p:sp>
      <p:sp>
        <p:nvSpPr>
          <p:cNvPr id="68" name="线形标注 1 67"/>
          <p:cNvSpPr/>
          <p:nvPr/>
        </p:nvSpPr>
        <p:spPr>
          <a:xfrm>
            <a:off x="5175682" y="3838242"/>
            <a:ext cx="2880319" cy="1165292"/>
          </a:xfrm>
          <a:prstGeom prst="borderCallout1">
            <a:avLst>
              <a:gd name="adj1" fmla="val 25932"/>
              <a:gd name="adj2" fmla="val -5185"/>
              <a:gd name="adj3" fmla="val 72403"/>
              <a:gd name="adj4" fmla="val -27899"/>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Each RDD partition corresponds to a reduce task.</a:t>
            </a:r>
          </a:p>
        </p:txBody>
      </p:sp>
      <p:pic>
        <p:nvPicPr>
          <p:cNvPr id="59" name="图片 58"/>
          <p:cNvPicPr>
            <a:picLocks noChangeAspect="1"/>
          </p:cNvPicPr>
          <p:nvPr/>
        </p:nvPicPr>
        <p:blipFill>
          <a:blip r:embed="rId5"/>
          <a:stretch>
            <a:fillRect/>
          </a:stretch>
        </p:blipFill>
        <p:spPr>
          <a:xfrm>
            <a:off x="5392263" y="2559240"/>
            <a:ext cx="2357331" cy="834888"/>
          </a:xfrm>
          <a:prstGeom prst="rect">
            <a:avLst/>
          </a:prstGeom>
        </p:spPr>
      </p:pic>
    </p:spTree>
    <p:extLst>
      <p:ext uri="{BB962C8B-B14F-4D97-AF65-F5344CB8AC3E}">
        <p14:creationId xmlns:p14="http://schemas.microsoft.com/office/powerpoint/2010/main" val="159322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randombar(horizontal)">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down)">
                                      <p:cBhvr>
                                        <p:cTn id="36" dur="580">
                                          <p:stCondLst>
                                            <p:cond delay="0"/>
                                          </p:stCondLst>
                                        </p:cTn>
                                        <p:tgtEl>
                                          <p:spTgt spid="56"/>
                                        </p:tgtEl>
                                      </p:cBhvr>
                                    </p:animEffect>
                                    <p:anim calcmode="lin" valueType="num">
                                      <p:cBhvr>
                                        <p:cTn id="37"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42" dur="26">
                                          <p:stCondLst>
                                            <p:cond delay="650"/>
                                          </p:stCondLst>
                                        </p:cTn>
                                        <p:tgtEl>
                                          <p:spTgt spid="56"/>
                                        </p:tgtEl>
                                      </p:cBhvr>
                                      <p:to x="100000" y="60000"/>
                                    </p:animScale>
                                    <p:animScale>
                                      <p:cBhvr>
                                        <p:cTn id="43" dur="166" decel="50000">
                                          <p:stCondLst>
                                            <p:cond delay="676"/>
                                          </p:stCondLst>
                                        </p:cTn>
                                        <p:tgtEl>
                                          <p:spTgt spid="56"/>
                                        </p:tgtEl>
                                      </p:cBhvr>
                                      <p:to x="100000" y="100000"/>
                                    </p:animScale>
                                    <p:animScale>
                                      <p:cBhvr>
                                        <p:cTn id="44" dur="26">
                                          <p:stCondLst>
                                            <p:cond delay="1312"/>
                                          </p:stCondLst>
                                        </p:cTn>
                                        <p:tgtEl>
                                          <p:spTgt spid="56"/>
                                        </p:tgtEl>
                                      </p:cBhvr>
                                      <p:to x="100000" y="80000"/>
                                    </p:animScale>
                                    <p:animScale>
                                      <p:cBhvr>
                                        <p:cTn id="45" dur="166" decel="50000">
                                          <p:stCondLst>
                                            <p:cond delay="1338"/>
                                          </p:stCondLst>
                                        </p:cTn>
                                        <p:tgtEl>
                                          <p:spTgt spid="56"/>
                                        </p:tgtEl>
                                      </p:cBhvr>
                                      <p:to x="100000" y="100000"/>
                                    </p:animScale>
                                    <p:animScale>
                                      <p:cBhvr>
                                        <p:cTn id="46" dur="26">
                                          <p:stCondLst>
                                            <p:cond delay="1642"/>
                                          </p:stCondLst>
                                        </p:cTn>
                                        <p:tgtEl>
                                          <p:spTgt spid="56"/>
                                        </p:tgtEl>
                                      </p:cBhvr>
                                      <p:to x="100000" y="90000"/>
                                    </p:animScale>
                                    <p:animScale>
                                      <p:cBhvr>
                                        <p:cTn id="47" dur="166" decel="50000">
                                          <p:stCondLst>
                                            <p:cond delay="1668"/>
                                          </p:stCondLst>
                                        </p:cTn>
                                        <p:tgtEl>
                                          <p:spTgt spid="56"/>
                                        </p:tgtEl>
                                      </p:cBhvr>
                                      <p:to x="100000" y="100000"/>
                                    </p:animScale>
                                    <p:animScale>
                                      <p:cBhvr>
                                        <p:cTn id="48" dur="26">
                                          <p:stCondLst>
                                            <p:cond delay="1808"/>
                                          </p:stCondLst>
                                        </p:cTn>
                                        <p:tgtEl>
                                          <p:spTgt spid="56"/>
                                        </p:tgtEl>
                                      </p:cBhvr>
                                      <p:to x="100000" y="95000"/>
                                    </p:animScale>
                                    <p:animScale>
                                      <p:cBhvr>
                                        <p:cTn id="49" dur="166" decel="50000">
                                          <p:stCondLst>
                                            <p:cond delay="1834"/>
                                          </p:stCondLst>
                                        </p:cTn>
                                        <p:tgtEl>
                                          <p:spTgt spid="56"/>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8"/>
                                        </p:tgtEl>
                                        <p:attrNameLst>
                                          <p:attrName>style.visibility</p:attrName>
                                        </p:attrNameLst>
                                      </p:cBhvr>
                                      <p:to>
                                        <p:strVal val="visible"/>
                                      </p:to>
                                    </p:set>
                                    <p:anim calcmode="lin" valueType="num">
                                      <p:cBhvr additive="base">
                                        <p:cTn id="54" dur="500" fill="hold"/>
                                        <p:tgtEl>
                                          <p:spTgt spid="58"/>
                                        </p:tgtEl>
                                        <p:attrNameLst>
                                          <p:attrName>ppt_x</p:attrName>
                                        </p:attrNameLst>
                                      </p:cBhvr>
                                      <p:tavLst>
                                        <p:tav tm="0">
                                          <p:val>
                                            <p:strVal val="#ppt_x"/>
                                          </p:val>
                                        </p:tav>
                                        <p:tav tm="100000">
                                          <p:val>
                                            <p:strVal val="#ppt_x"/>
                                          </p:val>
                                        </p:tav>
                                      </p:tavLst>
                                    </p:anim>
                                    <p:anim calcmode="lin" valueType="num">
                                      <p:cBhvr additive="base">
                                        <p:cTn id="5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nodeType="clickEffect">
                                  <p:stCondLst>
                                    <p:cond delay="0"/>
                                  </p:stCondLst>
                                  <p:childTnLst>
                                    <p:anim calcmode="lin" valueType="num">
                                      <p:cBhvr additive="base">
                                        <p:cTn id="59" dur="500"/>
                                        <p:tgtEl>
                                          <p:spTgt spid="58"/>
                                        </p:tgtEl>
                                        <p:attrNameLst>
                                          <p:attrName>ppt_x</p:attrName>
                                        </p:attrNameLst>
                                      </p:cBhvr>
                                      <p:tavLst>
                                        <p:tav tm="0">
                                          <p:val>
                                            <p:strVal val="ppt_x"/>
                                          </p:val>
                                        </p:tav>
                                        <p:tav tm="100000">
                                          <p:val>
                                            <p:strVal val="ppt_x"/>
                                          </p:val>
                                        </p:tav>
                                      </p:tavLst>
                                    </p:anim>
                                    <p:anim calcmode="lin" valueType="num">
                                      <p:cBhvr additive="base">
                                        <p:cTn id="60" dur="500"/>
                                        <p:tgtEl>
                                          <p:spTgt spid="58"/>
                                        </p:tgtEl>
                                        <p:attrNameLst>
                                          <p:attrName>ppt_y</p:attrName>
                                        </p:attrNameLst>
                                      </p:cBhvr>
                                      <p:tavLst>
                                        <p:tav tm="0">
                                          <p:val>
                                            <p:strVal val="ppt_y"/>
                                          </p:val>
                                        </p:tav>
                                        <p:tav tm="100000">
                                          <p:val>
                                            <p:strVal val="1+ppt_h/2"/>
                                          </p:val>
                                        </p:tav>
                                      </p:tavLst>
                                    </p:anim>
                                    <p:set>
                                      <p:cBhvr>
                                        <p:cTn id="61" dur="1" fill="hold">
                                          <p:stCondLst>
                                            <p:cond delay="499"/>
                                          </p:stCondLst>
                                        </p:cTn>
                                        <p:tgtEl>
                                          <p:spTgt spid="58"/>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56"/>
                                        </p:tgtEl>
                                        <p:attrNameLst>
                                          <p:attrName>ppt_x</p:attrName>
                                        </p:attrNameLst>
                                      </p:cBhvr>
                                      <p:tavLst>
                                        <p:tav tm="0">
                                          <p:val>
                                            <p:strVal val="ppt_x"/>
                                          </p:val>
                                        </p:tav>
                                        <p:tav tm="100000">
                                          <p:val>
                                            <p:strVal val="ppt_x"/>
                                          </p:val>
                                        </p:tav>
                                      </p:tavLst>
                                    </p:anim>
                                    <p:anim calcmode="lin" valueType="num">
                                      <p:cBhvr additive="base">
                                        <p:cTn id="64" dur="500"/>
                                        <p:tgtEl>
                                          <p:spTgt spid="56"/>
                                        </p:tgtEl>
                                        <p:attrNameLst>
                                          <p:attrName>ppt_y</p:attrName>
                                        </p:attrNameLst>
                                      </p:cBhvr>
                                      <p:tavLst>
                                        <p:tav tm="0">
                                          <p:val>
                                            <p:strVal val="ppt_y"/>
                                          </p:val>
                                        </p:tav>
                                        <p:tav tm="100000">
                                          <p:val>
                                            <p:strVal val="1+ppt_h/2"/>
                                          </p:val>
                                        </p:tav>
                                      </p:tavLst>
                                    </p:anim>
                                    <p:set>
                                      <p:cBhvr>
                                        <p:cTn id="65" dur="1" fill="hold">
                                          <p:stCondLst>
                                            <p:cond delay="499"/>
                                          </p:stCondLst>
                                        </p:cTn>
                                        <p:tgtEl>
                                          <p:spTgt spid="56"/>
                                        </p:tgtEl>
                                        <p:attrNameLst>
                                          <p:attrName>style.visibility</p:attrName>
                                        </p:attrNameLst>
                                      </p:cBhvr>
                                      <p:to>
                                        <p:strVal val="hidden"/>
                                      </p:to>
                                    </p:set>
                                  </p:childTnLst>
                                </p:cTn>
                              </p:par>
                              <p:par>
                                <p:cTn id="66" presetID="14" presetClass="exit" presetSubtype="10" fill="hold" nodeType="withEffect">
                                  <p:stCondLst>
                                    <p:cond delay="0"/>
                                  </p:stCondLst>
                                  <p:childTnLst>
                                    <p:animEffect transition="out" filter="randombar(horizontal)">
                                      <p:cBhvr>
                                        <p:cTn id="67" dur="500"/>
                                        <p:tgtEl>
                                          <p:spTgt spid="57"/>
                                        </p:tgtEl>
                                      </p:cBhvr>
                                    </p:animEffect>
                                    <p:set>
                                      <p:cBhvr>
                                        <p:cTn id="68" dur="1" fill="hold">
                                          <p:stCondLst>
                                            <p:cond delay="499"/>
                                          </p:stCondLst>
                                        </p:cTn>
                                        <p:tgtEl>
                                          <p:spTgt spid="57"/>
                                        </p:tgtEl>
                                        <p:attrNameLst>
                                          <p:attrName>style.visibility</p:attrName>
                                        </p:attrNameLst>
                                      </p:cBhvr>
                                      <p:to>
                                        <p:strVal val="hidden"/>
                                      </p:to>
                                    </p:set>
                                  </p:childTnLst>
                                </p:cTn>
                              </p:par>
                              <p:par>
                                <p:cTn id="69" presetID="22" presetClass="exit" presetSubtype="4" fill="hold" nodeType="withEffect">
                                  <p:stCondLst>
                                    <p:cond delay="0"/>
                                  </p:stCondLst>
                                  <p:childTnLst>
                                    <p:animEffect transition="out" filter="wipe(down)">
                                      <p:cBhvr>
                                        <p:cTn id="70" dur="500"/>
                                        <p:tgtEl>
                                          <p:spTgt spid="3"/>
                                        </p:tgtEl>
                                      </p:cBhvr>
                                    </p:animEffect>
                                    <p:set>
                                      <p:cBhvr>
                                        <p:cTn id="71" dur="1" fill="hold">
                                          <p:stCondLst>
                                            <p:cond delay="499"/>
                                          </p:stCondLst>
                                        </p:cTn>
                                        <p:tgtEl>
                                          <p:spTgt spid="3"/>
                                        </p:tgtEl>
                                        <p:attrNameLst>
                                          <p:attrName>style.visibility</p:attrName>
                                        </p:attrNameLst>
                                      </p:cBhvr>
                                      <p:to>
                                        <p:strVal val="hidden"/>
                                      </p:to>
                                    </p:set>
                                  </p:childTnLst>
                                </p:cTn>
                              </p:par>
                              <p:par>
                                <p:cTn id="72" presetID="53" presetClass="exit" presetSubtype="32" fill="hold" grpId="1" nodeType="withEffect">
                                  <p:stCondLst>
                                    <p:cond delay="0"/>
                                  </p:stCondLst>
                                  <p:childTnLst>
                                    <p:anim calcmode="lin" valueType="num">
                                      <p:cBhvr>
                                        <p:cTn id="73" dur="500"/>
                                        <p:tgtEl>
                                          <p:spTgt spid="30"/>
                                        </p:tgtEl>
                                        <p:attrNameLst>
                                          <p:attrName>ppt_w</p:attrName>
                                        </p:attrNameLst>
                                      </p:cBhvr>
                                      <p:tavLst>
                                        <p:tav tm="0">
                                          <p:val>
                                            <p:strVal val="ppt_w"/>
                                          </p:val>
                                        </p:tav>
                                        <p:tav tm="100000">
                                          <p:val>
                                            <p:fltVal val="0"/>
                                          </p:val>
                                        </p:tav>
                                      </p:tavLst>
                                    </p:anim>
                                    <p:anim calcmode="lin" valueType="num">
                                      <p:cBhvr>
                                        <p:cTn id="74" dur="500"/>
                                        <p:tgtEl>
                                          <p:spTgt spid="30"/>
                                        </p:tgtEl>
                                        <p:attrNameLst>
                                          <p:attrName>ppt_h</p:attrName>
                                        </p:attrNameLst>
                                      </p:cBhvr>
                                      <p:tavLst>
                                        <p:tav tm="0">
                                          <p:val>
                                            <p:strVal val="ppt_h"/>
                                          </p:val>
                                        </p:tav>
                                        <p:tav tm="100000">
                                          <p:val>
                                            <p:fltVal val="0"/>
                                          </p:val>
                                        </p:tav>
                                      </p:tavLst>
                                    </p:anim>
                                    <p:animEffect transition="out" filter="fade">
                                      <p:cBhvr>
                                        <p:cTn id="75" dur="500"/>
                                        <p:tgtEl>
                                          <p:spTgt spid="30"/>
                                        </p:tgtEl>
                                      </p:cBhvr>
                                    </p:animEffect>
                                    <p:set>
                                      <p:cBhvr>
                                        <p:cTn id="76" dur="1" fill="hold">
                                          <p:stCondLst>
                                            <p:cond delay="499"/>
                                          </p:stCondLst>
                                        </p:cTn>
                                        <p:tgtEl>
                                          <p:spTgt spid="3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4"/>
                                        </p:tgtEl>
                                        <p:attrNameLst>
                                          <p:attrName>style.visibility</p:attrName>
                                        </p:attrNameLst>
                                      </p:cBhvr>
                                      <p:to>
                                        <p:strVal val="hidden"/>
                                      </p:to>
                                    </p:set>
                                  </p:childTnLst>
                                </p:cTn>
                              </p:par>
                            </p:childTnLst>
                          </p:cTn>
                        </p:par>
                        <p:par>
                          <p:cTn id="79" fill="hold">
                            <p:stCondLst>
                              <p:cond delay="500"/>
                            </p:stCondLst>
                            <p:childTnLst>
                              <p:par>
                                <p:cTn id="80" presetID="2" presetClass="entr" presetSubtype="4"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67"/>
                                        </p:tgtEl>
                                        <p:attrNameLst>
                                          <p:attrName>style.visibility</p:attrName>
                                        </p:attrNameLst>
                                      </p:cBhvr>
                                      <p:to>
                                        <p:strVal val="visible"/>
                                      </p:to>
                                    </p:set>
                                    <p:animEffect transition="in" filter="wipe(down)">
                                      <p:cBhvr>
                                        <p:cTn id="88" dur="500"/>
                                        <p:tgtEl>
                                          <p:spTgt spid="67"/>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xit" presetSubtype="4" fill="hold" grpId="1" nodeType="clickEffect">
                                  <p:stCondLst>
                                    <p:cond delay="0"/>
                                  </p:stCondLst>
                                  <p:childTnLst>
                                    <p:anim calcmode="lin" valueType="num">
                                      <p:cBhvr additive="base">
                                        <p:cTn id="92" dur="500"/>
                                        <p:tgtEl>
                                          <p:spTgt spid="67"/>
                                        </p:tgtEl>
                                        <p:attrNameLst>
                                          <p:attrName>ppt_x</p:attrName>
                                        </p:attrNameLst>
                                      </p:cBhvr>
                                      <p:tavLst>
                                        <p:tav tm="0">
                                          <p:val>
                                            <p:strVal val="ppt_x"/>
                                          </p:val>
                                        </p:tav>
                                        <p:tav tm="100000">
                                          <p:val>
                                            <p:strVal val="ppt_x"/>
                                          </p:val>
                                        </p:tav>
                                      </p:tavLst>
                                    </p:anim>
                                    <p:anim calcmode="lin" valueType="num">
                                      <p:cBhvr additive="base">
                                        <p:cTn id="93" dur="500"/>
                                        <p:tgtEl>
                                          <p:spTgt spid="67"/>
                                        </p:tgtEl>
                                        <p:attrNameLst>
                                          <p:attrName>ppt_y</p:attrName>
                                        </p:attrNameLst>
                                      </p:cBhvr>
                                      <p:tavLst>
                                        <p:tav tm="0">
                                          <p:val>
                                            <p:strVal val="ppt_y"/>
                                          </p:val>
                                        </p:tav>
                                        <p:tav tm="100000">
                                          <p:val>
                                            <p:strVal val="1+ppt_h/2"/>
                                          </p:val>
                                        </p:tav>
                                      </p:tavLst>
                                    </p:anim>
                                    <p:set>
                                      <p:cBhvr>
                                        <p:cTn id="94" dur="1" fill="hold">
                                          <p:stCondLst>
                                            <p:cond delay="499"/>
                                          </p:stCondLst>
                                        </p:cTn>
                                        <p:tgtEl>
                                          <p:spTgt spid="67"/>
                                        </p:tgtEl>
                                        <p:attrNameLst>
                                          <p:attrName>style.visibility</p:attrName>
                                        </p:attrNameLst>
                                      </p:cBhvr>
                                      <p:to>
                                        <p:strVal val="hidden"/>
                                      </p:to>
                                    </p:set>
                                  </p:childTnLst>
                                </p:cTn>
                              </p:par>
                            </p:childTnLst>
                          </p:cTn>
                        </p:par>
                        <p:par>
                          <p:cTn id="95" fill="hold">
                            <p:stCondLst>
                              <p:cond delay="500"/>
                            </p:stCondLst>
                            <p:childTnLst>
                              <p:par>
                                <p:cTn id="96" presetID="2" presetClass="entr" presetSubtype="4" fill="hold" grpId="0" nodeType="after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500" fill="hold"/>
                                        <p:tgtEl>
                                          <p:spTgt spid="23"/>
                                        </p:tgtEl>
                                        <p:attrNameLst>
                                          <p:attrName>ppt_x</p:attrName>
                                        </p:attrNameLst>
                                      </p:cBhvr>
                                      <p:tavLst>
                                        <p:tav tm="0">
                                          <p:val>
                                            <p:strVal val="#ppt_x"/>
                                          </p:val>
                                        </p:tav>
                                        <p:tav tm="100000">
                                          <p:val>
                                            <p:strVal val="#ppt_x"/>
                                          </p:val>
                                        </p:tav>
                                      </p:tavLst>
                                    </p:anim>
                                    <p:anim calcmode="lin" valueType="num">
                                      <p:cBhvr additive="base">
                                        <p:cTn id="9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barn(inVertical)">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9"/>
                                        </p:tgtEl>
                                        <p:attrNameLst>
                                          <p:attrName>style.visibility</p:attrName>
                                        </p:attrNameLst>
                                      </p:cBhvr>
                                      <p:to>
                                        <p:strVal val="visible"/>
                                      </p:to>
                                    </p:set>
                                    <p:anim calcmode="lin" valueType="num">
                                      <p:cBhvr additive="base">
                                        <p:cTn id="109" dur="500" fill="hold"/>
                                        <p:tgtEl>
                                          <p:spTgt spid="59"/>
                                        </p:tgtEl>
                                        <p:attrNameLst>
                                          <p:attrName>ppt_x</p:attrName>
                                        </p:attrNameLst>
                                      </p:cBhvr>
                                      <p:tavLst>
                                        <p:tav tm="0">
                                          <p:val>
                                            <p:strVal val="#ppt_x"/>
                                          </p:val>
                                        </p:tav>
                                        <p:tav tm="100000">
                                          <p:val>
                                            <p:strVal val="#ppt_x"/>
                                          </p:val>
                                        </p:tav>
                                      </p:tavLst>
                                    </p:anim>
                                    <p:anim calcmode="lin" valueType="num">
                                      <p:cBhvr additive="base">
                                        <p:cTn id="11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4" fill="hold" nodeType="clickEffect">
                                  <p:stCondLst>
                                    <p:cond delay="0"/>
                                  </p:stCondLst>
                                  <p:childTnLst>
                                    <p:anim calcmode="lin" valueType="num">
                                      <p:cBhvr additive="base">
                                        <p:cTn id="114" dur="500"/>
                                        <p:tgtEl>
                                          <p:spTgt spid="59"/>
                                        </p:tgtEl>
                                        <p:attrNameLst>
                                          <p:attrName>ppt_x</p:attrName>
                                        </p:attrNameLst>
                                      </p:cBhvr>
                                      <p:tavLst>
                                        <p:tav tm="0">
                                          <p:val>
                                            <p:strVal val="ppt_x"/>
                                          </p:val>
                                        </p:tav>
                                        <p:tav tm="100000">
                                          <p:val>
                                            <p:strVal val="ppt_x"/>
                                          </p:val>
                                        </p:tav>
                                      </p:tavLst>
                                    </p:anim>
                                    <p:anim calcmode="lin" valueType="num">
                                      <p:cBhvr additive="base">
                                        <p:cTn id="115" dur="500"/>
                                        <p:tgtEl>
                                          <p:spTgt spid="59"/>
                                        </p:tgtEl>
                                        <p:attrNameLst>
                                          <p:attrName>ppt_y</p:attrName>
                                        </p:attrNameLst>
                                      </p:cBhvr>
                                      <p:tavLst>
                                        <p:tav tm="0">
                                          <p:val>
                                            <p:strVal val="ppt_y"/>
                                          </p:val>
                                        </p:tav>
                                        <p:tav tm="100000">
                                          <p:val>
                                            <p:strVal val="1+ppt_h/2"/>
                                          </p:val>
                                        </p:tav>
                                      </p:tavLst>
                                    </p:anim>
                                    <p:set>
                                      <p:cBhvr>
                                        <p:cTn id="116" dur="1" fill="hold">
                                          <p:stCondLst>
                                            <p:cond delay="499"/>
                                          </p:stCondLst>
                                        </p:cTn>
                                        <p:tgtEl>
                                          <p:spTgt spid="59"/>
                                        </p:tgtEl>
                                        <p:attrNameLst>
                                          <p:attrName>style.visibility</p:attrName>
                                        </p:attrNameLst>
                                      </p:cBhvr>
                                      <p:to>
                                        <p:strVal val="hidden"/>
                                      </p:to>
                                    </p:set>
                                  </p:childTnLst>
                                </p:cTn>
                              </p:par>
                              <p:par>
                                <p:cTn id="117" presetID="16" presetClass="exit" presetSubtype="21" fill="hold" grpId="1" nodeType="withEffect">
                                  <p:stCondLst>
                                    <p:cond delay="0"/>
                                  </p:stCondLst>
                                  <p:childTnLst>
                                    <p:animEffect transition="out" filter="barn(inVertical)">
                                      <p:cBhvr>
                                        <p:cTn id="118" dur="500"/>
                                        <p:tgtEl>
                                          <p:spTgt spid="68"/>
                                        </p:tgtEl>
                                      </p:cBhvr>
                                    </p:animEffect>
                                    <p:set>
                                      <p:cBhvr>
                                        <p:cTn id="119"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3" grpId="0" animBg="1"/>
      <p:bldP spid="24" grpId="0" animBg="1"/>
      <p:bldP spid="24" grpId="1" animBg="1"/>
      <p:bldP spid="30" grpId="0" animBg="1"/>
      <p:bldP spid="30" grpId="1" animBg="1"/>
      <p:bldP spid="56" grpId="0" animBg="1"/>
      <p:bldP spid="56" grpId="1" animBg="1"/>
      <p:bldP spid="67" grpId="0" animBg="1"/>
      <p:bldP spid="67" grpId="1" animBg="1"/>
      <p:bldP spid="68" grpId="0" animBg="1"/>
      <p:bldP spid="6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Kirchhoff on Spark</a:t>
            </a:r>
            <a:endParaRPr lang="zh-CN" altLang="en-US" dirty="0">
              <a:solidFill>
                <a:schemeClr val="tx1"/>
              </a:solidFill>
            </a:endParaRPr>
          </a:p>
        </p:txBody>
      </p:sp>
      <p:pic>
        <p:nvPicPr>
          <p:cNvPr id="4" name="图片 3"/>
          <p:cNvPicPr>
            <a:picLocks noChangeAspect="1"/>
          </p:cNvPicPr>
          <p:nvPr/>
        </p:nvPicPr>
        <p:blipFill>
          <a:blip r:embed="rId3"/>
          <a:stretch>
            <a:fillRect/>
          </a:stretch>
        </p:blipFill>
        <p:spPr>
          <a:xfrm>
            <a:off x="755576" y="1268760"/>
            <a:ext cx="7416824" cy="5395744"/>
          </a:xfrm>
          <a:prstGeom prst="rect">
            <a:avLst/>
          </a:prstGeom>
        </p:spPr>
      </p:pic>
      <p:sp>
        <p:nvSpPr>
          <p:cNvPr id="6" name="文本框 5"/>
          <p:cNvSpPr txBox="1"/>
          <p:nvPr/>
        </p:nvSpPr>
        <p:spPr>
          <a:xfrm>
            <a:off x="5076056" y="899428"/>
            <a:ext cx="1512168" cy="369332"/>
          </a:xfrm>
          <a:prstGeom prst="rect">
            <a:avLst/>
          </a:prstGeom>
          <a:noFill/>
        </p:spPr>
        <p:txBody>
          <a:bodyPr wrap="square" rtlCol="0">
            <a:spAutoFit/>
          </a:bodyPr>
          <a:lstStyle/>
          <a:p>
            <a:r>
              <a:rPr lang="en-US" altLang="zh-CN" b="1" dirty="0" smtClean="0"/>
              <a:t>Framework</a:t>
            </a:r>
            <a:endParaRPr lang="zh-CN" altLang="en-US" b="1" dirty="0"/>
          </a:p>
        </p:txBody>
      </p:sp>
    </p:spTree>
    <p:extLst>
      <p:ext uri="{BB962C8B-B14F-4D97-AF65-F5344CB8AC3E}">
        <p14:creationId xmlns:p14="http://schemas.microsoft.com/office/powerpoint/2010/main" val="1704361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Experiments</a:t>
            </a:r>
            <a:endParaRPr lang="zh-CN" altLang="en-US" dirty="0"/>
          </a:p>
        </p:txBody>
      </p:sp>
      <p:sp>
        <p:nvSpPr>
          <p:cNvPr id="3" name="内容占位符 2"/>
          <p:cNvSpPr>
            <a:spLocks noGrp="1"/>
          </p:cNvSpPr>
          <p:nvPr>
            <p:ph idx="1"/>
          </p:nvPr>
        </p:nvSpPr>
        <p:spPr>
          <a:xfrm>
            <a:off x="395288" y="1268413"/>
            <a:ext cx="8229600" cy="792435"/>
          </a:xfrm>
        </p:spPr>
        <p:txBody>
          <a:bodyPr/>
          <a:lstStyle/>
          <a:p>
            <a:r>
              <a:rPr lang="en-US" altLang="zh-CN" dirty="0" smtClean="0"/>
              <a:t>Configuration:</a:t>
            </a:r>
            <a:endParaRPr lang="zh-CN" altLang="en-US" dirty="0"/>
          </a:p>
        </p:txBody>
      </p:sp>
      <p:pic>
        <p:nvPicPr>
          <p:cNvPr id="4" name="图片 3"/>
          <p:cNvPicPr>
            <a:picLocks noChangeAspect="1"/>
          </p:cNvPicPr>
          <p:nvPr/>
        </p:nvPicPr>
        <p:blipFill>
          <a:blip r:embed="rId3"/>
          <a:stretch>
            <a:fillRect/>
          </a:stretch>
        </p:blipFill>
        <p:spPr>
          <a:xfrm>
            <a:off x="971600" y="2060848"/>
            <a:ext cx="7340162" cy="2764904"/>
          </a:xfrm>
          <a:prstGeom prst="rect">
            <a:avLst/>
          </a:prstGeom>
        </p:spPr>
      </p:pic>
    </p:spTree>
    <p:extLst>
      <p:ext uri="{BB962C8B-B14F-4D97-AF65-F5344CB8AC3E}">
        <p14:creationId xmlns:p14="http://schemas.microsoft.com/office/powerpoint/2010/main" val="557246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Spark Experiments</a:t>
            </a:r>
            <a:endParaRPr lang="zh-CN" altLang="en-US" dirty="0">
              <a:solidFill>
                <a:schemeClr val="tx1"/>
              </a:solidFill>
            </a:endParaRPr>
          </a:p>
        </p:txBody>
      </p:sp>
      <p:pic>
        <p:nvPicPr>
          <p:cNvPr id="6" name="图片 5"/>
          <p:cNvPicPr>
            <a:picLocks noChangeAspect="1"/>
          </p:cNvPicPr>
          <p:nvPr/>
        </p:nvPicPr>
        <p:blipFill>
          <a:blip r:embed="rId3"/>
          <a:stretch>
            <a:fillRect/>
          </a:stretch>
        </p:blipFill>
        <p:spPr>
          <a:xfrm>
            <a:off x="467545" y="1196752"/>
            <a:ext cx="4163537" cy="3024336"/>
          </a:xfrm>
          <a:prstGeom prst="rect">
            <a:avLst/>
          </a:prstGeom>
        </p:spPr>
      </p:pic>
      <p:pic>
        <p:nvPicPr>
          <p:cNvPr id="7" name="图片 6"/>
          <p:cNvPicPr>
            <a:picLocks noChangeAspect="1"/>
          </p:cNvPicPr>
          <p:nvPr/>
        </p:nvPicPr>
        <p:blipFill>
          <a:blip r:embed="rId4"/>
          <a:stretch>
            <a:fillRect/>
          </a:stretch>
        </p:blipFill>
        <p:spPr>
          <a:xfrm>
            <a:off x="4631082" y="3109249"/>
            <a:ext cx="4324813" cy="3560111"/>
          </a:xfrm>
          <a:prstGeom prst="rect">
            <a:avLst/>
          </a:prstGeom>
        </p:spPr>
      </p:pic>
      <p:grpSp>
        <p:nvGrpSpPr>
          <p:cNvPr id="9" name="组合 8"/>
          <p:cNvGrpSpPr/>
          <p:nvPr/>
        </p:nvGrpSpPr>
        <p:grpSpPr>
          <a:xfrm>
            <a:off x="5354038" y="1196753"/>
            <a:ext cx="2883666" cy="2664296"/>
            <a:chOff x="5641277" y="2816162"/>
            <a:chExt cx="2883666" cy="2993417"/>
          </a:xfrm>
        </p:grpSpPr>
        <p:sp>
          <p:nvSpPr>
            <p:cNvPr id="10" name="线形标注 1 9"/>
            <p:cNvSpPr/>
            <p:nvPr/>
          </p:nvSpPr>
          <p:spPr>
            <a:xfrm>
              <a:off x="5644624" y="2816162"/>
              <a:ext cx="2880319" cy="2993417"/>
            </a:xfrm>
            <a:prstGeom prst="borderCallout1">
              <a:avLst>
                <a:gd name="adj1" fmla="val 22490"/>
                <a:gd name="adj2" fmla="val -2502"/>
                <a:gd name="adj3" fmla="val 67415"/>
                <a:gd name="adj4" fmla="val -24769"/>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Firstly, we change the memory of container to evaluate the performance.</a:t>
              </a:r>
            </a:p>
            <a:p>
              <a:r>
                <a:rPr lang="en-US" altLang="zh-CN" dirty="0" smtClean="0">
                  <a:solidFill>
                    <a:schemeClr val="tx1"/>
                  </a:solidFill>
                </a:rPr>
                <a:t>If the memory is small, there will be more partitions to execute.(rob resources)</a:t>
              </a:r>
            </a:p>
            <a:p>
              <a:r>
                <a:rPr lang="en-US" altLang="zh-CN" dirty="0" smtClean="0">
                  <a:solidFill>
                    <a:schemeClr val="tx1"/>
                  </a:solidFill>
                </a:rPr>
                <a:t>Else, parallel tasks reduces.</a:t>
              </a:r>
              <a:endParaRPr lang="zh-CN" altLang="en-US" dirty="0">
                <a:solidFill>
                  <a:schemeClr val="tx1"/>
                </a:solidFill>
              </a:endParaRPr>
            </a:p>
          </p:txBody>
        </p:sp>
        <p:cxnSp>
          <p:nvCxnSpPr>
            <p:cNvPr id="11" name="直接连接符 10"/>
            <p:cNvCxnSpPr/>
            <p:nvPr/>
          </p:nvCxnSpPr>
          <p:spPr>
            <a:xfrm>
              <a:off x="5641277" y="3876771"/>
              <a:ext cx="2878899" cy="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669267" y="2715057"/>
            <a:ext cx="2880319" cy="2124235"/>
            <a:chOff x="5148291" y="2816162"/>
            <a:chExt cx="2880319" cy="2993417"/>
          </a:xfrm>
        </p:grpSpPr>
        <p:sp>
          <p:nvSpPr>
            <p:cNvPr id="13" name="线形标注 1 12"/>
            <p:cNvSpPr/>
            <p:nvPr/>
          </p:nvSpPr>
          <p:spPr>
            <a:xfrm>
              <a:off x="5148291" y="2816162"/>
              <a:ext cx="2880319" cy="2993417"/>
            </a:xfrm>
            <a:prstGeom prst="borderCallout1">
              <a:avLst>
                <a:gd name="adj1" fmla="val 48110"/>
                <a:gd name="adj2" fmla="val 104810"/>
                <a:gd name="adj3" fmla="val 104153"/>
                <a:gd name="adj4" fmla="val 132175"/>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Secondly, we test RDD partitions to find the best partition.</a:t>
              </a:r>
            </a:p>
            <a:p>
              <a:r>
                <a:rPr lang="en-US" altLang="zh-CN" dirty="0" smtClean="0">
                  <a:solidFill>
                    <a:schemeClr val="tx1"/>
                  </a:solidFill>
                </a:rPr>
                <a:t>When RDD partitions grow, it make the cluster run busy to handle them, so the curve tend to be stable.</a:t>
              </a:r>
              <a:endParaRPr lang="zh-CN" altLang="en-US" dirty="0">
                <a:solidFill>
                  <a:schemeClr val="tx1"/>
                </a:solidFill>
              </a:endParaRPr>
            </a:p>
          </p:txBody>
        </p:sp>
        <p:cxnSp>
          <p:nvCxnSpPr>
            <p:cNvPr id="14" name="直接连接符 13"/>
            <p:cNvCxnSpPr/>
            <p:nvPr/>
          </p:nvCxnSpPr>
          <p:spPr>
            <a:xfrm>
              <a:off x="5148291" y="4126647"/>
              <a:ext cx="2878899" cy="91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4146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nodeType="clickEffect">
                                  <p:stCondLst>
                                    <p:cond delay="0"/>
                                  </p:stCondLst>
                                  <p:childTnLst>
                                    <p:animEffect transition="out" filter="randombar(horizont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9"/>
                                        </p:tgtEl>
                                        <p:attrNameLst>
                                          <p:attrName>ppt_x</p:attrName>
                                        </p:attrNameLst>
                                      </p:cBhvr>
                                      <p:tavLst>
                                        <p:tav tm="0">
                                          <p:val>
                                            <p:strVal val="ppt_x"/>
                                          </p:val>
                                        </p:tav>
                                        <p:tav tm="100000">
                                          <p:val>
                                            <p:strVal val="ppt_x"/>
                                          </p:val>
                                        </p:tav>
                                      </p:tavLst>
                                    </p:anim>
                                    <p:anim calcmode="lin" valueType="num">
                                      <p:cBhvr additive="base">
                                        <p:cTn id="21" dur="500"/>
                                        <p:tgtEl>
                                          <p:spTgt spid="9"/>
                                        </p:tgtEl>
                                        <p:attrNameLst>
                                          <p:attrName>ppt_y</p:attrName>
                                        </p:attrNameLst>
                                      </p:cBhvr>
                                      <p:tavLst>
                                        <p:tav tm="0">
                                          <p:val>
                                            <p:strVal val="ppt_y"/>
                                          </p:val>
                                        </p:tav>
                                        <p:tav tm="100000">
                                          <p:val>
                                            <p:strVal val="1+ppt_h/2"/>
                                          </p:val>
                                        </p:tav>
                                      </p:tavLst>
                                    </p:anim>
                                    <p:set>
                                      <p:cBhvr>
                                        <p:cTn id="22" dur="1" fill="hold">
                                          <p:stCondLst>
                                            <p:cond delay="499"/>
                                          </p:stCondLst>
                                        </p:cTn>
                                        <p:tgtEl>
                                          <p:spTgt spid="9"/>
                                        </p:tgtEl>
                                        <p:attrNameLst>
                                          <p:attrName>style.visibility</p:attrName>
                                        </p:attrNameLst>
                                      </p:cBhvr>
                                      <p:to>
                                        <p:strVal val="hidden"/>
                                      </p:to>
                                    </p:se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xit" presetSubtype="21" fill="hold" nodeType="clickEffect">
                                  <p:stCondLst>
                                    <p:cond delay="0"/>
                                  </p:stCondLst>
                                  <p:childTnLst>
                                    <p:animEffect transition="out" filter="barn(inVertical)">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par>
                          <p:cTn id="40" fill="hold">
                            <p:stCondLst>
                              <p:cond delay="500"/>
                            </p:stCondLst>
                            <p:childTnLst>
                              <p:par>
                                <p:cTn id="41" presetID="2" presetClass="entr" presetSubtype="4"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Outline(cooperate with Sinopec)</a:t>
            </a:r>
            <a:endParaRPr lang="zh-CN" altLang="en-US" dirty="0">
              <a:solidFill>
                <a:schemeClr val="tx1"/>
              </a:solidFill>
            </a:endParaRPr>
          </a:p>
        </p:txBody>
      </p:sp>
      <p:sp>
        <p:nvSpPr>
          <p:cNvPr id="9" name="圆角矩形 8"/>
          <p:cNvSpPr/>
          <p:nvPr/>
        </p:nvSpPr>
        <p:spPr>
          <a:xfrm>
            <a:off x="1050081" y="4612218"/>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Conclusion</a:t>
            </a:r>
            <a:endParaRPr lang="zh-CN" altLang="en-US" sz="3600" dirty="0">
              <a:solidFill>
                <a:schemeClr val="tx1"/>
              </a:solidFill>
            </a:endParaRPr>
          </a:p>
        </p:txBody>
      </p:sp>
      <p:sp>
        <p:nvSpPr>
          <p:cNvPr id="10" name="圆角矩形 9"/>
          <p:cNvSpPr/>
          <p:nvPr/>
        </p:nvSpPr>
        <p:spPr>
          <a:xfrm>
            <a:off x="1043608" y="1391211"/>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Introduction</a:t>
            </a:r>
            <a:endParaRPr lang="zh-CN" altLang="en-US" sz="3600" dirty="0">
              <a:solidFill>
                <a:schemeClr val="tx1"/>
              </a:solidFill>
            </a:endParaRPr>
          </a:p>
        </p:txBody>
      </p:sp>
      <p:sp>
        <p:nvSpPr>
          <p:cNvPr id="12" name="圆角矩形 11"/>
          <p:cNvSpPr/>
          <p:nvPr/>
        </p:nvSpPr>
        <p:spPr>
          <a:xfrm>
            <a:off x="1065047" y="2450804"/>
            <a:ext cx="569510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Hadoop </a:t>
            </a:r>
            <a:endParaRPr lang="zh-CN" altLang="en-US" sz="3600" dirty="0">
              <a:solidFill>
                <a:schemeClr val="tx1"/>
              </a:solidFill>
            </a:endParaRPr>
          </a:p>
        </p:txBody>
      </p:sp>
      <p:sp>
        <p:nvSpPr>
          <p:cNvPr id="13" name="圆角矩形 12"/>
          <p:cNvSpPr/>
          <p:nvPr/>
        </p:nvSpPr>
        <p:spPr>
          <a:xfrm>
            <a:off x="1091869" y="3478524"/>
            <a:ext cx="5328592"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Spark</a:t>
            </a:r>
            <a:endParaRPr lang="zh-CN" altLang="en-US" sz="3600" dirty="0">
              <a:solidFill>
                <a:schemeClr val="tx1"/>
              </a:solidFill>
            </a:endParaRPr>
          </a:p>
        </p:txBody>
      </p:sp>
      <p:cxnSp>
        <p:nvCxnSpPr>
          <p:cNvPr id="15" name="直接连接符 14"/>
          <p:cNvCxnSpPr/>
          <p:nvPr/>
        </p:nvCxnSpPr>
        <p:spPr>
          <a:xfrm>
            <a:off x="611560" y="1772816"/>
            <a:ext cx="6473" cy="319944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18033" y="1777156"/>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22280" y="2813079"/>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18033" y="3835261"/>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18033" y="4972258"/>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5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Comparison</a:t>
            </a:r>
            <a:endParaRPr lang="zh-CN" altLang="en-US" dirty="0">
              <a:solidFill>
                <a:schemeClr val="tx1"/>
              </a:solidFill>
            </a:endParaRPr>
          </a:p>
        </p:txBody>
      </p:sp>
      <p:pic>
        <p:nvPicPr>
          <p:cNvPr id="5" name="图片 4"/>
          <p:cNvPicPr>
            <a:picLocks noChangeAspect="1"/>
          </p:cNvPicPr>
          <p:nvPr/>
        </p:nvPicPr>
        <p:blipFill>
          <a:blip r:embed="rId3"/>
          <a:stretch>
            <a:fillRect/>
          </a:stretch>
        </p:blipFill>
        <p:spPr>
          <a:xfrm>
            <a:off x="611560" y="1196752"/>
            <a:ext cx="3384376" cy="2724150"/>
          </a:xfrm>
          <a:prstGeom prst="rect">
            <a:avLst/>
          </a:prstGeom>
        </p:spPr>
      </p:pic>
      <p:pic>
        <p:nvPicPr>
          <p:cNvPr id="6" name="图片 5"/>
          <p:cNvPicPr>
            <a:picLocks noChangeAspect="1"/>
          </p:cNvPicPr>
          <p:nvPr/>
        </p:nvPicPr>
        <p:blipFill>
          <a:blip r:embed="rId4"/>
          <a:stretch>
            <a:fillRect/>
          </a:stretch>
        </p:blipFill>
        <p:spPr>
          <a:xfrm>
            <a:off x="4644008" y="1215802"/>
            <a:ext cx="3579490" cy="2686050"/>
          </a:xfrm>
          <a:prstGeom prst="rect">
            <a:avLst/>
          </a:prstGeom>
        </p:spPr>
      </p:pic>
      <p:pic>
        <p:nvPicPr>
          <p:cNvPr id="7" name="图片 6"/>
          <p:cNvPicPr>
            <a:picLocks noChangeAspect="1"/>
          </p:cNvPicPr>
          <p:nvPr/>
        </p:nvPicPr>
        <p:blipFill>
          <a:blip r:embed="rId5"/>
          <a:stretch>
            <a:fillRect/>
          </a:stretch>
        </p:blipFill>
        <p:spPr>
          <a:xfrm>
            <a:off x="2627784" y="3920902"/>
            <a:ext cx="3856807" cy="2869120"/>
          </a:xfrm>
          <a:prstGeom prst="rect">
            <a:avLst/>
          </a:prstGeom>
        </p:spPr>
      </p:pic>
    </p:spTree>
    <p:extLst>
      <p:ext uri="{BB962C8B-B14F-4D97-AF65-F5344CB8AC3E}">
        <p14:creationId xmlns:p14="http://schemas.microsoft.com/office/powerpoint/2010/main" val="83223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50081" y="4612218"/>
            <a:ext cx="3816424" cy="720080"/>
          </a:xfrm>
          <a:prstGeom prst="roundRect">
            <a:avLst/>
          </a:prstGeom>
          <a:solidFill>
            <a:srgbClr val="FFC00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Conclusion</a:t>
            </a:r>
            <a:endParaRPr lang="zh-CN" altLang="en-US" sz="3600" dirty="0">
              <a:solidFill>
                <a:schemeClr val="tx1"/>
              </a:solidFill>
            </a:endParaRPr>
          </a:p>
        </p:txBody>
      </p:sp>
      <p:sp>
        <p:nvSpPr>
          <p:cNvPr id="5" name="圆角矩形 4"/>
          <p:cNvSpPr/>
          <p:nvPr/>
        </p:nvSpPr>
        <p:spPr>
          <a:xfrm>
            <a:off x="1043608" y="1391211"/>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Introduction</a:t>
            </a:r>
            <a:endParaRPr lang="zh-CN" altLang="en-US" sz="3600" dirty="0">
              <a:solidFill>
                <a:schemeClr val="tx1"/>
              </a:solidFill>
            </a:endParaRPr>
          </a:p>
        </p:txBody>
      </p:sp>
      <p:sp>
        <p:nvSpPr>
          <p:cNvPr id="6" name="圆角矩形 5"/>
          <p:cNvSpPr/>
          <p:nvPr/>
        </p:nvSpPr>
        <p:spPr>
          <a:xfrm>
            <a:off x="1065047" y="2450804"/>
            <a:ext cx="569510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Hadoop </a:t>
            </a:r>
            <a:endParaRPr lang="zh-CN" altLang="en-US" sz="3600" dirty="0">
              <a:solidFill>
                <a:schemeClr val="tx1"/>
              </a:solidFill>
            </a:endParaRPr>
          </a:p>
        </p:txBody>
      </p:sp>
      <p:sp>
        <p:nvSpPr>
          <p:cNvPr id="7" name="圆角矩形 6"/>
          <p:cNvSpPr/>
          <p:nvPr/>
        </p:nvSpPr>
        <p:spPr>
          <a:xfrm>
            <a:off x="1091869" y="3478524"/>
            <a:ext cx="5328592"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Spark</a:t>
            </a:r>
            <a:endParaRPr lang="zh-CN" altLang="en-US" sz="3600" dirty="0">
              <a:solidFill>
                <a:schemeClr val="tx1"/>
              </a:solidFill>
            </a:endParaRPr>
          </a:p>
        </p:txBody>
      </p:sp>
      <p:cxnSp>
        <p:nvCxnSpPr>
          <p:cNvPr id="8" name="直接连接符 7"/>
          <p:cNvCxnSpPr/>
          <p:nvPr/>
        </p:nvCxnSpPr>
        <p:spPr>
          <a:xfrm>
            <a:off x="611560" y="1772816"/>
            <a:ext cx="6473" cy="319944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18033" y="1777156"/>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22280" y="2813079"/>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18033" y="3835261"/>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18033" y="4972258"/>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346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Conclusion</a:t>
            </a:r>
            <a:endParaRPr lang="zh-CN" altLang="en-US" dirty="0">
              <a:solidFill>
                <a:schemeClr val="tx1"/>
              </a:solidFill>
            </a:endParaRPr>
          </a:p>
        </p:txBody>
      </p:sp>
      <p:sp>
        <p:nvSpPr>
          <p:cNvPr id="3" name="内容占位符 2"/>
          <p:cNvSpPr>
            <a:spLocks noGrp="1"/>
          </p:cNvSpPr>
          <p:nvPr>
            <p:ph idx="1"/>
          </p:nvPr>
        </p:nvSpPr>
        <p:spPr>
          <a:xfrm>
            <a:off x="395288" y="1268412"/>
            <a:ext cx="8229600" cy="5184923"/>
          </a:xfrm>
        </p:spPr>
        <p:txBody>
          <a:bodyPr/>
          <a:lstStyle/>
          <a:p>
            <a:r>
              <a:rPr lang="en-US" altLang="zh-CN" dirty="0" smtClean="0"/>
              <a:t>Contributions</a:t>
            </a:r>
            <a:r>
              <a:rPr lang="zh-CN" altLang="en-US" dirty="0" smtClean="0"/>
              <a:t>：</a:t>
            </a:r>
            <a:endParaRPr lang="en-US" altLang="zh-CN" dirty="0" smtClean="0"/>
          </a:p>
          <a:p>
            <a:pPr lvl="1"/>
            <a:r>
              <a:rPr lang="en-US" altLang="zh-CN" dirty="0" smtClean="0"/>
              <a:t>use distribute algorithm to handle seismic data</a:t>
            </a:r>
          </a:p>
          <a:p>
            <a:pPr lvl="1"/>
            <a:r>
              <a:rPr lang="en-US" altLang="zh-CN" dirty="0" smtClean="0"/>
              <a:t>implement expansion capability</a:t>
            </a:r>
          </a:p>
          <a:p>
            <a:r>
              <a:rPr lang="en-US" altLang="zh-CN" dirty="0" smtClean="0"/>
              <a:t>Future Work:</a:t>
            </a:r>
          </a:p>
          <a:p>
            <a:pPr lvl="1"/>
            <a:r>
              <a:rPr lang="en-US" altLang="zh-CN" dirty="0" smtClean="0"/>
              <a:t>improve I/O speed</a:t>
            </a:r>
          </a:p>
          <a:p>
            <a:pPr lvl="2"/>
            <a:r>
              <a:rPr lang="en-US" altLang="zh-CN" dirty="0" err="1"/>
              <a:t>Infiniband</a:t>
            </a:r>
            <a:r>
              <a:rPr lang="en-US" altLang="zh-CN" dirty="0"/>
              <a:t> on HDFS in Hadoop</a:t>
            </a:r>
          </a:p>
          <a:p>
            <a:pPr lvl="2"/>
            <a:r>
              <a:rPr lang="en-US" altLang="zh-CN" dirty="0"/>
              <a:t>Tachyon on HDFS in </a:t>
            </a:r>
            <a:r>
              <a:rPr lang="en-US" altLang="zh-CN" dirty="0" smtClean="0"/>
              <a:t>Spark</a:t>
            </a:r>
          </a:p>
          <a:p>
            <a:pPr lvl="1"/>
            <a:r>
              <a:rPr lang="en-US" altLang="zh-CN" dirty="0" smtClean="0"/>
              <a:t>alter resource scheduler</a:t>
            </a:r>
          </a:p>
          <a:p>
            <a:pPr lvl="2"/>
            <a:r>
              <a:rPr lang="en-US" altLang="zh-CN" dirty="0" smtClean="0"/>
              <a:t>alter the source code of Yarn resource scheduler</a:t>
            </a:r>
          </a:p>
          <a:p>
            <a:pPr lvl="3"/>
            <a:endParaRPr lang="en-US" altLang="zh-CN" dirty="0" smtClean="0"/>
          </a:p>
        </p:txBody>
      </p:sp>
    </p:spTree>
    <p:extLst>
      <p:ext uri="{BB962C8B-B14F-4D97-AF65-F5344CB8AC3E}">
        <p14:creationId xmlns:p14="http://schemas.microsoft.com/office/powerpoint/2010/main" val="2499533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716485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Hadoop</a:t>
            </a:r>
            <a:endParaRPr lang="zh-CN" altLang="en-US" dirty="0">
              <a:solidFill>
                <a:schemeClr val="tx1"/>
              </a:solidFill>
            </a:endParaRPr>
          </a:p>
        </p:txBody>
      </p:sp>
      <p:sp>
        <p:nvSpPr>
          <p:cNvPr id="6" name="内容占位符 2"/>
          <p:cNvSpPr>
            <a:spLocks noGrp="1"/>
          </p:cNvSpPr>
          <p:nvPr>
            <p:ph idx="1"/>
          </p:nvPr>
        </p:nvSpPr>
        <p:spPr>
          <a:xfrm>
            <a:off x="323280" y="1124744"/>
            <a:ext cx="3384624" cy="4968899"/>
          </a:xfrm>
        </p:spPr>
        <p:txBody>
          <a:bodyPr/>
          <a:lstStyle/>
          <a:p>
            <a:r>
              <a:rPr lang="en-US" altLang="zh-CN" dirty="0" smtClean="0"/>
              <a:t>Hadoop is an Apache open source distributed computing framework for the cluster is stored in inexpensive hardware. </a:t>
            </a:r>
          </a:p>
          <a:p>
            <a:r>
              <a:rPr lang="en-US" altLang="zh-CN" dirty="0" smtClean="0"/>
              <a:t>The core design of Apache Hadoop is </a:t>
            </a:r>
            <a:r>
              <a:rPr lang="en-US" altLang="zh-CN" dirty="0" err="1" smtClean="0"/>
              <a:t>MapReduce</a:t>
            </a:r>
            <a:r>
              <a:rPr lang="en-US" altLang="zh-CN" dirty="0" smtClean="0"/>
              <a:t> and HDFS.</a:t>
            </a:r>
            <a:endParaRPr lang="zh-CN" altLang="en-US" dirty="0"/>
          </a:p>
        </p:txBody>
      </p:sp>
      <p:pic>
        <p:nvPicPr>
          <p:cNvPr id="7" name="图片 6"/>
          <p:cNvPicPr>
            <a:picLocks noChangeAspect="1"/>
          </p:cNvPicPr>
          <p:nvPr/>
        </p:nvPicPr>
        <p:blipFill>
          <a:blip r:embed="rId3"/>
          <a:stretch>
            <a:fillRect/>
          </a:stretch>
        </p:blipFill>
        <p:spPr>
          <a:xfrm>
            <a:off x="3707904" y="404664"/>
            <a:ext cx="5143104" cy="6261426"/>
          </a:xfrm>
          <a:prstGeom prst="rect">
            <a:avLst/>
          </a:prstGeom>
        </p:spPr>
      </p:pic>
      <p:pic>
        <p:nvPicPr>
          <p:cNvPr id="8" name="图片 7"/>
          <p:cNvPicPr>
            <a:picLocks noChangeAspect="1"/>
          </p:cNvPicPr>
          <p:nvPr/>
        </p:nvPicPr>
        <p:blipFill>
          <a:blip r:embed="rId4"/>
          <a:stretch>
            <a:fillRect/>
          </a:stretch>
        </p:blipFill>
        <p:spPr>
          <a:xfrm>
            <a:off x="3563888" y="1916832"/>
            <a:ext cx="5396334" cy="3528392"/>
          </a:xfrm>
          <a:prstGeom prst="rect">
            <a:avLst/>
          </a:prstGeom>
        </p:spPr>
      </p:pic>
    </p:spTree>
    <p:extLst>
      <p:ext uri="{BB962C8B-B14F-4D97-AF65-F5344CB8AC3E}">
        <p14:creationId xmlns:p14="http://schemas.microsoft.com/office/powerpoint/2010/main" val="2038632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xit" presetSubtype="0" fill="hold" nodeType="clickEffect">
                                  <p:stCondLst>
                                    <p:cond delay="0"/>
                                  </p:stCondLst>
                                  <p:childTnLst>
                                    <p:anim calcmode="lin" valueType="num">
                                      <p:cBhvr>
                                        <p:cTn id="12" dur="1000"/>
                                        <p:tgtEl>
                                          <p:spTgt spid="7"/>
                                        </p:tgtEl>
                                        <p:attrNameLst>
                                          <p:attrName>ppt_w</p:attrName>
                                        </p:attrNameLst>
                                      </p:cBhvr>
                                      <p:tavLst>
                                        <p:tav tm="0">
                                          <p:val>
                                            <p:strVal val="ppt_w"/>
                                          </p:val>
                                        </p:tav>
                                        <p:tav tm="100000">
                                          <p:val>
                                            <p:fltVal val="0"/>
                                          </p:val>
                                        </p:tav>
                                      </p:tavLst>
                                    </p:anim>
                                    <p:anim calcmode="lin" valueType="num">
                                      <p:cBhvr>
                                        <p:cTn id="13" dur="1000"/>
                                        <p:tgtEl>
                                          <p:spTgt spid="7"/>
                                        </p:tgtEl>
                                        <p:attrNameLst>
                                          <p:attrName>ppt_h</p:attrName>
                                        </p:attrNameLst>
                                      </p:cBhvr>
                                      <p:tavLst>
                                        <p:tav tm="0">
                                          <p:val>
                                            <p:strVal val="ppt_h"/>
                                          </p:val>
                                        </p:tav>
                                        <p:tav tm="100000">
                                          <p:val>
                                            <p:fltVal val="0"/>
                                          </p:val>
                                        </p:tav>
                                      </p:tavLst>
                                    </p:anim>
                                    <p:anim calcmode="lin" valueType="num">
                                      <p:cBhvr>
                                        <p:cTn id="14" dur="1000"/>
                                        <p:tgtEl>
                                          <p:spTgt spid="7"/>
                                        </p:tgtEl>
                                        <p:attrNameLst>
                                          <p:attrName>style.rotation</p:attrName>
                                        </p:attrNameLst>
                                      </p:cBhvr>
                                      <p:tavLst>
                                        <p:tav tm="0">
                                          <p:val>
                                            <p:fltVal val="0"/>
                                          </p:val>
                                        </p:tav>
                                        <p:tav tm="100000">
                                          <p:val>
                                            <p:fltVal val="90"/>
                                          </p:val>
                                        </p:tav>
                                      </p:tavLst>
                                    </p:anim>
                                    <p:animEffect transition="out" filter="fade">
                                      <p:cBhvr>
                                        <p:cTn id="15" dur="1000"/>
                                        <p:tgtEl>
                                          <p:spTgt spid="7"/>
                                        </p:tgtEl>
                                      </p:cBhvr>
                                    </p:animEffect>
                                    <p:set>
                                      <p:cBhvr>
                                        <p:cTn id="16" dur="1" fill="hold">
                                          <p:stCondLst>
                                            <p:cond delay="999"/>
                                          </p:stCondLst>
                                        </p:cTn>
                                        <p:tgtEl>
                                          <p:spTgt spid="7"/>
                                        </p:tgtEl>
                                        <p:attrNameLst>
                                          <p:attrName>style.visibility</p:attrName>
                                        </p:attrNameLst>
                                      </p:cBhvr>
                                      <p:to>
                                        <p:strVal val="hidden"/>
                                      </p:to>
                                    </p:set>
                                  </p:childTnLst>
                                </p:cTn>
                              </p:par>
                              <p:par>
                                <p:cTn id="17" presetID="53" presetClass="entr" presetSubtype="1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Hadoop</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smtClean="0"/>
              <a:t>Version 1</a:t>
            </a:r>
            <a:endParaRPr lang="zh-CN" altLang="en-US" dirty="0"/>
          </a:p>
        </p:txBody>
      </p:sp>
      <p:pic>
        <p:nvPicPr>
          <p:cNvPr id="4" name="图片 3"/>
          <p:cNvPicPr>
            <a:picLocks noChangeAspect="1"/>
          </p:cNvPicPr>
          <p:nvPr/>
        </p:nvPicPr>
        <p:blipFill>
          <a:blip r:embed="rId3"/>
          <a:stretch>
            <a:fillRect/>
          </a:stretch>
        </p:blipFill>
        <p:spPr>
          <a:xfrm>
            <a:off x="1045168" y="1916832"/>
            <a:ext cx="7579720" cy="4303025"/>
          </a:xfrm>
          <a:prstGeom prst="rect">
            <a:avLst/>
          </a:prstGeom>
        </p:spPr>
      </p:pic>
      <p:sp>
        <p:nvSpPr>
          <p:cNvPr id="5" name="圆角矩形标注 4"/>
          <p:cNvSpPr/>
          <p:nvPr/>
        </p:nvSpPr>
        <p:spPr>
          <a:xfrm>
            <a:off x="3563888" y="1296950"/>
            <a:ext cx="2016224" cy="792088"/>
          </a:xfrm>
          <a:prstGeom prst="wedgeRoundRectCallo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1.Job &amp; Task Scheduling</a:t>
            </a:r>
          </a:p>
          <a:p>
            <a:pPr algn="ctr"/>
            <a:r>
              <a:rPr lang="en-US" altLang="zh-CN" sz="1200" dirty="0">
                <a:solidFill>
                  <a:schemeClr val="tx1"/>
                </a:solidFill>
              </a:rPr>
              <a:t>2</a:t>
            </a:r>
            <a:r>
              <a:rPr lang="en-US" altLang="zh-CN" sz="1200" dirty="0" smtClean="0">
                <a:solidFill>
                  <a:schemeClr val="tx1"/>
                </a:solidFill>
              </a:rPr>
              <a:t>.Resource Management</a:t>
            </a:r>
            <a:endParaRPr lang="zh-CN" altLang="en-US" sz="1200" dirty="0">
              <a:solidFill>
                <a:schemeClr val="tx1"/>
              </a:solidFill>
            </a:endParaRPr>
          </a:p>
        </p:txBody>
      </p:sp>
      <p:sp>
        <p:nvSpPr>
          <p:cNvPr id="6" name="圆角矩形标注 5"/>
          <p:cNvSpPr/>
          <p:nvPr/>
        </p:nvSpPr>
        <p:spPr>
          <a:xfrm>
            <a:off x="6082608" y="1556792"/>
            <a:ext cx="1657744" cy="532246"/>
          </a:xfrm>
          <a:prstGeom prst="wedgeRoundRectCallo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Task Computation</a:t>
            </a:r>
          </a:p>
        </p:txBody>
      </p:sp>
      <p:sp>
        <p:nvSpPr>
          <p:cNvPr id="8" name="横卷形 7"/>
          <p:cNvSpPr/>
          <p:nvPr/>
        </p:nvSpPr>
        <p:spPr>
          <a:xfrm>
            <a:off x="3131840" y="3212976"/>
            <a:ext cx="2664296" cy="1224136"/>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Platform + Application Framework</a:t>
            </a:r>
            <a:endParaRPr lang="zh-CN" altLang="en-US" dirty="0">
              <a:solidFill>
                <a:schemeClr val="tx1"/>
              </a:solidFill>
            </a:endParaRPr>
          </a:p>
        </p:txBody>
      </p:sp>
    </p:spTree>
    <p:extLst>
      <p:ext uri="{BB962C8B-B14F-4D97-AF65-F5344CB8AC3E}">
        <p14:creationId xmlns:p14="http://schemas.microsoft.com/office/powerpoint/2010/main" val="333039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Hadoop</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smtClean="0"/>
              <a:t>Version 2</a:t>
            </a:r>
            <a:endParaRPr lang="zh-CN" altLang="en-US" dirty="0"/>
          </a:p>
        </p:txBody>
      </p:sp>
      <p:pic>
        <p:nvPicPr>
          <p:cNvPr id="4" name="图片 3"/>
          <p:cNvPicPr>
            <a:picLocks noChangeAspect="1"/>
          </p:cNvPicPr>
          <p:nvPr/>
        </p:nvPicPr>
        <p:blipFill>
          <a:blip r:embed="rId3"/>
          <a:stretch>
            <a:fillRect/>
          </a:stretch>
        </p:blipFill>
        <p:spPr>
          <a:xfrm>
            <a:off x="2555776" y="1340768"/>
            <a:ext cx="5795589" cy="5219561"/>
          </a:xfrm>
          <a:prstGeom prst="rect">
            <a:avLst/>
          </a:prstGeom>
        </p:spPr>
      </p:pic>
      <p:sp>
        <p:nvSpPr>
          <p:cNvPr id="6" name="圆角矩形标注 5"/>
          <p:cNvSpPr/>
          <p:nvPr/>
        </p:nvSpPr>
        <p:spPr>
          <a:xfrm>
            <a:off x="2282253" y="2132856"/>
            <a:ext cx="1656184" cy="720080"/>
          </a:xfrm>
          <a:prstGeom prst="wedgeRoundRectCallout">
            <a:avLst>
              <a:gd name="adj1" fmla="val 83484"/>
              <a:gd name="adj2" fmla="val 4082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Resource</a:t>
            </a:r>
          </a:p>
          <a:p>
            <a:pPr algn="ctr"/>
            <a:r>
              <a:rPr lang="en-US" altLang="zh-CN" sz="1600" dirty="0" smtClean="0">
                <a:solidFill>
                  <a:schemeClr val="tx1"/>
                </a:solidFill>
              </a:rPr>
              <a:t>Management</a:t>
            </a:r>
            <a:endParaRPr lang="zh-CN" altLang="en-US" sz="1600" dirty="0">
              <a:solidFill>
                <a:schemeClr val="tx1"/>
              </a:solidFill>
            </a:endParaRPr>
          </a:p>
        </p:txBody>
      </p:sp>
      <p:sp>
        <p:nvSpPr>
          <p:cNvPr id="7" name="圆角矩形标注 6"/>
          <p:cNvSpPr/>
          <p:nvPr/>
        </p:nvSpPr>
        <p:spPr>
          <a:xfrm>
            <a:off x="539552" y="3357339"/>
            <a:ext cx="1656184" cy="720080"/>
          </a:xfrm>
          <a:prstGeom prst="wedgeRoundRectCallout">
            <a:avLst>
              <a:gd name="adj1" fmla="val 83484"/>
              <a:gd name="adj2" fmla="val 4082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Resource</a:t>
            </a:r>
          </a:p>
          <a:p>
            <a:pPr algn="ctr"/>
            <a:r>
              <a:rPr lang="en-US" altLang="zh-CN" sz="1600" dirty="0" smtClean="0">
                <a:solidFill>
                  <a:schemeClr val="tx1"/>
                </a:solidFill>
              </a:rPr>
              <a:t>Monitoring &amp; Enforcement</a:t>
            </a:r>
            <a:endParaRPr lang="zh-CN" altLang="en-US" sz="1600" dirty="0">
              <a:solidFill>
                <a:schemeClr val="tx1"/>
              </a:solidFill>
            </a:endParaRPr>
          </a:p>
        </p:txBody>
      </p:sp>
      <p:sp>
        <p:nvSpPr>
          <p:cNvPr id="8" name="圆角矩形标注 7"/>
          <p:cNvSpPr/>
          <p:nvPr/>
        </p:nvSpPr>
        <p:spPr>
          <a:xfrm>
            <a:off x="613443" y="4941168"/>
            <a:ext cx="1656184" cy="720080"/>
          </a:xfrm>
          <a:prstGeom prst="wedgeRoundRectCallout">
            <a:avLst>
              <a:gd name="adj1" fmla="val 88693"/>
              <a:gd name="adj2" fmla="val -3464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Job &amp; Task Scheduling</a:t>
            </a:r>
            <a:endParaRPr lang="zh-CN" altLang="en-US" sz="1600" dirty="0">
              <a:solidFill>
                <a:schemeClr val="tx1"/>
              </a:solidFill>
            </a:endParaRPr>
          </a:p>
        </p:txBody>
      </p:sp>
      <p:cxnSp>
        <p:nvCxnSpPr>
          <p:cNvPr id="10" name="直接连接符 9"/>
          <p:cNvCxnSpPr/>
          <p:nvPr/>
        </p:nvCxnSpPr>
        <p:spPr>
          <a:xfrm>
            <a:off x="2282253" y="4365104"/>
            <a:ext cx="6342635" cy="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1" name="横卷形 10"/>
          <p:cNvSpPr/>
          <p:nvPr/>
        </p:nvSpPr>
        <p:spPr>
          <a:xfrm>
            <a:off x="4427984" y="2943144"/>
            <a:ext cx="2066931" cy="97170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Platform</a:t>
            </a:r>
            <a:endParaRPr lang="zh-CN" altLang="en-US" dirty="0">
              <a:solidFill>
                <a:schemeClr val="tx1"/>
              </a:solidFill>
            </a:endParaRPr>
          </a:p>
        </p:txBody>
      </p:sp>
      <p:sp>
        <p:nvSpPr>
          <p:cNvPr id="12" name="横卷形 11"/>
          <p:cNvSpPr/>
          <p:nvPr/>
        </p:nvSpPr>
        <p:spPr>
          <a:xfrm>
            <a:off x="4427984" y="4941168"/>
            <a:ext cx="2066931" cy="97170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Application Framework</a:t>
            </a:r>
            <a:endParaRPr lang="zh-CN" altLang="en-US" dirty="0">
              <a:solidFill>
                <a:schemeClr val="tx1"/>
              </a:solidFill>
            </a:endParaRPr>
          </a:p>
        </p:txBody>
      </p:sp>
    </p:spTree>
    <p:extLst>
      <p:ext uri="{BB962C8B-B14F-4D97-AF65-F5344CB8AC3E}">
        <p14:creationId xmlns:p14="http://schemas.microsoft.com/office/powerpoint/2010/main" val="3841385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1" nodeType="clickEffect">
                                  <p:stCondLst>
                                    <p:cond delay="0"/>
                                  </p:stCondLst>
                                  <p:childTnLst>
                                    <p:anim calcmode="lin" valueType="num">
                                      <p:cBhvr additive="base">
                                        <p:cTn id="19" dur="500"/>
                                        <p:tgtEl>
                                          <p:spTgt spid="7"/>
                                        </p:tgtEl>
                                        <p:attrNameLst>
                                          <p:attrName>ppt_x</p:attrName>
                                        </p:attrNameLst>
                                      </p:cBhvr>
                                      <p:tavLst>
                                        <p:tav tm="0">
                                          <p:val>
                                            <p:strVal val="ppt_x"/>
                                          </p:val>
                                        </p:tav>
                                        <p:tav tm="100000">
                                          <p:val>
                                            <p:strVal val="ppt_x"/>
                                          </p:val>
                                        </p:tav>
                                      </p:tavLst>
                                    </p:anim>
                                    <p:anim calcmode="lin" valueType="num">
                                      <p:cBhvr additive="base">
                                        <p:cTn id="20" dur="500"/>
                                        <p:tgtEl>
                                          <p:spTgt spid="7"/>
                                        </p:tgtEl>
                                        <p:attrNameLst>
                                          <p:attrName>ppt_y</p:attrName>
                                        </p:attrNameLst>
                                      </p:cBhvr>
                                      <p:tavLst>
                                        <p:tav tm="0">
                                          <p:val>
                                            <p:strVal val="ppt_y"/>
                                          </p:val>
                                        </p:tav>
                                        <p:tav tm="100000">
                                          <p:val>
                                            <p:strVal val="1+ppt_h/2"/>
                                          </p:val>
                                        </p:tav>
                                      </p:tavLst>
                                    </p:anim>
                                    <p:set>
                                      <p:cBhvr>
                                        <p:cTn id="21" dur="1" fill="hold">
                                          <p:stCondLst>
                                            <p:cond delay="499"/>
                                          </p:stCondLst>
                                        </p:cTn>
                                        <p:tgtEl>
                                          <p:spTgt spid="7"/>
                                        </p:tgtEl>
                                        <p:attrNameLst>
                                          <p:attrName>style.visibility</p:attrName>
                                        </p:attrNameLst>
                                      </p:cBhvr>
                                      <p:to>
                                        <p:strVal val="hidden"/>
                                      </p:to>
                                    </p:set>
                                  </p:childTnLst>
                                </p:cTn>
                              </p:par>
                              <p:par>
                                <p:cTn id="22" presetID="45"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000"/>
                                        <p:tgtEl>
                                          <p:spTgt spid="8"/>
                                        </p:tgtEl>
                                      </p:cBhvr>
                                    </p:animEffect>
                                    <p:anim calcmode="lin" valueType="num">
                                      <p:cBhvr>
                                        <p:cTn id="25" dur="2000" fill="hold"/>
                                        <p:tgtEl>
                                          <p:spTgt spid="8"/>
                                        </p:tgtEl>
                                        <p:attrNameLst>
                                          <p:attrName>ppt_w</p:attrName>
                                        </p:attrNameLst>
                                      </p:cBhvr>
                                      <p:tavLst>
                                        <p:tav tm="0" fmla="#ppt_w*sin(2.5*pi*$)">
                                          <p:val>
                                            <p:fltVal val="0"/>
                                          </p:val>
                                        </p:tav>
                                        <p:tav tm="100000">
                                          <p:val>
                                            <p:fltVal val="1"/>
                                          </p:val>
                                        </p:tav>
                                      </p:tavLst>
                                    </p:anim>
                                    <p:anim calcmode="lin" valueType="num">
                                      <p:cBhvr>
                                        <p:cTn id="26"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xit" presetSubtype="32" fill="hold" grpId="1" nodeType="clickEffect">
                                  <p:stCondLst>
                                    <p:cond delay="0"/>
                                  </p:stCondLst>
                                  <p:childTnLst>
                                    <p:anim calcmode="lin" valueType="num">
                                      <p:cBhvr>
                                        <p:cTn id="30" dur="500"/>
                                        <p:tgtEl>
                                          <p:spTgt spid="8"/>
                                        </p:tgtEl>
                                        <p:attrNameLst>
                                          <p:attrName>ppt_w</p:attrName>
                                        </p:attrNameLst>
                                      </p:cBhvr>
                                      <p:tavLst>
                                        <p:tav tm="0">
                                          <p:val>
                                            <p:strVal val="ppt_w"/>
                                          </p:val>
                                        </p:tav>
                                        <p:tav tm="100000">
                                          <p:val>
                                            <p:fltVal val="0"/>
                                          </p:val>
                                        </p:tav>
                                      </p:tavLst>
                                    </p:anim>
                                    <p:anim calcmode="lin" valueType="num">
                                      <p:cBhvr>
                                        <p:cTn id="31" dur="500"/>
                                        <p:tgtEl>
                                          <p:spTgt spid="8"/>
                                        </p:tgtEl>
                                        <p:attrNameLst>
                                          <p:attrName>ppt_h</p:attrName>
                                        </p:attrNameLst>
                                      </p:cBhvr>
                                      <p:tavLst>
                                        <p:tav tm="0">
                                          <p:val>
                                            <p:strVal val="ppt_h"/>
                                          </p:val>
                                        </p:tav>
                                        <p:tav tm="100000">
                                          <p:val>
                                            <p:fltVal val="0"/>
                                          </p:val>
                                        </p:tav>
                                      </p:tavLst>
                                    </p:anim>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Spark</a:t>
            </a:r>
            <a:endParaRPr lang="zh-CN" altLang="en-US" dirty="0">
              <a:solidFill>
                <a:schemeClr val="tx1"/>
              </a:solidFill>
            </a:endParaRPr>
          </a:p>
        </p:txBody>
      </p:sp>
      <p:sp>
        <p:nvSpPr>
          <p:cNvPr id="3" name="内容占位符 2"/>
          <p:cNvSpPr>
            <a:spLocks noGrp="1"/>
          </p:cNvSpPr>
          <p:nvPr>
            <p:ph idx="1"/>
          </p:nvPr>
        </p:nvSpPr>
        <p:spPr>
          <a:xfrm>
            <a:off x="395288" y="1268413"/>
            <a:ext cx="8353176" cy="4525962"/>
          </a:xfrm>
        </p:spPr>
        <p:txBody>
          <a:bodyPr/>
          <a:lstStyle/>
          <a:p>
            <a:r>
              <a:rPr lang="en-US" altLang="zh-CN" dirty="0" smtClean="0"/>
              <a:t>Spark is a </a:t>
            </a:r>
            <a:r>
              <a:rPr lang="en-US" altLang="zh-CN" dirty="0" err="1" smtClean="0"/>
              <a:t>MapReduce</a:t>
            </a:r>
            <a:r>
              <a:rPr lang="en-US" altLang="zh-CN" dirty="0" smtClean="0"/>
              <a:t>-like cluster computing framework, Spark enables memory distributed data sets. It introduces the concept of Resilient Distributed Dataset(RDD).</a:t>
            </a:r>
            <a:endParaRPr lang="zh-CN" altLang="en-US" dirty="0"/>
          </a:p>
        </p:txBody>
      </p:sp>
      <p:pic>
        <p:nvPicPr>
          <p:cNvPr id="4" name="图片 3"/>
          <p:cNvPicPr>
            <a:picLocks noChangeAspect="1"/>
          </p:cNvPicPr>
          <p:nvPr/>
        </p:nvPicPr>
        <p:blipFill>
          <a:blip r:embed="rId3"/>
          <a:stretch>
            <a:fillRect/>
          </a:stretch>
        </p:blipFill>
        <p:spPr>
          <a:xfrm>
            <a:off x="2002733" y="3068960"/>
            <a:ext cx="5138285" cy="2664296"/>
          </a:xfrm>
          <a:prstGeom prst="rect">
            <a:avLst/>
          </a:prstGeom>
        </p:spPr>
      </p:pic>
    </p:spTree>
    <p:extLst>
      <p:ext uri="{BB962C8B-B14F-4D97-AF65-F5344CB8AC3E}">
        <p14:creationId xmlns:p14="http://schemas.microsoft.com/office/powerpoint/2010/main" val="97089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RDD</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smtClean="0"/>
              <a:t>An RDD is a read-only collection of objects partitioned across a set of machines that can be rebuilt if a partition is lost.</a:t>
            </a:r>
            <a:endParaRPr lang="zh-CN" altLang="en-US" dirty="0"/>
          </a:p>
        </p:txBody>
      </p:sp>
      <p:pic>
        <p:nvPicPr>
          <p:cNvPr id="5" name="图片 4"/>
          <p:cNvPicPr>
            <a:picLocks noChangeAspect="1"/>
          </p:cNvPicPr>
          <p:nvPr/>
        </p:nvPicPr>
        <p:blipFill>
          <a:blip r:embed="rId3"/>
          <a:stretch>
            <a:fillRect/>
          </a:stretch>
        </p:blipFill>
        <p:spPr>
          <a:xfrm>
            <a:off x="1907704" y="2276871"/>
            <a:ext cx="6120680" cy="4394435"/>
          </a:xfrm>
          <a:prstGeom prst="rect">
            <a:avLst/>
          </a:prstGeom>
        </p:spPr>
      </p:pic>
    </p:spTree>
    <p:extLst>
      <p:ext uri="{BB962C8B-B14F-4D97-AF65-F5344CB8AC3E}">
        <p14:creationId xmlns:p14="http://schemas.microsoft.com/office/powerpoint/2010/main" val="351349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Kirchhoff on Hadoop</a:t>
            </a:r>
            <a:endParaRPr lang="zh-CN" altLang="en-US" dirty="0">
              <a:solidFill>
                <a:schemeClr val="tx1"/>
              </a:solidFill>
            </a:endParaRPr>
          </a:p>
        </p:txBody>
      </p:sp>
      <p:sp>
        <p:nvSpPr>
          <p:cNvPr id="5" name="AutoShape 3"/>
          <p:cNvSpPr>
            <a:spLocks noChangeAspect="1" noChangeArrowheads="1" noTextEdit="1"/>
          </p:cNvSpPr>
          <p:nvPr/>
        </p:nvSpPr>
        <p:spPr bwMode="auto">
          <a:xfrm>
            <a:off x="1042988" y="1125538"/>
            <a:ext cx="7758112" cy="562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59" name="组合 1158"/>
          <p:cNvGrpSpPr/>
          <p:nvPr/>
        </p:nvGrpSpPr>
        <p:grpSpPr>
          <a:xfrm>
            <a:off x="1057275" y="1117601"/>
            <a:ext cx="7759699" cy="5648324"/>
            <a:chOff x="1057275" y="1117601"/>
            <a:chExt cx="7759699" cy="5648324"/>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50" y="1117601"/>
              <a:ext cx="817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150" y="1117601"/>
              <a:ext cx="817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7"/>
            <p:cNvSpPr>
              <a:spLocks/>
            </p:cNvSpPr>
            <p:nvPr/>
          </p:nvSpPr>
          <p:spPr bwMode="auto">
            <a:xfrm>
              <a:off x="3784600" y="1149351"/>
              <a:ext cx="709612" cy="282575"/>
            </a:xfrm>
            <a:custGeom>
              <a:avLst/>
              <a:gdLst>
                <a:gd name="T0" fmla="*/ 281 w 1403"/>
                <a:gd name="T1" fmla="*/ 561 h 561"/>
                <a:gd name="T2" fmla="*/ 1122 w 1403"/>
                <a:gd name="T3" fmla="*/ 561 h 561"/>
                <a:gd name="T4" fmla="*/ 1403 w 1403"/>
                <a:gd name="T5" fmla="*/ 281 h 561"/>
                <a:gd name="T6" fmla="*/ 1122 w 1403"/>
                <a:gd name="T7" fmla="*/ 0 h 561"/>
                <a:gd name="T8" fmla="*/ 281 w 1403"/>
                <a:gd name="T9" fmla="*/ 0 h 561"/>
                <a:gd name="T10" fmla="*/ 0 w 1403"/>
                <a:gd name="T11" fmla="*/ 281 h 561"/>
                <a:gd name="T12" fmla="*/ 281 w 1403"/>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403" h="561">
                  <a:moveTo>
                    <a:pt x="281" y="561"/>
                  </a:moveTo>
                  <a:lnTo>
                    <a:pt x="1122" y="561"/>
                  </a:lnTo>
                  <a:cubicBezTo>
                    <a:pt x="1277" y="561"/>
                    <a:pt x="1403" y="436"/>
                    <a:pt x="1403" y="281"/>
                  </a:cubicBezTo>
                  <a:cubicBezTo>
                    <a:pt x="1403" y="126"/>
                    <a:pt x="1277" y="0"/>
                    <a:pt x="1122" y="0"/>
                  </a:cubicBezTo>
                  <a:lnTo>
                    <a:pt x="281" y="0"/>
                  </a:lnTo>
                  <a:cubicBezTo>
                    <a:pt x="126" y="0"/>
                    <a:pt x="0" y="126"/>
                    <a:pt x="0" y="281"/>
                  </a:cubicBezTo>
                  <a:cubicBezTo>
                    <a:pt x="0" y="436"/>
                    <a:pt x="126" y="561"/>
                    <a:pt x="281" y="561"/>
                  </a:cubicBezTo>
                  <a:close/>
                </a:path>
              </a:pathLst>
            </a:custGeom>
            <a:solidFill>
              <a:srgbClr val="4F88B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3784600" y="1149351"/>
              <a:ext cx="709612" cy="282575"/>
            </a:xfrm>
            <a:custGeom>
              <a:avLst/>
              <a:gdLst>
                <a:gd name="T0" fmla="*/ 281 w 1403"/>
                <a:gd name="T1" fmla="*/ 561 h 561"/>
                <a:gd name="T2" fmla="*/ 1122 w 1403"/>
                <a:gd name="T3" fmla="*/ 561 h 561"/>
                <a:gd name="T4" fmla="*/ 1403 w 1403"/>
                <a:gd name="T5" fmla="*/ 281 h 561"/>
                <a:gd name="T6" fmla="*/ 1122 w 1403"/>
                <a:gd name="T7" fmla="*/ 0 h 561"/>
                <a:gd name="T8" fmla="*/ 281 w 1403"/>
                <a:gd name="T9" fmla="*/ 0 h 561"/>
                <a:gd name="T10" fmla="*/ 0 w 1403"/>
                <a:gd name="T11" fmla="*/ 281 h 561"/>
                <a:gd name="T12" fmla="*/ 281 w 1403"/>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403" h="561">
                  <a:moveTo>
                    <a:pt x="281" y="561"/>
                  </a:moveTo>
                  <a:lnTo>
                    <a:pt x="1122" y="561"/>
                  </a:lnTo>
                  <a:cubicBezTo>
                    <a:pt x="1277" y="561"/>
                    <a:pt x="1403" y="436"/>
                    <a:pt x="1403" y="281"/>
                  </a:cubicBezTo>
                  <a:cubicBezTo>
                    <a:pt x="1403" y="126"/>
                    <a:pt x="1277" y="0"/>
                    <a:pt x="1122" y="0"/>
                  </a:cubicBezTo>
                  <a:lnTo>
                    <a:pt x="281" y="0"/>
                  </a:lnTo>
                  <a:cubicBezTo>
                    <a:pt x="126" y="0"/>
                    <a:pt x="0" y="126"/>
                    <a:pt x="0" y="281"/>
                  </a:cubicBezTo>
                  <a:cubicBezTo>
                    <a:pt x="0" y="436"/>
                    <a:pt x="126" y="561"/>
                    <a:pt x="281" y="561"/>
                  </a:cubicBezTo>
                  <a:close/>
                </a:path>
              </a:pathLst>
            </a:custGeom>
            <a:noFill/>
            <a:ln w="7938" cap="sq">
              <a:solidFill>
                <a:srgbClr val="4171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9"/>
            <p:cNvSpPr>
              <a:spLocks noChangeArrowheads="1"/>
            </p:cNvSpPr>
            <p:nvPr/>
          </p:nvSpPr>
          <p:spPr bwMode="auto">
            <a:xfrm>
              <a:off x="3995737" y="1193801"/>
              <a:ext cx="3968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Start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Line 10"/>
            <p:cNvSpPr>
              <a:spLocks noChangeShapeType="1"/>
            </p:cNvSpPr>
            <p:nvPr/>
          </p:nvSpPr>
          <p:spPr bwMode="auto">
            <a:xfrm>
              <a:off x="4140200" y="1431926"/>
              <a:ext cx="0" cy="147637"/>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4102100" y="1570038"/>
              <a:ext cx="76200" cy="76200"/>
            </a:xfrm>
            <a:custGeom>
              <a:avLst/>
              <a:gdLst>
                <a:gd name="T0" fmla="*/ 48 w 48"/>
                <a:gd name="T1" fmla="*/ 0 h 48"/>
                <a:gd name="T2" fmla="*/ 24 w 48"/>
                <a:gd name="T3" fmla="*/ 48 h 48"/>
                <a:gd name="T4" fmla="*/ 0 w 48"/>
                <a:gd name="T5" fmla="*/ 0 h 48"/>
                <a:gd name="T6" fmla="*/ 48 w 48"/>
                <a:gd name="T7" fmla="*/ 0 h 48"/>
              </a:gdLst>
              <a:ahLst/>
              <a:cxnLst>
                <a:cxn ang="0">
                  <a:pos x="T0" y="T1"/>
                </a:cxn>
                <a:cxn ang="0">
                  <a:pos x="T2" y="T3"/>
                </a:cxn>
                <a:cxn ang="0">
                  <a:pos x="T4" y="T5"/>
                </a:cxn>
                <a:cxn ang="0">
                  <a:pos x="T6" y="T7"/>
                </a:cxn>
              </a:cxnLst>
              <a:rect l="0" t="0" r="r" b="b"/>
              <a:pathLst>
                <a:path w="48" h="48">
                  <a:moveTo>
                    <a:pt x="48" y="0"/>
                  </a:moveTo>
                  <a:lnTo>
                    <a:pt x="24" y="48"/>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2962" y="1619251"/>
              <a:ext cx="1522412"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2962" y="1619251"/>
              <a:ext cx="1522412"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4"/>
            <p:cNvSpPr>
              <a:spLocks noChangeArrowheads="1"/>
            </p:cNvSpPr>
            <p:nvPr/>
          </p:nvSpPr>
          <p:spPr bwMode="auto">
            <a:xfrm>
              <a:off x="3429000" y="1646238"/>
              <a:ext cx="14208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5"/>
            <p:cNvSpPr>
              <a:spLocks noChangeArrowheads="1"/>
            </p:cNvSpPr>
            <p:nvPr/>
          </p:nvSpPr>
          <p:spPr bwMode="auto">
            <a:xfrm>
              <a:off x="3429000" y="1646238"/>
              <a:ext cx="14208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6"/>
            <p:cNvSpPr>
              <a:spLocks noChangeArrowheads="1"/>
            </p:cNvSpPr>
            <p:nvPr/>
          </p:nvSpPr>
          <p:spPr bwMode="auto">
            <a:xfrm>
              <a:off x="3616325" y="1673226"/>
              <a:ext cx="1619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3692525" y="1673226"/>
              <a:ext cx="122237"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3730625" y="1673226"/>
              <a:ext cx="10699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Acquire Cluster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3744912" y="1852613"/>
              <a:ext cx="939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environment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513012" y="1874838"/>
              <a:ext cx="3794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read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45"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75" y="2251076"/>
              <a:ext cx="107791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22"/>
            <p:cNvSpPr>
              <a:spLocks/>
            </p:cNvSpPr>
            <p:nvPr/>
          </p:nvSpPr>
          <p:spPr bwMode="auto">
            <a:xfrm>
              <a:off x="1285875" y="2252663"/>
              <a:ext cx="1065212" cy="442912"/>
            </a:xfrm>
            <a:custGeom>
              <a:avLst/>
              <a:gdLst>
                <a:gd name="T0" fmla="*/ 0 w 2104"/>
                <a:gd name="T1" fmla="*/ 737 h 877"/>
                <a:gd name="T2" fmla="*/ 0 w 2104"/>
                <a:gd name="T3" fmla="*/ 0 h 877"/>
                <a:gd name="T4" fmla="*/ 2104 w 2104"/>
                <a:gd name="T5" fmla="*/ 0 h 877"/>
                <a:gd name="T6" fmla="*/ 2104 w 2104"/>
                <a:gd name="T7" fmla="*/ 737 h 877"/>
                <a:gd name="T8" fmla="*/ 1052 w 2104"/>
                <a:gd name="T9" fmla="*/ 737 h 877"/>
                <a:gd name="T10" fmla="*/ 0 w 2104"/>
                <a:gd name="T11" fmla="*/ 737 h 877"/>
              </a:gdLst>
              <a:ahLst/>
              <a:cxnLst>
                <a:cxn ang="0">
                  <a:pos x="T0" y="T1"/>
                </a:cxn>
                <a:cxn ang="0">
                  <a:pos x="T2" y="T3"/>
                </a:cxn>
                <a:cxn ang="0">
                  <a:pos x="T4" y="T5"/>
                </a:cxn>
                <a:cxn ang="0">
                  <a:pos x="T6" y="T7"/>
                </a:cxn>
                <a:cxn ang="0">
                  <a:pos x="T8" y="T9"/>
                </a:cxn>
                <a:cxn ang="0">
                  <a:pos x="T10" y="T11"/>
                </a:cxn>
              </a:cxnLst>
              <a:rect l="0" t="0" r="r" b="b"/>
              <a:pathLst>
                <a:path w="2104" h="877">
                  <a:moveTo>
                    <a:pt x="0" y="737"/>
                  </a:moveTo>
                  <a:lnTo>
                    <a:pt x="0" y="0"/>
                  </a:lnTo>
                  <a:lnTo>
                    <a:pt x="2104" y="0"/>
                  </a:lnTo>
                  <a:lnTo>
                    <a:pt x="2104" y="737"/>
                  </a:lnTo>
                  <a:cubicBezTo>
                    <a:pt x="1767" y="597"/>
                    <a:pt x="1388" y="597"/>
                    <a:pt x="1052" y="737"/>
                  </a:cubicBezTo>
                  <a:cubicBezTo>
                    <a:pt x="715" y="877"/>
                    <a:pt x="336" y="877"/>
                    <a:pt x="0" y="737"/>
                  </a:cubicBezTo>
                  <a:close/>
                </a:path>
              </a:pathLst>
            </a:custGeom>
            <a:noFill/>
            <a:ln w="7938"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3"/>
            <p:cNvSpPr>
              <a:spLocks noChangeArrowheads="1"/>
            </p:cNvSpPr>
            <p:nvPr/>
          </p:nvSpPr>
          <p:spPr bwMode="auto">
            <a:xfrm>
              <a:off x="1612900" y="2289176"/>
              <a:ext cx="542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F88BB"/>
                  </a:solidFill>
                  <a:effectLst/>
                  <a:latin typeface="Calibri" panose="020F0502020204030204" pitchFamily="34" charset="0"/>
                </a:rPr>
                <a:t>HDFS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Line 24"/>
            <p:cNvSpPr>
              <a:spLocks noChangeShapeType="1"/>
            </p:cNvSpPr>
            <p:nvPr/>
          </p:nvSpPr>
          <p:spPr bwMode="auto">
            <a:xfrm flipH="1">
              <a:off x="1882775" y="1858963"/>
              <a:ext cx="1546225" cy="377825"/>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p:cNvSpPr>
              <a:spLocks/>
            </p:cNvSpPr>
            <p:nvPr/>
          </p:nvSpPr>
          <p:spPr bwMode="auto">
            <a:xfrm>
              <a:off x="1819275" y="2198688"/>
              <a:ext cx="82550" cy="73025"/>
            </a:xfrm>
            <a:custGeom>
              <a:avLst/>
              <a:gdLst>
                <a:gd name="T0" fmla="*/ 52 w 52"/>
                <a:gd name="T1" fmla="*/ 46 h 46"/>
                <a:gd name="T2" fmla="*/ 0 w 52"/>
                <a:gd name="T3" fmla="*/ 34 h 46"/>
                <a:gd name="T4" fmla="*/ 41 w 52"/>
                <a:gd name="T5" fmla="*/ 0 h 46"/>
                <a:gd name="T6" fmla="*/ 52 w 52"/>
                <a:gd name="T7" fmla="*/ 46 h 46"/>
              </a:gdLst>
              <a:ahLst/>
              <a:cxnLst>
                <a:cxn ang="0">
                  <a:pos x="T0" y="T1"/>
                </a:cxn>
                <a:cxn ang="0">
                  <a:pos x="T2" y="T3"/>
                </a:cxn>
                <a:cxn ang="0">
                  <a:pos x="T4" y="T5"/>
                </a:cxn>
                <a:cxn ang="0">
                  <a:pos x="T6" y="T7"/>
                </a:cxn>
              </a:cxnLst>
              <a:rect l="0" t="0" r="r" b="b"/>
              <a:pathLst>
                <a:path w="52" h="46">
                  <a:moveTo>
                    <a:pt x="52" y="46"/>
                  </a:moveTo>
                  <a:lnTo>
                    <a:pt x="0" y="34"/>
                  </a:lnTo>
                  <a:lnTo>
                    <a:pt x="41" y="0"/>
                  </a:lnTo>
                  <a:lnTo>
                    <a:pt x="52" y="46"/>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05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2350" y="2259013"/>
              <a:ext cx="1173162"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2350" y="2259013"/>
              <a:ext cx="1173162"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8"/>
            <p:cNvSpPr>
              <a:spLocks noChangeArrowheads="1"/>
            </p:cNvSpPr>
            <p:nvPr/>
          </p:nvSpPr>
          <p:spPr bwMode="auto">
            <a:xfrm>
              <a:off x="3606800" y="2284413"/>
              <a:ext cx="10652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9"/>
            <p:cNvSpPr>
              <a:spLocks noChangeArrowheads="1"/>
            </p:cNvSpPr>
            <p:nvPr/>
          </p:nvSpPr>
          <p:spPr bwMode="auto">
            <a:xfrm>
              <a:off x="3606800" y="2284413"/>
              <a:ext cx="10652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0"/>
            <p:cNvSpPr>
              <a:spLocks noChangeArrowheads="1"/>
            </p:cNvSpPr>
            <p:nvPr/>
          </p:nvSpPr>
          <p:spPr bwMode="auto">
            <a:xfrm>
              <a:off x="3922712" y="2309813"/>
              <a:ext cx="161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Rectangle 31"/>
            <p:cNvSpPr>
              <a:spLocks noChangeArrowheads="1"/>
            </p:cNvSpPr>
            <p:nvPr/>
          </p:nvSpPr>
          <p:spPr bwMode="auto">
            <a:xfrm>
              <a:off x="3998912" y="2309813"/>
              <a:ext cx="1222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32"/>
            <p:cNvSpPr>
              <a:spLocks noChangeArrowheads="1"/>
            </p:cNvSpPr>
            <p:nvPr/>
          </p:nvSpPr>
          <p:spPr bwMode="auto">
            <a:xfrm>
              <a:off x="4037012" y="2309813"/>
              <a:ext cx="4699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Input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Rectangle 33"/>
            <p:cNvSpPr>
              <a:spLocks noChangeArrowheads="1"/>
            </p:cNvSpPr>
            <p:nvPr/>
          </p:nvSpPr>
          <p:spPr bwMode="auto">
            <a:xfrm>
              <a:off x="3789362" y="2490788"/>
              <a:ext cx="3889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Data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Rectangle 34"/>
            <p:cNvSpPr>
              <a:spLocks noChangeArrowheads="1"/>
            </p:cNvSpPr>
            <p:nvPr/>
          </p:nvSpPr>
          <p:spPr bwMode="auto">
            <a:xfrm>
              <a:off x="4078287" y="2490788"/>
              <a:ext cx="12858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Rectangle 35"/>
            <p:cNvSpPr>
              <a:spLocks noChangeArrowheads="1"/>
            </p:cNvSpPr>
            <p:nvPr/>
          </p:nvSpPr>
          <p:spPr bwMode="auto">
            <a:xfrm>
              <a:off x="4122737" y="2490788"/>
              <a:ext cx="4302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Splits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6" name="Rectangle 36"/>
            <p:cNvSpPr>
              <a:spLocks noChangeArrowheads="1"/>
            </p:cNvSpPr>
            <p:nvPr/>
          </p:nvSpPr>
          <p:spPr bwMode="auto">
            <a:xfrm>
              <a:off x="4451350" y="2490788"/>
              <a:ext cx="1301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Line 37"/>
            <p:cNvSpPr>
              <a:spLocks noChangeShapeType="1"/>
            </p:cNvSpPr>
            <p:nvPr/>
          </p:nvSpPr>
          <p:spPr bwMode="auto">
            <a:xfrm>
              <a:off x="4140200" y="2071688"/>
              <a:ext cx="0" cy="14605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4102100" y="2208213"/>
              <a:ext cx="76200" cy="76200"/>
            </a:xfrm>
            <a:custGeom>
              <a:avLst/>
              <a:gdLst>
                <a:gd name="T0" fmla="*/ 48 w 48"/>
                <a:gd name="T1" fmla="*/ 0 h 48"/>
                <a:gd name="T2" fmla="*/ 24 w 48"/>
                <a:gd name="T3" fmla="*/ 48 h 48"/>
                <a:gd name="T4" fmla="*/ 0 w 48"/>
                <a:gd name="T5" fmla="*/ 0 h 48"/>
                <a:gd name="T6" fmla="*/ 48 w 48"/>
                <a:gd name="T7" fmla="*/ 0 h 48"/>
              </a:gdLst>
              <a:ahLst/>
              <a:cxnLst>
                <a:cxn ang="0">
                  <a:pos x="T0" y="T1"/>
                </a:cxn>
                <a:cxn ang="0">
                  <a:pos x="T2" y="T3"/>
                </a:cxn>
                <a:cxn ang="0">
                  <a:pos x="T4" y="T5"/>
                </a:cxn>
                <a:cxn ang="0">
                  <a:pos x="T6" y="T7"/>
                </a:cxn>
              </a:cxnLst>
              <a:rect l="0" t="0" r="r" b="b"/>
              <a:pathLst>
                <a:path w="48" h="48">
                  <a:moveTo>
                    <a:pt x="48" y="0"/>
                  </a:moveTo>
                  <a:lnTo>
                    <a:pt x="24" y="48"/>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2351087" y="2465388"/>
              <a:ext cx="1189037" cy="31750"/>
            </a:xfrm>
            <a:custGeom>
              <a:avLst/>
              <a:gdLst>
                <a:gd name="T0" fmla="*/ 0 w 749"/>
                <a:gd name="T1" fmla="*/ 0 h 20"/>
                <a:gd name="T2" fmla="*/ 145 w 749"/>
                <a:gd name="T3" fmla="*/ 0 h 20"/>
                <a:gd name="T4" fmla="*/ 145 w 749"/>
                <a:gd name="T5" fmla="*/ 20 h 20"/>
                <a:gd name="T6" fmla="*/ 749 w 749"/>
                <a:gd name="T7" fmla="*/ 20 h 20"/>
              </a:gdLst>
              <a:ahLst/>
              <a:cxnLst>
                <a:cxn ang="0">
                  <a:pos x="T0" y="T1"/>
                </a:cxn>
                <a:cxn ang="0">
                  <a:pos x="T2" y="T3"/>
                </a:cxn>
                <a:cxn ang="0">
                  <a:pos x="T4" y="T5"/>
                </a:cxn>
                <a:cxn ang="0">
                  <a:pos x="T6" y="T7"/>
                </a:cxn>
              </a:cxnLst>
              <a:rect l="0" t="0" r="r" b="b"/>
              <a:pathLst>
                <a:path w="749" h="20">
                  <a:moveTo>
                    <a:pt x="0" y="0"/>
                  </a:moveTo>
                  <a:lnTo>
                    <a:pt x="145" y="0"/>
                  </a:lnTo>
                  <a:lnTo>
                    <a:pt x="145" y="20"/>
                  </a:lnTo>
                  <a:lnTo>
                    <a:pt x="749" y="20"/>
                  </a:lnTo>
                </a:path>
              </a:pathLst>
            </a:custGeom>
            <a:noFill/>
            <a:ln w="1111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0"/>
            <p:cNvSpPr>
              <a:spLocks/>
            </p:cNvSpPr>
            <p:nvPr/>
          </p:nvSpPr>
          <p:spPr bwMode="auto">
            <a:xfrm>
              <a:off x="3530600" y="2459038"/>
              <a:ext cx="76200" cy="76200"/>
            </a:xfrm>
            <a:custGeom>
              <a:avLst/>
              <a:gdLst>
                <a:gd name="T0" fmla="*/ 0 w 48"/>
                <a:gd name="T1" fmla="*/ 0 h 48"/>
                <a:gd name="T2" fmla="*/ 48 w 48"/>
                <a:gd name="T3" fmla="*/ 24 h 48"/>
                <a:gd name="T4" fmla="*/ 0 w 48"/>
                <a:gd name="T5" fmla="*/ 48 h 48"/>
                <a:gd name="T6" fmla="*/ 0 w 48"/>
                <a:gd name="T7" fmla="*/ 0 h 48"/>
              </a:gdLst>
              <a:ahLst/>
              <a:cxnLst>
                <a:cxn ang="0">
                  <a:pos x="T0" y="T1"/>
                </a:cxn>
                <a:cxn ang="0">
                  <a:pos x="T2" y="T3"/>
                </a:cxn>
                <a:cxn ang="0">
                  <a:pos x="T4" y="T5"/>
                </a:cxn>
                <a:cxn ang="0">
                  <a:pos x="T6" y="T7"/>
                </a:cxn>
              </a:cxnLst>
              <a:rect l="0" t="0" r="r" b="b"/>
              <a:pathLst>
                <a:path w="48" h="48">
                  <a:moveTo>
                    <a:pt x="0" y="0"/>
                  </a:moveTo>
                  <a:lnTo>
                    <a:pt x="48" y="24"/>
                  </a:lnTo>
                  <a:lnTo>
                    <a:pt x="0" y="48"/>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1"/>
            <p:cNvSpPr>
              <a:spLocks noChangeArrowheads="1"/>
            </p:cNvSpPr>
            <p:nvPr/>
          </p:nvSpPr>
          <p:spPr bwMode="auto">
            <a:xfrm>
              <a:off x="2662237" y="2259013"/>
              <a:ext cx="161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&lt;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2" name="Rectangle 42"/>
            <p:cNvSpPr>
              <a:spLocks noChangeArrowheads="1"/>
            </p:cNvSpPr>
            <p:nvPr/>
          </p:nvSpPr>
          <p:spPr bwMode="auto">
            <a:xfrm>
              <a:off x="2736850" y="2259013"/>
              <a:ext cx="3079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key</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3" name="Rectangle 43"/>
            <p:cNvSpPr>
              <a:spLocks noChangeArrowheads="1"/>
            </p:cNvSpPr>
            <p:nvPr/>
          </p:nvSpPr>
          <p:spPr bwMode="auto">
            <a:xfrm>
              <a:off x="2949575" y="2259013"/>
              <a:ext cx="1206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Rectangle 44"/>
            <p:cNvSpPr>
              <a:spLocks noChangeArrowheads="1"/>
            </p:cNvSpPr>
            <p:nvPr/>
          </p:nvSpPr>
          <p:spPr bwMode="auto">
            <a:xfrm>
              <a:off x="2987675" y="2259013"/>
              <a:ext cx="4365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value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5" name="Rectangle 45"/>
            <p:cNvSpPr>
              <a:spLocks noChangeArrowheads="1"/>
            </p:cNvSpPr>
            <p:nvPr/>
          </p:nvSpPr>
          <p:spPr bwMode="auto">
            <a:xfrm>
              <a:off x="3316287" y="2259013"/>
              <a:ext cx="161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&gt;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70" name="Picture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6675" y="3319463"/>
              <a:ext cx="809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1" name="Picture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6675" y="3319463"/>
              <a:ext cx="809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8"/>
            <p:cNvSpPr>
              <a:spLocks noChangeArrowheads="1"/>
            </p:cNvSpPr>
            <p:nvPr/>
          </p:nvSpPr>
          <p:spPr bwMode="auto">
            <a:xfrm>
              <a:off x="2647950" y="3348038"/>
              <a:ext cx="711200"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9"/>
            <p:cNvSpPr>
              <a:spLocks noChangeArrowheads="1"/>
            </p:cNvSpPr>
            <p:nvPr/>
          </p:nvSpPr>
          <p:spPr bwMode="auto">
            <a:xfrm>
              <a:off x="2647950" y="3348038"/>
              <a:ext cx="711200"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50"/>
            <p:cNvSpPr>
              <a:spLocks noChangeArrowheads="1"/>
            </p:cNvSpPr>
            <p:nvPr/>
          </p:nvSpPr>
          <p:spPr bwMode="auto">
            <a:xfrm>
              <a:off x="2705100" y="3463926"/>
              <a:ext cx="7286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Container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75" name="Picture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0625" y="2962276"/>
              <a:ext cx="37973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 name="Picture 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0625" y="2962276"/>
              <a:ext cx="37973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53"/>
            <p:cNvSpPr>
              <a:spLocks noChangeArrowheads="1"/>
            </p:cNvSpPr>
            <p:nvPr/>
          </p:nvSpPr>
          <p:spPr bwMode="auto">
            <a:xfrm>
              <a:off x="2506662" y="2994026"/>
              <a:ext cx="3690937" cy="922337"/>
            </a:xfrm>
            <a:prstGeom prst="rect">
              <a:avLst/>
            </a:prstGeom>
            <a:noFill/>
            <a:ln w="7938" cap="sq">
              <a:solidFill>
                <a:srgbClr val="ED7D3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54"/>
            <p:cNvSpPr>
              <a:spLocks noChangeArrowheads="1"/>
            </p:cNvSpPr>
            <p:nvPr/>
          </p:nvSpPr>
          <p:spPr bwMode="auto">
            <a:xfrm>
              <a:off x="4032250" y="3065463"/>
              <a:ext cx="161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3</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1" name="Rectangle 55"/>
            <p:cNvSpPr>
              <a:spLocks noChangeArrowheads="1"/>
            </p:cNvSpPr>
            <p:nvPr/>
          </p:nvSpPr>
          <p:spPr bwMode="auto">
            <a:xfrm>
              <a:off x="4110037" y="3065463"/>
              <a:ext cx="1206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2" name="Rectangle 56"/>
            <p:cNvSpPr>
              <a:spLocks noChangeArrowheads="1"/>
            </p:cNvSpPr>
            <p:nvPr/>
          </p:nvSpPr>
          <p:spPr bwMode="auto">
            <a:xfrm>
              <a:off x="4148137" y="3065463"/>
              <a:ext cx="6635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Mapping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3" name="Line 57"/>
            <p:cNvSpPr>
              <a:spLocks noChangeShapeType="1"/>
            </p:cNvSpPr>
            <p:nvPr/>
          </p:nvSpPr>
          <p:spPr bwMode="auto">
            <a:xfrm>
              <a:off x="4140200" y="2709863"/>
              <a:ext cx="0" cy="217487"/>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8"/>
            <p:cNvSpPr>
              <a:spLocks/>
            </p:cNvSpPr>
            <p:nvPr/>
          </p:nvSpPr>
          <p:spPr bwMode="auto">
            <a:xfrm>
              <a:off x="4102100" y="2917826"/>
              <a:ext cx="76200" cy="76200"/>
            </a:xfrm>
            <a:custGeom>
              <a:avLst/>
              <a:gdLst>
                <a:gd name="T0" fmla="*/ 48 w 48"/>
                <a:gd name="T1" fmla="*/ 0 h 48"/>
                <a:gd name="T2" fmla="*/ 24 w 48"/>
                <a:gd name="T3" fmla="*/ 48 h 48"/>
                <a:gd name="T4" fmla="*/ 0 w 48"/>
                <a:gd name="T5" fmla="*/ 0 h 48"/>
                <a:gd name="T6" fmla="*/ 48 w 48"/>
                <a:gd name="T7" fmla="*/ 0 h 48"/>
              </a:gdLst>
              <a:ahLst/>
              <a:cxnLst>
                <a:cxn ang="0">
                  <a:pos x="T0" y="T1"/>
                </a:cxn>
                <a:cxn ang="0">
                  <a:pos x="T2" y="T3"/>
                </a:cxn>
                <a:cxn ang="0">
                  <a:pos x="T4" y="T5"/>
                </a:cxn>
                <a:cxn ang="0">
                  <a:pos x="T6" y="T7"/>
                </a:cxn>
              </a:cxnLst>
              <a:rect l="0" t="0" r="r" b="b"/>
              <a:pathLst>
                <a:path w="48" h="48">
                  <a:moveTo>
                    <a:pt x="48" y="0"/>
                  </a:moveTo>
                  <a:lnTo>
                    <a:pt x="24" y="48"/>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083" name="Picture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9012" y="3319463"/>
              <a:ext cx="809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4" name="Picture 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9012" y="3319463"/>
              <a:ext cx="809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ectangle 61"/>
            <p:cNvSpPr>
              <a:spLocks noChangeArrowheads="1"/>
            </p:cNvSpPr>
            <p:nvPr/>
          </p:nvSpPr>
          <p:spPr bwMode="auto">
            <a:xfrm>
              <a:off x="3571875" y="3348038"/>
              <a:ext cx="7096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62"/>
            <p:cNvSpPr>
              <a:spLocks noChangeArrowheads="1"/>
            </p:cNvSpPr>
            <p:nvPr/>
          </p:nvSpPr>
          <p:spPr bwMode="auto">
            <a:xfrm>
              <a:off x="3571875" y="3348038"/>
              <a:ext cx="7096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63"/>
            <p:cNvSpPr>
              <a:spLocks noChangeArrowheads="1"/>
            </p:cNvSpPr>
            <p:nvPr/>
          </p:nvSpPr>
          <p:spPr bwMode="auto">
            <a:xfrm>
              <a:off x="3627437" y="3463926"/>
              <a:ext cx="7286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Container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88" name="Picture 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52937" y="3319463"/>
              <a:ext cx="809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9" name="Picture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52937" y="3319463"/>
              <a:ext cx="809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66"/>
            <p:cNvSpPr>
              <a:spLocks noChangeArrowheads="1"/>
            </p:cNvSpPr>
            <p:nvPr/>
          </p:nvSpPr>
          <p:spPr bwMode="auto">
            <a:xfrm>
              <a:off x="4494212" y="3348038"/>
              <a:ext cx="7096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67"/>
            <p:cNvSpPr>
              <a:spLocks noChangeArrowheads="1"/>
            </p:cNvSpPr>
            <p:nvPr/>
          </p:nvSpPr>
          <p:spPr bwMode="auto">
            <a:xfrm>
              <a:off x="4494212" y="3348038"/>
              <a:ext cx="7096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68"/>
            <p:cNvSpPr>
              <a:spLocks noChangeArrowheads="1"/>
            </p:cNvSpPr>
            <p:nvPr/>
          </p:nvSpPr>
          <p:spPr bwMode="auto">
            <a:xfrm>
              <a:off x="4551362" y="3463926"/>
              <a:ext cx="7286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Container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93"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75274" y="3319463"/>
              <a:ext cx="809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4" name="Picture 7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75274" y="3319463"/>
              <a:ext cx="809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71"/>
            <p:cNvSpPr>
              <a:spLocks noChangeArrowheads="1"/>
            </p:cNvSpPr>
            <p:nvPr/>
          </p:nvSpPr>
          <p:spPr bwMode="auto">
            <a:xfrm>
              <a:off x="5416549" y="3348038"/>
              <a:ext cx="711200"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72"/>
            <p:cNvSpPr>
              <a:spLocks noChangeArrowheads="1"/>
            </p:cNvSpPr>
            <p:nvPr/>
          </p:nvSpPr>
          <p:spPr bwMode="auto">
            <a:xfrm>
              <a:off x="5416549" y="3348038"/>
              <a:ext cx="711200"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73"/>
            <p:cNvSpPr>
              <a:spLocks noChangeArrowheads="1"/>
            </p:cNvSpPr>
            <p:nvPr/>
          </p:nvSpPr>
          <p:spPr bwMode="auto">
            <a:xfrm>
              <a:off x="5473699" y="3463926"/>
              <a:ext cx="7286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Container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98" name="Picture 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27612" y="1522413"/>
              <a:ext cx="20240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9" name="Picture 7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27612" y="1522413"/>
              <a:ext cx="202406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 name="Freeform 76"/>
            <p:cNvSpPr>
              <a:spLocks/>
            </p:cNvSpPr>
            <p:nvPr/>
          </p:nvSpPr>
          <p:spPr bwMode="auto">
            <a:xfrm>
              <a:off x="5075237" y="1549401"/>
              <a:ext cx="1917700" cy="1435100"/>
            </a:xfrm>
            <a:custGeom>
              <a:avLst/>
              <a:gdLst>
                <a:gd name="T0" fmla="*/ 193 w 1208"/>
                <a:gd name="T1" fmla="*/ 303 h 904"/>
                <a:gd name="T2" fmla="*/ 193 w 1208"/>
                <a:gd name="T3" fmla="*/ 0 h 904"/>
                <a:gd name="T4" fmla="*/ 1208 w 1208"/>
                <a:gd name="T5" fmla="*/ 0 h 904"/>
                <a:gd name="T6" fmla="*/ 1208 w 1208"/>
                <a:gd name="T7" fmla="*/ 807 h 904"/>
                <a:gd name="T8" fmla="*/ 193 w 1208"/>
                <a:gd name="T9" fmla="*/ 807 h 904"/>
                <a:gd name="T10" fmla="*/ 193 w 1208"/>
                <a:gd name="T11" fmla="*/ 505 h 904"/>
                <a:gd name="T12" fmla="*/ 0 w 1208"/>
                <a:gd name="T13" fmla="*/ 904 h 904"/>
                <a:gd name="T14" fmla="*/ 193 w 1208"/>
                <a:gd name="T15" fmla="*/ 303 h 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8" h="904">
                  <a:moveTo>
                    <a:pt x="193" y="303"/>
                  </a:moveTo>
                  <a:lnTo>
                    <a:pt x="193" y="0"/>
                  </a:lnTo>
                  <a:lnTo>
                    <a:pt x="1208" y="0"/>
                  </a:lnTo>
                  <a:lnTo>
                    <a:pt x="1208" y="807"/>
                  </a:lnTo>
                  <a:lnTo>
                    <a:pt x="193" y="807"/>
                  </a:lnTo>
                  <a:lnTo>
                    <a:pt x="193" y="505"/>
                  </a:lnTo>
                  <a:lnTo>
                    <a:pt x="0" y="904"/>
                  </a:lnTo>
                  <a:lnTo>
                    <a:pt x="193" y="303"/>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 name="Freeform 77"/>
            <p:cNvSpPr>
              <a:spLocks/>
            </p:cNvSpPr>
            <p:nvPr/>
          </p:nvSpPr>
          <p:spPr bwMode="auto">
            <a:xfrm>
              <a:off x="5075237" y="1549401"/>
              <a:ext cx="1917700" cy="1435100"/>
            </a:xfrm>
            <a:custGeom>
              <a:avLst/>
              <a:gdLst>
                <a:gd name="T0" fmla="*/ 193 w 1208"/>
                <a:gd name="T1" fmla="*/ 303 h 904"/>
                <a:gd name="T2" fmla="*/ 193 w 1208"/>
                <a:gd name="T3" fmla="*/ 0 h 904"/>
                <a:gd name="T4" fmla="*/ 1208 w 1208"/>
                <a:gd name="T5" fmla="*/ 0 h 904"/>
                <a:gd name="T6" fmla="*/ 1208 w 1208"/>
                <a:gd name="T7" fmla="*/ 807 h 904"/>
                <a:gd name="T8" fmla="*/ 193 w 1208"/>
                <a:gd name="T9" fmla="*/ 807 h 904"/>
                <a:gd name="T10" fmla="*/ 193 w 1208"/>
                <a:gd name="T11" fmla="*/ 505 h 904"/>
                <a:gd name="T12" fmla="*/ 0 w 1208"/>
                <a:gd name="T13" fmla="*/ 904 h 904"/>
                <a:gd name="T14" fmla="*/ 193 w 1208"/>
                <a:gd name="T15" fmla="*/ 303 h 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8" h="904">
                  <a:moveTo>
                    <a:pt x="193" y="303"/>
                  </a:moveTo>
                  <a:lnTo>
                    <a:pt x="193" y="0"/>
                  </a:lnTo>
                  <a:lnTo>
                    <a:pt x="1208" y="0"/>
                  </a:lnTo>
                  <a:lnTo>
                    <a:pt x="1208" y="807"/>
                  </a:lnTo>
                  <a:lnTo>
                    <a:pt x="193" y="807"/>
                  </a:lnTo>
                  <a:lnTo>
                    <a:pt x="193" y="505"/>
                  </a:lnTo>
                  <a:lnTo>
                    <a:pt x="0" y="904"/>
                  </a:lnTo>
                  <a:lnTo>
                    <a:pt x="193" y="303"/>
                  </a:lnTo>
                  <a:close/>
                </a:path>
              </a:pathLst>
            </a:cu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6" name="Rectangle 78"/>
            <p:cNvSpPr>
              <a:spLocks noChangeArrowheads="1"/>
            </p:cNvSpPr>
            <p:nvPr/>
          </p:nvSpPr>
          <p:spPr bwMode="auto">
            <a:xfrm>
              <a:off x="5429249" y="1609726"/>
              <a:ext cx="16510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A container corresponds to a map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27" name="Rectangle 79"/>
            <p:cNvSpPr>
              <a:spLocks noChangeArrowheads="1"/>
            </p:cNvSpPr>
            <p:nvPr/>
          </p:nvSpPr>
          <p:spPr bwMode="auto">
            <a:xfrm>
              <a:off x="5429249" y="1741488"/>
              <a:ext cx="24288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task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28" name="Rectangle 80"/>
            <p:cNvSpPr>
              <a:spLocks noChangeArrowheads="1"/>
            </p:cNvSpPr>
            <p:nvPr/>
          </p:nvSpPr>
          <p:spPr bwMode="auto">
            <a:xfrm>
              <a:off x="5608637" y="1741488"/>
              <a:ext cx="1127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31" name="Rectangle 81"/>
            <p:cNvSpPr>
              <a:spLocks noChangeArrowheads="1"/>
            </p:cNvSpPr>
            <p:nvPr/>
          </p:nvSpPr>
          <p:spPr bwMode="auto">
            <a:xfrm>
              <a:off x="5659437" y="1741488"/>
              <a:ext cx="12144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each map task uses multi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32" name="Rectangle 82"/>
            <p:cNvSpPr>
              <a:spLocks noChangeArrowheads="1"/>
            </p:cNvSpPr>
            <p:nvPr/>
          </p:nvSpPr>
          <p:spPr bwMode="auto">
            <a:xfrm>
              <a:off x="6762749" y="1741488"/>
              <a:ext cx="889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33" name="Rectangle 83"/>
            <p:cNvSpPr>
              <a:spLocks noChangeArrowheads="1"/>
            </p:cNvSpPr>
            <p:nvPr/>
          </p:nvSpPr>
          <p:spPr bwMode="auto">
            <a:xfrm>
              <a:off x="5429249" y="1871663"/>
              <a:ext cx="16764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FEFFFF"/>
                  </a:solidFill>
                  <a:effectLst/>
                  <a:latin typeface="Calibri" panose="020F0502020204030204" pitchFamily="34" charset="0"/>
                </a:rPr>
                <a:t>threads to handle input traces and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34" name="Rectangle 84"/>
            <p:cNvSpPr>
              <a:spLocks noChangeArrowheads="1"/>
            </p:cNvSpPr>
            <p:nvPr/>
          </p:nvSpPr>
          <p:spPr bwMode="auto">
            <a:xfrm>
              <a:off x="5429249" y="2000251"/>
              <a:ext cx="15224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use a HashMap to preserve the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35" name="Rectangle 85"/>
            <p:cNvSpPr>
              <a:spLocks noChangeArrowheads="1"/>
            </p:cNvSpPr>
            <p:nvPr/>
          </p:nvSpPr>
          <p:spPr bwMode="auto">
            <a:xfrm>
              <a:off x="5429249" y="2130426"/>
              <a:ext cx="15875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FEFFFF"/>
                  </a:solidFill>
                  <a:effectLst/>
                  <a:latin typeface="Calibri" panose="020F0502020204030204" pitchFamily="34" charset="0"/>
                </a:rPr>
                <a:t>output traces produced by input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38" name="Rectangle 86"/>
            <p:cNvSpPr>
              <a:spLocks noChangeArrowheads="1"/>
            </p:cNvSpPr>
            <p:nvPr/>
          </p:nvSpPr>
          <p:spPr bwMode="auto">
            <a:xfrm>
              <a:off x="5429249" y="2259013"/>
              <a:ext cx="3397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traces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39" name="Rectangle 87"/>
            <p:cNvSpPr>
              <a:spLocks noChangeArrowheads="1"/>
            </p:cNvSpPr>
            <p:nvPr/>
          </p:nvSpPr>
          <p:spPr bwMode="auto">
            <a:xfrm>
              <a:off x="5695949" y="2259013"/>
              <a:ext cx="1127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0" name="Rectangle 88"/>
            <p:cNvSpPr>
              <a:spLocks noChangeArrowheads="1"/>
            </p:cNvSpPr>
            <p:nvPr/>
          </p:nvSpPr>
          <p:spPr bwMode="auto">
            <a:xfrm>
              <a:off x="5748337" y="2259013"/>
              <a:ext cx="10271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Another trick is each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1" name="Rectangle 89"/>
            <p:cNvSpPr>
              <a:spLocks noChangeArrowheads="1"/>
            </p:cNvSpPr>
            <p:nvPr/>
          </p:nvSpPr>
          <p:spPr bwMode="auto">
            <a:xfrm>
              <a:off x="5429249" y="2389188"/>
              <a:ext cx="15700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FEFFFF"/>
                  </a:solidFill>
                  <a:effectLst/>
                  <a:latin typeface="Calibri" panose="020F0502020204030204" pitchFamily="34" charset="0"/>
                </a:rPr>
                <a:t>thread use a buffer to keep shot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42" name="Rectangle 90"/>
            <p:cNvSpPr>
              <a:spLocks noChangeArrowheads="1"/>
            </p:cNvSpPr>
            <p:nvPr/>
          </p:nvSpPr>
          <p:spPr bwMode="auto">
            <a:xfrm>
              <a:off x="5429249" y="2516188"/>
              <a:ext cx="25876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data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3" name="Rectangle 91"/>
            <p:cNvSpPr>
              <a:spLocks noChangeArrowheads="1"/>
            </p:cNvSpPr>
            <p:nvPr/>
          </p:nvSpPr>
          <p:spPr bwMode="auto">
            <a:xfrm>
              <a:off x="5624512" y="2516188"/>
              <a:ext cx="1143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4" name="Rectangle 92"/>
            <p:cNvSpPr>
              <a:spLocks noChangeArrowheads="1"/>
            </p:cNvSpPr>
            <p:nvPr/>
          </p:nvSpPr>
          <p:spPr bwMode="auto">
            <a:xfrm>
              <a:off x="5676899" y="2516188"/>
              <a:ext cx="11176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this will accelerate the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6" name="Rectangle 93"/>
            <p:cNvSpPr>
              <a:spLocks noChangeArrowheads="1"/>
            </p:cNvSpPr>
            <p:nvPr/>
          </p:nvSpPr>
          <p:spPr bwMode="auto">
            <a:xfrm>
              <a:off x="5429249" y="2647951"/>
              <a:ext cx="4524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program</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7" name="Rectangle 94"/>
            <p:cNvSpPr>
              <a:spLocks noChangeArrowheads="1"/>
            </p:cNvSpPr>
            <p:nvPr/>
          </p:nvSpPr>
          <p:spPr bwMode="auto">
            <a:xfrm>
              <a:off x="5807074" y="2647951"/>
              <a:ext cx="1127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119" name="Picture 9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60625" y="4168775"/>
              <a:ext cx="37973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0" name="Picture 9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60625" y="4168775"/>
              <a:ext cx="37973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 name="Rectangle 97"/>
            <p:cNvSpPr>
              <a:spLocks noChangeArrowheads="1"/>
            </p:cNvSpPr>
            <p:nvPr/>
          </p:nvSpPr>
          <p:spPr bwMode="auto">
            <a:xfrm>
              <a:off x="2506662" y="4200525"/>
              <a:ext cx="3690937" cy="920750"/>
            </a:xfrm>
            <a:prstGeom prst="rect">
              <a:avLst/>
            </a:prstGeom>
            <a:noFill/>
            <a:ln w="7938" cap="sq">
              <a:solidFill>
                <a:srgbClr val="ED7D3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9" name="Rectangle 98"/>
            <p:cNvSpPr>
              <a:spLocks noChangeArrowheads="1"/>
            </p:cNvSpPr>
            <p:nvPr/>
          </p:nvSpPr>
          <p:spPr bwMode="auto">
            <a:xfrm>
              <a:off x="3943350" y="4291013"/>
              <a:ext cx="161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4</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52" name="Rectangle 99"/>
            <p:cNvSpPr>
              <a:spLocks noChangeArrowheads="1"/>
            </p:cNvSpPr>
            <p:nvPr/>
          </p:nvSpPr>
          <p:spPr bwMode="auto">
            <a:xfrm>
              <a:off x="4019550" y="4291013"/>
              <a:ext cx="12223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53" name="Rectangle 100"/>
            <p:cNvSpPr>
              <a:spLocks noChangeArrowheads="1"/>
            </p:cNvSpPr>
            <p:nvPr/>
          </p:nvSpPr>
          <p:spPr bwMode="auto">
            <a:xfrm>
              <a:off x="4057650" y="4291013"/>
              <a:ext cx="7858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Combining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54" name="Line 101"/>
            <p:cNvSpPr>
              <a:spLocks noChangeShapeType="1"/>
            </p:cNvSpPr>
            <p:nvPr/>
          </p:nvSpPr>
          <p:spPr bwMode="auto">
            <a:xfrm>
              <a:off x="4352925" y="3916363"/>
              <a:ext cx="0" cy="217487"/>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55" name="Freeform 102"/>
            <p:cNvSpPr>
              <a:spLocks/>
            </p:cNvSpPr>
            <p:nvPr/>
          </p:nvSpPr>
          <p:spPr bwMode="auto">
            <a:xfrm>
              <a:off x="4314825" y="4122738"/>
              <a:ext cx="76200" cy="77787"/>
            </a:xfrm>
            <a:custGeom>
              <a:avLst/>
              <a:gdLst>
                <a:gd name="T0" fmla="*/ 48 w 48"/>
                <a:gd name="T1" fmla="*/ 0 h 49"/>
                <a:gd name="T2" fmla="*/ 24 w 48"/>
                <a:gd name="T3" fmla="*/ 49 h 49"/>
                <a:gd name="T4" fmla="*/ 0 w 48"/>
                <a:gd name="T5" fmla="*/ 0 h 49"/>
                <a:gd name="T6" fmla="*/ 48 w 48"/>
                <a:gd name="T7" fmla="*/ 0 h 49"/>
              </a:gdLst>
              <a:ahLst/>
              <a:cxnLst>
                <a:cxn ang="0">
                  <a:pos x="T0" y="T1"/>
                </a:cxn>
                <a:cxn ang="0">
                  <a:pos x="T2" y="T3"/>
                </a:cxn>
                <a:cxn ang="0">
                  <a:pos x="T4" y="T5"/>
                </a:cxn>
                <a:cxn ang="0">
                  <a:pos x="T6" y="T7"/>
                </a:cxn>
              </a:cxnLst>
              <a:rect l="0" t="0" r="r" b="b"/>
              <a:pathLst>
                <a:path w="48" h="49">
                  <a:moveTo>
                    <a:pt x="48" y="0"/>
                  </a:moveTo>
                  <a:lnTo>
                    <a:pt x="24" y="49"/>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127" name="Picture 10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38425" y="4532313"/>
              <a:ext cx="8096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 name="Picture 10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38425" y="4532313"/>
              <a:ext cx="8096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6" name="Rectangle 105"/>
            <p:cNvSpPr>
              <a:spLocks noChangeArrowheads="1"/>
            </p:cNvSpPr>
            <p:nvPr/>
          </p:nvSpPr>
          <p:spPr bwMode="auto">
            <a:xfrm>
              <a:off x="2681287" y="4562475"/>
              <a:ext cx="7096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 name="Rectangle 106"/>
            <p:cNvSpPr>
              <a:spLocks noChangeArrowheads="1"/>
            </p:cNvSpPr>
            <p:nvPr/>
          </p:nvSpPr>
          <p:spPr bwMode="auto">
            <a:xfrm>
              <a:off x="2681287" y="4562475"/>
              <a:ext cx="7096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58" name="Rectangle 107"/>
            <p:cNvSpPr>
              <a:spLocks noChangeArrowheads="1"/>
            </p:cNvSpPr>
            <p:nvPr/>
          </p:nvSpPr>
          <p:spPr bwMode="auto">
            <a:xfrm>
              <a:off x="2874962" y="4679950"/>
              <a:ext cx="436562"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Node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132" name="Picture 10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29012" y="4532313"/>
              <a:ext cx="8096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 name="Picture 10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29012" y="4532313"/>
              <a:ext cx="8096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9" name="Rectangle 110"/>
            <p:cNvSpPr>
              <a:spLocks noChangeArrowheads="1"/>
            </p:cNvSpPr>
            <p:nvPr/>
          </p:nvSpPr>
          <p:spPr bwMode="auto">
            <a:xfrm>
              <a:off x="3571875" y="4562475"/>
              <a:ext cx="7096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 name="Rectangle 111"/>
            <p:cNvSpPr>
              <a:spLocks noChangeArrowheads="1"/>
            </p:cNvSpPr>
            <p:nvPr/>
          </p:nvSpPr>
          <p:spPr bwMode="auto">
            <a:xfrm>
              <a:off x="3571875" y="4562475"/>
              <a:ext cx="7096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1" name="Rectangle 112"/>
            <p:cNvSpPr>
              <a:spLocks noChangeArrowheads="1"/>
            </p:cNvSpPr>
            <p:nvPr/>
          </p:nvSpPr>
          <p:spPr bwMode="auto">
            <a:xfrm>
              <a:off x="3763962" y="4679950"/>
              <a:ext cx="4381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Node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137" name="Picture 11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19600" y="4532313"/>
              <a:ext cx="8096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8" name="Picture 1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19600" y="4532313"/>
              <a:ext cx="8096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2" name="Rectangle 115"/>
            <p:cNvSpPr>
              <a:spLocks noChangeArrowheads="1"/>
            </p:cNvSpPr>
            <p:nvPr/>
          </p:nvSpPr>
          <p:spPr bwMode="auto">
            <a:xfrm>
              <a:off x="4460875" y="4562475"/>
              <a:ext cx="711200"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 name="Rectangle 116"/>
            <p:cNvSpPr>
              <a:spLocks noChangeArrowheads="1"/>
            </p:cNvSpPr>
            <p:nvPr/>
          </p:nvSpPr>
          <p:spPr bwMode="auto">
            <a:xfrm>
              <a:off x="4460875" y="4562475"/>
              <a:ext cx="711200"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4" name="Rectangle 117"/>
            <p:cNvSpPr>
              <a:spLocks noChangeArrowheads="1"/>
            </p:cNvSpPr>
            <p:nvPr/>
          </p:nvSpPr>
          <p:spPr bwMode="auto">
            <a:xfrm>
              <a:off x="4654550" y="4679950"/>
              <a:ext cx="436562"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Node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142" name="Picture 1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02249" y="4532313"/>
              <a:ext cx="8191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3" name="Picture 1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302249" y="4532313"/>
              <a:ext cx="8191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 name="Rectangle 120"/>
            <p:cNvSpPr>
              <a:spLocks noChangeArrowheads="1"/>
            </p:cNvSpPr>
            <p:nvPr/>
          </p:nvSpPr>
          <p:spPr bwMode="auto">
            <a:xfrm>
              <a:off x="5351462" y="4562475"/>
              <a:ext cx="7096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 name="Rectangle 121"/>
            <p:cNvSpPr>
              <a:spLocks noChangeArrowheads="1"/>
            </p:cNvSpPr>
            <p:nvPr/>
          </p:nvSpPr>
          <p:spPr bwMode="auto">
            <a:xfrm>
              <a:off x="5351462" y="4562475"/>
              <a:ext cx="7096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7" name="Rectangle 122"/>
            <p:cNvSpPr>
              <a:spLocks noChangeArrowheads="1"/>
            </p:cNvSpPr>
            <p:nvPr/>
          </p:nvSpPr>
          <p:spPr bwMode="auto">
            <a:xfrm>
              <a:off x="5545137" y="4679950"/>
              <a:ext cx="436562"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Node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68" name="Freeform 123"/>
            <p:cNvSpPr>
              <a:spLocks/>
            </p:cNvSpPr>
            <p:nvPr/>
          </p:nvSpPr>
          <p:spPr bwMode="auto">
            <a:xfrm>
              <a:off x="1819275" y="2690813"/>
              <a:ext cx="687387" cy="1970087"/>
            </a:xfrm>
            <a:custGeom>
              <a:avLst/>
              <a:gdLst>
                <a:gd name="T0" fmla="*/ 433 w 433"/>
                <a:gd name="T1" fmla="*/ 1241 h 1241"/>
                <a:gd name="T2" fmla="*/ 0 w 433"/>
                <a:gd name="T3" fmla="*/ 1241 h 1241"/>
                <a:gd name="T4" fmla="*/ 0 w 433"/>
                <a:gd name="T5" fmla="*/ 0 h 1241"/>
              </a:gdLst>
              <a:ahLst/>
              <a:cxnLst>
                <a:cxn ang="0">
                  <a:pos x="T0" y="T1"/>
                </a:cxn>
                <a:cxn ang="0">
                  <a:pos x="T2" y="T3"/>
                </a:cxn>
                <a:cxn ang="0">
                  <a:pos x="T4" y="T5"/>
                </a:cxn>
              </a:cxnLst>
              <a:rect l="0" t="0" r="r" b="b"/>
              <a:pathLst>
                <a:path w="433" h="1241">
                  <a:moveTo>
                    <a:pt x="433" y="1241"/>
                  </a:moveTo>
                  <a:lnTo>
                    <a:pt x="0" y="1241"/>
                  </a:lnTo>
                  <a:lnTo>
                    <a:pt x="0" y="0"/>
                  </a:lnTo>
                </a:path>
              </a:pathLst>
            </a:custGeom>
            <a:noFill/>
            <a:ln w="1111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9" name="Freeform 124"/>
            <p:cNvSpPr>
              <a:spLocks/>
            </p:cNvSpPr>
            <p:nvPr/>
          </p:nvSpPr>
          <p:spPr bwMode="auto">
            <a:xfrm>
              <a:off x="1781175" y="2625726"/>
              <a:ext cx="76200" cy="76200"/>
            </a:xfrm>
            <a:custGeom>
              <a:avLst/>
              <a:gdLst>
                <a:gd name="T0" fmla="*/ 0 w 48"/>
                <a:gd name="T1" fmla="*/ 48 h 48"/>
                <a:gd name="T2" fmla="*/ 24 w 48"/>
                <a:gd name="T3" fmla="*/ 0 h 48"/>
                <a:gd name="T4" fmla="*/ 48 w 48"/>
                <a:gd name="T5" fmla="*/ 48 h 48"/>
                <a:gd name="T6" fmla="*/ 0 w 48"/>
                <a:gd name="T7" fmla="*/ 48 h 48"/>
              </a:gdLst>
              <a:ahLst/>
              <a:cxnLst>
                <a:cxn ang="0">
                  <a:pos x="T0" y="T1"/>
                </a:cxn>
                <a:cxn ang="0">
                  <a:pos x="T2" y="T3"/>
                </a:cxn>
                <a:cxn ang="0">
                  <a:pos x="T4" y="T5"/>
                </a:cxn>
                <a:cxn ang="0">
                  <a:pos x="T6" y="T7"/>
                </a:cxn>
              </a:cxnLst>
              <a:rect l="0" t="0" r="r" b="b"/>
              <a:pathLst>
                <a:path w="48" h="48">
                  <a:moveTo>
                    <a:pt x="0" y="48"/>
                  </a:moveTo>
                  <a:lnTo>
                    <a:pt x="24" y="0"/>
                  </a:lnTo>
                  <a:lnTo>
                    <a:pt x="48" y="48"/>
                  </a:lnTo>
                  <a:lnTo>
                    <a:pt x="0" y="48"/>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149" name="Picture 1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9337" y="3011488"/>
              <a:ext cx="20240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0" name="Picture 12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9337" y="3011488"/>
              <a:ext cx="20240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2" name="Freeform 127"/>
            <p:cNvSpPr>
              <a:spLocks/>
            </p:cNvSpPr>
            <p:nvPr/>
          </p:nvSpPr>
          <p:spPr bwMode="auto">
            <a:xfrm>
              <a:off x="6176962" y="3038476"/>
              <a:ext cx="1916112" cy="1198562"/>
            </a:xfrm>
            <a:custGeom>
              <a:avLst/>
              <a:gdLst>
                <a:gd name="T0" fmla="*/ 192 w 1207"/>
                <a:gd name="T1" fmla="*/ 247 h 755"/>
                <a:gd name="T2" fmla="*/ 192 w 1207"/>
                <a:gd name="T3" fmla="*/ 0 h 755"/>
                <a:gd name="T4" fmla="*/ 1207 w 1207"/>
                <a:gd name="T5" fmla="*/ 0 h 755"/>
                <a:gd name="T6" fmla="*/ 1207 w 1207"/>
                <a:gd name="T7" fmla="*/ 659 h 755"/>
                <a:gd name="T8" fmla="*/ 192 w 1207"/>
                <a:gd name="T9" fmla="*/ 659 h 755"/>
                <a:gd name="T10" fmla="*/ 192 w 1207"/>
                <a:gd name="T11" fmla="*/ 412 h 755"/>
                <a:gd name="T12" fmla="*/ 0 w 1207"/>
                <a:gd name="T13" fmla="*/ 755 h 755"/>
                <a:gd name="T14" fmla="*/ 192 w 1207"/>
                <a:gd name="T15" fmla="*/ 247 h 7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7" h="755">
                  <a:moveTo>
                    <a:pt x="192" y="247"/>
                  </a:moveTo>
                  <a:lnTo>
                    <a:pt x="192" y="0"/>
                  </a:lnTo>
                  <a:lnTo>
                    <a:pt x="1207" y="0"/>
                  </a:lnTo>
                  <a:lnTo>
                    <a:pt x="1207" y="659"/>
                  </a:lnTo>
                  <a:lnTo>
                    <a:pt x="192" y="659"/>
                  </a:lnTo>
                  <a:lnTo>
                    <a:pt x="192" y="412"/>
                  </a:lnTo>
                  <a:lnTo>
                    <a:pt x="0" y="755"/>
                  </a:lnTo>
                  <a:lnTo>
                    <a:pt x="192" y="247"/>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 name="Freeform 128"/>
            <p:cNvSpPr>
              <a:spLocks/>
            </p:cNvSpPr>
            <p:nvPr/>
          </p:nvSpPr>
          <p:spPr bwMode="auto">
            <a:xfrm>
              <a:off x="6176962" y="3038476"/>
              <a:ext cx="1916112" cy="1198562"/>
            </a:xfrm>
            <a:custGeom>
              <a:avLst/>
              <a:gdLst>
                <a:gd name="T0" fmla="*/ 192 w 1207"/>
                <a:gd name="T1" fmla="*/ 247 h 755"/>
                <a:gd name="T2" fmla="*/ 192 w 1207"/>
                <a:gd name="T3" fmla="*/ 0 h 755"/>
                <a:gd name="T4" fmla="*/ 1207 w 1207"/>
                <a:gd name="T5" fmla="*/ 0 h 755"/>
                <a:gd name="T6" fmla="*/ 1207 w 1207"/>
                <a:gd name="T7" fmla="*/ 659 h 755"/>
                <a:gd name="T8" fmla="*/ 192 w 1207"/>
                <a:gd name="T9" fmla="*/ 659 h 755"/>
                <a:gd name="T10" fmla="*/ 192 w 1207"/>
                <a:gd name="T11" fmla="*/ 412 h 755"/>
                <a:gd name="T12" fmla="*/ 0 w 1207"/>
                <a:gd name="T13" fmla="*/ 755 h 755"/>
                <a:gd name="T14" fmla="*/ 192 w 1207"/>
                <a:gd name="T15" fmla="*/ 247 h 7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7" h="755">
                  <a:moveTo>
                    <a:pt x="192" y="247"/>
                  </a:moveTo>
                  <a:lnTo>
                    <a:pt x="192" y="0"/>
                  </a:lnTo>
                  <a:lnTo>
                    <a:pt x="1207" y="0"/>
                  </a:lnTo>
                  <a:lnTo>
                    <a:pt x="1207" y="659"/>
                  </a:lnTo>
                  <a:lnTo>
                    <a:pt x="192" y="659"/>
                  </a:lnTo>
                  <a:lnTo>
                    <a:pt x="192" y="412"/>
                  </a:lnTo>
                  <a:lnTo>
                    <a:pt x="0" y="755"/>
                  </a:lnTo>
                  <a:lnTo>
                    <a:pt x="192" y="247"/>
                  </a:lnTo>
                  <a:close/>
                </a:path>
              </a:pathLst>
            </a:cu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74" name="Rectangle 129"/>
            <p:cNvSpPr>
              <a:spLocks noChangeArrowheads="1"/>
            </p:cNvSpPr>
            <p:nvPr/>
          </p:nvSpPr>
          <p:spPr bwMode="auto">
            <a:xfrm>
              <a:off x="6529387" y="3048001"/>
              <a:ext cx="149066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Each node has many map tasks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77" name="Rectangle 130"/>
            <p:cNvSpPr>
              <a:spLocks noChangeArrowheads="1"/>
            </p:cNvSpPr>
            <p:nvPr/>
          </p:nvSpPr>
          <p:spPr bwMode="auto">
            <a:xfrm>
              <a:off x="7893049" y="3048001"/>
              <a:ext cx="1127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78" name="Rectangle 131"/>
            <p:cNvSpPr>
              <a:spLocks noChangeArrowheads="1"/>
            </p:cNvSpPr>
            <p:nvPr/>
          </p:nvSpPr>
          <p:spPr bwMode="auto">
            <a:xfrm>
              <a:off x="6529387" y="3176588"/>
              <a:ext cx="14255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FEFFFF"/>
                  </a:solidFill>
                  <a:effectLst/>
                  <a:latin typeface="Calibri" panose="020F0502020204030204" pitchFamily="34" charset="0"/>
                </a:rPr>
                <a:t>aggregate all the map output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79" name="Rectangle 132"/>
            <p:cNvSpPr>
              <a:spLocks noChangeArrowheads="1"/>
            </p:cNvSpPr>
            <p:nvPr/>
          </p:nvSpPr>
          <p:spPr bwMode="auto">
            <a:xfrm>
              <a:off x="6529387" y="3306763"/>
              <a:ext cx="12065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traces with the same key</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80" name="Rectangle 133"/>
            <p:cNvSpPr>
              <a:spLocks noChangeArrowheads="1"/>
            </p:cNvSpPr>
            <p:nvPr/>
          </p:nvSpPr>
          <p:spPr bwMode="auto">
            <a:xfrm>
              <a:off x="7621587" y="3306763"/>
              <a:ext cx="1127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81" name="Rectangle 134"/>
            <p:cNvSpPr>
              <a:spLocks noChangeArrowheads="1"/>
            </p:cNvSpPr>
            <p:nvPr/>
          </p:nvSpPr>
          <p:spPr bwMode="auto">
            <a:xfrm>
              <a:off x="6529387" y="3435351"/>
              <a:ext cx="15716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decrease the intermediate result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82" name="Rectangle 135"/>
            <p:cNvSpPr>
              <a:spLocks noChangeArrowheads="1"/>
            </p:cNvSpPr>
            <p:nvPr/>
          </p:nvSpPr>
          <p:spPr bwMode="auto">
            <a:xfrm>
              <a:off x="7967662" y="3435351"/>
              <a:ext cx="1127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85" name="Rectangle 136"/>
            <p:cNvSpPr>
              <a:spLocks noChangeArrowheads="1"/>
            </p:cNvSpPr>
            <p:nvPr/>
          </p:nvSpPr>
          <p:spPr bwMode="auto">
            <a:xfrm>
              <a:off x="6529387" y="3565526"/>
              <a:ext cx="16113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One trick is to write these output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86" name="Rectangle 137"/>
            <p:cNvSpPr>
              <a:spLocks noChangeArrowheads="1"/>
            </p:cNvSpPr>
            <p:nvPr/>
          </p:nvSpPr>
          <p:spPr bwMode="auto">
            <a:xfrm>
              <a:off x="6529387" y="3692526"/>
              <a:ext cx="71278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result to HDFS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87" name="Rectangle 138"/>
            <p:cNvSpPr>
              <a:spLocks noChangeArrowheads="1"/>
            </p:cNvSpPr>
            <p:nvPr/>
          </p:nvSpPr>
          <p:spPr bwMode="auto">
            <a:xfrm>
              <a:off x="7154862" y="3692526"/>
              <a:ext cx="1143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90" name="Rectangle 139"/>
            <p:cNvSpPr>
              <a:spLocks noChangeArrowheads="1"/>
            </p:cNvSpPr>
            <p:nvPr/>
          </p:nvSpPr>
          <p:spPr bwMode="auto">
            <a:xfrm>
              <a:off x="7207249" y="3692526"/>
              <a:ext cx="6953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just write the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91" name="Rectangle 140"/>
            <p:cNvSpPr>
              <a:spLocks noChangeArrowheads="1"/>
            </p:cNvSpPr>
            <p:nvPr/>
          </p:nvSpPr>
          <p:spPr bwMode="auto">
            <a:xfrm>
              <a:off x="6529387" y="3824288"/>
              <a:ext cx="14573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filename and file offset to the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92" name="Rectangle 141"/>
            <p:cNvSpPr>
              <a:spLocks noChangeArrowheads="1"/>
            </p:cNvSpPr>
            <p:nvPr/>
          </p:nvSpPr>
          <p:spPr bwMode="auto">
            <a:xfrm>
              <a:off x="6529387" y="3954463"/>
              <a:ext cx="5905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reduce task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95" name="Rectangle 142"/>
            <p:cNvSpPr>
              <a:spLocks noChangeArrowheads="1"/>
            </p:cNvSpPr>
            <p:nvPr/>
          </p:nvSpPr>
          <p:spPr bwMode="auto">
            <a:xfrm>
              <a:off x="7037387" y="3954463"/>
              <a:ext cx="889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167" name="Picture 1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68600" y="5407025"/>
              <a:ext cx="32385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 name="Picture 14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768600" y="5407025"/>
              <a:ext cx="32385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6" name="Rectangle 145"/>
            <p:cNvSpPr>
              <a:spLocks noChangeArrowheads="1"/>
            </p:cNvSpPr>
            <p:nvPr/>
          </p:nvSpPr>
          <p:spPr bwMode="auto">
            <a:xfrm>
              <a:off x="2813050" y="5430838"/>
              <a:ext cx="3136900"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 name="Rectangle 146"/>
            <p:cNvSpPr>
              <a:spLocks noChangeArrowheads="1"/>
            </p:cNvSpPr>
            <p:nvPr/>
          </p:nvSpPr>
          <p:spPr bwMode="auto">
            <a:xfrm>
              <a:off x="2813050" y="5430838"/>
              <a:ext cx="3136900"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0" name="Rectangle 147"/>
            <p:cNvSpPr>
              <a:spLocks noChangeArrowheads="1"/>
            </p:cNvSpPr>
            <p:nvPr/>
          </p:nvSpPr>
          <p:spPr bwMode="auto">
            <a:xfrm>
              <a:off x="3611562" y="5537200"/>
              <a:ext cx="1778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01" name="Rectangle 148"/>
            <p:cNvSpPr>
              <a:spLocks noChangeArrowheads="1"/>
            </p:cNvSpPr>
            <p:nvPr/>
          </p:nvSpPr>
          <p:spPr bwMode="auto">
            <a:xfrm>
              <a:off x="3698875" y="5537200"/>
              <a:ext cx="1301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02" name="Rectangle 149"/>
            <p:cNvSpPr>
              <a:spLocks noChangeArrowheads="1"/>
            </p:cNvSpPr>
            <p:nvPr/>
          </p:nvSpPr>
          <p:spPr bwMode="auto">
            <a:xfrm>
              <a:off x="3743325" y="5537200"/>
              <a:ext cx="938212"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Partitioning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03" name="Rectangle 150"/>
            <p:cNvSpPr>
              <a:spLocks noChangeArrowheads="1"/>
            </p:cNvSpPr>
            <p:nvPr/>
          </p:nvSpPr>
          <p:spPr bwMode="auto">
            <a:xfrm>
              <a:off x="4564062" y="5537200"/>
              <a:ext cx="14605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04" name="Rectangle 151"/>
            <p:cNvSpPr>
              <a:spLocks noChangeArrowheads="1"/>
            </p:cNvSpPr>
            <p:nvPr/>
          </p:nvSpPr>
          <p:spPr bwMode="auto">
            <a:xfrm>
              <a:off x="4616450" y="5537200"/>
              <a:ext cx="598487"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Shuffle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05" name="Rectangle 152"/>
            <p:cNvSpPr>
              <a:spLocks noChangeArrowheads="1"/>
            </p:cNvSpPr>
            <p:nvPr/>
          </p:nvSpPr>
          <p:spPr bwMode="auto">
            <a:xfrm>
              <a:off x="5108574" y="5537200"/>
              <a:ext cx="144462"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06" name="Line 153"/>
            <p:cNvSpPr>
              <a:spLocks noChangeShapeType="1"/>
            </p:cNvSpPr>
            <p:nvPr/>
          </p:nvSpPr>
          <p:spPr bwMode="auto">
            <a:xfrm>
              <a:off x="4381500" y="5121275"/>
              <a:ext cx="0" cy="242887"/>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7" name="Freeform 154"/>
            <p:cNvSpPr>
              <a:spLocks/>
            </p:cNvSpPr>
            <p:nvPr/>
          </p:nvSpPr>
          <p:spPr bwMode="auto">
            <a:xfrm>
              <a:off x="4343400" y="5354638"/>
              <a:ext cx="76200" cy="76200"/>
            </a:xfrm>
            <a:custGeom>
              <a:avLst/>
              <a:gdLst>
                <a:gd name="T0" fmla="*/ 48 w 48"/>
                <a:gd name="T1" fmla="*/ 0 h 48"/>
                <a:gd name="T2" fmla="*/ 24 w 48"/>
                <a:gd name="T3" fmla="*/ 48 h 48"/>
                <a:gd name="T4" fmla="*/ 0 w 48"/>
                <a:gd name="T5" fmla="*/ 0 h 48"/>
                <a:gd name="T6" fmla="*/ 48 w 48"/>
                <a:gd name="T7" fmla="*/ 0 h 48"/>
              </a:gdLst>
              <a:ahLst/>
              <a:cxnLst>
                <a:cxn ang="0">
                  <a:pos x="T0" y="T1"/>
                </a:cxn>
                <a:cxn ang="0">
                  <a:pos x="T2" y="T3"/>
                </a:cxn>
                <a:cxn ang="0">
                  <a:pos x="T4" y="T5"/>
                </a:cxn>
                <a:cxn ang="0">
                  <a:pos x="T6" y="T7"/>
                </a:cxn>
              </a:cxnLst>
              <a:rect l="0" t="0" r="r" b="b"/>
              <a:pathLst>
                <a:path w="48" h="48">
                  <a:moveTo>
                    <a:pt x="48" y="0"/>
                  </a:moveTo>
                  <a:lnTo>
                    <a:pt x="24" y="48"/>
                  </a:lnTo>
                  <a:lnTo>
                    <a:pt x="0" y="0"/>
                  </a:lnTo>
                  <a:lnTo>
                    <a:pt x="48"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179" name="Picture 15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902324" y="4265613"/>
              <a:ext cx="2405062"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0" name="Picture 15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902324" y="4265613"/>
              <a:ext cx="2405062"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8" name="Freeform 157"/>
            <p:cNvSpPr>
              <a:spLocks/>
            </p:cNvSpPr>
            <p:nvPr/>
          </p:nvSpPr>
          <p:spPr bwMode="auto">
            <a:xfrm>
              <a:off x="5949949" y="4291013"/>
              <a:ext cx="2297112" cy="1352550"/>
            </a:xfrm>
            <a:custGeom>
              <a:avLst/>
              <a:gdLst>
                <a:gd name="T0" fmla="*/ 432 w 1447"/>
                <a:gd name="T1" fmla="*/ 156 h 852"/>
                <a:gd name="T2" fmla="*/ 432 w 1447"/>
                <a:gd name="T3" fmla="*/ 0 h 852"/>
                <a:gd name="T4" fmla="*/ 1447 w 1447"/>
                <a:gd name="T5" fmla="*/ 0 h 852"/>
                <a:gd name="T6" fmla="*/ 1447 w 1447"/>
                <a:gd name="T7" fmla="*/ 417 h 852"/>
                <a:gd name="T8" fmla="*/ 1055 w 1447"/>
                <a:gd name="T9" fmla="*/ 417 h 852"/>
                <a:gd name="T10" fmla="*/ 0 w 1447"/>
                <a:gd name="T11" fmla="*/ 852 h 852"/>
                <a:gd name="T12" fmla="*/ 823 w 1447"/>
                <a:gd name="T13" fmla="*/ 417 h 852"/>
                <a:gd name="T14" fmla="*/ 432 w 1447"/>
                <a:gd name="T15" fmla="*/ 417 h 852"/>
                <a:gd name="T16" fmla="*/ 432 w 1447"/>
                <a:gd name="T17" fmla="*/ 156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7" h="852">
                  <a:moveTo>
                    <a:pt x="432" y="156"/>
                  </a:moveTo>
                  <a:lnTo>
                    <a:pt x="432" y="0"/>
                  </a:lnTo>
                  <a:lnTo>
                    <a:pt x="1447" y="0"/>
                  </a:lnTo>
                  <a:lnTo>
                    <a:pt x="1447" y="417"/>
                  </a:lnTo>
                  <a:lnTo>
                    <a:pt x="1055" y="417"/>
                  </a:lnTo>
                  <a:lnTo>
                    <a:pt x="0" y="852"/>
                  </a:lnTo>
                  <a:lnTo>
                    <a:pt x="823" y="417"/>
                  </a:lnTo>
                  <a:lnTo>
                    <a:pt x="432" y="417"/>
                  </a:lnTo>
                  <a:lnTo>
                    <a:pt x="432" y="156"/>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 name="Freeform 158"/>
            <p:cNvSpPr>
              <a:spLocks/>
            </p:cNvSpPr>
            <p:nvPr/>
          </p:nvSpPr>
          <p:spPr bwMode="auto">
            <a:xfrm>
              <a:off x="5949949" y="4291013"/>
              <a:ext cx="2297112" cy="1352550"/>
            </a:xfrm>
            <a:custGeom>
              <a:avLst/>
              <a:gdLst>
                <a:gd name="T0" fmla="*/ 432 w 1447"/>
                <a:gd name="T1" fmla="*/ 156 h 852"/>
                <a:gd name="T2" fmla="*/ 432 w 1447"/>
                <a:gd name="T3" fmla="*/ 0 h 852"/>
                <a:gd name="T4" fmla="*/ 1447 w 1447"/>
                <a:gd name="T5" fmla="*/ 0 h 852"/>
                <a:gd name="T6" fmla="*/ 1447 w 1447"/>
                <a:gd name="T7" fmla="*/ 417 h 852"/>
                <a:gd name="T8" fmla="*/ 1055 w 1447"/>
                <a:gd name="T9" fmla="*/ 417 h 852"/>
                <a:gd name="T10" fmla="*/ 0 w 1447"/>
                <a:gd name="T11" fmla="*/ 852 h 852"/>
                <a:gd name="T12" fmla="*/ 823 w 1447"/>
                <a:gd name="T13" fmla="*/ 417 h 852"/>
                <a:gd name="T14" fmla="*/ 432 w 1447"/>
                <a:gd name="T15" fmla="*/ 417 h 852"/>
                <a:gd name="T16" fmla="*/ 432 w 1447"/>
                <a:gd name="T17" fmla="*/ 156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7" h="852">
                  <a:moveTo>
                    <a:pt x="432" y="156"/>
                  </a:moveTo>
                  <a:lnTo>
                    <a:pt x="432" y="0"/>
                  </a:lnTo>
                  <a:lnTo>
                    <a:pt x="1447" y="0"/>
                  </a:lnTo>
                  <a:lnTo>
                    <a:pt x="1447" y="417"/>
                  </a:lnTo>
                  <a:lnTo>
                    <a:pt x="1055" y="417"/>
                  </a:lnTo>
                  <a:lnTo>
                    <a:pt x="0" y="852"/>
                  </a:lnTo>
                  <a:lnTo>
                    <a:pt x="823" y="417"/>
                  </a:lnTo>
                  <a:lnTo>
                    <a:pt x="432" y="417"/>
                  </a:lnTo>
                  <a:lnTo>
                    <a:pt x="432" y="156"/>
                  </a:lnTo>
                  <a:close/>
                </a:path>
              </a:pathLst>
            </a:cu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0" name="Rectangle 159"/>
            <p:cNvSpPr>
              <a:spLocks noChangeArrowheads="1"/>
            </p:cNvSpPr>
            <p:nvPr/>
          </p:nvSpPr>
          <p:spPr bwMode="auto">
            <a:xfrm>
              <a:off x="6681787" y="4367213"/>
              <a:ext cx="15303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Use a hash function to map the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11" name="Rectangle 160"/>
            <p:cNvSpPr>
              <a:spLocks noChangeArrowheads="1"/>
            </p:cNvSpPr>
            <p:nvPr/>
          </p:nvSpPr>
          <p:spPr bwMode="auto">
            <a:xfrm>
              <a:off x="6681787" y="4497388"/>
              <a:ext cx="149066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output pairs to the reduce task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12" name="Rectangle 161"/>
            <p:cNvSpPr>
              <a:spLocks noChangeArrowheads="1"/>
            </p:cNvSpPr>
            <p:nvPr/>
          </p:nvSpPr>
          <p:spPr bwMode="auto">
            <a:xfrm>
              <a:off x="8040687" y="4497388"/>
              <a:ext cx="11271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13" name="Rectangle 162"/>
            <p:cNvSpPr>
              <a:spLocks noChangeArrowheads="1"/>
            </p:cNvSpPr>
            <p:nvPr/>
          </p:nvSpPr>
          <p:spPr bwMode="auto">
            <a:xfrm>
              <a:off x="6681787" y="4625975"/>
              <a:ext cx="14176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ensure that the keys in every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14" name="Rectangle 163"/>
            <p:cNvSpPr>
              <a:spLocks noChangeArrowheads="1"/>
            </p:cNvSpPr>
            <p:nvPr/>
          </p:nvSpPr>
          <p:spPr bwMode="auto">
            <a:xfrm>
              <a:off x="6681787" y="4756150"/>
              <a:ext cx="15875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reduce task are in the right order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15" name="Rectangle 164"/>
            <p:cNvSpPr>
              <a:spLocks noChangeArrowheads="1"/>
            </p:cNvSpPr>
            <p:nvPr/>
          </p:nvSpPr>
          <p:spPr bwMode="auto">
            <a:xfrm>
              <a:off x="8132762" y="4756150"/>
              <a:ext cx="889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189" name="Picture 16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136775" y="6037263"/>
              <a:ext cx="152241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0" name="Picture 16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136775" y="6037263"/>
              <a:ext cx="152241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 name="Rectangle 167"/>
            <p:cNvSpPr>
              <a:spLocks noChangeArrowheads="1"/>
            </p:cNvSpPr>
            <p:nvPr/>
          </p:nvSpPr>
          <p:spPr bwMode="auto">
            <a:xfrm>
              <a:off x="2179637" y="6062663"/>
              <a:ext cx="14208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 name="Rectangle 168"/>
            <p:cNvSpPr>
              <a:spLocks noChangeArrowheads="1"/>
            </p:cNvSpPr>
            <p:nvPr/>
          </p:nvSpPr>
          <p:spPr bwMode="auto">
            <a:xfrm>
              <a:off x="2179637" y="6062663"/>
              <a:ext cx="14208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8" name="Rectangle 169"/>
            <p:cNvSpPr>
              <a:spLocks noChangeArrowheads="1"/>
            </p:cNvSpPr>
            <p:nvPr/>
          </p:nvSpPr>
          <p:spPr bwMode="auto">
            <a:xfrm>
              <a:off x="2505075" y="6169025"/>
              <a:ext cx="1778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6</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21" name="Rectangle 170"/>
            <p:cNvSpPr>
              <a:spLocks noChangeArrowheads="1"/>
            </p:cNvSpPr>
            <p:nvPr/>
          </p:nvSpPr>
          <p:spPr bwMode="auto">
            <a:xfrm>
              <a:off x="2592387" y="6169025"/>
              <a:ext cx="1301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22" name="Rectangle 171"/>
            <p:cNvSpPr>
              <a:spLocks noChangeArrowheads="1"/>
            </p:cNvSpPr>
            <p:nvPr/>
          </p:nvSpPr>
          <p:spPr bwMode="auto">
            <a:xfrm>
              <a:off x="2636837" y="6169025"/>
              <a:ext cx="7524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Reducing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23" name="Freeform 172"/>
            <p:cNvSpPr>
              <a:spLocks/>
            </p:cNvSpPr>
            <p:nvPr/>
          </p:nvSpPr>
          <p:spPr bwMode="auto">
            <a:xfrm>
              <a:off x="2889250" y="5856288"/>
              <a:ext cx="1492250" cy="139700"/>
            </a:xfrm>
            <a:custGeom>
              <a:avLst/>
              <a:gdLst>
                <a:gd name="T0" fmla="*/ 940 w 940"/>
                <a:gd name="T1" fmla="*/ 0 h 88"/>
                <a:gd name="T2" fmla="*/ 940 w 940"/>
                <a:gd name="T3" fmla="*/ 73 h 88"/>
                <a:gd name="T4" fmla="*/ 0 w 940"/>
                <a:gd name="T5" fmla="*/ 73 h 88"/>
                <a:gd name="T6" fmla="*/ 0 w 940"/>
                <a:gd name="T7" fmla="*/ 88 h 88"/>
              </a:gdLst>
              <a:ahLst/>
              <a:cxnLst>
                <a:cxn ang="0">
                  <a:pos x="T0" y="T1"/>
                </a:cxn>
                <a:cxn ang="0">
                  <a:pos x="T2" y="T3"/>
                </a:cxn>
                <a:cxn ang="0">
                  <a:pos x="T4" y="T5"/>
                </a:cxn>
                <a:cxn ang="0">
                  <a:pos x="T6" y="T7"/>
                </a:cxn>
              </a:cxnLst>
              <a:rect l="0" t="0" r="r" b="b"/>
              <a:pathLst>
                <a:path w="940" h="88">
                  <a:moveTo>
                    <a:pt x="940" y="0"/>
                  </a:moveTo>
                  <a:lnTo>
                    <a:pt x="940" y="73"/>
                  </a:lnTo>
                  <a:lnTo>
                    <a:pt x="0" y="73"/>
                  </a:lnTo>
                  <a:lnTo>
                    <a:pt x="0" y="88"/>
                  </a:lnTo>
                </a:path>
              </a:pathLst>
            </a:custGeom>
            <a:noFill/>
            <a:ln w="1111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4" name="Freeform 173"/>
            <p:cNvSpPr>
              <a:spLocks/>
            </p:cNvSpPr>
            <p:nvPr/>
          </p:nvSpPr>
          <p:spPr bwMode="auto">
            <a:xfrm>
              <a:off x="2852737" y="5986463"/>
              <a:ext cx="74612" cy="76200"/>
            </a:xfrm>
            <a:custGeom>
              <a:avLst/>
              <a:gdLst>
                <a:gd name="T0" fmla="*/ 47 w 47"/>
                <a:gd name="T1" fmla="*/ 0 h 48"/>
                <a:gd name="T2" fmla="*/ 23 w 47"/>
                <a:gd name="T3" fmla="*/ 48 h 48"/>
                <a:gd name="T4" fmla="*/ 0 w 47"/>
                <a:gd name="T5" fmla="*/ 0 h 48"/>
                <a:gd name="T6" fmla="*/ 47 w 47"/>
                <a:gd name="T7" fmla="*/ 0 h 48"/>
              </a:gdLst>
              <a:ahLst/>
              <a:cxnLst>
                <a:cxn ang="0">
                  <a:pos x="T0" y="T1"/>
                </a:cxn>
                <a:cxn ang="0">
                  <a:pos x="T2" y="T3"/>
                </a:cxn>
                <a:cxn ang="0">
                  <a:pos x="T4" y="T5"/>
                </a:cxn>
                <a:cxn ang="0">
                  <a:pos x="T6" y="T7"/>
                </a:cxn>
              </a:cxnLst>
              <a:rect l="0" t="0" r="r" b="b"/>
              <a:pathLst>
                <a:path w="47" h="48">
                  <a:moveTo>
                    <a:pt x="47" y="0"/>
                  </a:moveTo>
                  <a:lnTo>
                    <a:pt x="23" y="48"/>
                  </a:lnTo>
                  <a:lnTo>
                    <a:pt x="0" y="0"/>
                  </a:lnTo>
                  <a:lnTo>
                    <a:pt x="47"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 name="Rectangle 174"/>
            <p:cNvSpPr>
              <a:spLocks noChangeArrowheads="1"/>
            </p:cNvSpPr>
            <p:nvPr/>
          </p:nvSpPr>
          <p:spPr bwMode="auto">
            <a:xfrm>
              <a:off x="2065337" y="4362450"/>
              <a:ext cx="4302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write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26" name="Freeform 175"/>
            <p:cNvSpPr>
              <a:spLocks/>
            </p:cNvSpPr>
            <p:nvPr/>
          </p:nvSpPr>
          <p:spPr bwMode="auto">
            <a:xfrm>
              <a:off x="1057275" y="2465388"/>
              <a:ext cx="1055687" cy="3809999"/>
            </a:xfrm>
            <a:custGeom>
              <a:avLst/>
              <a:gdLst>
                <a:gd name="T0" fmla="*/ 144 w 665"/>
                <a:gd name="T1" fmla="*/ 0 h 2400"/>
                <a:gd name="T2" fmla="*/ 0 w 665"/>
                <a:gd name="T3" fmla="*/ 0 h 2400"/>
                <a:gd name="T4" fmla="*/ 0 w 665"/>
                <a:gd name="T5" fmla="*/ 2400 h 2400"/>
                <a:gd name="T6" fmla="*/ 665 w 665"/>
                <a:gd name="T7" fmla="*/ 2400 h 2400"/>
              </a:gdLst>
              <a:ahLst/>
              <a:cxnLst>
                <a:cxn ang="0">
                  <a:pos x="T0" y="T1"/>
                </a:cxn>
                <a:cxn ang="0">
                  <a:pos x="T2" y="T3"/>
                </a:cxn>
                <a:cxn ang="0">
                  <a:pos x="T4" y="T5"/>
                </a:cxn>
                <a:cxn ang="0">
                  <a:pos x="T6" y="T7"/>
                </a:cxn>
              </a:cxnLst>
              <a:rect l="0" t="0" r="r" b="b"/>
              <a:pathLst>
                <a:path w="665" h="2400">
                  <a:moveTo>
                    <a:pt x="144" y="0"/>
                  </a:moveTo>
                  <a:lnTo>
                    <a:pt x="0" y="0"/>
                  </a:lnTo>
                  <a:lnTo>
                    <a:pt x="0" y="2400"/>
                  </a:lnTo>
                  <a:lnTo>
                    <a:pt x="665" y="2400"/>
                  </a:lnTo>
                </a:path>
              </a:pathLst>
            </a:custGeom>
            <a:noFill/>
            <a:ln w="1111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9" name="Freeform 176"/>
            <p:cNvSpPr>
              <a:spLocks/>
            </p:cNvSpPr>
            <p:nvPr/>
          </p:nvSpPr>
          <p:spPr bwMode="auto">
            <a:xfrm>
              <a:off x="2103437" y="6237288"/>
              <a:ext cx="76200" cy="76200"/>
            </a:xfrm>
            <a:custGeom>
              <a:avLst/>
              <a:gdLst>
                <a:gd name="T0" fmla="*/ 0 w 48"/>
                <a:gd name="T1" fmla="*/ 0 h 48"/>
                <a:gd name="T2" fmla="*/ 48 w 48"/>
                <a:gd name="T3" fmla="*/ 24 h 48"/>
                <a:gd name="T4" fmla="*/ 0 w 48"/>
                <a:gd name="T5" fmla="*/ 48 h 48"/>
                <a:gd name="T6" fmla="*/ 0 w 48"/>
                <a:gd name="T7" fmla="*/ 0 h 48"/>
              </a:gdLst>
              <a:ahLst/>
              <a:cxnLst>
                <a:cxn ang="0">
                  <a:pos x="T0" y="T1"/>
                </a:cxn>
                <a:cxn ang="0">
                  <a:pos x="T2" y="T3"/>
                </a:cxn>
                <a:cxn ang="0">
                  <a:pos x="T4" y="T5"/>
                </a:cxn>
                <a:cxn ang="0">
                  <a:pos x="T6" y="T7"/>
                </a:cxn>
              </a:cxnLst>
              <a:rect l="0" t="0" r="r" b="b"/>
              <a:pathLst>
                <a:path w="48" h="48">
                  <a:moveTo>
                    <a:pt x="0" y="0"/>
                  </a:moveTo>
                  <a:lnTo>
                    <a:pt x="48" y="24"/>
                  </a:lnTo>
                  <a:lnTo>
                    <a:pt x="0" y="48"/>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 name="Rectangle 177"/>
            <p:cNvSpPr>
              <a:spLocks noChangeArrowheads="1"/>
            </p:cNvSpPr>
            <p:nvPr/>
          </p:nvSpPr>
          <p:spPr bwMode="auto">
            <a:xfrm>
              <a:off x="1633537" y="6064250"/>
              <a:ext cx="3794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5B9BD5"/>
                  </a:solidFill>
                  <a:effectLst/>
                  <a:latin typeface="Calibri" panose="020F0502020204030204" pitchFamily="34" charset="0"/>
                </a:rPr>
                <a:t>read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202" name="Picture 17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56025" y="6037263"/>
              <a:ext cx="152241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 name="Picture 17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756025" y="6037263"/>
              <a:ext cx="152241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 name="Rectangle 180"/>
            <p:cNvSpPr>
              <a:spLocks noChangeArrowheads="1"/>
            </p:cNvSpPr>
            <p:nvPr/>
          </p:nvSpPr>
          <p:spPr bwMode="auto">
            <a:xfrm>
              <a:off x="3797300" y="6062663"/>
              <a:ext cx="14208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Rectangle 181"/>
            <p:cNvSpPr>
              <a:spLocks noChangeArrowheads="1"/>
            </p:cNvSpPr>
            <p:nvPr/>
          </p:nvSpPr>
          <p:spPr bwMode="auto">
            <a:xfrm>
              <a:off x="3797300" y="6062663"/>
              <a:ext cx="14208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5" name="Rectangle 182"/>
            <p:cNvSpPr>
              <a:spLocks noChangeArrowheads="1"/>
            </p:cNvSpPr>
            <p:nvPr/>
          </p:nvSpPr>
          <p:spPr bwMode="auto">
            <a:xfrm>
              <a:off x="4060825" y="6169025"/>
              <a:ext cx="1778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7</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36" name="Rectangle 183"/>
            <p:cNvSpPr>
              <a:spLocks noChangeArrowheads="1"/>
            </p:cNvSpPr>
            <p:nvPr/>
          </p:nvSpPr>
          <p:spPr bwMode="auto">
            <a:xfrm>
              <a:off x="4148137" y="6169025"/>
              <a:ext cx="128587"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39" name="Rectangle 184"/>
            <p:cNvSpPr>
              <a:spLocks noChangeArrowheads="1"/>
            </p:cNvSpPr>
            <p:nvPr/>
          </p:nvSpPr>
          <p:spPr bwMode="auto">
            <a:xfrm>
              <a:off x="4191000" y="6169025"/>
              <a:ext cx="890587"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Outputting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209" name="Picture 18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505449" y="6037263"/>
              <a:ext cx="152241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0" name="Picture 18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505449" y="6037263"/>
              <a:ext cx="152241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0" name="Rectangle 187"/>
            <p:cNvSpPr>
              <a:spLocks noChangeArrowheads="1"/>
            </p:cNvSpPr>
            <p:nvPr/>
          </p:nvSpPr>
          <p:spPr bwMode="auto">
            <a:xfrm>
              <a:off x="5546724" y="6062663"/>
              <a:ext cx="1420812" cy="4254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 name="Rectangle 188"/>
            <p:cNvSpPr>
              <a:spLocks noChangeArrowheads="1"/>
            </p:cNvSpPr>
            <p:nvPr/>
          </p:nvSpPr>
          <p:spPr bwMode="auto">
            <a:xfrm>
              <a:off x="5546724" y="6062663"/>
              <a:ext cx="1420812" cy="425450"/>
            </a:xfrm>
            <a:prstGeom prst="rect">
              <a:avLst/>
            </a:prstGeom>
            <a:noFill/>
            <a:ln w="793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4" name="Rectangle 189"/>
            <p:cNvSpPr>
              <a:spLocks noChangeArrowheads="1"/>
            </p:cNvSpPr>
            <p:nvPr/>
          </p:nvSpPr>
          <p:spPr bwMode="auto">
            <a:xfrm>
              <a:off x="5708649" y="6169025"/>
              <a:ext cx="1778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8</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45" name="Rectangle 190"/>
            <p:cNvSpPr>
              <a:spLocks noChangeArrowheads="1"/>
            </p:cNvSpPr>
            <p:nvPr/>
          </p:nvSpPr>
          <p:spPr bwMode="auto">
            <a:xfrm>
              <a:off x="5795962" y="6169025"/>
              <a:ext cx="1301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46" name="Rectangle 191"/>
            <p:cNvSpPr>
              <a:spLocks noChangeArrowheads="1"/>
            </p:cNvSpPr>
            <p:nvPr/>
          </p:nvSpPr>
          <p:spPr bwMode="auto">
            <a:xfrm>
              <a:off x="5840412" y="6169025"/>
              <a:ext cx="10922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FEFFFF"/>
                  </a:solidFill>
                  <a:effectLst/>
                  <a:latin typeface="Calibri" panose="020F0502020204030204" pitchFamily="34" charset="0"/>
                </a:rPr>
                <a:t>Image Output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216" name="Picture 19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00924" y="5916613"/>
              <a:ext cx="107632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 name="Freeform 193"/>
            <p:cNvSpPr>
              <a:spLocks/>
            </p:cNvSpPr>
            <p:nvPr/>
          </p:nvSpPr>
          <p:spPr bwMode="auto">
            <a:xfrm>
              <a:off x="7407274" y="5922963"/>
              <a:ext cx="1065212" cy="444500"/>
            </a:xfrm>
            <a:custGeom>
              <a:avLst/>
              <a:gdLst>
                <a:gd name="T0" fmla="*/ 0 w 2104"/>
                <a:gd name="T1" fmla="*/ 737 h 877"/>
                <a:gd name="T2" fmla="*/ 0 w 2104"/>
                <a:gd name="T3" fmla="*/ 0 h 877"/>
                <a:gd name="T4" fmla="*/ 2104 w 2104"/>
                <a:gd name="T5" fmla="*/ 0 h 877"/>
                <a:gd name="T6" fmla="*/ 2104 w 2104"/>
                <a:gd name="T7" fmla="*/ 737 h 877"/>
                <a:gd name="T8" fmla="*/ 1052 w 2104"/>
                <a:gd name="T9" fmla="*/ 737 h 877"/>
                <a:gd name="T10" fmla="*/ 0 w 2104"/>
                <a:gd name="T11" fmla="*/ 737 h 877"/>
              </a:gdLst>
              <a:ahLst/>
              <a:cxnLst>
                <a:cxn ang="0">
                  <a:pos x="T0" y="T1"/>
                </a:cxn>
                <a:cxn ang="0">
                  <a:pos x="T2" y="T3"/>
                </a:cxn>
                <a:cxn ang="0">
                  <a:pos x="T4" y="T5"/>
                </a:cxn>
                <a:cxn ang="0">
                  <a:pos x="T6" y="T7"/>
                </a:cxn>
                <a:cxn ang="0">
                  <a:pos x="T8" y="T9"/>
                </a:cxn>
                <a:cxn ang="0">
                  <a:pos x="T10" y="T11"/>
                </a:cxn>
              </a:cxnLst>
              <a:rect l="0" t="0" r="r" b="b"/>
              <a:pathLst>
                <a:path w="2104" h="877">
                  <a:moveTo>
                    <a:pt x="0" y="737"/>
                  </a:moveTo>
                  <a:lnTo>
                    <a:pt x="0" y="0"/>
                  </a:lnTo>
                  <a:lnTo>
                    <a:pt x="2104" y="0"/>
                  </a:lnTo>
                  <a:lnTo>
                    <a:pt x="2104" y="737"/>
                  </a:lnTo>
                  <a:cubicBezTo>
                    <a:pt x="1767" y="596"/>
                    <a:pt x="1389" y="596"/>
                    <a:pt x="1052" y="737"/>
                  </a:cubicBezTo>
                  <a:cubicBezTo>
                    <a:pt x="716" y="877"/>
                    <a:pt x="337" y="877"/>
                    <a:pt x="0" y="737"/>
                  </a:cubicBezTo>
                  <a:close/>
                </a:path>
              </a:pathLst>
            </a:custGeom>
            <a:noFill/>
            <a:ln w="7938"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8" name="Rectangle 194"/>
            <p:cNvSpPr>
              <a:spLocks noChangeArrowheads="1"/>
            </p:cNvSpPr>
            <p:nvPr/>
          </p:nvSpPr>
          <p:spPr bwMode="auto">
            <a:xfrm>
              <a:off x="7734299" y="5959475"/>
              <a:ext cx="542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F88BB"/>
                  </a:solidFill>
                  <a:effectLst/>
                  <a:latin typeface="Calibri" panose="020F0502020204030204" pitchFamily="34" charset="0"/>
                </a:rPr>
                <a:t>HDFS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51" name="Line 195"/>
            <p:cNvSpPr>
              <a:spLocks noChangeShapeType="1"/>
            </p:cNvSpPr>
            <p:nvPr/>
          </p:nvSpPr>
          <p:spPr bwMode="auto">
            <a:xfrm>
              <a:off x="3600450" y="6275388"/>
              <a:ext cx="131762"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2" name="Freeform 196"/>
            <p:cNvSpPr>
              <a:spLocks/>
            </p:cNvSpPr>
            <p:nvPr/>
          </p:nvSpPr>
          <p:spPr bwMode="auto">
            <a:xfrm>
              <a:off x="3722687" y="6237288"/>
              <a:ext cx="74612" cy="76200"/>
            </a:xfrm>
            <a:custGeom>
              <a:avLst/>
              <a:gdLst>
                <a:gd name="T0" fmla="*/ 0 w 47"/>
                <a:gd name="T1" fmla="*/ 0 h 48"/>
                <a:gd name="T2" fmla="*/ 47 w 47"/>
                <a:gd name="T3" fmla="*/ 24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4"/>
                  </a:lnTo>
                  <a:lnTo>
                    <a:pt x="0" y="48"/>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 name="Line 197"/>
            <p:cNvSpPr>
              <a:spLocks noChangeShapeType="1"/>
            </p:cNvSpPr>
            <p:nvPr/>
          </p:nvSpPr>
          <p:spPr bwMode="auto">
            <a:xfrm>
              <a:off x="5218112" y="6275388"/>
              <a:ext cx="261937" cy="0"/>
            </a:xfrm>
            <a:prstGeom prst="line">
              <a:avLst/>
            </a:prstGeom>
            <a:noFill/>
            <a:ln w="11113"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4" name="Freeform 198"/>
            <p:cNvSpPr>
              <a:spLocks/>
            </p:cNvSpPr>
            <p:nvPr/>
          </p:nvSpPr>
          <p:spPr bwMode="auto">
            <a:xfrm>
              <a:off x="5470524" y="6237288"/>
              <a:ext cx="76200" cy="76200"/>
            </a:xfrm>
            <a:custGeom>
              <a:avLst/>
              <a:gdLst>
                <a:gd name="T0" fmla="*/ 0 w 48"/>
                <a:gd name="T1" fmla="*/ 0 h 48"/>
                <a:gd name="T2" fmla="*/ 48 w 48"/>
                <a:gd name="T3" fmla="*/ 24 h 48"/>
                <a:gd name="T4" fmla="*/ 0 w 48"/>
                <a:gd name="T5" fmla="*/ 48 h 48"/>
                <a:gd name="T6" fmla="*/ 0 w 48"/>
                <a:gd name="T7" fmla="*/ 0 h 48"/>
              </a:gdLst>
              <a:ahLst/>
              <a:cxnLst>
                <a:cxn ang="0">
                  <a:pos x="T0" y="T1"/>
                </a:cxn>
                <a:cxn ang="0">
                  <a:pos x="T2" y="T3"/>
                </a:cxn>
                <a:cxn ang="0">
                  <a:pos x="T4" y="T5"/>
                </a:cxn>
                <a:cxn ang="0">
                  <a:pos x="T6" y="T7"/>
                </a:cxn>
              </a:cxnLst>
              <a:rect l="0" t="0" r="r" b="b"/>
              <a:pathLst>
                <a:path w="48" h="48">
                  <a:moveTo>
                    <a:pt x="0" y="0"/>
                  </a:moveTo>
                  <a:lnTo>
                    <a:pt x="48" y="24"/>
                  </a:lnTo>
                  <a:lnTo>
                    <a:pt x="0" y="48"/>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 name="Freeform 199"/>
            <p:cNvSpPr>
              <a:spLocks/>
            </p:cNvSpPr>
            <p:nvPr/>
          </p:nvSpPr>
          <p:spPr bwMode="auto">
            <a:xfrm>
              <a:off x="4508500" y="6362700"/>
              <a:ext cx="3432175" cy="355600"/>
            </a:xfrm>
            <a:custGeom>
              <a:avLst/>
              <a:gdLst>
                <a:gd name="T0" fmla="*/ 0 w 2162"/>
                <a:gd name="T1" fmla="*/ 79 h 224"/>
                <a:gd name="T2" fmla="*/ 0 w 2162"/>
                <a:gd name="T3" fmla="*/ 224 h 224"/>
                <a:gd name="T4" fmla="*/ 2162 w 2162"/>
                <a:gd name="T5" fmla="*/ 224 h 224"/>
                <a:gd name="T6" fmla="*/ 2162 w 2162"/>
                <a:gd name="T7" fmla="*/ 0 h 224"/>
              </a:gdLst>
              <a:ahLst/>
              <a:cxnLst>
                <a:cxn ang="0">
                  <a:pos x="T0" y="T1"/>
                </a:cxn>
                <a:cxn ang="0">
                  <a:pos x="T2" y="T3"/>
                </a:cxn>
                <a:cxn ang="0">
                  <a:pos x="T4" y="T5"/>
                </a:cxn>
                <a:cxn ang="0">
                  <a:pos x="T6" y="T7"/>
                </a:cxn>
              </a:cxnLst>
              <a:rect l="0" t="0" r="r" b="b"/>
              <a:pathLst>
                <a:path w="2162" h="224">
                  <a:moveTo>
                    <a:pt x="0" y="79"/>
                  </a:moveTo>
                  <a:lnTo>
                    <a:pt x="0" y="224"/>
                  </a:lnTo>
                  <a:lnTo>
                    <a:pt x="2162" y="224"/>
                  </a:lnTo>
                  <a:lnTo>
                    <a:pt x="2162" y="0"/>
                  </a:lnTo>
                </a:path>
              </a:pathLst>
            </a:custGeom>
            <a:noFill/>
            <a:ln w="1111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6" name="Freeform 200"/>
            <p:cNvSpPr>
              <a:spLocks/>
            </p:cNvSpPr>
            <p:nvPr/>
          </p:nvSpPr>
          <p:spPr bwMode="auto">
            <a:xfrm>
              <a:off x="7902574" y="6296025"/>
              <a:ext cx="76200" cy="76200"/>
            </a:xfrm>
            <a:custGeom>
              <a:avLst/>
              <a:gdLst>
                <a:gd name="T0" fmla="*/ 0 w 48"/>
                <a:gd name="T1" fmla="*/ 48 h 48"/>
                <a:gd name="T2" fmla="*/ 24 w 48"/>
                <a:gd name="T3" fmla="*/ 0 h 48"/>
                <a:gd name="T4" fmla="*/ 48 w 48"/>
                <a:gd name="T5" fmla="*/ 48 h 48"/>
                <a:gd name="T6" fmla="*/ 0 w 48"/>
                <a:gd name="T7" fmla="*/ 48 h 48"/>
              </a:gdLst>
              <a:ahLst/>
              <a:cxnLst>
                <a:cxn ang="0">
                  <a:pos x="T0" y="T1"/>
                </a:cxn>
                <a:cxn ang="0">
                  <a:pos x="T2" y="T3"/>
                </a:cxn>
                <a:cxn ang="0">
                  <a:pos x="T4" y="T5"/>
                </a:cxn>
                <a:cxn ang="0">
                  <a:pos x="T6" y="T7"/>
                </a:cxn>
              </a:cxnLst>
              <a:rect l="0" t="0" r="r" b="b"/>
              <a:pathLst>
                <a:path w="48" h="48">
                  <a:moveTo>
                    <a:pt x="0" y="48"/>
                  </a:moveTo>
                  <a:lnTo>
                    <a:pt x="24" y="0"/>
                  </a:lnTo>
                  <a:lnTo>
                    <a:pt x="48" y="48"/>
                  </a:lnTo>
                  <a:lnTo>
                    <a:pt x="0" y="48"/>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 name="Freeform 201"/>
            <p:cNvSpPr>
              <a:spLocks/>
            </p:cNvSpPr>
            <p:nvPr/>
          </p:nvSpPr>
          <p:spPr bwMode="auto">
            <a:xfrm>
              <a:off x="6967537" y="6135688"/>
              <a:ext cx="374650" cy="139700"/>
            </a:xfrm>
            <a:custGeom>
              <a:avLst/>
              <a:gdLst>
                <a:gd name="T0" fmla="*/ 0 w 236"/>
                <a:gd name="T1" fmla="*/ 88 h 88"/>
                <a:gd name="T2" fmla="*/ 144 w 236"/>
                <a:gd name="T3" fmla="*/ 88 h 88"/>
                <a:gd name="T4" fmla="*/ 144 w 236"/>
                <a:gd name="T5" fmla="*/ 0 h 88"/>
                <a:gd name="T6" fmla="*/ 236 w 236"/>
                <a:gd name="T7" fmla="*/ 0 h 88"/>
              </a:gdLst>
              <a:ahLst/>
              <a:cxnLst>
                <a:cxn ang="0">
                  <a:pos x="T0" y="T1"/>
                </a:cxn>
                <a:cxn ang="0">
                  <a:pos x="T2" y="T3"/>
                </a:cxn>
                <a:cxn ang="0">
                  <a:pos x="T4" y="T5"/>
                </a:cxn>
                <a:cxn ang="0">
                  <a:pos x="T6" y="T7"/>
                </a:cxn>
              </a:cxnLst>
              <a:rect l="0" t="0" r="r" b="b"/>
              <a:pathLst>
                <a:path w="236" h="88">
                  <a:moveTo>
                    <a:pt x="0" y="88"/>
                  </a:moveTo>
                  <a:lnTo>
                    <a:pt x="144" y="88"/>
                  </a:lnTo>
                  <a:lnTo>
                    <a:pt x="144" y="0"/>
                  </a:lnTo>
                  <a:lnTo>
                    <a:pt x="236" y="0"/>
                  </a:lnTo>
                </a:path>
              </a:pathLst>
            </a:custGeom>
            <a:noFill/>
            <a:ln w="1111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8" name="Freeform 202"/>
            <p:cNvSpPr>
              <a:spLocks/>
            </p:cNvSpPr>
            <p:nvPr/>
          </p:nvSpPr>
          <p:spPr bwMode="auto">
            <a:xfrm>
              <a:off x="7332662" y="6097588"/>
              <a:ext cx="74612" cy="76200"/>
            </a:xfrm>
            <a:custGeom>
              <a:avLst/>
              <a:gdLst>
                <a:gd name="T0" fmla="*/ 0 w 47"/>
                <a:gd name="T1" fmla="*/ 0 h 48"/>
                <a:gd name="T2" fmla="*/ 47 w 47"/>
                <a:gd name="T3" fmla="*/ 24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4"/>
                  </a:lnTo>
                  <a:lnTo>
                    <a:pt x="0" y="48"/>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227" name="Picture 203"/>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999412" y="6378575"/>
              <a:ext cx="8175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 name="Picture 20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999412" y="6378575"/>
              <a:ext cx="8175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206"/>
          <p:cNvSpPr>
            <a:spLocks/>
          </p:cNvSpPr>
          <p:nvPr/>
        </p:nvSpPr>
        <p:spPr bwMode="auto">
          <a:xfrm>
            <a:off x="8048625" y="6403975"/>
            <a:ext cx="709612" cy="282575"/>
          </a:xfrm>
          <a:custGeom>
            <a:avLst/>
            <a:gdLst>
              <a:gd name="T0" fmla="*/ 281 w 1403"/>
              <a:gd name="T1" fmla="*/ 561 h 561"/>
              <a:gd name="T2" fmla="*/ 1122 w 1403"/>
              <a:gd name="T3" fmla="*/ 561 h 561"/>
              <a:gd name="T4" fmla="*/ 1403 w 1403"/>
              <a:gd name="T5" fmla="*/ 281 h 561"/>
              <a:gd name="T6" fmla="*/ 1122 w 1403"/>
              <a:gd name="T7" fmla="*/ 0 h 561"/>
              <a:gd name="T8" fmla="*/ 281 w 1403"/>
              <a:gd name="T9" fmla="*/ 0 h 561"/>
              <a:gd name="T10" fmla="*/ 0 w 1403"/>
              <a:gd name="T11" fmla="*/ 281 h 561"/>
              <a:gd name="T12" fmla="*/ 281 w 1403"/>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403" h="561">
                <a:moveTo>
                  <a:pt x="281" y="561"/>
                </a:moveTo>
                <a:lnTo>
                  <a:pt x="1122" y="561"/>
                </a:lnTo>
                <a:cubicBezTo>
                  <a:pt x="1277" y="561"/>
                  <a:pt x="1403" y="435"/>
                  <a:pt x="1403" y="281"/>
                </a:cubicBezTo>
                <a:cubicBezTo>
                  <a:pt x="1403" y="126"/>
                  <a:pt x="1277" y="0"/>
                  <a:pt x="1122" y="0"/>
                </a:cubicBezTo>
                <a:lnTo>
                  <a:pt x="281" y="0"/>
                </a:lnTo>
                <a:cubicBezTo>
                  <a:pt x="126" y="0"/>
                  <a:pt x="0" y="126"/>
                  <a:pt x="0" y="281"/>
                </a:cubicBezTo>
                <a:cubicBezTo>
                  <a:pt x="0" y="435"/>
                  <a:pt x="126" y="561"/>
                  <a:pt x="281" y="561"/>
                </a:cubicBezTo>
                <a:close/>
              </a:path>
            </a:pathLst>
          </a:custGeom>
          <a:solidFill>
            <a:srgbClr val="4F88B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207"/>
          <p:cNvSpPr>
            <a:spLocks/>
          </p:cNvSpPr>
          <p:nvPr/>
        </p:nvSpPr>
        <p:spPr bwMode="auto">
          <a:xfrm>
            <a:off x="8048625" y="6403975"/>
            <a:ext cx="709612" cy="282575"/>
          </a:xfrm>
          <a:custGeom>
            <a:avLst/>
            <a:gdLst>
              <a:gd name="T0" fmla="*/ 281 w 1403"/>
              <a:gd name="T1" fmla="*/ 561 h 561"/>
              <a:gd name="T2" fmla="*/ 1122 w 1403"/>
              <a:gd name="T3" fmla="*/ 561 h 561"/>
              <a:gd name="T4" fmla="*/ 1403 w 1403"/>
              <a:gd name="T5" fmla="*/ 281 h 561"/>
              <a:gd name="T6" fmla="*/ 1122 w 1403"/>
              <a:gd name="T7" fmla="*/ 0 h 561"/>
              <a:gd name="T8" fmla="*/ 281 w 1403"/>
              <a:gd name="T9" fmla="*/ 0 h 561"/>
              <a:gd name="T10" fmla="*/ 0 w 1403"/>
              <a:gd name="T11" fmla="*/ 281 h 561"/>
              <a:gd name="T12" fmla="*/ 281 w 1403"/>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403" h="561">
                <a:moveTo>
                  <a:pt x="281" y="561"/>
                </a:moveTo>
                <a:lnTo>
                  <a:pt x="1122" y="561"/>
                </a:lnTo>
                <a:cubicBezTo>
                  <a:pt x="1277" y="561"/>
                  <a:pt x="1403" y="435"/>
                  <a:pt x="1403" y="281"/>
                </a:cubicBezTo>
                <a:cubicBezTo>
                  <a:pt x="1403" y="126"/>
                  <a:pt x="1277" y="0"/>
                  <a:pt x="1122" y="0"/>
                </a:cubicBezTo>
                <a:lnTo>
                  <a:pt x="281" y="0"/>
                </a:lnTo>
                <a:cubicBezTo>
                  <a:pt x="126" y="0"/>
                  <a:pt x="0" y="126"/>
                  <a:pt x="0" y="281"/>
                </a:cubicBezTo>
                <a:cubicBezTo>
                  <a:pt x="0" y="435"/>
                  <a:pt x="126" y="561"/>
                  <a:pt x="281" y="561"/>
                </a:cubicBezTo>
                <a:close/>
              </a:path>
            </a:pathLst>
          </a:custGeom>
          <a:noFill/>
          <a:ln w="7938" cap="sq">
            <a:solidFill>
              <a:srgbClr val="4171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208"/>
          <p:cNvSpPr>
            <a:spLocks noChangeArrowheads="1"/>
          </p:cNvSpPr>
          <p:nvPr/>
        </p:nvSpPr>
        <p:spPr bwMode="auto">
          <a:xfrm>
            <a:off x="8291513" y="6448425"/>
            <a:ext cx="33178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FEFFFF"/>
                </a:solidFill>
                <a:effectLst/>
                <a:latin typeface="Calibri" panose="020F0502020204030204" pitchFamily="34" charset="0"/>
              </a:rPr>
              <a:t>End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Freeform 209"/>
          <p:cNvSpPr>
            <a:spLocks/>
          </p:cNvSpPr>
          <p:nvPr/>
        </p:nvSpPr>
        <p:spPr bwMode="auto">
          <a:xfrm>
            <a:off x="6256338" y="6488113"/>
            <a:ext cx="1725612" cy="57150"/>
          </a:xfrm>
          <a:custGeom>
            <a:avLst/>
            <a:gdLst>
              <a:gd name="T0" fmla="*/ 0 w 1087"/>
              <a:gd name="T1" fmla="*/ 0 h 36"/>
              <a:gd name="T2" fmla="*/ 0 w 1087"/>
              <a:gd name="T3" fmla="*/ 36 h 36"/>
              <a:gd name="T4" fmla="*/ 1087 w 1087"/>
              <a:gd name="T5" fmla="*/ 36 h 36"/>
            </a:gdLst>
            <a:ahLst/>
            <a:cxnLst>
              <a:cxn ang="0">
                <a:pos x="T0" y="T1"/>
              </a:cxn>
              <a:cxn ang="0">
                <a:pos x="T2" y="T3"/>
              </a:cxn>
              <a:cxn ang="0">
                <a:pos x="T4" y="T5"/>
              </a:cxn>
            </a:cxnLst>
            <a:rect l="0" t="0" r="r" b="b"/>
            <a:pathLst>
              <a:path w="1087" h="36">
                <a:moveTo>
                  <a:pt x="0" y="0"/>
                </a:moveTo>
                <a:lnTo>
                  <a:pt x="0" y="36"/>
                </a:lnTo>
                <a:lnTo>
                  <a:pt x="1087" y="36"/>
                </a:lnTo>
              </a:path>
            </a:pathLst>
          </a:custGeom>
          <a:noFill/>
          <a:ln w="11113" cap="rnd">
            <a:solidFill>
              <a:srgbClr val="5B9BD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10"/>
          <p:cNvSpPr>
            <a:spLocks/>
          </p:cNvSpPr>
          <p:nvPr/>
        </p:nvSpPr>
        <p:spPr bwMode="auto">
          <a:xfrm>
            <a:off x="7972425" y="6507163"/>
            <a:ext cx="76200" cy="76200"/>
          </a:xfrm>
          <a:custGeom>
            <a:avLst/>
            <a:gdLst>
              <a:gd name="T0" fmla="*/ 0 w 48"/>
              <a:gd name="T1" fmla="*/ 0 h 48"/>
              <a:gd name="T2" fmla="*/ 48 w 48"/>
              <a:gd name="T3" fmla="*/ 24 h 48"/>
              <a:gd name="T4" fmla="*/ 0 w 48"/>
              <a:gd name="T5" fmla="*/ 48 h 48"/>
              <a:gd name="T6" fmla="*/ 0 w 48"/>
              <a:gd name="T7" fmla="*/ 0 h 48"/>
            </a:gdLst>
            <a:ahLst/>
            <a:cxnLst>
              <a:cxn ang="0">
                <a:pos x="T0" y="T1"/>
              </a:cxn>
              <a:cxn ang="0">
                <a:pos x="T2" y="T3"/>
              </a:cxn>
              <a:cxn ang="0">
                <a:pos x="T4" y="T5"/>
              </a:cxn>
              <a:cxn ang="0">
                <a:pos x="T6" y="T7"/>
              </a:cxn>
            </a:cxnLst>
            <a:rect l="0" t="0" r="r" b="b"/>
            <a:pathLst>
              <a:path w="48" h="48">
                <a:moveTo>
                  <a:pt x="0" y="0"/>
                </a:moveTo>
                <a:lnTo>
                  <a:pt x="48" y="24"/>
                </a:lnTo>
                <a:lnTo>
                  <a:pt x="0" y="48"/>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3457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solidFill>
                <a:schemeClr val="tx1"/>
              </a:solidFill>
            </a:endParaRPr>
          </a:p>
        </p:txBody>
      </p:sp>
      <p:sp>
        <p:nvSpPr>
          <p:cNvPr id="3" name="内容占位符 2"/>
          <p:cNvSpPr>
            <a:spLocks noGrp="1"/>
          </p:cNvSpPr>
          <p:nvPr>
            <p:ph idx="1"/>
          </p:nvPr>
        </p:nvSpPr>
        <p:spPr/>
        <p:txBody>
          <a:bodyPr/>
          <a:lstStyle/>
          <a:p>
            <a:endParaRPr lang="zh-CN" altLang="en-US" dirty="0"/>
          </a:p>
        </p:txBody>
      </p:sp>
      <p:sp>
        <p:nvSpPr>
          <p:cNvPr id="4" name="圆角矩形 3"/>
          <p:cNvSpPr/>
          <p:nvPr/>
        </p:nvSpPr>
        <p:spPr>
          <a:xfrm>
            <a:off x="1050081" y="4612218"/>
            <a:ext cx="381642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Conclusion</a:t>
            </a:r>
            <a:endParaRPr lang="zh-CN" altLang="en-US" sz="3600" dirty="0">
              <a:solidFill>
                <a:schemeClr val="tx1"/>
              </a:solidFill>
            </a:endParaRPr>
          </a:p>
        </p:txBody>
      </p:sp>
      <p:sp>
        <p:nvSpPr>
          <p:cNvPr id="5" name="圆角矩形 4"/>
          <p:cNvSpPr/>
          <p:nvPr/>
        </p:nvSpPr>
        <p:spPr>
          <a:xfrm>
            <a:off x="1043608" y="1391211"/>
            <a:ext cx="3816424" cy="720080"/>
          </a:xfrm>
          <a:prstGeom prst="roundRect">
            <a:avLst/>
          </a:prstGeom>
          <a:solidFill>
            <a:srgbClr val="FFC00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Introduction</a:t>
            </a:r>
            <a:endParaRPr lang="zh-CN" altLang="en-US" sz="3600" dirty="0">
              <a:solidFill>
                <a:schemeClr val="tx1"/>
              </a:solidFill>
            </a:endParaRPr>
          </a:p>
        </p:txBody>
      </p:sp>
      <p:sp>
        <p:nvSpPr>
          <p:cNvPr id="6" name="圆角矩形 5"/>
          <p:cNvSpPr/>
          <p:nvPr/>
        </p:nvSpPr>
        <p:spPr>
          <a:xfrm>
            <a:off x="1065047" y="2450804"/>
            <a:ext cx="5695104"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Hadoop </a:t>
            </a:r>
            <a:endParaRPr lang="zh-CN" altLang="en-US" sz="3600" dirty="0">
              <a:solidFill>
                <a:schemeClr val="tx1"/>
              </a:solidFill>
            </a:endParaRPr>
          </a:p>
        </p:txBody>
      </p:sp>
      <p:sp>
        <p:nvSpPr>
          <p:cNvPr id="7" name="圆角矩形 6"/>
          <p:cNvSpPr/>
          <p:nvPr/>
        </p:nvSpPr>
        <p:spPr>
          <a:xfrm>
            <a:off x="1091869" y="3478524"/>
            <a:ext cx="5328592" cy="720080"/>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600" dirty="0" smtClean="0">
                <a:solidFill>
                  <a:schemeClr val="tx1"/>
                </a:solidFill>
              </a:rPr>
              <a:t>Kirchhoff on Spark</a:t>
            </a:r>
            <a:endParaRPr lang="zh-CN" altLang="en-US" sz="3600" dirty="0">
              <a:solidFill>
                <a:schemeClr val="tx1"/>
              </a:solidFill>
            </a:endParaRPr>
          </a:p>
        </p:txBody>
      </p:sp>
      <p:cxnSp>
        <p:nvCxnSpPr>
          <p:cNvPr id="8" name="直接连接符 7"/>
          <p:cNvCxnSpPr/>
          <p:nvPr/>
        </p:nvCxnSpPr>
        <p:spPr>
          <a:xfrm>
            <a:off x="611560" y="1772816"/>
            <a:ext cx="6473" cy="319944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18033" y="1777156"/>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22280" y="2813079"/>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18033" y="3835261"/>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18033" y="4972258"/>
            <a:ext cx="43204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923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Kirchhoff on Spark</a:t>
            </a:r>
            <a:endParaRPr lang="zh-CN" altLang="en-US" dirty="0">
              <a:solidFill>
                <a:schemeClr val="tx1"/>
              </a:solidFill>
            </a:endParaRPr>
          </a:p>
        </p:txBody>
      </p:sp>
      <p:pic>
        <p:nvPicPr>
          <p:cNvPr id="5" name="内容占位符 4"/>
          <p:cNvPicPr>
            <a:picLocks noGrp="1" noChangeAspect="1"/>
          </p:cNvPicPr>
          <p:nvPr>
            <p:ph idx="1"/>
          </p:nvPr>
        </p:nvPicPr>
        <p:blipFill>
          <a:blip r:embed="rId3"/>
          <a:stretch>
            <a:fillRect/>
          </a:stretch>
        </p:blipFill>
        <p:spPr>
          <a:xfrm>
            <a:off x="971600" y="1268760"/>
            <a:ext cx="7384180" cy="5472955"/>
          </a:xfrm>
          <a:prstGeom prst="rect">
            <a:avLst/>
          </a:prstGeom>
        </p:spPr>
      </p:pic>
    </p:spTree>
    <p:extLst>
      <p:ext uri="{BB962C8B-B14F-4D97-AF65-F5344CB8AC3E}">
        <p14:creationId xmlns:p14="http://schemas.microsoft.com/office/powerpoint/2010/main" val="304777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Kirchhoff</a:t>
            </a:r>
            <a:r>
              <a:rPr lang="en-US" altLang="zh-CN" dirty="0" smtClean="0"/>
              <a:t> </a:t>
            </a:r>
            <a:r>
              <a:rPr lang="en-US" altLang="zh-CN" dirty="0" smtClean="0">
                <a:solidFill>
                  <a:schemeClr val="tx1"/>
                </a:solidFill>
              </a:rPr>
              <a:t>Algorithm</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smtClean="0"/>
              <a:t>Pre-Stack Kirchhoff Time Migration is one of the most popular migration technique in seismic imaging area because of its simplicity, efficiency, feasibility and target-orientated property.</a:t>
            </a:r>
          </a:p>
          <a:p>
            <a:endParaRPr lang="zh-CN" altLang="en-US" dirty="0"/>
          </a:p>
        </p:txBody>
      </p:sp>
      <p:pic>
        <p:nvPicPr>
          <p:cNvPr id="12" name="图片 11"/>
          <p:cNvPicPr>
            <a:picLocks noChangeAspect="1"/>
          </p:cNvPicPr>
          <p:nvPr/>
        </p:nvPicPr>
        <p:blipFill>
          <a:blip r:embed="rId3"/>
          <a:stretch>
            <a:fillRect/>
          </a:stretch>
        </p:blipFill>
        <p:spPr>
          <a:xfrm>
            <a:off x="5148064" y="4653136"/>
            <a:ext cx="3832498" cy="2007493"/>
          </a:xfrm>
          <a:prstGeom prst="rect">
            <a:avLst/>
          </a:prstGeom>
        </p:spPr>
      </p:pic>
      <p:pic>
        <p:nvPicPr>
          <p:cNvPr id="13" name="图片 12"/>
          <p:cNvPicPr>
            <a:picLocks noChangeAspect="1"/>
          </p:cNvPicPr>
          <p:nvPr/>
        </p:nvPicPr>
        <p:blipFill>
          <a:blip r:embed="rId4"/>
          <a:stretch>
            <a:fillRect/>
          </a:stretch>
        </p:blipFill>
        <p:spPr>
          <a:xfrm>
            <a:off x="491472" y="3135582"/>
            <a:ext cx="4560409" cy="2373809"/>
          </a:xfrm>
          <a:prstGeom prst="rect">
            <a:avLst/>
          </a:prstGeom>
        </p:spPr>
      </p:pic>
      <p:sp>
        <p:nvSpPr>
          <p:cNvPr id="14" name="圆角矩形 13"/>
          <p:cNvSpPr/>
          <p:nvPr/>
        </p:nvSpPr>
        <p:spPr>
          <a:xfrm>
            <a:off x="5176048" y="2708920"/>
            <a:ext cx="2427832" cy="645552"/>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smtClean="0">
                <a:solidFill>
                  <a:schemeClr val="tx1"/>
                </a:solidFill>
              </a:rPr>
              <a:t>Data Model</a:t>
            </a:r>
            <a:endParaRPr lang="zh-CN" altLang="en-US" sz="2400" dirty="0">
              <a:solidFill>
                <a:schemeClr val="tx1"/>
              </a:solidFill>
            </a:endParaRPr>
          </a:p>
        </p:txBody>
      </p:sp>
      <p:cxnSp>
        <p:nvCxnSpPr>
          <p:cNvPr id="17" name="直接箭头连接符 16"/>
          <p:cNvCxnSpPr/>
          <p:nvPr/>
        </p:nvCxnSpPr>
        <p:spPr>
          <a:xfrm flipH="1">
            <a:off x="4138425" y="3135582"/>
            <a:ext cx="911929" cy="46243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1581646" y="5829470"/>
            <a:ext cx="2427832" cy="645552"/>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smtClean="0">
                <a:solidFill>
                  <a:schemeClr val="tx1"/>
                </a:solidFill>
              </a:rPr>
              <a:t>Spread Model</a:t>
            </a:r>
            <a:endParaRPr lang="zh-CN" altLang="en-US" sz="2400" dirty="0">
              <a:solidFill>
                <a:schemeClr val="tx1"/>
              </a:solidFill>
            </a:endParaRPr>
          </a:p>
        </p:txBody>
      </p:sp>
      <p:cxnSp>
        <p:nvCxnSpPr>
          <p:cNvPr id="19" name="直接箭头连接符 18"/>
          <p:cNvCxnSpPr/>
          <p:nvPr/>
        </p:nvCxnSpPr>
        <p:spPr>
          <a:xfrm flipV="1">
            <a:off x="4138425" y="5877272"/>
            <a:ext cx="911929" cy="31521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86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2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1)">
                                      <p:cBhvr>
                                        <p:cTn id="29" dur="2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Kirchhoff Algorithm</a:t>
            </a:r>
            <a:endParaRPr lang="zh-CN" altLang="en-US" dirty="0"/>
          </a:p>
        </p:txBody>
      </p:sp>
      <p:pic>
        <p:nvPicPr>
          <p:cNvPr id="4" name="图片 3"/>
          <p:cNvPicPr>
            <a:picLocks noChangeAspect="1"/>
          </p:cNvPicPr>
          <p:nvPr/>
        </p:nvPicPr>
        <p:blipFill>
          <a:blip r:embed="rId2"/>
          <a:stretch>
            <a:fillRect/>
          </a:stretch>
        </p:blipFill>
        <p:spPr>
          <a:xfrm>
            <a:off x="755576" y="1556792"/>
            <a:ext cx="1899386" cy="1319314"/>
          </a:xfrm>
          <a:prstGeom prst="rect">
            <a:avLst/>
          </a:prstGeom>
        </p:spPr>
      </p:pic>
      <p:grpSp>
        <p:nvGrpSpPr>
          <p:cNvPr id="10" name="组合 9"/>
          <p:cNvGrpSpPr/>
          <p:nvPr/>
        </p:nvGrpSpPr>
        <p:grpSpPr>
          <a:xfrm>
            <a:off x="130695" y="1476709"/>
            <a:ext cx="3397290" cy="369332"/>
            <a:chOff x="130695" y="1476709"/>
            <a:chExt cx="3397290" cy="369332"/>
          </a:xfrm>
        </p:grpSpPr>
        <p:sp>
          <p:nvSpPr>
            <p:cNvPr id="5" name="文本框 4"/>
            <p:cNvSpPr txBox="1"/>
            <p:nvPr/>
          </p:nvSpPr>
          <p:spPr>
            <a:xfrm>
              <a:off x="2591881" y="1476709"/>
              <a:ext cx="936104" cy="369332"/>
            </a:xfrm>
            <a:prstGeom prst="rect">
              <a:avLst/>
            </a:prstGeom>
            <a:noFill/>
          </p:spPr>
          <p:txBody>
            <a:bodyPr wrap="square" rtlCol="0">
              <a:spAutoFit/>
            </a:bodyPr>
            <a:lstStyle/>
            <a:p>
              <a:r>
                <a:rPr lang="en-US" altLang="zh-CN" dirty="0" smtClean="0"/>
                <a:t>ground</a:t>
              </a:r>
              <a:endParaRPr lang="zh-CN" altLang="en-US" dirty="0"/>
            </a:p>
          </p:txBody>
        </p:sp>
        <p:cxnSp>
          <p:nvCxnSpPr>
            <p:cNvPr id="7" name="直接连接符 6"/>
            <p:cNvCxnSpPr/>
            <p:nvPr/>
          </p:nvCxnSpPr>
          <p:spPr>
            <a:xfrm>
              <a:off x="323528" y="1565514"/>
              <a:ext cx="316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0695" y="1820551"/>
              <a:ext cx="316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 name="图片 10"/>
          <p:cNvPicPr>
            <a:picLocks noChangeAspect="1"/>
          </p:cNvPicPr>
          <p:nvPr/>
        </p:nvPicPr>
        <p:blipFill>
          <a:blip r:embed="rId3"/>
          <a:stretch>
            <a:fillRect/>
          </a:stretch>
        </p:blipFill>
        <p:spPr>
          <a:xfrm>
            <a:off x="4355976" y="1340768"/>
            <a:ext cx="3189343" cy="1654217"/>
          </a:xfrm>
          <a:prstGeom prst="rect">
            <a:avLst/>
          </a:prstGeom>
        </p:spPr>
      </p:pic>
      <p:grpSp>
        <p:nvGrpSpPr>
          <p:cNvPr id="15" name="组合 14"/>
          <p:cNvGrpSpPr/>
          <p:nvPr/>
        </p:nvGrpSpPr>
        <p:grpSpPr>
          <a:xfrm>
            <a:off x="4785943" y="454008"/>
            <a:ext cx="1152128" cy="806633"/>
            <a:chOff x="4785943" y="454008"/>
            <a:chExt cx="1152128" cy="806633"/>
          </a:xfrm>
        </p:grpSpPr>
        <p:sp>
          <p:nvSpPr>
            <p:cNvPr id="12" name="文本框 11"/>
            <p:cNvSpPr txBox="1"/>
            <p:nvPr/>
          </p:nvSpPr>
          <p:spPr>
            <a:xfrm>
              <a:off x="4785943" y="454008"/>
              <a:ext cx="1152128" cy="738664"/>
            </a:xfrm>
            <a:prstGeom prst="rect">
              <a:avLst/>
            </a:prstGeom>
            <a:noFill/>
          </p:spPr>
          <p:txBody>
            <a:bodyPr wrap="square" rtlCol="0">
              <a:spAutoFit/>
            </a:bodyPr>
            <a:lstStyle/>
            <a:p>
              <a:r>
                <a:rPr lang="en-US" altLang="zh-CN" sz="1400" dirty="0" smtClean="0"/>
                <a:t>Looking</a:t>
              </a:r>
            </a:p>
            <a:p>
              <a:r>
                <a:rPr lang="en-US" altLang="zh-CN" sz="1400" dirty="0" smtClean="0"/>
                <a:t>down from the sky</a:t>
              </a:r>
              <a:endParaRPr lang="zh-CN" altLang="en-US" sz="1400" dirty="0"/>
            </a:p>
          </p:txBody>
        </p:sp>
        <p:cxnSp>
          <p:nvCxnSpPr>
            <p:cNvPr id="14" name="直接箭头连接符 13"/>
            <p:cNvCxnSpPr/>
            <p:nvPr/>
          </p:nvCxnSpPr>
          <p:spPr>
            <a:xfrm>
              <a:off x="5652120" y="1036456"/>
              <a:ext cx="72008" cy="224185"/>
            </a:xfrm>
            <a:prstGeom prst="straightConnector1">
              <a:avLst/>
            </a:prstGeom>
            <a:ln>
              <a:solidFill>
                <a:schemeClr val="tx2">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4537419" y="1642714"/>
            <a:ext cx="608344" cy="1072483"/>
            <a:chOff x="4537419" y="1642714"/>
            <a:chExt cx="608344" cy="1072483"/>
          </a:xfrm>
        </p:grpSpPr>
        <p:pic>
          <p:nvPicPr>
            <p:cNvPr id="16" name="图片 15"/>
            <p:cNvPicPr>
              <a:picLocks noChangeAspect="1"/>
            </p:cNvPicPr>
            <p:nvPr/>
          </p:nvPicPr>
          <p:blipFill>
            <a:blip r:embed="rId4"/>
            <a:stretch>
              <a:fillRect/>
            </a:stretch>
          </p:blipFill>
          <p:spPr>
            <a:xfrm>
              <a:off x="4657325" y="1642714"/>
              <a:ext cx="294557" cy="294309"/>
            </a:xfrm>
            <a:prstGeom prst="rect">
              <a:avLst/>
            </a:prstGeom>
          </p:spPr>
        </p:pic>
        <p:pic>
          <p:nvPicPr>
            <p:cNvPr id="20" name="图片 19"/>
            <p:cNvPicPr>
              <a:picLocks noChangeAspect="1"/>
            </p:cNvPicPr>
            <p:nvPr/>
          </p:nvPicPr>
          <p:blipFill>
            <a:blip r:embed="rId4"/>
            <a:stretch>
              <a:fillRect/>
            </a:stretch>
          </p:blipFill>
          <p:spPr>
            <a:xfrm>
              <a:off x="4657324" y="2420888"/>
              <a:ext cx="294557" cy="294309"/>
            </a:xfrm>
            <a:prstGeom prst="rect">
              <a:avLst/>
            </a:prstGeom>
          </p:spPr>
        </p:pic>
        <p:sp>
          <p:nvSpPr>
            <p:cNvPr id="23" name="文本框 22"/>
            <p:cNvSpPr txBox="1"/>
            <p:nvPr/>
          </p:nvSpPr>
          <p:spPr>
            <a:xfrm>
              <a:off x="4537419" y="1885175"/>
              <a:ext cx="608344" cy="461665"/>
            </a:xfrm>
            <a:prstGeom prst="rect">
              <a:avLst/>
            </a:prstGeom>
            <a:noFill/>
          </p:spPr>
          <p:txBody>
            <a:bodyPr wrap="square" rtlCol="0">
              <a:spAutoFit/>
            </a:bodyPr>
            <a:lstStyle/>
            <a:p>
              <a:r>
                <a:rPr lang="en-US" altLang="zh-CN" sz="1200" dirty="0" smtClean="0"/>
                <a:t>shot points</a:t>
              </a:r>
              <a:endParaRPr lang="zh-CN" altLang="en-US" sz="1200" dirty="0"/>
            </a:p>
          </p:txBody>
        </p:sp>
      </p:grpSp>
      <p:grpSp>
        <p:nvGrpSpPr>
          <p:cNvPr id="85" name="组合 84"/>
          <p:cNvGrpSpPr/>
          <p:nvPr/>
        </p:nvGrpSpPr>
        <p:grpSpPr>
          <a:xfrm>
            <a:off x="6601126" y="1641843"/>
            <a:ext cx="1037739" cy="750092"/>
            <a:chOff x="6601126" y="1641843"/>
            <a:chExt cx="1037739" cy="750092"/>
          </a:xfrm>
        </p:grpSpPr>
        <p:pic>
          <p:nvPicPr>
            <p:cNvPr id="17" name="图片 16"/>
            <p:cNvPicPr>
              <a:picLocks noChangeAspect="1"/>
            </p:cNvPicPr>
            <p:nvPr/>
          </p:nvPicPr>
          <p:blipFill>
            <a:blip r:embed="rId5"/>
            <a:stretch>
              <a:fillRect/>
            </a:stretch>
          </p:blipFill>
          <p:spPr>
            <a:xfrm>
              <a:off x="6948264" y="1641843"/>
              <a:ext cx="294557" cy="294309"/>
            </a:xfrm>
            <a:prstGeom prst="rect">
              <a:avLst/>
            </a:prstGeom>
          </p:spPr>
        </p:pic>
        <p:pic>
          <p:nvPicPr>
            <p:cNvPr id="18" name="图片 17"/>
            <p:cNvPicPr>
              <a:picLocks noChangeAspect="1"/>
            </p:cNvPicPr>
            <p:nvPr/>
          </p:nvPicPr>
          <p:blipFill>
            <a:blip r:embed="rId6"/>
            <a:stretch>
              <a:fillRect/>
            </a:stretch>
          </p:blipFill>
          <p:spPr>
            <a:xfrm>
              <a:off x="6601126" y="2020721"/>
              <a:ext cx="294557" cy="294309"/>
            </a:xfrm>
            <a:prstGeom prst="rect">
              <a:avLst/>
            </a:prstGeom>
          </p:spPr>
        </p:pic>
        <p:sp>
          <p:nvSpPr>
            <p:cNvPr id="25" name="文本框 24"/>
            <p:cNvSpPr txBox="1"/>
            <p:nvPr/>
          </p:nvSpPr>
          <p:spPr>
            <a:xfrm>
              <a:off x="6846777" y="1930270"/>
              <a:ext cx="792088" cy="461665"/>
            </a:xfrm>
            <a:prstGeom prst="rect">
              <a:avLst/>
            </a:prstGeom>
            <a:noFill/>
          </p:spPr>
          <p:txBody>
            <a:bodyPr wrap="square" rtlCol="0">
              <a:spAutoFit/>
            </a:bodyPr>
            <a:lstStyle/>
            <a:p>
              <a:r>
                <a:rPr lang="en-US" altLang="zh-CN" sz="1200" dirty="0" smtClean="0"/>
                <a:t>scanner points</a:t>
              </a:r>
              <a:endParaRPr lang="zh-CN" altLang="en-US" sz="1200" dirty="0"/>
            </a:p>
          </p:txBody>
        </p:sp>
      </p:grpSp>
      <p:pic>
        <p:nvPicPr>
          <p:cNvPr id="27" name="图片 26"/>
          <p:cNvPicPr>
            <a:picLocks noChangeAspect="1"/>
          </p:cNvPicPr>
          <p:nvPr/>
        </p:nvPicPr>
        <p:blipFill>
          <a:blip r:embed="rId7"/>
          <a:stretch>
            <a:fillRect/>
          </a:stretch>
        </p:blipFill>
        <p:spPr>
          <a:xfrm>
            <a:off x="5145763" y="1340768"/>
            <a:ext cx="860835" cy="864096"/>
          </a:xfrm>
          <a:prstGeom prst="rect">
            <a:avLst/>
          </a:prstGeom>
        </p:spPr>
      </p:pic>
      <p:pic>
        <p:nvPicPr>
          <p:cNvPr id="28" name="图片 27"/>
          <p:cNvPicPr>
            <a:picLocks noChangeAspect="1"/>
          </p:cNvPicPr>
          <p:nvPr/>
        </p:nvPicPr>
        <p:blipFill>
          <a:blip r:embed="rId7"/>
          <a:stretch>
            <a:fillRect/>
          </a:stretch>
        </p:blipFill>
        <p:spPr>
          <a:xfrm>
            <a:off x="5137209" y="2096564"/>
            <a:ext cx="860835" cy="864096"/>
          </a:xfrm>
          <a:prstGeom prst="rect">
            <a:avLst/>
          </a:prstGeom>
        </p:spPr>
      </p:pic>
      <p:sp>
        <p:nvSpPr>
          <p:cNvPr id="29" name="文本框 28"/>
          <p:cNvSpPr txBox="1"/>
          <p:nvPr/>
        </p:nvSpPr>
        <p:spPr>
          <a:xfrm>
            <a:off x="395287" y="3314239"/>
            <a:ext cx="1319707" cy="923330"/>
          </a:xfrm>
          <a:prstGeom prst="rect">
            <a:avLst/>
          </a:prstGeom>
          <a:noFill/>
        </p:spPr>
        <p:txBody>
          <a:bodyPr wrap="square" rtlCol="0">
            <a:spAutoFit/>
          </a:bodyPr>
          <a:lstStyle/>
          <a:p>
            <a:r>
              <a:rPr lang="en-US" altLang="zh-CN" b="1" dirty="0"/>
              <a:t>H</a:t>
            </a:r>
            <a:r>
              <a:rPr lang="en-US" altLang="zh-CN" b="1" dirty="0" smtClean="0"/>
              <a:t>ow to get output trace?</a:t>
            </a:r>
            <a:endParaRPr lang="zh-CN" altLang="en-US" b="1" dirty="0"/>
          </a:p>
        </p:txBody>
      </p:sp>
      <p:grpSp>
        <p:nvGrpSpPr>
          <p:cNvPr id="41" name="组合 40"/>
          <p:cNvGrpSpPr/>
          <p:nvPr/>
        </p:nvGrpSpPr>
        <p:grpSpPr>
          <a:xfrm>
            <a:off x="1714995" y="1772816"/>
            <a:ext cx="576312" cy="1541423"/>
            <a:chOff x="1714995" y="1772816"/>
            <a:chExt cx="576312" cy="1541423"/>
          </a:xfrm>
        </p:grpSpPr>
        <p:cxnSp>
          <p:nvCxnSpPr>
            <p:cNvPr id="31" name="直接连接符 30"/>
            <p:cNvCxnSpPr/>
            <p:nvPr/>
          </p:nvCxnSpPr>
          <p:spPr>
            <a:xfrm>
              <a:off x="1763890" y="1772816"/>
              <a:ext cx="202" cy="114765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14995" y="2852574"/>
              <a:ext cx="576312" cy="461665"/>
            </a:xfrm>
            <a:prstGeom prst="rect">
              <a:avLst/>
            </a:prstGeom>
            <a:noFill/>
          </p:spPr>
          <p:txBody>
            <a:bodyPr wrap="square" rtlCol="0">
              <a:spAutoFit/>
            </a:bodyPr>
            <a:lstStyle/>
            <a:p>
              <a:r>
                <a:rPr lang="en-US" altLang="zh-CN" sz="1200" dirty="0" smtClean="0"/>
                <a:t>trace</a:t>
              </a:r>
            </a:p>
            <a:p>
              <a:r>
                <a:rPr lang="en-US" altLang="zh-CN" sz="1200" dirty="0" smtClean="0"/>
                <a:t>data</a:t>
              </a:r>
              <a:endParaRPr lang="zh-CN" altLang="en-US" sz="1200" dirty="0"/>
            </a:p>
          </p:txBody>
        </p:sp>
      </p:grpSp>
      <p:sp>
        <p:nvSpPr>
          <p:cNvPr id="43" name="文本框 42"/>
          <p:cNvSpPr txBox="1"/>
          <p:nvPr/>
        </p:nvSpPr>
        <p:spPr>
          <a:xfrm>
            <a:off x="4537419" y="3314239"/>
            <a:ext cx="1186709" cy="307777"/>
          </a:xfrm>
          <a:prstGeom prst="rect">
            <a:avLst/>
          </a:prstGeom>
          <a:noFill/>
        </p:spPr>
        <p:txBody>
          <a:bodyPr wrap="square" rtlCol="0">
            <a:spAutoFit/>
          </a:bodyPr>
          <a:lstStyle/>
          <a:p>
            <a:r>
              <a:rPr lang="en-US" altLang="zh-CN" sz="1400" dirty="0" smtClean="0"/>
              <a:t>output trace</a:t>
            </a:r>
            <a:endParaRPr lang="zh-CN" altLang="en-US" sz="1400" dirty="0"/>
          </a:p>
        </p:txBody>
      </p:sp>
      <p:grpSp>
        <p:nvGrpSpPr>
          <p:cNvPr id="86" name="组合 85"/>
          <p:cNvGrpSpPr/>
          <p:nvPr/>
        </p:nvGrpSpPr>
        <p:grpSpPr>
          <a:xfrm>
            <a:off x="2812908" y="3517685"/>
            <a:ext cx="5604897" cy="2359587"/>
            <a:chOff x="2812908" y="3517685"/>
            <a:chExt cx="5604897" cy="2359587"/>
          </a:xfrm>
        </p:grpSpPr>
        <p:cxnSp>
          <p:nvCxnSpPr>
            <p:cNvPr id="39" name="直接连接符 38"/>
            <p:cNvCxnSpPr/>
            <p:nvPr/>
          </p:nvCxnSpPr>
          <p:spPr>
            <a:xfrm>
              <a:off x="5123120" y="3775904"/>
              <a:ext cx="0" cy="210136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a:stretch>
              <a:fillRect/>
            </a:stretch>
          </p:blipFill>
          <p:spPr>
            <a:xfrm>
              <a:off x="4993651" y="4100563"/>
              <a:ext cx="274243" cy="274011"/>
            </a:xfrm>
            <a:prstGeom prst="rect">
              <a:avLst/>
            </a:prstGeom>
          </p:spPr>
        </p:pic>
        <p:pic>
          <p:nvPicPr>
            <p:cNvPr id="44" name="图片 43"/>
            <p:cNvPicPr>
              <a:picLocks noChangeAspect="1"/>
            </p:cNvPicPr>
            <p:nvPr/>
          </p:nvPicPr>
          <p:blipFill>
            <a:blip r:embed="rId9"/>
            <a:stretch>
              <a:fillRect/>
            </a:stretch>
          </p:blipFill>
          <p:spPr>
            <a:xfrm>
              <a:off x="4993651" y="4534329"/>
              <a:ext cx="274243" cy="274011"/>
            </a:xfrm>
            <a:prstGeom prst="rect">
              <a:avLst/>
            </a:prstGeom>
          </p:spPr>
        </p:pic>
        <p:pic>
          <p:nvPicPr>
            <p:cNvPr id="45" name="图片 44"/>
            <p:cNvPicPr>
              <a:picLocks noChangeAspect="1"/>
            </p:cNvPicPr>
            <p:nvPr/>
          </p:nvPicPr>
          <p:blipFill>
            <a:blip r:embed="rId9"/>
            <a:stretch>
              <a:fillRect/>
            </a:stretch>
          </p:blipFill>
          <p:spPr>
            <a:xfrm>
              <a:off x="5000087" y="4962228"/>
              <a:ext cx="274243" cy="274011"/>
            </a:xfrm>
            <a:prstGeom prst="rect">
              <a:avLst/>
            </a:prstGeom>
          </p:spPr>
        </p:pic>
        <p:pic>
          <p:nvPicPr>
            <p:cNvPr id="46" name="图片 45"/>
            <p:cNvPicPr>
              <a:picLocks noChangeAspect="1"/>
            </p:cNvPicPr>
            <p:nvPr/>
          </p:nvPicPr>
          <p:blipFill>
            <a:blip r:embed="rId9"/>
            <a:stretch>
              <a:fillRect/>
            </a:stretch>
          </p:blipFill>
          <p:spPr>
            <a:xfrm>
              <a:off x="5008641" y="5390127"/>
              <a:ext cx="274243" cy="274011"/>
            </a:xfrm>
            <a:prstGeom prst="rect">
              <a:avLst/>
            </a:prstGeom>
          </p:spPr>
        </p:pic>
        <p:cxnSp>
          <p:nvCxnSpPr>
            <p:cNvPr id="48" name="直接连接符 47"/>
            <p:cNvCxnSpPr/>
            <p:nvPr/>
          </p:nvCxnSpPr>
          <p:spPr>
            <a:xfrm>
              <a:off x="2812908" y="3775904"/>
              <a:ext cx="44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7428177" y="3517685"/>
              <a:ext cx="989628" cy="369332"/>
            </a:xfrm>
            <a:prstGeom prst="rect">
              <a:avLst/>
            </a:prstGeom>
            <a:noFill/>
          </p:spPr>
          <p:txBody>
            <a:bodyPr wrap="square" rtlCol="0">
              <a:spAutoFit/>
            </a:bodyPr>
            <a:lstStyle/>
            <a:p>
              <a:r>
                <a:rPr lang="en-US" altLang="zh-CN" dirty="0" smtClean="0"/>
                <a:t>ground</a:t>
              </a:r>
              <a:endParaRPr lang="zh-CN" altLang="en-US" dirty="0"/>
            </a:p>
          </p:txBody>
        </p:sp>
      </p:grpSp>
      <p:pic>
        <p:nvPicPr>
          <p:cNvPr id="51" name="图片 50"/>
          <p:cNvPicPr>
            <a:picLocks noChangeAspect="1"/>
          </p:cNvPicPr>
          <p:nvPr/>
        </p:nvPicPr>
        <p:blipFill>
          <a:blip r:embed="rId4"/>
          <a:stretch>
            <a:fillRect/>
          </a:stretch>
        </p:blipFill>
        <p:spPr>
          <a:xfrm>
            <a:off x="3307495" y="3664970"/>
            <a:ext cx="294557" cy="294309"/>
          </a:xfrm>
          <a:prstGeom prst="rect">
            <a:avLst/>
          </a:prstGeom>
        </p:spPr>
      </p:pic>
      <p:pic>
        <p:nvPicPr>
          <p:cNvPr id="52" name="图片 51"/>
          <p:cNvPicPr>
            <a:picLocks noChangeAspect="1"/>
          </p:cNvPicPr>
          <p:nvPr/>
        </p:nvPicPr>
        <p:blipFill>
          <a:blip r:embed="rId5"/>
          <a:stretch>
            <a:fillRect/>
          </a:stretch>
        </p:blipFill>
        <p:spPr>
          <a:xfrm>
            <a:off x="6453847" y="3674938"/>
            <a:ext cx="294557" cy="294309"/>
          </a:xfrm>
          <a:prstGeom prst="rect">
            <a:avLst/>
          </a:prstGeom>
        </p:spPr>
      </p:pic>
      <p:grpSp>
        <p:nvGrpSpPr>
          <p:cNvPr id="87" name="组合 86"/>
          <p:cNvGrpSpPr/>
          <p:nvPr/>
        </p:nvGrpSpPr>
        <p:grpSpPr>
          <a:xfrm>
            <a:off x="3508998" y="3822093"/>
            <a:ext cx="2944849" cy="1648179"/>
            <a:chOff x="3508998" y="3822093"/>
            <a:chExt cx="2944849" cy="1648179"/>
          </a:xfrm>
        </p:grpSpPr>
        <p:cxnSp>
          <p:nvCxnSpPr>
            <p:cNvPr id="54" name="直接箭头连接符 53"/>
            <p:cNvCxnSpPr/>
            <p:nvPr/>
          </p:nvCxnSpPr>
          <p:spPr>
            <a:xfrm>
              <a:off x="3519508" y="3857177"/>
              <a:ext cx="1509692" cy="34159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2" idx="3"/>
              <a:endCxn id="52" idx="1"/>
            </p:cNvCxnSpPr>
            <p:nvPr/>
          </p:nvCxnSpPr>
          <p:spPr>
            <a:xfrm flipV="1">
              <a:off x="5267894" y="3822093"/>
              <a:ext cx="1185953" cy="41547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508998" y="3866886"/>
              <a:ext cx="1529533" cy="71444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3510739" y="3867116"/>
              <a:ext cx="1546453" cy="114342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3509578" y="3866886"/>
              <a:ext cx="1547614" cy="154486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52" idx="1"/>
            </p:cNvCxnSpPr>
            <p:nvPr/>
          </p:nvCxnSpPr>
          <p:spPr>
            <a:xfrm flipV="1">
              <a:off x="5257507" y="3822093"/>
              <a:ext cx="1196340" cy="79215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52" idx="1"/>
            </p:cNvCxnSpPr>
            <p:nvPr/>
          </p:nvCxnSpPr>
          <p:spPr>
            <a:xfrm flipV="1">
              <a:off x="5257507" y="3822093"/>
              <a:ext cx="1196340" cy="123270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endCxn id="52" idx="1"/>
            </p:cNvCxnSpPr>
            <p:nvPr/>
          </p:nvCxnSpPr>
          <p:spPr>
            <a:xfrm flipV="1">
              <a:off x="5257507" y="3822093"/>
              <a:ext cx="1196340" cy="164817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5834184" y="4904273"/>
            <a:ext cx="1566595" cy="403657"/>
            <a:chOff x="5834184" y="4904273"/>
            <a:chExt cx="1566595" cy="403657"/>
          </a:xfrm>
        </p:grpSpPr>
        <p:sp>
          <p:nvSpPr>
            <p:cNvPr id="75" name="文本框 74"/>
            <p:cNvSpPr txBox="1"/>
            <p:nvPr/>
          </p:nvSpPr>
          <p:spPr>
            <a:xfrm>
              <a:off x="6096029" y="4938598"/>
              <a:ext cx="1304750" cy="369332"/>
            </a:xfrm>
            <a:prstGeom prst="rect">
              <a:avLst/>
            </a:prstGeom>
            <a:noFill/>
          </p:spPr>
          <p:txBody>
            <a:bodyPr wrap="square" rtlCol="0">
              <a:spAutoFit/>
            </a:bodyPr>
            <a:lstStyle/>
            <a:p>
              <a:r>
                <a:rPr lang="en-US" altLang="zh-CN" dirty="0" smtClean="0"/>
                <a:t>flying time</a:t>
              </a:r>
              <a:endParaRPr lang="zh-CN" altLang="en-US" dirty="0"/>
            </a:p>
          </p:txBody>
        </p:sp>
        <p:cxnSp>
          <p:nvCxnSpPr>
            <p:cNvPr id="77" name="直接箭头连接符 76"/>
            <p:cNvCxnSpPr/>
            <p:nvPr/>
          </p:nvCxnSpPr>
          <p:spPr>
            <a:xfrm flipH="1" flipV="1">
              <a:off x="5834184" y="4904273"/>
              <a:ext cx="282470" cy="1342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9" name="文本框 78"/>
          <p:cNvSpPr txBox="1"/>
          <p:nvPr/>
        </p:nvSpPr>
        <p:spPr>
          <a:xfrm>
            <a:off x="731674" y="4602073"/>
            <a:ext cx="2952328" cy="369332"/>
          </a:xfrm>
          <a:prstGeom prst="rect">
            <a:avLst/>
          </a:prstGeom>
          <a:noFill/>
        </p:spPr>
        <p:txBody>
          <a:bodyPr wrap="square" rtlCol="0">
            <a:spAutoFit/>
          </a:bodyPr>
          <a:lstStyle/>
          <a:p>
            <a:r>
              <a:rPr lang="en-US" altLang="zh-CN" b="1" dirty="0" smtClean="0"/>
              <a:t>the point on output trace </a:t>
            </a:r>
            <a:endParaRPr lang="zh-CN" altLang="en-US" b="1" dirty="0"/>
          </a:p>
        </p:txBody>
      </p:sp>
      <p:pic>
        <p:nvPicPr>
          <p:cNvPr id="80" name="图片 79"/>
          <p:cNvPicPr>
            <a:picLocks noChangeAspect="1"/>
          </p:cNvPicPr>
          <p:nvPr/>
        </p:nvPicPr>
        <p:blipFill>
          <a:blip r:embed="rId10"/>
          <a:stretch>
            <a:fillRect/>
          </a:stretch>
        </p:blipFill>
        <p:spPr>
          <a:xfrm>
            <a:off x="2087437" y="5054796"/>
            <a:ext cx="182829" cy="334903"/>
          </a:xfrm>
          <a:prstGeom prst="rect">
            <a:avLst/>
          </a:prstGeom>
        </p:spPr>
      </p:pic>
      <p:sp>
        <p:nvSpPr>
          <p:cNvPr id="81" name="文本框 80"/>
          <p:cNvSpPr txBox="1"/>
          <p:nvPr/>
        </p:nvSpPr>
        <p:spPr>
          <a:xfrm>
            <a:off x="815143" y="5479472"/>
            <a:ext cx="2952328" cy="646331"/>
          </a:xfrm>
          <a:prstGeom prst="rect">
            <a:avLst/>
          </a:prstGeom>
          <a:noFill/>
        </p:spPr>
        <p:txBody>
          <a:bodyPr wrap="square" rtlCol="0">
            <a:spAutoFit/>
          </a:bodyPr>
          <a:lstStyle/>
          <a:p>
            <a:r>
              <a:rPr lang="en-US" altLang="zh-CN" b="1" dirty="0" smtClean="0"/>
              <a:t>aggregate input traces in</a:t>
            </a:r>
          </a:p>
          <a:p>
            <a:r>
              <a:rPr lang="en-US" altLang="zh-CN" b="1" dirty="0" smtClean="0"/>
              <a:t>influence ellipse</a:t>
            </a:r>
          </a:p>
        </p:txBody>
      </p:sp>
      <p:pic>
        <p:nvPicPr>
          <p:cNvPr id="83" name="图片 82"/>
          <p:cNvPicPr>
            <a:picLocks noChangeAspect="1"/>
          </p:cNvPicPr>
          <p:nvPr/>
        </p:nvPicPr>
        <p:blipFill>
          <a:blip r:embed="rId11"/>
          <a:stretch>
            <a:fillRect/>
          </a:stretch>
        </p:blipFill>
        <p:spPr>
          <a:xfrm>
            <a:off x="5071787" y="1545088"/>
            <a:ext cx="1620926" cy="1113446"/>
          </a:xfrm>
          <a:prstGeom prst="rect">
            <a:avLst/>
          </a:prstGeom>
        </p:spPr>
      </p:pic>
      <p:grpSp>
        <p:nvGrpSpPr>
          <p:cNvPr id="98" name="组合 97"/>
          <p:cNvGrpSpPr/>
          <p:nvPr/>
        </p:nvGrpSpPr>
        <p:grpSpPr>
          <a:xfrm>
            <a:off x="5071787" y="1656259"/>
            <a:ext cx="1420450" cy="1032935"/>
            <a:chOff x="5071787" y="1656259"/>
            <a:chExt cx="1420450" cy="1032935"/>
          </a:xfrm>
        </p:grpSpPr>
        <p:pic>
          <p:nvPicPr>
            <p:cNvPr id="89" name="图片 88"/>
            <p:cNvPicPr>
              <a:picLocks noChangeAspect="1"/>
            </p:cNvPicPr>
            <p:nvPr/>
          </p:nvPicPr>
          <p:blipFill>
            <a:blip r:embed="rId8"/>
            <a:stretch>
              <a:fillRect/>
            </a:stretch>
          </p:blipFill>
          <p:spPr>
            <a:xfrm>
              <a:off x="5430504" y="1656259"/>
              <a:ext cx="274243" cy="274011"/>
            </a:xfrm>
            <a:prstGeom prst="rect">
              <a:avLst/>
            </a:prstGeom>
          </p:spPr>
        </p:pic>
        <p:pic>
          <p:nvPicPr>
            <p:cNvPr id="90" name="图片 89"/>
            <p:cNvPicPr>
              <a:picLocks noChangeAspect="1"/>
            </p:cNvPicPr>
            <p:nvPr/>
          </p:nvPicPr>
          <p:blipFill>
            <a:blip r:embed="rId8"/>
            <a:stretch>
              <a:fillRect/>
            </a:stretch>
          </p:blipFill>
          <p:spPr>
            <a:xfrm>
              <a:off x="6217994" y="1663012"/>
              <a:ext cx="274243" cy="274011"/>
            </a:xfrm>
            <a:prstGeom prst="rect">
              <a:avLst/>
            </a:prstGeom>
          </p:spPr>
        </p:pic>
        <p:pic>
          <p:nvPicPr>
            <p:cNvPr id="91" name="图片 90"/>
            <p:cNvPicPr>
              <a:picLocks noChangeAspect="1"/>
            </p:cNvPicPr>
            <p:nvPr/>
          </p:nvPicPr>
          <p:blipFill>
            <a:blip r:embed="rId8"/>
            <a:stretch>
              <a:fillRect/>
            </a:stretch>
          </p:blipFill>
          <p:spPr>
            <a:xfrm>
              <a:off x="5824652" y="1660380"/>
              <a:ext cx="274243" cy="274011"/>
            </a:xfrm>
            <a:prstGeom prst="rect">
              <a:avLst/>
            </a:prstGeom>
          </p:spPr>
        </p:pic>
        <p:pic>
          <p:nvPicPr>
            <p:cNvPr id="92" name="图片 91"/>
            <p:cNvPicPr>
              <a:picLocks noChangeAspect="1"/>
            </p:cNvPicPr>
            <p:nvPr/>
          </p:nvPicPr>
          <p:blipFill>
            <a:blip r:embed="rId8"/>
            <a:stretch>
              <a:fillRect/>
            </a:stretch>
          </p:blipFill>
          <p:spPr>
            <a:xfrm>
              <a:off x="5449885" y="2031819"/>
              <a:ext cx="274243" cy="274011"/>
            </a:xfrm>
            <a:prstGeom prst="rect">
              <a:avLst/>
            </a:prstGeom>
          </p:spPr>
        </p:pic>
        <p:pic>
          <p:nvPicPr>
            <p:cNvPr id="93" name="图片 92"/>
            <p:cNvPicPr>
              <a:picLocks noChangeAspect="1"/>
            </p:cNvPicPr>
            <p:nvPr/>
          </p:nvPicPr>
          <p:blipFill>
            <a:blip r:embed="rId8"/>
            <a:stretch>
              <a:fillRect/>
            </a:stretch>
          </p:blipFill>
          <p:spPr>
            <a:xfrm>
              <a:off x="5071787" y="2032882"/>
              <a:ext cx="274243" cy="274011"/>
            </a:xfrm>
            <a:prstGeom prst="rect">
              <a:avLst/>
            </a:prstGeom>
          </p:spPr>
        </p:pic>
        <p:pic>
          <p:nvPicPr>
            <p:cNvPr id="94" name="图片 93"/>
            <p:cNvPicPr>
              <a:picLocks noChangeAspect="1"/>
            </p:cNvPicPr>
            <p:nvPr/>
          </p:nvPicPr>
          <p:blipFill>
            <a:blip r:embed="rId8"/>
            <a:stretch>
              <a:fillRect/>
            </a:stretch>
          </p:blipFill>
          <p:spPr>
            <a:xfrm>
              <a:off x="5430504" y="2406796"/>
              <a:ext cx="274243" cy="274011"/>
            </a:xfrm>
            <a:prstGeom prst="rect">
              <a:avLst/>
            </a:prstGeom>
          </p:spPr>
        </p:pic>
        <p:pic>
          <p:nvPicPr>
            <p:cNvPr id="95" name="图片 94"/>
            <p:cNvPicPr>
              <a:picLocks noChangeAspect="1"/>
            </p:cNvPicPr>
            <p:nvPr/>
          </p:nvPicPr>
          <p:blipFill>
            <a:blip r:embed="rId8"/>
            <a:stretch>
              <a:fillRect/>
            </a:stretch>
          </p:blipFill>
          <p:spPr>
            <a:xfrm>
              <a:off x="5807830" y="2415183"/>
              <a:ext cx="274243" cy="274011"/>
            </a:xfrm>
            <a:prstGeom prst="rect">
              <a:avLst/>
            </a:prstGeom>
          </p:spPr>
        </p:pic>
        <p:pic>
          <p:nvPicPr>
            <p:cNvPr id="96" name="图片 95"/>
            <p:cNvPicPr>
              <a:picLocks noChangeAspect="1"/>
            </p:cNvPicPr>
            <p:nvPr/>
          </p:nvPicPr>
          <p:blipFill>
            <a:blip r:embed="rId8"/>
            <a:stretch>
              <a:fillRect/>
            </a:stretch>
          </p:blipFill>
          <p:spPr>
            <a:xfrm>
              <a:off x="6208453" y="2031819"/>
              <a:ext cx="274243" cy="274011"/>
            </a:xfrm>
            <a:prstGeom prst="rect">
              <a:avLst/>
            </a:prstGeom>
          </p:spPr>
        </p:pic>
        <p:pic>
          <p:nvPicPr>
            <p:cNvPr id="97" name="图片 96"/>
            <p:cNvPicPr>
              <a:picLocks noChangeAspect="1"/>
            </p:cNvPicPr>
            <p:nvPr/>
          </p:nvPicPr>
          <p:blipFill>
            <a:blip r:embed="rId8"/>
            <a:stretch>
              <a:fillRect/>
            </a:stretch>
          </p:blipFill>
          <p:spPr>
            <a:xfrm>
              <a:off x="5824652" y="2041019"/>
              <a:ext cx="274243" cy="274011"/>
            </a:xfrm>
            <a:prstGeom prst="rect">
              <a:avLst/>
            </a:prstGeom>
          </p:spPr>
        </p:pic>
      </p:grpSp>
    </p:spTree>
    <p:extLst>
      <p:ext uri="{BB962C8B-B14F-4D97-AF65-F5344CB8AC3E}">
        <p14:creationId xmlns:p14="http://schemas.microsoft.com/office/powerpoint/2010/main" val="95531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80">
                                          <p:stCondLst>
                                            <p:cond delay="0"/>
                                          </p:stCondLst>
                                        </p:cTn>
                                        <p:tgtEl>
                                          <p:spTgt spid="15"/>
                                        </p:tgtEl>
                                      </p:cBhvr>
                                    </p:animEffect>
                                    <p:anim calcmode="lin" valueType="num">
                                      <p:cBhvr>
                                        <p:cTn id="2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1" dur="26">
                                          <p:stCondLst>
                                            <p:cond delay="650"/>
                                          </p:stCondLst>
                                        </p:cTn>
                                        <p:tgtEl>
                                          <p:spTgt spid="15"/>
                                        </p:tgtEl>
                                      </p:cBhvr>
                                      <p:to x="100000" y="60000"/>
                                    </p:animScale>
                                    <p:animScale>
                                      <p:cBhvr>
                                        <p:cTn id="32" dur="166" decel="50000">
                                          <p:stCondLst>
                                            <p:cond delay="676"/>
                                          </p:stCondLst>
                                        </p:cTn>
                                        <p:tgtEl>
                                          <p:spTgt spid="15"/>
                                        </p:tgtEl>
                                      </p:cBhvr>
                                      <p:to x="100000" y="100000"/>
                                    </p:animScale>
                                    <p:animScale>
                                      <p:cBhvr>
                                        <p:cTn id="33" dur="26">
                                          <p:stCondLst>
                                            <p:cond delay="1312"/>
                                          </p:stCondLst>
                                        </p:cTn>
                                        <p:tgtEl>
                                          <p:spTgt spid="15"/>
                                        </p:tgtEl>
                                      </p:cBhvr>
                                      <p:to x="100000" y="80000"/>
                                    </p:animScale>
                                    <p:animScale>
                                      <p:cBhvr>
                                        <p:cTn id="34" dur="166" decel="50000">
                                          <p:stCondLst>
                                            <p:cond delay="1338"/>
                                          </p:stCondLst>
                                        </p:cTn>
                                        <p:tgtEl>
                                          <p:spTgt spid="15"/>
                                        </p:tgtEl>
                                      </p:cBhvr>
                                      <p:to x="100000" y="100000"/>
                                    </p:animScale>
                                    <p:animScale>
                                      <p:cBhvr>
                                        <p:cTn id="35" dur="26">
                                          <p:stCondLst>
                                            <p:cond delay="1642"/>
                                          </p:stCondLst>
                                        </p:cTn>
                                        <p:tgtEl>
                                          <p:spTgt spid="15"/>
                                        </p:tgtEl>
                                      </p:cBhvr>
                                      <p:to x="100000" y="90000"/>
                                    </p:animScale>
                                    <p:animScale>
                                      <p:cBhvr>
                                        <p:cTn id="36" dur="166" decel="50000">
                                          <p:stCondLst>
                                            <p:cond delay="1668"/>
                                          </p:stCondLst>
                                        </p:cTn>
                                        <p:tgtEl>
                                          <p:spTgt spid="15"/>
                                        </p:tgtEl>
                                      </p:cBhvr>
                                      <p:to x="100000" y="100000"/>
                                    </p:animScale>
                                    <p:animScale>
                                      <p:cBhvr>
                                        <p:cTn id="37" dur="26">
                                          <p:stCondLst>
                                            <p:cond delay="1808"/>
                                          </p:stCondLst>
                                        </p:cTn>
                                        <p:tgtEl>
                                          <p:spTgt spid="15"/>
                                        </p:tgtEl>
                                      </p:cBhvr>
                                      <p:to x="100000" y="95000"/>
                                    </p:animScale>
                                    <p:animScale>
                                      <p:cBhvr>
                                        <p:cTn id="38" dur="166" decel="50000">
                                          <p:stCondLst>
                                            <p:cond delay="1834"/>
                                          </p:stCondLst>
                                        </p:cTn>
                                        <p:tgtEl>
                                          <p:spTgt spid="1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84"/>
                                        </p:tgtEl>
                                        <p:attrNameLst>
                                          <p:attrName>style.visibility</p:attrName>
                                        </p:attrNameLst>
                                      </p:cBhvr>
                                      <p:to>
                                        <p:strVal val="visible"/>
                                      </p:to>
                                    </p:set>
                                    <p:anim calcmode="lin" valueType="num">
                                      <p:cBhvr>
                                        <p:cTn id="49" dur="500" fill="hold"/>
                                        <p:tgtEl>
                                          <p:spTgt spid="84"/>
                                        </p:tgtEl>
                                        <p:attrNameLst>
                                          <p:attrName>ppt_w</p:attrName>
                                        </p:attrNameLst>
                                      </p:cBhvr>
                                      <p:tavLst>
                                        <p:tav tm="0">
                                          <p:val>
                                            <p:fltVal val="0"/>
                                          </p:val>
                                        </p:tav>
                                        <p:tav tm="100000">
                                          <p:val>
                                            <p:strVal val="#ppt_w"/>
                                          </p:val>
                                        </p:tav>
                                      </p:tavLst>
                                    </p:anim>
                                    <p:anim calcmode="lin" valueType="num">
                                      <p:cBhvr>
                                        <p:cTn id="50" dur="500" fill="hold"/>
                                        <p:tgtEl>
                                          <p:spTgt spid="84"/>
                                        </p:tgtEl>
                                        <p:attrNameLst>
                                          <p:attrName>ppt_h</p:attrName>
                                        </p:attrNameLst>
                                      </p:cBhvr>
                                      <p:tavLst>
                                        <p:tav tm="0">
                                          <p:val>
                                            <p:fltVal val="0"/>
                                          </p:val>
                                        </p:tav>
                                        <p:tav tm="100000">
                                          <p:val>
                                            <p:strVal val="#ppt_h"/>
                                          </p:val>
                                        </p:tav>
                                      </p:tavLst>
                                    </p:anim>
                                    <p:animEffect transition="in" filter="fade">
                                      <p:cBhvr>
                                        <p:cTn id="51" dur="500"/>
                                        <p:tgtEl>
                                          <p:spTgt spid="8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wipe(down)">
                                      <p:cBhvr>
                                        <p:cTn id="56" dur="500"/>
                                        <p:tgtEl>
                                          <p:spTgt spid="85"/>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arn(inVertic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22" presetClass="entr" presetSubtype="4"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down)">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randombar(horizontal)">
                                      <p:cBhvr>
                                        <p:cTn id="80" dur="500"/>
                                        <p:tgtEl>
                                          <p:spTgt spid="4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wipe(down)">
                                      <p:cBhvr>
                                        <p:cTn id="85" dur="500"/>
                                        <p:tgtEl>
                                          <p:spTgt spid="86"/>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nodeType="click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randombar(horizontal)">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 calcmode="lin" valueType="num">
                                      <p:cBhvr>
                                        <p:cTn id="95" dur="500" fill="hold"/>
                                        <p:tgtEl>
                                          <p:spTgt spid="52"/>
                                        </p:tgtEl>
                                        <p:attrNameLst>
                                          <p:attrName>ppt_w</p:attrName>
                                        </p:attrNameLst>
                                      </p:cBhvr>
                                      <p:tavLst>
                                        <p:tav tm="0">
                                          <p:val>
                                            <p:fltVal val="0"/>
                                          </p:val>
                                        </p:tav>
                                        <p:tav tm="100000">
                                          <p:val>
                                            <p:strVal val="#ppt_w"/>
                                          </p:val>
                                        </p:tav>
                                      </p:tavLst>
                                    </p:anim>
                                    <p:anim calcmode="lin" valueType="num">
                                      <p:cBhvr>
                                        <p:cTn id="96" dur="500" fill="hold"/>
                                        <p:tgtEl>
                                          <p:spTgt spid="52"/>
                                        </p:tgtEl>
                                        <p:attrNameLst>
                                          <p:attrName>ppt_h</p:attrName>
                                        </p:attrNameLst>
                                      </p:cBhvr>
                                      <p:tavLst>
                                        <p:tav tm="0">
                                          <p:val>
                                            <p:fltVal val="0"/>
                                          </p:val>
                                        </p:tav>
                                        <p:tav tm="100000">
                                          <p:val>
                                            <p:strVal val="#ppt_h"/>
                                          </p:val>
                                        </p:tav>
                                      </p:tavLst>
                                    </p:anim>
                                    <p:animEffect transition="in" filter="fade">
                                      <p:cBhvr>
                                        <p:cTn id="97" dur="500"/>
                                        <p:tgtEl>
                                          <p:spTgt spid="52"/>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nodeType="click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randombar(horizontal)">
                                      <p:cBhvr>
                                        <p:cTn id="102" dur="500"/>
                                        <p:tgtEl>
                                          <p:spTgt spid="87"/>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nodeType="click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p:cTn id="107" dur="500" fill="hold"/>
                                        <p:tgtEl>
                                          <p:spTgt spid="78"/>
                                        </p:tgtEl>
                                        <p:attrNameLst>
                                          <p:attrName>ppt_w</p:attrName>
                                        </p:attrNameLst>
                                      </p:cBhvr>
                                      <p:tavLst>
                                        <p:tav tm="0">
                                          <p:val>
                                            <p:fltVal val="0"/>
                                          </p:val>
                                        </p:tav>
                                        <p:tav tm="100000">
                                          <p:val>
                                            <p:strVal val="#ppt_w"/>
                                          </p:val>
                                        </p:tav>
                                      </p:tavLst>
                                    </p:anim>
                                    <p:anim calcmode="lin" valueType="num">
                                      <p:cBhvr>
                                        <p:cTn id="108" dur="500" fill="hold"/>
                                        <p:tgtEl>
                                          <p:spTgt spid="78"/>
                                        </p:tgtEl>
                                        <p:attrNameLst>
                                          <p:attrName>ppt_h</p:attrName>
                                        </p:attrNameLst>
                                      </p:cBhvr>
                                      <p:tavLst>
                                        <p:tav tm="0">
                                          <p:val>
                                            <p:fltVal val="0"/>
                                          </p:val>
                                        </p:tav>
                                        <p:tav tm="100000">
                                          <p:val>
                                            <p:strVal val="#ppt_h"/>
                                          </p:val>
                                        </p:tav>
                                      </p:tavLst>
                                    </p:anim>
                                    <p:animEffect transition="in" filter="fade">
                                      <p:cBhvr>
                                        <p:cTn id="109" dur="500"/>
                                        <p:tgtEl>
                                          <p:spTgt spid="78"/>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79"/>
                                        </p:tgtEl>
                                        <p:attrNameLst>
                                          <p:attrName>style.visibility</p:attrName>
                                        </p:attrNameLst>
                                      </p:cBhvr>
                                      <p:to>
                                        <p:strVal val="visible"/>
                                      </p:to>
                                    </p:set>
                                    <p:anim calcmode="lin" valueType="num">
                                      <p:cBhvr additive="base">
                                        <p:cTn id="114" dur="500" fill="hold"/>
                                        <p:tgtEl>
                                          <p:spTgt spid="79"/>
                                        </p:tgtEl>
                                        <p:attrNameLst>
                                          <p:attrName>ppt_x</p:attrName>
                                        </p:attrNameLst>
                                      </p:cBhvr>
                                      <p:tavLst>
                                        <p:tav tm="0">
                                          <p:val>
                                            <p:strVal val="#ppt_x"/>
                                          </p:val>
                                        </p:tav>
                                        <p:tav tm="100000">
                                          <p:val>
                                            <p:strVal val="#ppt_x"/>
                                          </p:val>
                                        </p:tav>
                                      </p:tavLst>
                                    </p:anim>
                                    <p:anim calcmode="lin" valueType="num">
                                      <p:cBhvr additive="base">
                                        <p:cTn id="115"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wipe(down)">
                                      <p:cBhvr>
                                        <p:cTn id="120" dur="500"/>
                                        <p:tgtEl>
                                          <p:spTgt spid="80"/>
                                        </p:tgtEl>
                                      </p:cBhvr>
                                    </p:animEffect>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grpId="0" nodeType="clickEffect">
                                  <p:stCondLst>
                                    <p:cond delay="0"/>
                                  </p:stCondLst>
                                  <p:childTnLst>
                                    <p:set>
                                      <p:cBhvr>
                                        <p:cTn id="124" dur="1" fill="hold">
                                          <p:stCondLst>
                                            <p:cond delay="0"/>
                                          </p:stCondLst>
                                        </p:cTn>
                                        <p:tgtEl>
                                          <p:spTgt spid="81"/>
                                        </p:tgtEl>
                                        <p:attrNameLst>
                                          <p:attrName>style.visibility</p:attrName>
                                        </p:attrNameLst>
                                      </p:cBhvr>
                                      <p:to>
                                        <p:strVal val="visible"/>
                                      </p:to>
                                    </p:set>
                                    <p:anim calcmode="lin" valueType="num">
                                      <p:cBhvr>
                                        <p:cTn id="125" dur="500" fill="hold"/>
                                        <p:tgtEl>
                                          <p:spTgt spid="81"/>
                                        </p:tgtEl>
                                        <p:attrNameLst>
                                          <p:attrName>ppt_w</p:attrName>
                                        </p:attrNameLst>
                                      </p:cBhvr>
                                      <p:tavLst>
                                        <p:tav tm="0">
                                          <p:val>
                                            <p:fltVal val="0"/>
                                          </p:val>
                                        </p:tav>
                                        <p:tav tm="100000">
                                          <p:val>
                                            <p:strVal val="#ppt_w"/>
                                          </p:val>
                                        </p:tav>
                                      </p:tavLst>
                                    </p:anim>
                                    <p:anim calcmode="lin" valueType="num">
                                      <p:cBhvr>
                                        <p:cTn id="126" dur="500" fill="hold"/>
                                        <p:tgtEl>
                                          <p:spTgt spid="81"/>
                                        </p:tgtEl>
                                        <p:attrNameLst>
                                          <p:attrName>ppt_h</p:attrName>
                                        </p:attrNameLst>
                                      </p:cBhvr>
                                      <p:tavLst>
                                        <p:tav tm="0">
                                          <p:val>
                                            <p:fltVal val="0"/>
                                          </p:val>
                                        </p:tav>
                                        <p:tav tm="100000">
                                          <p:val>
                                            <p:strVal val="#ppt_h"/>
                                          </p:val>
                                        </p:tav>
                                      </p:tavLst>
                                    </p:anim>
                                    <p:animEffect transition="in" filter="fade">
                                      <p:cBhvr>
                                        <p:cTn id="127" dur="500"/>
                                        <p:tgtEl>
                                          <p:spTgt spid="81"/>
                                        </p:tgtEl>
                                      </p:cBhvr>
                                    </p:animEffect>
                                  </p:childTnLst>
                                </p:cTn>
                              </p:par>
                            </p:childTnLst>
                          </p:cTn>
                        </p:par>
                      </p:childTnLst>
                    </p:cTn>
                  </p:par>
                  <p:par>
                    <p:cTn id="128" fill="hold">
                      <p:stCondLst>
                        <p:cond delay="indefinite"/>
                      </p:stCondLst>
                      <p:childTnLst>
                        <p:par>
                          <p:cTn id="129" fill="hold">
                            <p:stCondLst>
                              <p:cond delay="0"/>
                            </p:stCondLst>
                            <p:childTnLst>
                              <p:par>
                                <p:cTn id="130" presetID="14" presetClass="exit" presetSubtype="10" fill="hold" nodeType="clickEffect">
                                  <p:stCondLst>
                                    <p:cond delay="0"/>
                                  </p:stCondLst>
                                  <p:childTnLst>
                                    <p:animEffect transition="out" filter="randombar(horizontal)">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childTnLst>
                          </p:cTn>
                        </p:par>
                        <p:par>
                          <p:cTn id="133" fill="hold">
                            <p:stCondLst>
                              <p:cond delay="500"/>
                            </p:stCondLst>
                            <p:childTnLst>
                              <p:par>
                                <p:cTn id="134" presetID="53" presetClass="entr" presetSubtype="16" fill="hold" nodeType="afterEffect">
                                  <p:stCondLst>
                                    <p:cond delay="0"/>
                                  </p:stCondLst>
                                  <p:childTnLst>
                                    <p:set>
                                      <p:cBhvr>
                                        <p:cTn id="135" dur="1" fill="hold">
                                          <p:stCondLst>
                                            <p:cond delay="0"/>
                                          </p:stCondLst>
                                        </p:cTn>
                                        <p:tgtEl>
                                          <p:spTgt spid="83"/>
                                        </p:tgtEl>
                                        <p:attrNameLst>
                                          <p:attrName>style.visibility</p:attrName>
                                        </p:attrNameLst>
                                      </p:cBhvr>
                                      <p:to>
                                        <p:strVal val="visible"/>
                                      </p:to>
                                    </p:set>
                                    <p:anim calcmode="lin" valueType="num">
                                      <p:cBhvr>
                                        <p:cTn id="136" dur="500" fill="hold"/>
                                        <p:tgtEl>
                                          <p:spTgt spid="83"/>
                                        </p:tgtEl>
                                        <p:attrNameLst>
                                          <p:attrName>ppt_w</p:attrName>
                                        </p:attrNameLst>
                                      </p:cBhvr>
                                      <p:tavLst>
                                        <p:tav tm="0">
                                          <p:val>
                                            <p:fltVal val="0"/>
                                          </p:val>
                                        </p:tav>
                                        <p:tav tm="100000">
                                          <p:val>
                                            <p:strVal val="#ppt_w"/>
                                          </p:val>
                                        </p:tav>
                                      </p:tavLst>
                                    </p:anim>
                                    <p:anim calcmode="lin" valueType="num">
                                      <p:cBhvr>
                                        <p:cTn id="137" dur="500" fill="hold"/>
                                        <p:tgtEl>
                                          <p:spTgt spid="83"/>
                                        </p:tgtEl>
                                        <p:attrNameLst>
                                          <p:attrName>ppt_h</p:attrName>
                                        </p:attrNameLst>
                                      </p:cBhvr>
                                      <p:tavLst>
                                        <p:tav tm="0">
                                          <p:val>
                                            <p:fltVal val="0"/>
                                          </p:val>
                                        </p:tav>
                                        <p:tav tm="100000">
                                          <p:val>
                                            <p:strVal val="#ppt_h"/>
                                          </p:val>
                                        </p:tav>
                                      </p:tavLst>
                                    </p:anim>
                                    <p:animEffect transition="in" filter="fade">
                                      <p:cBhvr>
                                        <p:cTn id="138" dur="500"/>
                                        <p:tgtEl>
                                          <p:spTgt spid="83"/>
                                        </p:tgtEl>
                                      </p:cBhvr>
                                    </p:animEffect>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nodeType="clickEffect">
                                  <p:stCondLst>
                                    <p:cond delay="0"/>
                                  </p:stCondLst>
                                  <p:childTnLst>
                                    <p:set>
                                      <p:cBhvr>
                                        <p:cTn id="142" dur="1" fill="hold">
                                          <p:stCondLst>
                                            <p:cond delay="0"/>
                                          </p:stCondLst>
                                        </p:cTn>
                                        <p:tgtEl>
                                          <p:spTgt spid="98"/>
                                        </p:tgtEl>
                                        <p:attrNameLst>
                                          <p:attrName>style.visibility</p:attrName>
                                        </p:attrNameLst>
                                      </p:cBhvr>
                                      <p:to>
                                        <p:strVal val="visible"/>
                                      </p:to>
                                    </p:set>
                                    <p:animEffect transition="in" filter="randombar(horizontal)">
                                      <p:cBhvr>
                                        <p:cTn id="14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3" grpId="0"/>
      <p:bldP spid="79" grpId="0"/>
      <p:bldP spid="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Kirchhoff Algorithm</a:t>
            </a:r>
            <a:endParaRPr lang="zh-CN" altLang="en-US" dirty="0"/>
          </a:p>
        </p:txBody>
      </p:sp>
      <p:pic>
        <p:nvPicPr>
          <p:cNvPr id="4" name="图片 3"/>
          <p:cNvPicPr>
            <a:picLocks noChangeAspect="1"/>
          </p:cNvPicPr>
          <p:nvPr/>
        </p:nvPicPr>
        <p:blipFill>
          <a:blip r:embed="rId2"/>
          <a:stretch>
            <a:fillRect/>
          </a:stretch>
        </p:blipFill>
        <p:spPr>
          <a:xfrm>
            <a:off x="827584" y="1268760"/>
            <a:ext cx="6067425" cy="4562475"/>
          </a:xfrm>
          <a:prstGeom prst="rect">
            <a:avLst/>
          </a:prstGeom>
        </p:spPr>
      </p:pic>
      <p:sp>
        <p:nvSpPr>
          <p:cNvPr id="3" name="文本框 2"/>
          <p:cNvSpPr txBox="1"/>
          <p:nvPr/>
        </p:nvSpPr>
        <p:spPr>
          <a:xfrm>
            <a:off x="6444208" y="1988840"/>
            <a:ext cx="1296144" cy="369332"/>
          </a:xfrm>
          <a:prstGeom prst="rect">
            <a:avLst/>
          </a:prstGeom>
          <a:noFill/>
        </p:spPr>
        <p:txBody>
          <a:bodyPr wrap="square" rtlCol="0">
            <a:spAutoFit/>
          </a:bodyPr>
          <a:lstStyle/>
          <a:p>
            <a:r>
              <a:rPr lang="en-US" altLang="zh-CN" dirty="0" smtClean="0"/>
              <a:t>big data</a:t>
            </a:r>
            <a:endParaRPr lang="zh-CN" altLang="en-US" dirty="0"/>
          </a:p>
        </p:txBody>
      </p:sp>
    </p:spTree>
    <p:extLst>
      <p:ext uri="{BB962C8B-B14F-4D97-AF65-F5344CB8AC3E}">
        <p14:creationId xmlns:p14="http://schemas.microsoft.com/office/powerpoint/2010/main" val="27493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Kirchhoff</a:t>
            </a:r>
            <a:r>
              <a:rPr lang="en-US" altLang="zh-CN" dirty="0"/>
              <a:t> </a:t>
            </a:r>
            <a:r>
              <a:rPr lang="en-US" altLang="zh-CN" dirty="0">
                <a:solidFill>
                  <a:schemeClr val="tx1"/>
                </a:solidFill>
              </a:rPr>
              <a:t>Algorithm</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smtClean="0"/>
              <a:t>Kirchhoff migration uses the </a:t>
            </a:r>
            <a:r>
              <a:rPr lang="en-US" altLang="zh-CN" dirty="0" smtClean="0">
                <a:solidFill>
                  <a:srgbClr val="FF0000"/>
                </a:solidFill>
              </a:rPr>
              <a:t>Huygens-Fresnel</a:t>
            </a:r>
            <a:r>
              <a:rPr lang="en-US" altLang="zh-CN" dirty="0" smtClean="0"/>
              <a:t> principle to collapse all possible contributions to an image sample. </a:t>
            </a:r>
            <a:endParaRPr lang="zh-CN" altLang="en-US" dirty="0"/>
          </a:p>
        </p:txBody>
      </p:sp>
      <p:pic>
        <p:nvPicPr>
          <p:cNvPr id="4" name="图片 3"/>
          <p:cNvPicPr>
            <a:picLocks noChangeAspect="1"/>
          </p:cNvPicPr>
          <p:nvPr/>
        </p:nvPicPr>
        <p:blipFill>
          <a:blip r:embed="rId3"/>
          <a:stretch>
            <a:fillRect/>
          </a:stretch>
        </p:blipFill>
        <p:spPr>
          <a:xfrm>
            <a:off x="5472620" y="2290564"/>
            <a:ext cx="3656572" cy="4293096"/>
          </a:xfrm>
          <a:prstGeom prst="rect">
            <a:avLst/>
          </a:prstGeom>
        </p:spPr>
      </p:pic>
      <p:sp>
        <p:nvSpPr>
          <p:cNvPr id="5" name="圆角矩形 4"/>
          <p:cNvSpPr/>
          <p:nvPr/>
        </p:nvSpPr>
        <p:spPr>
          <a:xfrm>
            <a:off x="1687256" y="4005064"/>
            <a:ext cx="2427832" cy="645552"/>
          </a:xfrm>
          <a:prstGeom prst="roundRect">
            <a:avLst/>
          </a:prstGeom>
          <a:solidFill>
            <a:srgbClr val="92D050"/>
          </a:solid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smtClean="0">
                <a:solidFill>
                  <a:schemeClr val="tx1"/>
                </a:solidFill>
              </a:rPr>
              <a:t>Flow Chart</a:t>
            </a:r>
            <a:endParaRPr lang="zh-CN" altLang="en-US" sz="2400" dirty="0">
              <a:solidFill>
                <a:schemeClr val="tx1"/>
              </a:solidFill>
            </a:endParaRPr>
          </a:p>
        </p:txBody>
      </p:sp>
      <p:cxnSp>
        <p:nvCxnSpPr>
          <p:cNvPr id="6" name="直接箭头连接符 5"/>
          <p:cNvCxnSpPr/>
          <p:nvPr/>
        </p:nvCxnSpPr>
        <p:spPr>
          <a:xfrm>
            <a:off x="4211960" y="4327840"/>
            <a:ext cx="1066915" cy="9742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409689" y="2243407"/>
            <a:ext cx="5099546" cy="972371"/>
          </a:xfrm>
          <a:prstGeom prst="rect">
            <a:avLst/>
          </a:prstGeom>
        </p:spPr>
      </p:pic>
    </p:spTree>
    <p:extLst>
      <p:ext uri="{BB962C8B-B14F-4D97-AF65-F5344CB8AC3E}">
        <p14:creationId xmlns:p14="http://schemas.microsoft.com/office/powerpoint/2010/main" val="242263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Kirchhoff Algorithm</a:t>
            </a:r>
            <a:endParaRPr lang="zh-CN" altLang="en-US" dirty="0">
              <a:solidFill>
                <a:schemeClr val="tx1"/>
              </a:solidFill>
            </a:endParaRPr>
          </a:p>
        </p:txBody>
      </p:sp>
      <p:pic>
        <p:nvPicPr>
          <p:cNvPr id="4" name="图片 3"/>
          <p:cNvPicPr>
            <a:picLocks noChangeAspect="1"/>
          </p:cNvPicPr>
          <p:nvPr/>
        </p:nvPicPr>
        <p:blipFill>
          <a:blip r:embed="rId3"/>
          <a:stretch>
            <a:fillRect/>
          </a:stretch>
        </p:blipFill>
        <p:spPr>
          <a:xfrm>
            <a:off x="393658" y="1340768"/>
            <a:ext cx="8322890" cy="4781550"/>
          </a:xfrm>
          <a:prstGeom prst="rect">
            <a:avLst/>
          </a:prstGeom>
        </p:spPr>
      </p:pic>
      <p:sp>
        <p:nvSpPr>
          <p:cNvPr id="3" name="文本框 2"/>
          <p:cNvSpPr txBox="1"/>
          <p:nvPr/>
        </p:nvSpPr>
        <p:spPr>
          <a:xfrm>
            <a:off x="5220072" y="971436"/>
            <a:ext cx="1584176" cy="369332"/>
          </a:xfrm>
          <a:prstGeom prst="rect">
            <a:avLst/>
          </a:prstGeom>
          <a:noFill/>
        </p:spPr>
        <p:txBody>
          <a:bodyPr wrap="square" rtlCol="0">
            <a:spAutoFit/>
          </a:bodyPr>
          <a:lstStyle/>
          <a:p>
            <a:r>
              <a:rPr lang="en-US" altLang="zh-CN" dirty="0" smtClean="0"/>
              <a:t>pseudo-code</a:t>
            </a:r>
            <a:endParaRPr lang="zh-CN" altLang="en-US" dirty="0"/>
          </a:p>
        </p:txBody>
      </p:sp>
      <p:grpSp>
        <p:nvGrpSpPr>
          <p:cNvPr id="10" name="组合 9"/>
          <p:cNvGrpSpPr/>
          <p:nvPr/>
        </p:nvGrpSpPr>
        <p:grpSpPr>
          <a:xfrm>
            <a:off x="1043608" y="2060848"/>
            <a:ext cx="1512168" cy="1489768"/>
            <a:chOff x="1043608" y="2060848"/>
            <a:chExt cx="1512168" cy="1489768"/>
          </a:xfrm>
        </p:grpSpPr>
        <p:pic>
          <p:nvPicPr>
            <p:cNvPr id="6" name="图片 5"/>
            <p:cNvPicPr>
              <a:picLocks noChangeAspect="1"/>
            </p:cNvPicPr>
            <p:nvPr/>
          </p:nvPicPr>
          <p:blipFill>
            <a:blip r:embed="rId4"/>
            <a:stretch>
              <a:fillRect/>
            </a:stretch>
          </p:blipFill>
          <p:spPr>
            <a:xfrm>
              <a:off x="1043608" y="2060848"/>
              <a:ext cx="864096" cy="360040"/>
            </a:xfrm>
            <a:prstGeom prst="rect">
              <a:avLst/>
            </a:prstGeom>
          </p:spPr>
        </p:pic>
        <p:pic>
          <p:nvPicPr>
            <p:cNvPr id="8" name="图片 7"/>
            <p:cNvPicPr>
              <a:picLocks noChangeAspect="1"/>
            </p:cNvPicPr>
            <p:nvPr/>
          </p:nvPicPr>
          <p:blipFill>
            <a:blip r:embed="rId4"/>
            <a:stretch>
              <a:fillRect/>
            </a:stretch>
          </p:blipFill>
          <p:spPr>
            <a:xfrm>
              <a:off x="1373290" y="2894383"/>
              <a:ext cx="864096" cy="360040"/>
            </a:xfrm>
            <a:prstGeom prst="rect">
              <a:avLst/>
            </a:prstGeom>
          </p:spPr>
        </p:pic>
        <p:pic>
          <p:nvPicPr>
            <p:cNvPr id="9" name="图片 8"/>
            <p:cNvPicPr>
              <a:picLocks noChangeAspect="1"/>
            </p:cNvPicPr>
            <p:nvPr/>
          </p:nvPicPr>
          <p:blipFill>
            <a:blip r:embed="rId4"/>
            <a:stretch>
              <a:fillRect/>
            </a:stretch>
          </p:blipFill>
          <p:spPr>
            <a:xfrm>
              <a:off x="1691680" y="3190576"/>
              <a:ext cx="864096" cy="360040"/>
            </a:xfrm>
            <a:prstGeom prst="rect">
              <a:avLst/>
            </a:prstGeom>
          </p:spPr>
        </p:pic>
      </p:grpSp>
    </p:spTree>
    <p:extLst>
      <p:ext uri="{BB962C8B-B14F-4D97-AF65-F5344CB8AC3E}">
        <p14:creationId xmlns:p14="http://schemas.microsoft.com/office/powerpoint/2010/main" val="265297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a:xfrm>
            <a:off x="395288" y="1268412"/>
            <a:ext cx="8229600" cy="5112915"/>
          </a:xfrm>
        </p:spPr>
        <p:txBody>
          <a:bodyPr/>
          <a:lstStyle/>
          <a:p>
            <a:r>
              <a:rPr lang="en-US" altLang="zh-CN" dirty="0" smtClean="0"/>
              <a:t>Disadvantage:</a:t>
            </a:r>
          </a:p>
          <a:p>
            <a:pPr lvl="1"/>
            <a:r>
              <a:rPr lang="en-US" altLang="zh-CN" dirty="0" smtClean="0"/>
              <a:t>CPU:</a:t>
            </a:r>
          </a:p>
          <a:p>
            <a:pPr lvl="2"/>
            <a:r>
              <a:rPr lang="en-US" altLang="zh-CN" dirty="0" smtClean="0"/>
              <a:t>trebling cycle, waste time, big data</a:t>
            </a:r>
          </a:p>
          <a:p>
            <a:pPr lvl="1"/>
            <a:r>
              <a:rPr lang="en-US" altLang="zh-CN" dirty="0" smtClean="0"/>
              <a:t>GPU:</a:t>
            </a:r>
          </a:p>
          <a:p>
            <a:pPr lvl="2"/>
            <a:r>
              <a:rPr lang="en-US" altLang="zh-CN" dirty="0" smtClean="0"/>
              <a:t>run fast(thousands of threads), but big data(enough </a:t>
            </a:r>
            <a:r>
              <a:rPr lang="en-US" altLang="zh-CN" dirty="0" err="1" smtClean="0"/>
              <a:t>gpu</a:t>
            </a:r>
            <a:r>
              <a:rPr lang="en-US" altLang="zh-CN" dirty="0" smtClean="0"/>
              <a:t> memory), no fault tolerance</a:t>
            </a:r>
          </a:p>
          <a:p>
            <a:r>
              <a:rPr lang="en-US" altLang="zh-CN" dirty="0" smtClean="0"/>
              <a:t>Advantage:</a:t>
            </a:r>
          </a:p>
          <a:p>
            <a:pPr lvl="1"/>
            <a:r>
              <a:rPr lang="en-US" altLang="zh-CN" dirty="0" smtClean="0"/>
              <a:t>Hadoop &amp; Spark:</a:t>
            </a:r>
          </a:p>
          <a:p>
            <a:pPr lvl="2"/>
            <a:r>
              <a:rPr lang="en-US" altLang="zh-CN" dirty="0" smtClean="0"/>
              <a:t>big data</a:t>
            </a:r>
          </a:p>
          <a:p>
            <a:pPr lvl="2"/>
            <a:r>
              <a:rPr lang="en-US" altLang="zh-CN" dirty="0" smtClean="0"/>
              <a:t>distribute computing</a:t>
            </a:r>
          </a:p>
          <a:p>
            <a:pPr lvl="2"/>
            <a:r>
              <a:rPr lang="en-US" altLang="zh-CN" dirty="0" smtClean="0"/>
              <a:t>fault tolerance</a:t>
            </a:r>
            <a:endParaRPr lang="zh-CN" altLang="en-US" dirty="0"/>
          </a:p>
        </p:txBody>
      </p:sp>
    </p:spTree>
    <p:extLst>
      <p:ext uri="{BB962C8B-B14F-4D97-AF65-F5344CB8AC3E}">
        <p14:creationId xmlns:p14="http://schemas.microsoft.com/office/powerpoint/2010/main" val="1553284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有机所模板">
  <a:themeElements>
    <a:clrScheme name="有机所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有机所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有机所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有机所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有机所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有机所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有机所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有机所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有机所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有机所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有机所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有机所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有机所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有机所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有机所模板</Template>
  <TotalTime>16468</TotalTime>
  <Words>1872</Words>
  <Application>Microsoft Office PowerPoint</Application>
  <PresentationFormat>全屏显示(4:3)</PresentationFormat>
  <Paragraphs>286</Paragraphs>
  <Slides>30</Slides>
  <Notes>21</Notes>
  <HiddenSlides>10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Narkisim</vt:lpstr>
      <vt:lpstr>黑体</vt:lpstr>
      <vt:lpstr>华文行楷</vt:lpstr>
      <vt:lpstr>宋体</vt:lpstr>
      <vt:lpstr>Arial</vt:lpstr>
      <vt:lpstr>Calibri</vt:lpstr>
      <vt:lpstr>Times New Roman</vt:lpstr>
      <vt:lpstr>有机所模板</vt:lpstr>
      <vt:lpstr>PowerPoint 演示文稿</vt:lpstr>
      <vt:lpstr>Outline(cooperate with Sinopec)</vt:lpstr>
      <vt:lpstr>PowerPoint 演示文稿</vt:lpstr>
      <vt:lpstr>Kirchhoff Algorithm</vt:lpstr>
      <vt:lpstr>Kirchhoff Algorithm</vt:lpstr>
      <vt:lpstr>Kirchhoff Algorithm</vt:lpstr>
      <vt:lpstr>Kirchhoff Algorithm</vt:lpstr>
      <vt:lpstr>Kirchhoff Algorithm</vt:lpstr>
      <vt:lpstr>Motivation</vt:lpstr>
      <vt:lpstr>PowerPoint 演示文稿</vt:lpstr>
      <vt:lpstr>Kirchhoff on Hadoop</vt:lpstr>
      <vt:lpstr>Kirchhoff on Hadoop</vt:lpstr>
      <vt:lpstr>Hadoop Experiments</vt:lpstr>
      <vt:lpstr>Hadoop Experiments</vt:lpstr>
      <vt:lpstr>PowerPoint 演示文稿</vt:lpstr>
      <vt:lpstr>Kirchhoff on Spark</vt:lpstr>
      <vt:lpstr>Kirchhoff on Spark</vt:lpstr>
      <vt:lpstr>Experiments</vt:lpstr>
      <vt:lpstr>Spark Experiments</vt:lpstr>
      <vt:lpstr>Comparison</vt:lpstr>
      <vt:lpstr>PowerPoint 演示文稿</vt:lpstr>
      <vt:lpstr>Conclusion</vt:lpstr>
      <vt:lpstr>PowerPoint 演示文稿</vt:lpstr>
      <vt:lpstr>Hadoop</vt:lpstr>
      <vt:lpstr>Hadoop</vt:lpstr>
      <vt:lpstr>Hadoop</vt:lpstr>
      <vt:lpstr>Spark</vt:lpstr>
      <vt:lpstr>RDD</vt:lpstr>
      <vt:lpstr>Kirchhoff on Hadoop</vt:lpstr>
      <vt:lpstr>Kirchhoff on Spark</vt:lpstr>
    </vt:vector>
  </TitlesOfParts>
  <Company>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ericson yang</cp:lastModifiedBy>
  <cp:revision>191</cp:revision>
  <dcterms:created xsi:type="dcterms:W3CDTF">2004-09-17T08:24:50Z</dcterms:created>
  <dcterms:modified xsi:type="dcterms:W3CDTF">2015-11-16T11:25:57Z</dcterms:modified>
</cp:coreProperties>
</file>