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03" r:id="rId17"/>
    <p:sldId id="271" r:id="rId18"/>
    <p:sldId id="272" r:id="rId19"/>
    <p:sldId id="302" r:id="rId20"/>
    <p:sldId id="273" r:id="rId21"/>
    <p:sldId id="305" r:id="rId22"/>
    <p:sldId id="274" r:id="rId23"/>
    <p:sldId id="277" r:id="rId24"/>
    <p:sldId id="275" r:id="rId25"/>
    <p:sldId id="278" r:id="rId26"/>
    <p:sldId id="304" r:id="rId27"/>
    <p:sldId id="315" r:id="rId28"/>
    <p:sldId id="279" r:id="rId29"/>
    <p:sldId id="276" r:id="rId30"/>
    <p:sldId id="280" r:id="rId31"/>
    <p:sldId id="281" r:id="rId32"/>
    <p:sldId id="282" r:id="rId33"/>
    <p:sldId id="283" r:id="rId34"/>
    <p:sldId id="284" r:id="rId35"/>
    <p:sldId id="285" r:id="rId36"/>
    <p:sldId id="306" r:id="rId37"/>
    <p:sldId id="286" r:id="rId38"/>
    <p:sldId id="287" r:id="rId39"/>
    <p:sldId id="288" r:id="rId40"/>
    <p:sldId id="289" r:id="rId41"/>
    <p:sldId id="290" r:id="rId42"/>
    <p:sldId id="307" r:id="rId43"/>
    <p:sldId id="314" r:id="rId44"/>
    <p:sldId id="316" r:id="rId45"/>
    <p:sldId id="313" r:id="rId46"/>
    <p:sldId id="292" r:id="rId47"/>
    <p:sldId id="293" r:id="rId48"/>
    <p:sldId id="294" r:id="rId49"/>
    <p:sldId id="295" r:id="rId50"/>
    <p:sldId id="308" r:id="rId51"/>
    <p:sldId id="297" r:id="rId52"/>
    <p:sldId id="311" r:id="rId53"/>
    <p:sldId id="310" r:id="rId54"/>
    <p:sldId id="312" r:id="rId55"/>
    <p:sldId id="299" r:id="rId56"/>
    <p:sldId id="301" r:id="rId57"/>
  </p:sldIdLst>
  <p:sldSz cx="9144000" cy="6858000" type="screen4x3"/>
  <p:notesSz cx="6796088" cy="98742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6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1"/>
          <p:cNvSpPr/>
          <p:nvPr/>
        </p:nvSpPr>
        <p:spPr>
          <a:xfrm>
            <a:off x="0" y="0"/>
            <a:ext cx="6796800" cy="987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0" name="PlaceHolder 2"/>
          <p:cNvSpPr>
            <a:spLocks noGrp="1"/>
          </p:cNvSpPr>
          <p:nvPr>
            <p:ph type="hdr"/>
          </p:nvPr>
        </p:nvSpPr>
        <p:spPr>
          <a:xfrm>
            <a:off x="0" y="-360"/>
            <a:ext cx="2946240" cy="493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3849840" y="-360"/>
            <a:ext cx="2946240" cy="493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79320" y="4690800"/>
            <a:ext cx="5438880" cy="444348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2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93" name="PlaceHolder 5"/>
          <p:cNvSpPr>
            <a:spLocks noGrp="1"/>
          </p:cNvSpPr>
          <p:nvPr>
            <p:ph type="ftr"/>
          </p:nvPr>
        </p:nvSpPr>
        <p:spPr>
          <a:xfrm>
            <a:off x="0" y="9378720"/>
            <a:ext cx="2946240" cy="4935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/>
          </a:p>
        </p:txBody>
      </p:sp>
      <p:sp>
        <p:nvSpPr>
          <p:cNvPr id="94" name="PlaceHolder 6"/>
          <p:cNvSpPr>
            <a:spLocks noGrp="1"/>
          </p:cNvSpPr>
          <p:nvPr>
            <p:ph type="sldNum"/>
          </p:nvPr>
        </p:nvSpPr>
        <p:spPr>
          <a:xfrm>
            <a:off x="3849840" y="9378720"/>
            <a:ext cx="2946240" cy="4935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8DF41CE-5EF8-4D59-8229-476765026B94}" type="slidenum">
              <a:rPr lang="en-US" sz="1200">
                <a:latin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849840" y="9379080"/>
            <a:ext cx="2946240" cy="4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D4D1F2A-320A-4341-BACD-8507591CC7C7}" type="slidenum">
              <a:rPr lang="en-US" sz="1200">
                <a:latin typeface="Arial"/>
              </a:rPr>
              <a:t>1</a:t>
            </a:fld>
            <a:endParaRPr/>
          </a:p>
        </p:txBody>
      </p:sp>
      <p:sp>
        <p:nvSpPr>
          <p:cNvPr id="368" name="TextShape 2"/>
          <p:cNvSpPr txBox="1"/>
          <p:nvPr/>
        </p:nvSpPr>
        <p:spPr>
          <a:xfrm>
            <a:off x="679320" y="4690800"/>
            <a:ext cx="5438880" cy="44434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42" name="图片 41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  <p:pic>
        <p:nvPicPr>
          <p:cNvPr id="43" name="图片 42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42920" y="404280"/>
            <a:ext cx="5616720" cy="267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87" name="图片 86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  <p:pic>
        <p:nvPicPr>
          <p:cNvPr id="88" name="图片 87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042920" y="404280"/>
            <a:ext cx="5616720" cy="267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0" y="1125360"/>
            <a:ext cx="2133720" cy="101880"/>
          </a:xfrm>
          <a:prstGeom prst="rect">
            <a:avLst/>
          </a:prstGeom>
          <a:solidFill>
            <a:srgbClr val="CCCC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1447920" y="1125360"/>
            <a:ext cx="7238880" cy="101880"/>
          </a:xfrm>
          <a:prstGeom prst="rect">
            <a:avLst/>
          </a:prstGeom>
          <a:gradFill>
            <a:gsLst>
              <a:gs pos="0">
                <a:srgbClr val="CCCC99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042920" y="404280"/>
            <a:ext cx="5616720" cy="5763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r>
              <a:rPr lang="en-US" sz="3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70000"/>
              <a:buFont typeface="Wingdings" charset="2"/>
              <a:buChar char="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65000"/>
              <a:buFont typeface="Wingdings" charset="2"/>
              <a:buChar char="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70000"/>
              <a:buFont typeface="Wingdings" charset="2"/>
              <a:buChar char="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Wingdings" charset="2"/>
              <a:buChar char="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Fifth Outline Level</a:t>
            </a:r>
            <a:endParaRPr/>
          </a:p>
          <a:p>
            <a:pPr lvl="5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Sixth Outline Level</a:t>
            </a:r>
            <a:endParaRPr/>
          </a:p>
          <a:p>
            <a:pPr lvl="6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Seventh Outline Level</a:t>
            </a:r>
            <a:endParaRPr/>
          </a:p>
        </p:txBody>
      </p:sp>
      <p:pic>
        <p:nvPicPr>
          <p:cNvPr id="4" name="Picture 6" descr="tower"/>
          <p:cNvPicPr/>
          <p:nvPr/>
        </p:nvPicPr>
        <p:blipFill>
          <a:blip r:embed="rId14"/>
          <a:stretch/>
        </p:blipFill>
        <p:spPr>
          <a:xfrm>
            <a:off x="6541920" y="189000"/>
            <a:ext cx="1990800" cy="10951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dt"/>
          </p:nvPr>
        </p:nvSpPr>
        <p:spPr>
          <a:xfrm>
            <a:off x="611280" y="6284880"/>
            <a:ext cx="12938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zh-CN">
                <a:latin typeface="Times New Roman"/>
              </a:rPr>
              <a:t>16／5／25</a:t>
            </a:r>
            <a:endParaRPr/>
          </a:p>
        </p:txBody>
      </p:sp>
      <p:sp>
        <p:nvSpPr>
          <p:cNvPr id="6" name="PlaceHolder 6"/>
          <p:cNvSpPr>
            <a:spLocks noGrp="1"/>
          </p:cNvSpPr>
          <p:nvPr>
            <p:ph type="ftr"/>
          </p:nvPr>
        </p:nvSpPr>
        <p:spPr>
          <a:xfrm>
            <a:off x="2050560" y="6202080"/>
            <a:ext cx="5257800" cy="53964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>
                <a:latin typeface="Times New Roman"/>
              </a:rPr>
              <a:t> Institute of Computer Software</a:t>
            </a:r>
            <a:endParaRPr/>
          </a:p>
          <a:p>
            <a:r>
              <a:rPr lang="en-US">
                <a:latin typeface="Times New Roman"/>
              </a:rPr>
              <a:t>Nanjing University</a:t>
            </a:r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sldNum"/>
          </p:nvPr>
        </p:nvSpPr>
        <p:spPr>
          <a:xfrm>
            <a:off x="7524360" y="6284880"/>
            <a:ext cx="93348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fld id="{C6C492A0-F51D-44FA-BE1A-51477CF98610}" type="slidenum">
              <a:rPr lang="en-US">
                <a:latin typeface="Times New Roman"/>
              </a:rPr>
              <a:t>‹#›</a:t>
            </a:fld>
            <a:endParaRPr/>
          </a:p>
        </p:txBody>
      </p:sp>
      <p:pic>
        <p:nvPicPr>
          <p:cNvPr id="8" name="Picture 10"/>
          <p:cNvPicPr/>
          <p:nvPr/>
        </p:nvPicPr>
        <p:blipFill>
          <a:blip r:embed="rId15"/>
          <a:stretch/>
        </p:blipFill>
        <p:spPr>
          <a:xfrm>
            <a:off x="14400" y="6093000"/>
            <a:ext cx="9117000" cy="28440"/>
          </a:xfrm>
          <a:prstGeom prst="rect">
            <a:avLst/>
          </a:prstGeom>
          <a:ln>
            <a:noFill/>
          </a:ln>
        </p:spPr>
      </p:pic>
      <p:pic>
        <p:nvPicPr>
          <p:cNvPr id="9" name="Picture 11" descr="校徽"/>
          <p:cNvPicPr/>
          <p:nvPr/>
        </p:nvPicPr>
        <p:blipFill>
          <a:blip r:embed="rId16"/>
          <a:stretch/>
        </p:blipFill>
        <p:spPr>
          <a:xfrm>
            <a:off x="306360" y="262080"/>
            <a:ext cx="665280" cy="7905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28600" y="1635120"/>
            <a:ext cx="2514600" cy="2514600"/>
          </a:xfrm>
          <a:prstGeom prst="ellipse">
            <a:avLst/>
          </a:prstGeom>
          <a:noFill/>
          <a:ln w="12600">
            <a:solidFill>
              <a:srgbClr val="CC99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2397240"/>
            <a:ext cx="4724280" cy="1143000"/>
          </a:xfrm>
          <a:prstGeom prst="rect">
            <a:avLst/>
          </a:prstGeom>
          <a:solidFill>
            <a:srgbClr val="CCCC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3962520" y="2397240"/>
            <a:ext cx="4724280" cy="1143000"/>
          </a:xfrm>
          <a:prstGeom prst="rect">
            <a:avLst/>
          </a:prstGeom>
          <a:gradFill>
            <a:gsLst>
              <a:gs pos="0">
                <a:srgbClr val="CCCC99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Picture 10" descr="tower"/>
          <p:cNvPicPr/>
          <p:nvPr/>
        </p:nvPicPr>
        <p:blipFill>
          <a:blip r:embed="rId14"/>
          <a:stretch/>
        </p:blipFill>
        <p:spPr>
          <a:xfrm>
            <a:off x="6541920" y="189000"/>
            <a:ext cx="1990800" cy="1095120"/>
          </a:xfrm>
          <a:prstGeom prst="rect">
            <a:avLst/>
          </a:prstGeom>
          <a:ln>
            <a:noFill/>
          </a:ln>
        </p:spPr>
      </p:pic>
      <p:pic>
        <p:nvPicPr>
          <p:cNvPr id="48" name="Picture 11" descr="NJU2"/>
          <p:cNvPicPr/>
          <p:nvPr/>
        </p:nvPicPr>
        <p:blipFill>
          <a:blip r:embed="rId15"/>
          <a:stretch/>
        </p:blipFill>
        <p:spPr>
          <a:xfrm>
            <a:off x="252360" y="260280"/>
            <a:ext cx="2303640" cy="905040"/>
          </a:xfrm>
          <a:prstGeom prst="rect">
            <a:avLst/>
          </a:prstGeom>
          <a:ln>
            <a:noFill/>
          </a:ln>
        </p:spPr>
      </p:pic>
      <p:pic>
        <p:nvPicPr>
          <p:cNvPr id="49" name="Picture 12"/>
          <p:cNvPicPr/>
          <p:nvPr/>
        </p:nvPicPr>
        <p:blipFill>
          <a:blip r:embed="rId16"/>
          <a:stretch/>
        </p:blipFill>
        <p:spPr>
          <a:xfrm>
            <a:off x="14400" y="6093000"/>
            <a:ext cx="9117000" cy="28440"/>
          </a:xfrm>
          <a:prstGeom prst="rect">
            <a:avLst/>
          </a:prstGeom>
          <a:ln>
            <a:noFill/>
          </a:ln>
        </p:spPr>
      </p:pic>
      <p:pic>
        <p:nvPicPr>
          <p:cNvPr id="50" name="Picture 13"/>
          <p:cNvPicPr/>
          <p:nvPr/>
        </p:nvPicPr>
        <p:blipFill>
          <a:blip r:embed="rId16"/>
          <a:stretch/>
        </p:blipFill>
        <p:spPr>
          <a:xfrm>
            <a:off x="0" y="1268280"/>
            <a:ext cx="9117000" cy="28800"/>
          </a:xfrm>
          <a:prstGeom prst="rect">
            <a:avLst/>
          </a:prstGeom>
          <a:ln>
            <a:noFill/>
          </a:ln>
        </p:spPr>
      </p:pic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1042920" y="404280"/>
            <a:ext cx="5616720" cy="5763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r>
              <a:rPr lang="en-US" sz="3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70000"/>
              <a:buFont typeface="Wingdings" charset="2"/>
              <a:buChar char="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65000"/>
              <a:buFont typeface="Wingdings" charset="2"/>
              <a:buChar char="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70000"/>
              <a:buFont typeface="Wingdings" charset="2"/>
              <a:buChar char="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Wingdings" charset="2"/>
              <a:buChar char="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Fifth Outline Level</a:t>
            </a:r>
            <a:endParaRPr/>
          </a:p>
          <a:p>
            <a:pPr lvl="5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Sixth Outline Level</a:t>
            </a:r>
            <a:endParaRPr/>
          </a:p>
          <a:p>
            <a:pPr lvl="6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Seventh Outline Level</a:t>
            </a:r>
            <a:endParaRPr/>
          </a:p>
        </p:txBody>
      </p:sp>
      <p:sp>
        <p:nvSpPr>
          <p:cNvPr id="53" name="PlaceHolder 6"/>
          <p:cNvSpPr>
            <a:spLocks noGrp="1"/>
          </p:cNvSpPr>
          <p:nvPr>
            <p:ph type="ftr"/>
          </p:nvPr>
        </p:nvSpPr>
        <p:spPr>
          <a:xfrm>
            <a:off x="2195280" y="6202080"/>
            <a:ext cx="5113080" cy="53964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292929"/>
                </a:solidFill>
                <a:latin typeface="Arial"/>
              </a:rPr>
              <a:t> Institute of Computer Software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292929"/>
                </a:solidFill>
                <a:latin typeface="Arial"/>
              </a:rPr>
              <a:t>Nanjing University</a:t>
            </a:r>
            <a:endParaRPr/>
          </a:p>
        </p:txBody>
      </p:sp>
      <p:sp>
        <p:nvSpPr>
          <p:cNvPr id="54" name="PlaceHolder 7"/>
          <p:cNvSpPr>
            <a:spLocks noGrp="1"/>
          </p:cNvSpPr>
          <p:nvPr>
            <p:ph type="sldNum"/>
          </p:nvPr>
        </p:nvSpPr>
        <p:spPr>
          <a:xfrm>
            <a:off x="7524360" y="6284880"/>
            <a:ext cx="93348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9E6C9A8F-59AE-46ED-BE47-E20D406F38CE}" type="slidenum">
              <a:rPr lang="en-US" sz="1600">
                <a:solidFill>
                  <a:srgbClr val="292929"/>
                </a:solidFill>
                <a:latin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C167CA8-9B1E-44B7-ADD9-9F85281FCFC0}" type="slidenum">
              <a:rPr lang="en-US" sz="1600">
                <a:solidFill>
                  <a:srgbClr val="292929"/>
                </a:solidFill>
                <a:latin typeface="Arial"/>
              </a:rPr>
              <a:t>1</a:t>
            </a:fld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755640" y="2420640"/>
            <a:ext cx="7632720" cy="1104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3600" b="1" dirty="0">
                <a:solidFill>
                  <a:srgbClr val="29292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面向高性能计算的</a:t>
            </a:r>
            <a:r>
              <a:rPr lang="en-US" sz="3600" b="1" dirty="0">
                <a:solidFill>
                  <a:srgbClr val="29292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YARN</a:t>
            </a:r>
            <a:r>
              <a:rPr lang="zh-CN" sz="3600" b="1" dirty="0">
                <a:solidFill>
                  <a:srgbClr val="29292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平台关键技术与应用研究</a:t>
            </a:r>
            <a:endParaRPr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3780000" y="3860280"/>
            <a:ext cx="5364000" cy="1800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杨晨   </a:t>
            </a:r>
            <a:r>
              <a:rPr 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MG1333067</a:t>
            </a:r>
            <a:endParaRPr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指导老师： 唐杰</a:t>
            </a:r>
            <a:endParaRPr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Multimedia Computing Group, MCG</a:t>
            </a:r>
            <a:endParaRPr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——PKTM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178920" y="1268280"/>
            <a:ext cx="8504280" cy="223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PKTM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zh-CN" sz="2000">
                <a:latin typeface="华文楷体"/>
                <a:ea typeface="华文楷体"/>
              </a:rPr>
              <a:t>石油和天然气行业是</a:t>
            </a:r>
            <a:r>
              <a:rPr lang="zh-CN" sz="2400" b="1">
                <a:latin typeface="华文楷体"/>
                <a:ea typeface="华文楷体"/>
              </a:rPr>
              <a:t>分布式计算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zh-CN" sz="2400" b="1">
                <a:latin typeface="华文楷体"/>
                <a:ea typeface="华文楷体"/>
              </a:rPr>
              <a:t>并行计算</a:t>
            </a:r>
            <a:r>
              <a:rPr lang="zh-CN" sz="2000">
                <a:latin typeface="华文楷体"/>
                <a:ea typeface="华文楷体"/>
              </a:rPr>
              <a:t>的重要消费者，因为在该行业大部分程序都具有海量的输入数据。地质勘探是寻找石油的重要途径，而地质成像算法则是地质勘探中非常重要的环节。</a:t>
            </a:r>
            <a:r>
              <a:rPr lang="en-US" sz="2400" b="1">
                <a:latin typeface="华文楷体"/>
                <a:ea typeface="华文楷体"/>
              </a:rPr>
              <a:t>PKTM</a:t>
            </a: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Prestack Kirchhoff Time Migration</a:t>
            </a:r>
            <a:r>
              <a:rPr lang="zh-CN" sz="2000">
                <a:latin typeface="华文楷体"/>
                <a:ea typeface="华文楷体"/>
              </a:rPr>
              <a:t>）被认为在处理地质数据中</a:t>
            </a:r>
            <a:r>
              <a:rPr lang="zh-CN" sz="2400" b="1">
                <a:latin typeface="华文楷体"/>
                <a:ea typeface="华文楷体"/>
              </a:rPr>
              <a:t>最有效</a:t>
            </a:r>
            <a:r>
              <a:rPr lang="zh-CN" sz="2000">
                <a:latin typeface="华文楷体"/>
                <a:ea typeface="华文楷体"/>
              </a:rPr>
              <a:t>的成像偏移算法。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802E3C6-0CB4-4CF2-B75B-98FFA8D9F836}" type="slidenum">
              <a:rPr lang="en-US" sz="1600">
                <a:latin typeface="Arial"/>
              </a:rPr>
              <a:t>10</a:t>
            </a:fld>
            <a:endParaRPr/>
          </a:p>
        </p:txBody>
      </p:sp>
      <p:pic>
        <p:nvPicPr>
          <p:cNvPr id="145" name="图片 40"/>
          <p:cNvPicPr/>
          <p:nvPr/>
        </p:nvPicPr>
        <p:blipFill>
          <a:blip r:embed="rId2"/>
          <a:stretch/>
        </p:blipFill>
        <p:spPr>
          <a:xfrm>
            <a:off x="250920" y="3500280"/>
            <a:ext cx="3313080" cy="1513080"/>
          </a:xfrm>
          <a:prstGeom prst="rect">
            <a:avLst/>
          </a:prstGeom>
          <a:ln>
            <a:noFill/>
          </a:ln>
        </p:spPr>
      </p:pic>
      <p:pic>
        <p:nvPicPr>
          <p:cNvPr id="146" name="图片 5"/>
          <p:cNvPicPr/>
          <p:nvPr/>
        </p:nvPicPr>
        <p:blipFill>
          <a:blip r:embed="rId3"/>
          <a:stretch/>
        </p:blipFill>
        <p:spPr>
          <a:xfrm>
            <a:off x="3635280" y="3068640"/>
            <a:ext cx="5400720" cy="321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CE87F0C-35F4-46FA-8E68-28ACF3E94CCB}" type="slidenum">
              <a:rPr lang="en-US" sz="1600">
                <a:latin typeface="Arial"/>
              </a:rPr>
              <a:t>11</a:t>
            </a:fld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15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15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 dirty="0"/>
          </a:p>
        </p:txBody>
      </p:sp>
      <p:sp>
        <p:nvSpPr>
          <p:cNvPr id="15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 dirty="0"/>
          </a:p>
        </p:txBody>
      </p:sp>
      <p:sp>
        <p:nvSpPr>
          <p:cNvPr id="15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提出</a:t>
            </a:r>
            <a:r>
              <a:rPr lang="zh-CN" sz="3200" dirty="0">
                <a:latin typeface="华文中宋"/>
                <a:ea typeface="华文中宋"/>
              </a:rPr>
              <a:t>研究问题</a:t>
            </a:r>
            <a:r>
              <a:rPr lang="en-US" sz="3200" dirty="0">
                <a:latin typeface="华文中宋"/>
                <a:ea typeface="华文中宋"/>
              </a:rPr>
              <a:t>——YARN</a:t>
            </a:r>
            <a:endParaRPr dirty="0"/>
          </a:p>
        </p:txBody>
      </p:sp>
      <p:sp>
        <p:nvSpPr>
          <p:cNvPr id="156" name="TextShape 2"/>
          <p:cNvSpPr txBox="1"/>
          <p:nvPr/>
        </p:nvSpPr>
        <p:spPr>
          <a:xfrm>
            <a:off x="468000" y="1436760"/>
            <a:ext cx="8142120" cy="4392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是</a:t>
            </a:r>
            <a:r>
              <a:rPr lang="en-US" sz="2000" dirty="0">
                <a:latin typeface="华文楷体"/>
                <a:ea typeface="华文楷体"/>
              </a:rPr>
              <a:t>Hadoop</a:t>
            </a:r>
            <a:r>
              <a:rPr lang="zh-CN" sz="2000" dirty="0">
                <a:latin typeface="华文楷体"/>
                <a:ea typeface="华文楷体"/>
              </a:rPr>
              <a:t>新版中的资源控制框架，主要负责资源的统一管理和调度。但目前</a:t>
            </a:r>
            <a:r>
              <a:rPr lang="en-U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的资源调度器还存在着一些缺点：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1.</a:t>
            </a:r>
            <a:r>
              <a:rPr lang="zh-CN" sz="2400" b="1" dirty="0">
                <a:latin typeface="华文楷体"/>
                <a:ea typeface="华文楷体"/>
              </a:rPr>
              <a:t>资源利用率不高</a:t>
            </a:r>
            <a:r>
              <a:rPr lang="zh-CN" sz="2400" dirty="0">
                <a:latin typeface="华文楷体"/>
                <a:ea typeface="华文楷体"/>
              </a:rPr>
              <a:t>：</a:t>
            </a:r>
            <a:r>
              <a:rPr lang="zh-CN" sz="2000" dirty="0">
                <a:latin typeface="华文楷体"/>
                <a:ea typeface="华文楷体"/>
              </a:rPr>
              <a:t>目前的调度器不能最大化的利用集群的资源。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2.</a:t>
            </a:r>
            <a:r>
              <a:rPr lang="zh-CN" sz="2400" b="1" dirty="0">
                <a:latin typeface="华文楷体"/>
                <a:ea typeface="华文楷体"/>
              </a:rPr>
              <a:t>最小化</a:t>
            </a:r>
            <a:r>
              <a:rPr lang="en-US" sz="2400" b="1" dirty="0">
                <a:latin typeface="华文楷体"/>
                <a:ea typeface="华文楷体"/>
              </a:rPr>
              <a:t>reduce</a:t>
            </a:r>
            <a:r>
              <a:rPr lang="zh-CN" sz="2400" b="1" dirty="0">
                <a:latin typeface="华文楷体"/>
                <a:ea typeface="华文楷体"/>
              </a:rPr>
              <a:t>等待时间</a:t>
            </a:r>
            <a:r>
              <a:rPr lang="zh-CN" sz="2400" dirty="0">
                <a:latin typeface="华文楷体"/>
                <a:ea typeface="华文楷体"/>
              </a:rPr>
              <a:t>：</a:t>
            </a:r>
            <a:r>
              <a:rPr lang="zh-CN" sz="2000" dirty="0">
                <a:latin typeface="华文楷体"/>
                <a:ea typeface="华文楷体"/>
              </a:rPr>
              <a:t>目前</a:t>
            </a:r>
            <a:r>
              <a:rPr lang="en-US" sz="2000" dirty="0">
                <a:latin typeface="华文楷体"/>
                <a:ea typeface="华文楷体"/>
              </a:rPr>
              <a:t>reduce</a:t>
            </a:r>
            <a:r>
              <a:rPr lang="zh-CN" sz="2000" dirty="0">
                <a:latin typeface="华文楷体"/>
                <a:ea typeface="华文楷体"/>
              </a:rPr>
              <a:t>任务依赖</a:t>
            </a:r>
            <a:r>
              <a:rPr lang="en-US" sz="2000" dirty="0">
                <a:latin typeface="华文楷体"/>
                <a:ea typeface="华文楷体"/>
              </a:rPr>
              <a:t>map</a:t>
            </a:r>
            <a:r>
              <a:rPr lang="zh-CN" sz="2000" dirty="0">
                <a:latin typeface="华文楷体"/>
                <a:ea typeface="华文楷体"/>
              </a:rPr>
              <a:t>任务，长时间的等待运行。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中的</a:t>
            </a:r>
            <a:r>
              <a:rPr lang="en-US" sz="2000" dirty="0">
                <a:latin typeface="华文楷体"/>
                <a:ea typeface="华文楷体"/>
              </a:rPr>
              <a:t>Shuffle</a:t>
            </a:r>
            <a:r>
              <a:rPr lang="zh-CN" sz="2000" dirty="0">
                <a:latin typeface="华文楷体"/>
                <a:ea typeface="华文楷体"/>
              </a:rPr>
              <a:t>过程缺点：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1.</a:t>
            </a:r>
            <a:r>
              <a:rPr lang="zh-CN" sz="2400" b="1" dirty="0">
                <a:latin typeface="华文楷体"/>
                <a:ea typeface="华文楷体"/>
              </a:rPr>
              <a:t>磁盘随机读写太频繁</a:t>
            </a:r>
            <a:r>
              <a:rPr lang="zh-CN" sz="2400" dirty="0">
                <a:latin typeface="华文楷体"/>
                <a:ea typeface="华文楷体"/>
              </a:rPr>
              <a:t>：</a:t>
            </a:r>
            <a:r>
              <a:rPr lang="en-US" sz="2000" dirty="0">
                <a:latin typeface="华文楷体"/>
                <a:ea typeface="华文楷体"/>
              </a:rPr>
              <a:t>Shuffle</a:t>
            </a:r>
            <a:r>
              <a:rPr lang="zh-CN" sz="2000" dirty="0">
                <a:latin typeface="华文楷体"/>
                <a:ea typeface="华文楷体"/>
              </a:rPr>
              <a:t>过程有着大量的数据传输，数据量大的情况下会造成大量磁盘读写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2.</a:t>
            </a:r>
            <a:r>
              <a:rPr lang="zh-CN" sz="2400" b="1" dirty="0">
                <a:latin typeface="华文楷体"/>
                <a:ea typeface="华文楷体"/>
              </a:rPr>
              <a:t>消耗大量网络资源</a:t>
            </a:r>
            <a:r>
              <a:rPr lang="zh-CN" sz="2400" dirty="0">
                <a:latin typeface="华文楷体"/>
                <a:ea typeface="华文楷体"/>
              </a:rPr>
              <a:t>：数据量大的情况下，占用带宽资源，影响集群其他资源的利用率</a:t>
            </a:r>
            <a:endParaRPr dirty="0"/>
          </a:p>
        </p:txBody>
      </p:sp>
      <p:sp>
        <p:nvSpPr>
          <p:cNvPr id="157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458EF61-FE4F-4739-A841-5C027F89F72C}" type="slidenum">
              <a:rPr lang="en-US" sz="1600">
                <a:latin typeface="Arial"/>
              </a:r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提出</a:t>
            </a:r>
            <a:r>
              <a:rPr lang="zh-CN" sz="3200" dirty="0">
                <a:latin typeface="华文中宋"/>
                <a:ea typeface="华文中宋"/>
              </a:rPr>
              <a:t>研究问题</a:t>
            </a:r>
            <a:r>
              <a:rPr lang="en-US" sz="3200" dirty="0">
                <a:latin typeface="华文中宋"/>
                <a:ea typeface="华文中宋"/>
              </a:rPr>
              <a:t>——YARN</a:t>
            </a:r>
            <a:endParaRPr dirty="0"/>
          </a:p>
        </p:txBody>
      </p:sp>
      <p:sp>
        <p:nvSpPr>
          <p:cNvPr id="159" name="TextShape 2"/>
          <p:cNvSpPr txBox="1"/>
          <p:nvPr/>
        </p:nvSpPr>
        <p:spPr>
          <a:xfrm>
            <a:off x="315720" y="1268280"/>
            <a:ext cx="8142120" cy="1416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根据官方</a:t>
            </a:r>
            <a:r>
              <a:rPr lang="en-US" sz="2400" b="1">
                <a:latin typeface="华文楷体"/>
                <a:ea typeface="华文楷体"/>
              </a:rPr>
              <a:t>Issues</a:t>
            </a:r>
            <a:r>
              <a:rPr lang="zh-CN" sz="2000">
                <a:latin typeface="华文楷体"/>
                <a:ea typeface="华文楷体"/>
              </a:rPr>
              <a:t>，上述缺点需要改进：</a:t>
            </a:r>
            <a:r>
              <a:rPr lang="zh-CN" sz="2800">
                <a:latin typeface="华文楷体"/>
                <a:ea typeface="华文楷体"/>
              </a:rPr>
              <a:t> 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资源调度器的改进：</a:t>
            </a:r>
            <a:r>
              <a:rPr lang="en-US" sz="2400" b="1">
                <a:latin typeface="华文楷体"/>
                <a:ea typeface="华文楷体"/>
              </a:rPr>
              <a:t>MAPREDUCE-1380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过程的改进：</a:t>
            </a:r>
            <a:r>
              <a:rPr lang="en-US" sz="2400" b="1">
                <a:latin typeface="华文楷体"/>
                <a:ea typeface="华文楷体"/>
              </a:rPr>
              <a:t>MAPREDUCE-2354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388F8A18-9A19-43DB-8A0F-8258C7246839}" type="slidenum">
              <a:rPr lang="en-US" sz="1600">
                <a:latin typeface="Arial"/>
              </a:rPr>
              <a:t>13</a:t>
            </a:fld>
            <a:endParaRPr/>
          </a:p>
        </p:txBody>
      </p:sp>
      <p:pic>
        <p:nvPicPr>
          <p:cNvPr id="161" name="图片 1"/>
          <p:cNvPicPr/>
          <p:nvPr/>
        </p:nvPicPr>
        <p:blipFill>
          <a:blip r:embed="rId2"/>
          <a:stretch/>
        </p:blipFill>
        <p:spPr>
          <a:xfrm>
            <a:off x="179280" y="2846520"/>
            <a:ext cx="4251404" cy="3170160"/>
          </a:xfrm>
          <a:prstGeom prst="rect">
            <a:avLst/>
          </a:prstGeom>
          <a:ln>
            <a:noFill/>
          </a:ln>
        </p:spPr>
      </p:pic>
      <p:pic>
        <p:nvPicPr>
          <p:cNvPr id="162" name="图片 2"/>
          <p:cNvPicPr/>
          <p:nvPr/>
        </p:nvPicPr>
        <p:blipFill>
          <a:blip r:embed="rId3"/>
          <a:stretch/>
        </p:blipFill>
        <p:spPr>
          <a:xfrm>
            <a:off x="4522123" y="2846520"/>
            <a:ext cx="4422371" cy="3170160"/>
          </a:xfrm>
          <a:prstGeom prst="rect">
            <a:avLst/>
          </a:prstGeom>
          <a:ln>
            <a:noFill/>
          </a:ln>
        </p:spPr>
      </p:pic>
      <p:sp>
        <p:nvSpPr>
          <p:cNvPr id="163" name="CustomShape 4"/>
          <p:cNvSpPr/>
          <p:nvPr/>
        </p:nvSpPr>
        <p:spPr>
          <a:xfrm>
            <a:off x="3132000" y="4200480"/>
            <a:ext cx="2519640" cy="80378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0D0D0D"/>
                </a:solidFill>
                <a:latin typeface="华文楷体"/>
                <a:ea typeface="华文楷体"/>
              </a:rPr>
              <a:t>YARN</a:t>
            </a:r>
            <a:r>
              <a:rPr lang="zh-CN" sz="2400" b="1" dirty="0">
                <a:solidFill>
                  <a:srgbClr val="0D0D0D"/>
                </a:solidFill>
                <a:latin typeface="华文楷体"/>
                <a:ea typeface="华文楷体"/>
              </a:rPr>
              <a:t>改进的必要性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提出</a:t>
            </a:r>
            <a:r>
              <a:rPr lang="zh-CN" sz="3200" dirty="0">
                <a:latin typeface="华文中宋"/>
                <a:ea typeface="华文中宋"/>
              </a:rPr>
              <a:t>研究问题</a:t>
            </a:r>
            <a:r>
              <a:rPr lang="en-US" sz="3200" dirty="0">
                <a:latin typeface="华文中宋"/>
                <a:ea typeface="华文中宋"/>
              </a:rPr>
              <a:t>——PKTM</a:t>
            </a:r>
            <a:endParaRPr dirty="0"/>
          </a:p>
        </p:txBody>
      </p:sp>
      <p:sp>
        <p:nvSpPr>
          <p:cNvPr id="165" name="TextShape 2"/>
          <p:cNvSpPr txBox="1"/>
          <p:nvPr/>
        </p:nvSpPr>
        <p:spPr>
          <a:xfrm>
            <a:off x="468000" y="1436400"/>
            <a:ext cx="8142120" cy="4584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 dirty="0">
                <a:latin typeface="华文楷体"/>
                <a:ea typeface="华文楷体"/>
              </a:rPr>
              <a:t>CPU</a:t>
            </a:r>
            <a:r>
              <a:rPr lang="zh-CN" sz="2800" dirty="0">
                <a:latin typeface="华文楷体"/>
                <a:ea typeface="华文楷体"/>
              </a:rPr>
              <a:t>算法缺点：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1.</a:t>
            </a:r>
            <a:r>
              <a:rPr lang="zh-CN" sz="2800" b="1" dirty="0">
                <a:latin typeface="华文中宋"/>
                <a:ea typeface="华文中宋"/>
              </a:rPr>
              <a:t>数据量庞大</a:t>
            </a:r>
            <a:endParaRPr lang="en-US" altLang="zh-CN" sz="2800" b="1" dirty="0">
              <a:latin typeface="华文中宋"/>
              <a:ea typeface="华文中宋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2.</a:t>
            </a:r>
            <a:r>
              <a:rPr lang="zh-CN" sz="2800" b="1" dirty="0">
                <a:latin typeface="华文中宋"/>
                <a:ea typeface="华文中宋"/>
              </a:rPr>
              <a:t>时间复杂度</a:t>
            </a:r>
            <a:endParaRPr lang="en-US" altLang="zh-CN" sz="2800" b="1" dirty="0">
              <a:latin typeface="华文中宋"/>
              <a:ea typeface="华文中宋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endParaRPr lang="en-US" sz="2800" b="1" dirty="0">
              <a:latin typeface="华文中宋"/>
              <a:ea typeface="华文中宋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3200" dirty="0">
                <a:latin typeface="华文中宋"/>
                <a:ea typeface="华文中宋"/>
              </a:rPr>
              <a:t>PKTM</a:t>
            </a:r>
            <a:r>
              <a:rPr lang="zh-CN" sz="3200" dirty="0">
                <a:latin typeface="华文中宋"/>
                <a:ea typeface="华文中宋"/>
              </a:rPr>
              <a:t>并行算法：</a:t>
            </a:r>
            <a:r>
              <a:rPr lang="zh-CN" sz="2800" dirty="0">
                <a:latin typeface="华文楷体"/>
                <a:ea typeface="华文楷体"/>
              </a:rPr>
              <a:t> 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400" dirty="0">
                <a:latin typeface="华文楷体"/>
                <a:ea typeface="华文楷体"/>
              </a:rPr>
              <a:t>GPU </a:t>
            </a:r>
            <a:r>
              <a:rPr lang="zh-CN" sz="2400" dirty="0">
                <a:latin typeface="华文楷体"/>
                <a:ea typeface="华文楷体"/>
              </a:rPr>
              <a:t>（</a:t>
            </a:r>
            <a:r>
              <a:rPr lang="en-US" sz="2400" dirty="0" err="1">
                <a:latin typeface="华文楷体"/>
                <a:ea typeface="华文楷体"/>
              </a:rPr>
              <a:t>Cuda</a:t>
            </a:r>
            <a:r>
              <a:rPr lang="zh-CN" sz="24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800" b="1" dirty="0">
                <a:latin typeface="华文楷体"/>
                <a:ea typeface="华文楷体"/>
              </a:rPr>
              <a:t>MPI</a:t>
            </a:r>
            <a:endParaRPr dirty="0"/>
          </a:p>
          <a:p>
            <a:pPr lvl="1">
              <a:lnSpc>
                <a:spcPct val="100000"/>
              </a:lnSpc>
            </a:pPr>
            <a:endParaRPr dirty="0"/>
          </a:p>
        </p:txBody>
      </p:sp>
      <p:sp>
        <p:nvSpPr>
          <p:cNvPr id="16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D22AF1-DAA9-493D-8A16-7986952DE1D0}" type="slidenum">
              <a:rPr lang="en-US" sz="1600">
                <a:latin typeface="Arial"/>
              </a:rPr>
              <a:t>14</a:t>
            </a:fld>
            <a:endParaRPr/>
          </a:p>
        </p:txBody>
      </p:sp>
      <p:sp>
        <p:nvSpPr>
          <p:cNvPr id="167" name="CustomShape 4"/>
          <p:cNvSpPr/>
          <p:nvPr/>
        </p:nvSpPr>
        <p:spPr>
          <a:xfrm>
            <a:off x="4348178" y="2397469"/>
            <a:ext cx="2808000" cy="825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0D0D0D"/>
                </a:solidFill>
                <a:latin typeface="华文楷体"/>
                <a:ea typeface="华文楷体"/>
              </a:rPr>
              <a:t>PKTM</a:t>
            </a:r>
            <a:r>
              <a:rPr lang="zh-CN" sz="2400" b="1" dirty="0">
                <a:solidFill>
                  <a:srgbClr val="0D0D0D"/>
                </a:solidFill>
                <a:latin typeface="华文楷体"/>
                <a:ea typeface="华文楷体"/>
              </a:rPr>
              <a:t>分布式算法改进的必要性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6485FA7-D7CB-42C9-98FD-08EA9A038439}" type="slidenum">
              <a:rPr lang="en-US" sz="1600">
                <a:latin typeface="Arial"/>
              </a:rPr>
              <a:t>15</a:t>
            </a:fld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35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6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 dirty="0"/>
          </a:p>
        </p:txBody>
      </p:sp>
      <p:sp>
        <p:nvSpPr>
          <p:cNvPr id="36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 dirty="0"/>
          </a:p>
        </p:txBody>
      </p:sp>
      <p:sp>
        <p:nvSpPr>
          <p:cNvPr id="36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 dirty="0"/>
          </a:p>
        </p:txBody>
      </p:sp>
      <p:sp>
        <p:nvSpPr>
          <p:cNvPr id="36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36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456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相关工作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108000" y="1196640"/>
            <a:ext cx="8640720" cy="482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资源调度器相关工作：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"/>
            </a:pPr>
            <a:r>
              <a:rPr lang="en-US" sz="1600" dirty="0" err="1">
                <a:latin typeface="华文楷体"/>
                <a:ea typeface="华文楷体"/>
              </a:rPr>
              <a:t>Zaharia</a:t>
            </a:r>
            <a:r>
              <a:rPr lang="zh-CN" sz="1600" dirty="0">
                <a:latin typeface="华文楷体"/>
                <a:ea typeface="华文楷体"/>
              </a:rPr>
              <a:t>等提出了一种</a:t>
            </a:r>
            <a:r>
              <a:rPr lang="en-US" b="1" dirty="0">
                <a:latin typeface="华文楷体"/>
                <a:ea typeface="华文楷体"/>
              </a:rPr>
              <a:t>delay-scheduling</a:t>
            </a:r>
            <a:r>
              <a:rPr lang="zh-CN" b="1" dirty="0">
                <a:latin typeface="华文楷体"/>
                <a:ea typeface="华文楷体"/>
              </a:rPr>
              <a:t>算法</a:t>
            </a:r>
            <a:r>
              <a:rPr lang="zh-CN" sz="1600" dirty="0">
                <a:latin typeface="华文楷体"/>
                <a:ea typeface="华文楷体"/>
              </a:rPr>
              <a:t>用来在保证公平性的前提下提高数据本地化性能；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EECS-2009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lang="en-US" altLang="zh-CN" sz="1600" dirty="0">
              <a:latin typeface="华文楷体"/>
              <a:ea typeface="华文楷体"/>
            </a:endParaRPr>
          </a:p>
          <a:p>
            <a:pPr lvl="1">
              <a:buSzPct val="70000"/>
              <a:buFont typeface="Wingdings" charset="2"/>
              <a:buChar char=""/>
            </a:pPr>
            <a:r>
              <a:rPr lang="en-US" sz="1600" dirty="0">
                <a:latin typeface="华文楷体"/>
                <a:ea typeface="华文楷体"/>
              </a:rPr>
              <a:t>Kumar</a:t>
            </a:r>
            <a:r>
              <a:rPr lang="zh-CN" sz="1600" dirty="0">
                <a:latin typeface="华文楷体"/>
                <a:ea typeface="华文楷体"/>
              </a:rPr>
              <a:t>等提出了</a:t>
            </a:r>
            <a:r>
              <a:rPr lang="zh-CN" b="1" dirty="0">
                <a:latin typeface="华文楷体"/>
                <a:ea typeface="华文楷体"/>
              </a:rPr>
              <a:t>基于内容感知</a:t>
            </a:r>
            <a:r>
              <a:rPr lang="zh-CN" sz="1600" dirty="0">
                <a:latin typeface="华文楷体"/>
                <a:ea typeface="华文楷体"/>
              </a:rPr>
              <a:t>的调度器，通过收集</a:t>
            </a:r>
            <a:r>
              <a:rPr lang="en-US" sz="1600" dirty="0">
                <a:latin typeface="华文楷体"/>
                <a:ea typeface="华文楷体"/>
              </a:rPr>
              <a:t>Hadoop</a:t>
            </a:r>
            <a:r>
              <a:rPr lang="zh-CN" sz="1600" dirty="0">
                <a:latin typeface="华文楷体"/>
                <a:ea typeface="华文楷体"/>
              </a:rPr>
              <a:t>中的一些运行信息来调度资源</a:t>
            </a:r>
            <a:r>
              <a:rPr lang="zh-CN" altLang="en-US" sz="1600" dirty="0">
                <a:latin typeface="华文楷体"/>
                <a:ea typeface="华文楷体"/>
              </a:rPr>
              <a:t>；</a:t>
            </a:r>
            <a:r>
              <a:rPr lang="en-US" altLang="zh-CN" sz="1600" dirty="0">
                <a:latin typeface="华文楷体"/>
                <a:ea typeface="华文楷体"/>
              </a:rPr>
              <a:t> 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ICACCI-2012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"/>
            </a:pPr>
            <a:r>
              <a:rPr lang="en-US" sz="1600" dirty="0">
                <a:latin typeface="华文楷体"/>
                <a:ea typeface="华文楷体"/>
              </a:rPr>
              <a:t>Gupta</a:t>
            </a:r>
            <a:r>
              <a:rPr lang="zh-CN" sz="1600" dirty="0">
                <a:latin typeface="华文楷体"/>
                <a:ea typeface="华文楷体"/>
              </a:rPr>
              <a:t>等人则开发了</a:t>
            </a:r>
            <a:r>
              <a:rPr lang="en-US" b="1" dirty="0" err="1">
                <a:latin typeface="华文楷体"/>
                <a:ea typeface="华文楷体"/>
              </a:rPr>
              <a:t>ThroughputScheduler</a:t>
            </a:r>
            <a:r>
              <a:rPr lang="zh-CN" sz="1600" dirty="0">
                <a:latin typeface="华文楷体"/>
                <a:ea typeface="华文楷体"/>
              </a:rPr>
              <a:t>调度器，该调度器通过使用</a:t>
            </a:r>
            <a:r>
              <a:rPr lang="zh-CN" b="1" dirty="0">
                <a:latin typeface="华文楷体"/>
                <a:ea typeface="华文楷体"/>
              </a:rPr>
              <a:t>贝叶斯学习算法</a:t>
            </a:r>
            <a:r>
              <a:rPr lang="zh-CN" sz="1600" dirty="0">
                <a:latin typeface="华文楷体"/>
                <a:ea typeface="华文楷体"/>
              </a:rPr>
              <a:t>找到和节点容量最佳匹配的</a:t>
            </a:r>
            <a:r>
              <a:rPr lang="en-US" sz="1600" dirty="0">
                <a:latin typeface="华文楷体"/>
                <a:ea typeface="华文楷体"/>
              </a:rPr>
              <a:t>Job</a:t>
            </a:r>
            <a:r>
              <a:rPr lang="zh-CN" sz="1600" dirty="0">
                <a:latin typeface="华文楷体"/>
                <a:ea typeface="华文楷体"/>
              </a:rPr>
              <a:t>需求来调度资源；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ICAC-2013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"/>
            </a:pPr>
            <a:r>
              <a:rPr lang="en-US" sz="1600" dirty="0">
                <a:latin typeface="华文楷体"/>
                <a:ea typeface="华文楷体"/>
              </a:rPr>
              <a:t>Lee</a:t>
            </a:r>
            <a:r>
              <a:rPr lang="zh-CN" sz="1600" dirty="0">
                <a:latin typeface="华文楷体"/>
                <a:ea typeface="华文楷体"/>
              </a:rPr>
              <a:t>引入了</a:t>
            </a:r>
            <a:r>
              <a:rPr lang="en-US" b="1" dirty="0" err="1">
                <a:latin typeface="华文楷体"/>
                <a:ea typeface="华文楷体"/>
              </a:rPr>
              <a:t>JoSS</a:t>
            </a:r>
            <a:r>
              <a:rPr lang="zh-CN" b="1" dirty="0">
                <a:latin typeface="华文楷体"/>
                <a:ea typeface="华文楷体"/>
              </a:rPr>
              <a:t>调度器</a:t>
            </a:r>
            <a:r>
              <a:rPr lang="zh-CN" sz="1600" dirty="0">
                <a:latin typeface="华文楷体"/>
                <a:ea typeface="华文楷体"/>
              </a:rPr>
              <a:t>，在</a:t>
            </a:r>
            <a:r>
              <a:rPr lang="en-US" sz="1600" dirty="0">
                <a:latin typeface="华文楷体"/>
                <a:ea typeface="华文楷体"/>
              </a:rPr>
              <a:t>map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reduce</a:t>
            </a:r>
            <a:r>
              <a:rPr lang="zh-CN" sz="1600" dirty="0">
                <a:latin typeface="华文楷体"/>
                <a:ea typeface="华文楷体"/>
              </a:rPr>
              <a:t>任务同时提高了</a:t>
            </a:r>
            <a:r>
              <a:rPr lang="zh-CN" b="1" dirty="0">
                <a:latin typeface="华文楷体"/>
                <a:ea typeface="华文楷体"/>
              </a:rPr>
              <a:t>数据本地性</a:t>
            </a:r>
            <a:r>
              <a:rPr lang="zh-CN" sz="1600" dirty="0">
                <a:latin typeface="华文楷体"/>
                <a:ea typeface="华文楷体"/>
              </a:rPr>
              <a:t>，避免</a:t>
            </a:r>
            <a:r>
              <a:rPr lang="en-US" sz="1600" dirty="0">
                <a:latin typeface="华文楷体"/>
                <a:ea typeface="华文楷体"/>
              </a:rPr>
              <a:t>Job</a:t>
            </a:r>
            <a:r>
              <a:rPr lang="zh-CN" sz="1600" dirty="0">
                <a:latin typeface="华文楷体"/>
                <a:ea typeface="华文楷体"/>
              </a:rPr>
              <a:t>饥饿，提高</a:t>
            </a:r>
            <a:r>
              <a:rPr lang="en-US" sz="1600" dirty="0">
                <a:latin typeface="华文楷体"/>
                <a:ea typeface="华文楷体"/>
              </a:rPr>
              <a:t>Job</a:t>
            </a:r>
            <a:r>
              <a:rPr lang="zh-CN" sz="1600" dirty="0">
                <a:latin typeface="华文楷体"/>
                <a:ea typeface="华文楷体"/>
              </a:rPr>
              <a:t>运行时间；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TPDS-2015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Shuffle</a:t>
            </a:r>
            <a:r>
              <a:rPr lang="zh-CN" sz="2000" dirty="0">
                <a:latin typeface="华文楷体"/>
                <a:ea typeface="华文楷体"/>
              </a:rPr>
              <a:t>过程相关工作：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 err="1">
                <a:latin typeface="华文楷体"/>
                <a:ea typeface="华文楷体"/>
              </a:rPr>
              <a:t>Condie</a:t>
            </a:r>
            <a:r>
              <a:rPr lang="zh-CN" sz="1600" dirty="0">
                <a:latin typeface="华文楷体"/>
                <a:ea typeface="华文楷体"/>
              </a:rPr>
              <a:t>等提出</a:t>
            </a:r>
            <a:r>
              <a:rPr lang="en-US" b="1" dirty="0">
                <a:latin typeface="华文楷体"/>
                <a:ea typeface="华文楷体"/>
              </a:rPr>
              <a:t>instant shuffling</a:t>
            </a:r>
            <a:r>
              <a:rPr lang="zh-CN" b="1" dirty="0">
                <a:latin typeface="华文楷体"/>
                <a:ea typeface="华文楷体"/>
              </a:rPr>
              <a:t>的概念</a:t>
            </a:r>
            <a:r>
              <a:rPr lang="zh-CN" sz="1600" dirty="0">
                <a:latin typeface="华文楷体"/>
                <a:ea typeface="华文楷体"/>
              </a:rPr>
              <a:t>，直接将</a:t>
            </a:r>
            <a:r>
              <a:rPr lang="en-US" sz="1600" dirty="0">
                <a:latin typeface="华文楷体"/>
                <a:ea typeface="华文楷体"/>
              </a:rPr>
              <a:t>Map</a:t>
            </a:r>
            <a:r>
              <a:rPr lang="zh-CN" sz="1600" dirty="0">
                <a:latin typeface="华文楷体"/>
                <a:ea typeface="华文楷体"/>
              </a:rPr>
              <a:t>中间数据发送到</a:t>
            </a:r>
            <a:r>
              <a:rPr lang="en-US" sz="1600" dirty="0">
                <a:latin typeface="华文楷体"/>
                <a:ea typeface="华文楷体"/>
              </a:rPr>
              <a:t>Reduce</a:t>
            </a:r>
            <a:r>
              <a:rPr lang="zh-CN" sz="1600" dirty="0">
                <a:latin typeface="华文楷体"/>
                <a:ea typeface="华文楷体"/>
              </a:rPr>
              <a:t>端，节省创建中间数据的时间；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NSDI-2010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 err="1">
                <a:latin typeface="华文楷体"/>
                <a:ea typeface="华文楷体"/>
              </a:rPr>
              <a:t>Camdoop</a:t>
            </a:r>
            <a:r>
              <a:rPr lang="zh-CN" sz="1600" dirty="0">
                <a:latin typeface="华文楷体"/>
                <a:ea typeface="华文楷体"/>
              </a:rPr>
              <a:t>的文章在数据转发中使用了</a:t>
            </a:r>
            <a:r>
              <a:rPr lang="zh-CN" b="1" dirty="0">
                <a:latin typeface="华文楷体"/>
                <a:ea typeface="华文楷体"/>
              </a:rPr>
              <a:t>分层聚合的策略</a:t>
            </a:r>
            <a:r>
              <a:rPr lang="zh-CN" sz="1600" dirty="0">
                <a:latin typeface="华文楷体"/>
                <a:ea typeface="华文楷体"/>
              </a:rPr>
              <a:t>来设计</a:t>
            </a:r>
            <a:r>
              <a:rPr lang="en-US" sz="1600" dirty="0">
                <a:latin typeface="华文楷体"/>
                <a:ea typeface="华文楷体"/>
              </a:rPr>
              <a:t>Shuffle</a:t>
            </a:r>
            <a:r>
              <a:rPr lang="zh-CN" sz="1600" dirty="0">
                <a:latin typeface="华文楷体"/>
                <a:ea typeface="华文楷体"/>
              </a:rPr>
              <a:t>过程，减少了中间数据的网络传输；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NSDI-2012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 err="1">
                <a:latin typeface="华文楷体"/>
                <a:ea typeface="华文楷体"/>
              </a:rPr>
              <a:t>MaRCO</a:t>
            </a:r>
            <a:r>
              <a:rPr lang="zh-CN" sz="1600" dirty="0">
                <a:latin typeface="华文楷体"/>
                <a:ea typeface="华文楷体"/>
              </a:rPr>
              <a:t>等重叠了</a:t>
            </a:r>
            <a:r>
              <a:rPr lang="en-US" b="1" dirty="0">
                <a:latin typeface="华文楷体"/>
                <a:ea typeface="华文楷体"/>
              </a:rPr>
              <a:t>Shuffle</a:t>
            </a:r>
            <a:r>
              <a:rPr lang="zh-CN" b="1" dirty="0">
                <a:latin typeface="华文楷体"/>
                <a:ea typeface="华文楷体"/>
              </a:rPr>
              <a:t>和</a:t>
            </a:r>
            <a:r>
              <a:rPr lang="en-US" b="1" dirty="0">
                <a:latin typeface="华文楷体"/>
                <a:ea typeface="华文楷体"/>
              </a:rPr>
              <a:t>Reduce</a:t>
            </a:r>
            <a:r>
              <a:rPr lang="zh-CN" b="1" dirty="0">
                <a:latin typeface="华文楷体"/>
                <a:ea typeface="华文楷体"/>
              </a:rPr>
              <a:t>阶段</a:t>
            </a:r>
            <a:r>
              <a:rPr lang="zh-CN" sz="1600" dirty="0">
                <a:latin typeface="华文楷体"/>
                <a:ea typeface="华文楷体"/>
              </a:rPr>
              <a:t>，</a:t>
            </a:r>
            <a:r>
              <a:rPr lang="zh-CN" altLang="en-US" sz="1600" dirty="0">
                <a:latin typeface="华文楷体"/>
                <a:ea typeface="华文楷体"/>
              </a:rPr>
              <a:t>将</a:t>
            </a:r>
            <a:r>
              <a:rPr lang="en-US" altLang="zh-CN" sz="1600" dirty="0">
                <a:latin typeface="华文楷体"/>
                <a:ea typeface="华文楷体"/>
              </a:rPr>
              <a:t>shuffle</a:t>
            </a:r>
            <a:r>
              <a:rPr lang="zh-CN" altLang="en-US" sz="1600" dirty="0">
                <a:latin typeface="华文楷体"/>
                <a:ea typeface="华文楷体"/>
              </a:rPr>
              <a:t>阶段和</a:t>
            </a:r>
            <a:r>
              <a:rPr lang="en-US" altLang="zh-CN" sz="1600" dirty="0">
                <a:latin typeface="华文楷体"/>
                <a:ea typeface="华文楷体"/>
              </a:rPr>
              <a:t>reduce</a:t>
            </a:r>
            <a:r>
              <a:rPr lang="zh-CN" altLang="en-US" sz="1600" dirty="0">
                <a:latin typeface="华文楷体"/>
                <a:ea typeface="华文楷体"/>
              </a:rPr>
              <a:t>阶段并行运行，</a:t>
            </a:r>
            <a:r>
              <a:rPr lang="zh-CN" sz="1600" dirty="0">
                <a:latin typeface="华文楷体"/>
                <a:ea typeface="华文楷体"/>
              </a:rPr>
              <a:t>减少了</a:t>
            </a:r>
            <a:r>
              <a:rPr lang="en-US" sz="1600" dirty="0">
                <a:latin typeface="华文楷体"/>
                <a:ea typeface="华文楷体"/>
              </a:rPr>
              <a:t>Reduce</a:t>
            </a:r>
            <a:r>
              <a:rPr lang="zh-CN" sz="1600" dirty="0">
                <a:latin typeface="华文楷体"/>
                <a:ea typeface="华文楷体"/>
              </a:rPr>
              <a:t>等待时间，提高了效率</a:t>
            </a:r>
            <a:r>
              <a:rPr lang="zh-CN" altLang="en-US" sz="1600" dirty="0">
                <a:latin typeface="华文楷体"/>
                <a:ea typeface="华文楷体"/>
              </a:rPr>
              <a:t>；（</a:t>
            </a:r>
            <a:r>
              <a:rPr lang="en-US" altLang="zh-CN" sz="1600" b="1" dirty="0">
                <a:latin typeface="华文楷体"/>
                <a:ea typeface="华文楷体"/>
              </a:rPr>
              <a:t>JPDC-2013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</p:txBody>
      </p:sp>
      <p:sp>
        <p:nvSpPr>
          <p:cNvPr id="178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2D6B66A-31D0-48C1-B822-D8E6AFF7F5E3}" type="slidenum">
              <a:rPr lang="en-US" sz="1600">
                <a:latin typeface="Arial"/>
              </a:rPr>
              <a:t>16</a:t>
            </a:fld>
            <a:endParaRPr/>
          </a:p>
        </p:txBody>
      </p:sp>
      <p:sp>
        <p:nvSpPr>
          <p:cNvPr id="179" name="CustomShape 4"/>
          <p:cNvSpPr/>
          <p:nvPr/>
        </p:nvSpPr>
        <p:spPr>
          <a:xfrm>
            <a:off x="3930316" y="1047141"/>
            <a:ext cx="2878200" cy="671434"/>
          </a:xfrm>
          <a:prstGeom prst="wedgeRoundRectCallout">
            <a:avLst>
              <a:gd name="adj1" fmla="val -63578"/>
              <a:gd name="adj2" fmla="val -555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资源利用率最大化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3781440" y="3481659"/>
            <a:ext cx="2878200" cy="658079"/>
          </a:xfrm>
          <a:prstGeom prst="wedgeRoundRectCallout">
            <a:avLst>
              <a:gd name="adj1" fmla="val -73687"/>
              <a:gd name="adj2" fmla="val -260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数据传输速度慢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相关工作</a:t>
            </a:r>
            <a:r>
              <a:rPr lang="en-US" sz="3200">
                <a:latin typeface="华文中宋"/>
                <a:ea typeface="华文中宋"/>
              </a:rPr>
              <a:t>——PKTM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108000" y="1196640"/>
            <a:ext cx="8640720" cy="482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PKTM</a:t>
            </a:r>
            <a:r>
              <a:rPr lang="zh-CN" sz="2000" dirty="0">
                <a:latin typeface="华文楷体"/>
                <a:ea typeface="华文楷体"/>
              </a:rPr>
              <a:t>算法在</a:t>
            </a:r>
            <a:r>
              <a:rPr lang="zh-CN" sz="2400" b="1" dirty="0">
                <a:latin typeface="华文楷体"/>
                <a:ea typeface="华文楷体"/>
              </a:rPr>
              <a:t>分布式框架</a:t>
            </a:r>
            <a:r>
              <a:rPr lang="zh-CN" sz="2000" dirty="0">
                <a:latin typeface="华文楷体"/>
                <a:ea typeface="华文楷体"/>
              </a:rPr>
              <a:t>上的应用：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 dirty="0" err="1">
                <a:latin typeface="华文楷体"/>
                <a:ea typeface="华文楷体"/>
              </a:rPr>
              <a:t>Rizvandi</a:t>
            </a:r>
            <a:r>
              <a:rPr lang="zh-CN" sz="1600" dirty="0">
                <a:latin typeface="华文楷体"/>
                <a:ea typeface="华文楷体"/>
              </a:rPr>
              <a:t>介绍了</a:t>
            </a:r>
            <a:r>
              <a:rPr lang="en-US" sz="1600" dirty="0">
                <a:latin typeface="华文楷体"/>
                <a:ea typeface="华文楷体"/>
              </a:rPr>
              <a:t>PKTM</a:t>
            </a:r>
            <a:r>
              <a:rPr lang="zh-CN" sz="1600" dirty="0">
                <a:latin typeface="华文楷体"/>
                <a:ea typeface="华文楷体"/>
              </a:rPr>
              <a:t>在</a:t>
            </a:r>
            <a:r>
              <a:rPr lang="en-US" b="1" dirty="0">
                <a:latin typeface="华文楷体"/>
                <a:ea typeface="华文楷体"/>
              </a:rPr>
              <a:t>Hadoop</a:t>
            </a:r>
            <a:r>
              <a:rPr lang="zh-CN" b="1" dirty="0">
                <a:latin typeface="华文楷体"/>
                <a:ea typeface="华文楷体"/>
              </a:rPr>
              <a:t>上的改进</a:t>
            </a:r>
            <a:r>
              <a:rPr lang="zh-CN" sz="1600" dirty="0">
                <a:latin typeface="华文楷体"/>
                <a:ea typeface="华文楷体"/>
              </a:rPr>
              <a:t>，该文章只是单纯的实现了一个分布式版本，还有很大的提升空间；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PDCAT-2011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 dirty="0">
                <a:latin typeface="华文楷体"/>
                <a:ea typeface="华文楷体"/>
              </a:rPr>
              <a:t>Dai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Li</a:t>
            </a:r>
            <a:r>
              <a:rPr lang="zh-CN" sz="1600" dirty="0">
                <a:latin typeface="华文楷体"/>
                <a:ea typeface="华文楷体"/>
              </a:rPr>
              <a:t>提出了一个通过</a:t>
            </a:r>
            <a:r>
              <a:rPr lang="zh-CN" b="1" dirty="0">
                <a:latin typeface="华文楷体"/>
                <a:ea typeface="华文楷体"/>
              </a:rPr>
              <a:t>旅行时间获取偏移的速度模型</a:t>
            </a:r>
            <a:r>
              <a:rPr lang="zh-CN" sz="1600" dirty="0">
                <a:latin typeface="华文楷体"/>
                <a:ea typeface="华文楷体"/>
              </a:rPr>
              <a:t>的实际模型；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Computers &amp; Geosciences-2003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 dirty="0">
                <a:latin typeface="华文楷体"/>
                <a:ea typeface="华文楷体"/>
              </a:rPr>
              <a:t>Li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Wang</a:t>
            </a:r>
            <a:r>
              <a:rPr lang="zh-CN" sz="1600" dirty="0">
                <a:latin typeface="华文楷体"/>
                <a:ea typeface="华文楷体"/>
              </a:rPr>
              <a:t>改进了</a:t>
            </a:r>
            <a:r>
              <a:rPr lang="en-US" sz="1600" dirty="0">
                <a:latin typeface="华文楷体"/>
                <a:ea typeface="华文楷体"/>
              </a:rPr>
              <a:t>PKTM</a:t>
            </a:r>
            <a:r>
              <a:rPr lang="zh-CN" sz="1600" dirty="0">
                <a:latin typeface="华文楷体"/>
                <a:ea typeface="华文楷体"/>
              </a:rPr>
              <a:t>算法，减少了</a:t>
            </a:r>
            <a:r>
              <a:rPr lang="en-US" b="1" dirty="0">
                <a:latin typeface="华文楷体"/>
                <a:ea typeface="华文楷体"/>
              </a:rPr>
              <a:t>I/O</a:t>
            </a:r>
            <a:r>
              <a:rPr lang="zh-CN" b="1" dirty="0">
                <a:latin typeface="华文楷体"/>
                <a:ea typeface="华文楷体"/>
              </a:rPr>
              <a:t>带宽</a:t>
            </a:r>
            <a:r>
              <a:rPr lang="zh-CN" sz="1600" dirty="0">
                <a:latin typeface="华文楷体"/>
                <a:ea typeface="华文楷体"/>
              </a:rPr>
              <a:t>，提高了效率；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HPCS-2015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PKTM</a:t>
            </a:r>
            <a:r>
              <a:rPr lang="zh-CN" sz="2000" dirty="0">
                <a:latin typeface="华文楷体"/>
                <a:ea typeface="华文楷体"/>
              </a:rPr>
              <a:t>算法在</a:t>
            </a:r>
            <a:r>
              <a:rPr lang="zh-CN" sz="2400" b="1" dirty="0">
                <a:latin typeface="华文楷体"/>
                <a:ea typeface="华文楷体"/>
              </a:rPr>
              <a:t>并行算法</a:t>
            </a:r>
            <a:r>
              <a:rPr lang="zh-CN" sz="2000" dirty="0">
                <a:latin typeface="华文楷体"/>
                <a:ea typeface="华文楷体"/>
              </a:rPr>
              <a:t>上的应用：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>
                <a:latin typeface="华文楷体"/>
                <a:ea typeface="华文楷体"/>
              </a:rPr>
              <a:t>Zhang</a:t>
            </a:r>
            <a:r>
              <a:rPr lang="zh-CN" sz="1600" dirty="0">
                <a:latin typeface="华文楷体"/>
                <a:ea typeface="华文楷体"/>
              </a:rPr>
              <a:t>等人提供了在</a:t>
            </a:r>
            <a:r>
              <a:rPr lang="en-US" sz="1600" dirty="0">
                <a:latin typeface="华文楷体"/>
                <a:ea typeface="华文楷体"/>
              </a:rPr>
              <a:t>GPU</a:t>
            </a:r>
            <a:r>
              <a:rPr lang="zh-CN" sz="1600" dirty="0">
                <a:latin typeface="华文楷体"/>
                <a:ea typeface="华文楷体"/>
              </a:rPr>
              <a:t>上实现的</a:t>
            </a:r>
            <a:r>
              <a:rPr lang="en-US" sz="1600" dirty="0">
                <a:latin typeface="华文楷体"/>
                <a:ea typeface="华文楷体"/>
              </a:rPr>
              <a:t>KPSDM</a:t>
            </a:r>
            <a:r>
              <a:rPr lang="zh-CN" sz="1600" dirty="0">
                <a:latin typeface="华文楷体"/>
                <a:ea typeface="华文楷体"/>
              </a:rPr>
              <a:t>算法（该算法也是地质成像算法），使用并行计算，大大的缩短了运行时间；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SPE EUROPEC-2013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>
                <a:latin typeface="华文楷体"/>
                <a:ea typeface="华文楷体"/>
              </a:rPr>
              <a:t>Shi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Li</a:t>
            </a:r>
            <a:r>
              <a:rPr lang="zh-CN" sz="1600" dirty="0">
                <a:latin typeface="华文楷体"/>
                <a:ea typeface="华文楷体"/>
              </a:rPr>
              <a:t>用</a:t>
            </a:r>
            <a:r>
              <a:rPr lang="en-US" sz="1600" dirty="0">
                <a:latin typeface="华文楷体"/>
                <a:ea typeface="华文楷体"/>
              </a:rPr>
              <a:t>GPU</a:t>
            </a:r>
            <a:r>
              <a:rPr lang="zh-CN" sz="1600" dirty="0">
                <a:latin typeface="华文楷体"/>
                <a:ea typeface="华文楷体"/>
              </a:rPr>
              <a:t>的</a:t>
            </a:r>
            <a:r>
              <a:rPr lang="en-US" sz="1600" dirty="0">
                <a:latin typeface="华文楷体"/>
                <a:ea typeface="华文楷体"/>
              </a:rPr>
              <a:t>CUDA</a:t>
            </a:r>
            <a:r>
              <a:rPr lang="zh-CN" sz="1600" dirty="0">
                <a:latin typeface="华文楷体"/>
                <a:ea typeface="华文楷体"/>
              </a:rPr>
              <a:t>语言实现</a:t>
            </a:r>
            <a:r>
              <a:rPr lang="en-US" sz="1600" dirty="0">
                <a:latin typeface="华文楷体"/>
                <a:ea typeface="华文楷体"/>
              </a:rPr>
              <a:t>PKTM</a:t>
            </a:r>
            <a:r>
              <a:rPr lang="zh-CN" sz="1600" dirty="0">
                <a:latin typeface="华文楷体"/>
                <a:ea typeface="华文楷体"/>
              </a:rPr>
              <a:t>算法，大大提高了运行时间；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Computers &amp; Geosciences-2011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>
                <a:latin typeface="华文楷体"/>
                <a:ea typeface="华文楷体"/>
              </a:rPr>
              <a:t>Zhao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Dai</a:t>
            </a:r>
            <a:r>
              <a:rPr lang="zh-CN" sz="1600" dirty="0">
                <a:latin typeface="华文楷体"/>
                <a:ea typeface="华文楷体"/>
              </a:rPr>
              <a:t>则是在</a:t>
            </a:r>
            <a:r>
              <a:rPr lang="en-US" sz="1600" dirty="0">
                <a:latin typeface="华文楷体"/>
                <a:ea typeface="华文楷体"/>
              </a:rPr>
              <a:t>MPI</a:t>
            </a:r>
            <a:r>
              <a:rPr lang="zh-CN" sz="1600" dirty="0">
                <a:latin typeface="华文楷体"/>
                <a:ea typeface="华文楷体"/>
              </a:rPr>
              <a:t>上实现了</a:t>
            </a:r>
            <a:r>
              <a:rPr lang="en-US" sz="1600" dirty="0">
                <a:latin typeface="华文楷体"/>
                <a:ea typeface="华文楷体"/>
              </a:rPr>
              <a:t>PKTM</a:t>
            </a:r>
            <a:r>
              <a:rPr lang="zh-CN" sz="1600" dirty="0">
                <a:latin typeface="华文楷体"/>
                <a:ea typeface="华文楷体"/>
              </a:rPr>
              <a:t>算法</a:t>
            </a:r>
            <a:r>
              <a:rPr lang="zh-CN" altLang="en-US" sz="1600" dirty="0">
                <a:latin typeface="华文楷体"/>
                <a:ea typeface="华文楷体"/>
              </a:rPr>
              <a:t>；（</a:t>
            </a:r>
            <a:r>
              <a:rPr lang="en-US" altLang="zh-CN" sz="1600" b="1" dirty="0">
                <a:latin typeface="华文楷体"/>
                <a:ea typeface="华文楷体"/>
              </a:rPr>
              <a:t>CSSE-2008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</p:txBody>
      </p:sp>
      <p:sp>
        <p:nvSpPr>
          <p:cNvPr id="183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117D6E93-5D4F-44F6-8444-C097C7EFA9E9}" type="slidenum">
              <a:rPr lang="en-US" sz="1600">
                <a:latin typeface="Arial"/>
              </a:rPr>
              <a:t>17</a:t>
            </a:fld>
            <a:endParaRPr/>
          </a:p>
        </p:txBody>
      </p:sp>
      <p:sp>
        <p:nvSpPr>
          <p:cNvPr id="184" name="CustomShape 4"/>
          <p:cNvSpPr/>
          <p:nvPr/>
        </p:nvSpPr>
        <p:spPr>
          <a:xfrm>
            <a:off x="5724720" y="831273"/>
            <a:ext cx="3024000" cy="736772"/>
          </a:xfrm>
          <a:prstGeom prst="wedgeRoundRectCallout">
            <a:avLst>
              <a:gd name="adj1" fmla="val -71688"/>
              <a:gd name="adj2" fmla="val 3387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Hadoop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上的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PKTM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算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法运行效率不高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5652360" y="4596938"/>
            <a:ext cx="3168720" cy="1150920"/>
          </a:xfrm>
          <a:prstGeom prst="wedgeRoundRectCallout">
            <a:avLst>
              <a:gd name="adj1" fmla="val -54412"/>
              <a:gd name="adj2" fmla="val -7373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GPU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版本的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PKTM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算法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稳定性不够，容易出错，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不适合大数据输入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6485FA7-D7CB-42C9-98FD-08EA9A038439}" type="slidenum">
              <a:rPr lang="en-US" sz="1600">
                <a:latin typeface="Arial"/>
              </a:rPr>
              <a:t>18</a:t>
            </a:fld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35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6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 dirty="0"/>
          </a:p>
        </p:txBody>
      </p:sp>
      <p:sp>
        <p:nvSpPr>
          <p:cNvPr id="36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36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 dirty="0"/>
          </a:p>
        </p:txBody>
      </p:sp>
      <p:sp>
        <p:nvSpPr>
          <p:cNvPr id="36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 dirty="0"/>
          </a:p>
        </p:txBody>
      </p:sp>
      <p:sp>
        <p:nvSpPr>
          <p:cNvPr id="36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273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E1451A-4BBD-4212-80D0-601A889C9080}" type="slidenum">
              <a:rPr lang="en-US" sz="1600">
                <a:latin typeface="Arial"/>
              </a:rPr>
              <a:t>19</a:t>
            </a:fld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研究工作</a:t>
            </a:r>
            <a:endParaRPr dirty="0"/>
          </a:p>
        </p:txBody>
      </p:sp>
      <p:sp>
        <p:nvSpPr>
          <p:cNvPr id="2" name="圆角矩形 1"/>
          <p:cNvSpPr/>
          <p:nvPr/>
        </p:nvSpPr>
        <p:spPr>
          <a:xfrm>
            <a:off x="2435628" y="1738997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提出一种基于人工鱼群算法的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资源调度器</a:t>
            </a:r>
            <a:endParaRPr lang="zh-CN" altLang="en-US" sz="2000" b="1" dirty="0"/>
          </a:p>
        </p:txBody>
      </p:sp>
      <p:sp>
        <p:nvSpPr>
          <p:cNvPr id="14" name="圆角矩形 13"/>
          <p:cNvSpPr/>
          <p:nvPr/>
        </p:nvSpPr>
        <p:spPr>
          <a:xfrm>
            <a:off x="2435628" y="3088430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提出基于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RDMA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传输协议的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平台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Shuffle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算法改进</a:t>
            </a:r>
            <a:endParaRPr lang="zh-CN" altLang="en-US" sz="2000" b="1" dirty="0"/>
          </a:p>
        </p:txBody>
      </p:sp>
      <p:sp>
        <p:nvSpPr>
          <p:cNvPr id="15" name="圆角矩形 14"/>
          <p:cNvSpPr/>
          <p:nvPr/>
        </p:nvSpPr>
        <p:spPr>
          <a:xfrm>
            <a:off x="2435628" y="4437863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实现基于改进的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平台的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PKTM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系统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D97BDB5D-9494-4175-B551-5F5D862BDF9D}" type="slidenum">
              <a:rPr lang="en-US" sz="1600">
                <a:latin typeface="Arial"/>
              </a:rPr>
              <a:t>2</a:t>
            </a:fld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 dirty="0"/>
          </a:p>
        </p:txBody>
      </p:sp>
      <p:sp>
        <p:nvSpPr>
          <p:cNvPr id="101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 dirty="0"/>
          </a:p>
        </p:txBody>
      </p:sp>
      <p:sp>
        <p:nvSpPr>
          <p:cNvPr id="102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 dirty="0"/>
          </a:p>
        </p:txBody>
      </p:sp>
      <p:sp>
        <p:nvSpPr>
          <p:cNvPr id="103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 dirty="0"/>
          </a:p>
        </p:txBody>
      </p:sp>
      <p:sp>
        <p:nvSpPr>
          <p:cNvPr id="104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 dirty="0"/>
          </a:p>
        </p:txBody>
      </p:sp>
      <p:sp>
        <p:nvSpPr>
          <p:cNvPr id="105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E1451A-4BBD-4212-80D0-601A889C9080}" type="slidenum">
              <a:rPr lang="en-US" sz="1600">
                <a:latin typeface="Arial"/>
              </a:rPr>
              <a:t>20</a:t>
            </a:fld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研究工作</a:t>
            </a:r>
            <a:endParaRPr dirty="0"/>
          </a:p>
        </p:txBody>
      </p:sp>
      <p:sp>
        <p:nvSpPr>
          <p:cNvPr id="2" name="圆角矩形 1"/>
          <p:cNvSpPr/>
          <p:nvPr/>
        </p:nvSpPr>
        <p:spPr>
          <a:xfrm>
            <a:off x="2410690" y="2902779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提出一种基于人工鱼群算法的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资源调度器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67641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971394" y="29682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基于人工鱼群算法的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资源调度器</a:t>
            </a:r>
            <a:endParaRPr lang="zh-CN" altLang="en-US" sz="2400" b="1" dirty="0"/>
          </a:p>
        </p:txBody>
      </p:sp>
      <p:pic>
        <p:nvPicPr>
          <p:cNvPr id="198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691840" cy="2236680"/>
          </a:xfrm>
          <a:prstGeom prst="rect">
            <a:avLst/>
          </a:prstGeom>
          <a:ln>
            <a:noFill/>
          </a:ln>
        </p:spPr>
      </p:pic>
      <p:sp>
        <p:nvSpPr>
          <p:cNvPr id="199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35A66D0-8D46-4CB9-8C19-54BEC7D1F728}" type="slidenum">
              <a:rPr lang="en-US" sz="1600">
                <a:latin typeface="Arial"/>
              </a:rPr>
              <a:t>21</a:t>
            </a:fld>
            <a:endParaRPr/>
          </a:p>
        </p:txBody>
      </p:sp>
      <p:pic>
        <p:nvPicPr>
          <p:cNvPr id="200" name="图片 7"/>
          <p:cNvPicPr/>
          <p:nvPr/>
        </p:nvPicPr>
        <p:blipFill>
          <a:blip r:embed="rId3"/>
          <a:stretch/>
        </p:blipFill>
        <p:spPr>
          <a:xfrm>
            <a:off x="157740" y="3429000"/>
            <a:ext cx="6046920" cy="3251160"/>
          </a:xfrm>
          <a:prstGeom prst="rect">
            <a:avLst/>
          </a:prstGeom>
          <a:ln>
            <a:noFill/>
          </a:ln>
        </p:spPr>
      </p:pic>
      <p:sp>
        <p:nvSpPr>
          <p:cNvPr id="201" name="CustomShape 3"/>
          <p:cNvSpPr/>
          <p:nvPr/>
        </p:nvSpPr>
        <p:spPr>
          <a:xfrm>
            <a:off x="3995640" y="981000"/>
            <a:ext cx="1800360" cy="503280"/>
          </a:xfrm>
          <a:prstGeom prst="wedgeRoundRectCallout">
            <a:avLst>
              <a:gd name="adj1" fmla="val -25450"/>
              <a:gd name="adj2" fmla="val 77365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任务</a:t>
            </a:r>
            <a:r>
              <a:rPr lang="en-US" sz="2000" b="1" dirty="0" err="1">
                <a:solidFill>
                  <a:schemeClr val="tx1"/>
                </a:solidFill>
                <a:latin typeface="华文中宋"/>
                <a:ea typeface="华文中宋"/>
              </a:rPr>
              <a:t>i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开始时间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5796000" y="2133720"/>
            <a:ext cx="1800360" cy="503280"/>
          </a:xfrm>
          <a:prstGeom prst="wedgeRoundRectCallout">
            <a:avLst>
              <a:gd name="adj1" fmla="val -90554"/>
              <a:gd name="adj2" fmla="val -8450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任务</a:t>
            </a:r>
            <a:r>
              <a:rPr lang="en-US" sz="2000" b="1" dirty="0" err="1">
                <a:solidFill>
                  <a:schemeClr val="tx1"/>
                </a:solidFill>
                <a:latin typeface="华文中宋"/>
                <a:ea typeface="华文中宋"/>
              </a:rPr>
              <a:t>i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运行时间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6426360" y="2925720"/>
            <a:ext cx="1800000" cy="787320"/>
          </a:xfrm>
          <a:prstGeom prst="wedgeRoundRectCallout">
            <a:avLst>
              <a:gd name="adj1" fmla="val -35149"/>
              <a:gd name="adj2" fmla="val -7686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任务运行时间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难以预测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11280" y="1288080"/>
            <a:ext cx="6650802" cy="772560"/>
            <a:chOff x="2411280" y="1288080"/>
            <a:chExt cx="6650802" cy="772560"/>
          </a:xfrm>
        </p:grpSpPr>
        <p:sp>
          <p:nvSpPr>
            <p:cNvPr id="204" name="CustomShape 6"/>
            <p:cNvSpPr/>
            <p:nvPr/>
          </p:nvSpPr>
          <p:spPr>
            <a:xfrm>
              <a:off x="2411280" y="1557000"/>
              <a:ext cx="3959640" cy="503640"/>
            </a:xfrm>
            <a:prstGeom prst="rect">
              <a:avLst/>
            </a:prstGeom>
            <a:noFill/>
            <a:ln w="5724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7"/>
            <p:cNvSpPr/>
            <p:nvPr/>
          </p:nvSpPr>
          <p:spPr>
            <a:xfrm>
              <a:off x="7082442" y="1288080"/>
              <a:ext cx="1979640" cy="753120"/>
            </a:xfrm>
            <a:prstGeom prst="wedgeRoundRectCallout">
              <a:avLst>
                <a:gd name="adj1" fmla="val -78361"/>
                <a:gd name="adj2" fmla="val 15411"/>
                <a:gd name="adj3" fmla="val 16667"/>
              </a:avLst>
            </a:prstGeom>
            <a:solidFill>
              <a:srgbClr val="FFC000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</a:pPr>
              <a:r>
                <a:rPr lang="zh-CN" sz="20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最理想的优化</a:t>
              </a:r>
              <a:endParaRPr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sz="20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函数，不够实用</a:t>
              </a:r>
              <a:endParaRPr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 2"/>
              <p:cNvSpPr/>
              <p:nvPr/>
            </p:nvSpPr>
            <p:spPr>
              <a:xfrm>
                <a:off x="5611088" y="4001760"/>
                <a:ext cx="2942708" cy="63072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𝒎𝒆𝒎𝒐𝒓𝒚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𝒕𝒊𝒎𝒆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圆角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088" y="4001760"/>
                <a:ext cx="2942708" cy="63072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202" grpId="0" animBg="1"/>
      <p:bldP spid="203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1042920" y="33246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2400" b="1" dirty="0">
                <a:latin typeface="华文中宋"/>
                <a:ea typeface="华文中宋"/>
              </a:rPr>
              <a:t>基于人工鱼群算法的</a:t>
            </a:r>
            <a:r>
              <a:rPr lang="en-US" altLang="zh-CN" sz="2400" b="1" dirty="0">
                <a:latin typeface="华文中宋"/>
                <a:ea typeface="华文中宋"/>
              </a:rPr>
              <a:t>YARN</a:t>
            </a:r>
            <a:r>
              <a:rPr lang="zh-CN" altLang="en-US" sz="2400" b="1" dirty="0">
                <a:latin typeface="华文中宋"/>
                <a:ea typeface="华文中宋"/>
              </a:rPr>
              <a:t>资源调度器</a:t>
            </a:r>
          </a:p>
        </p:txBody>
      </p:sp>
      <p:sp>
        <p:nvSpPr>
          <p:cNvPr id="215" name="TextShape 2"/>
          <p:cNvSpPr txBox="1"/>
          <p:nvPr/>
        </p:nvSpPr>
        <p:spPr>
          <a:xfrm>
            <a:off x="108000" y="1196640"/>
            <a:ext cx="3959280" cy="237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资源调度器架构图：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endParaRPr/>
          </a:p>
        </p:txBody>
      </p:sp>
      <p:sp>
        <p:nvSpPr>
          <p:cNvPr id="21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E285C56-8B20-435C-A5F1-77CFDAAF0D7A}" type="slidenum">
              <a:rPr lang="en-US" sz="1600">
                <a:latin typeface="Arial"/>
              </a:rPr>
              <a:t>22</a:t>
            </a:fld>
            <a:endParaRPr/>
          </a:p>
        </p:txBody>
      </p:sp>
      <p:pic>
        <p:nvPicPr>
          <p:cNvPr id="217" name="图片 5"/>
          <p:cNvPicPr/>
          <p:nvPr/>
        </p:nvPicPr>
        <p:blipFill>
          <a:blip r:embed="rId2"/>
          <a:stretch/>
        </p:blipFill>
        <p:spPr>
          <a:xfrm>
            <a:off x="295200" y="1628640"/>
            <a:ext cx="5834160" cy="5040360"/>
          </a:xfrm>
          <a:prstGeom prst="rect">
            <a:avLst/>
          </a:prstGeom>
          <a:ln>
            <a:noFill/>
          </a:ln>
        </p:spPr>
      </p:pic>
      <p:sp>
        <p:nvSpPr>
          <p:cNvPr id="218" name="CustomShape 4"/>
          <p:cNvSpPr/>
          <p:nvPr/>
        </p:nvSpPr>
        <p:spPr>
          <a:xfrm>
            <a:off x="3059280" y="3004953"/>
            <a:ext cx="1728360" cy="503640"/>
          </a:xfrm>
          <a:prstGeom prst="rect">
            <a:avLst/>
          </a:prstGeom>
          <a:noFill/>
          <a:ln w="57240">
            <a:solidFill>
              <a:srgbClr val="33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" name="组合 2"/>
          <p:cNvGrpSpPr/>
          <p:nvPr/>
        </p:nvGrpSpPr>
        <p:grpSpPr>
          <a:xfrm>
            <a:off x="4786920" y="2095380"/>
            <a:ext cx="2569844" cy="829260"/>
            <a:chOff x="4786920" y="2095380"/>
            <a:chExt cx="2569844" cy="829260"/>
          </a:xfrm>
        </p:grpSpPr>
        <p:cxnSp>
          <p:nvCxnSpPr>
            <p:cNvPr id="219" name="Line 5"/>
            <p:cNvCxnSpPr/>
            <p:nvPr/>
          </p:nvCxnSpPr>
          <p:spPr>
            <a:xfrm flipH="1">
              <a:off x="4786920" y="2428773"/>
              <a:ext cx="1015364" cy="495867"/>
            </a:xfrm>
            <a:prstGeom prst="straightConnector1">
              <a:avLst/>
            </a:prstGeom>
            <a:ln w="28440">
              <a:solidFill>
                <a:srgbClr val="3366FF"/>
              </a:solidFill>
              <a:miter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CustomShape 6"/>
                <p:cNvSpPr/>
                <p:nvPr/>
              </p:nvSpPr>
              <p:spPr>
                <a:xfrm>
                  <a:off x="5850360" y="2095380"/>
                  <a:ext cx="1506404" cy="459720"/>
                </a:xfrm>
                <a:prstGeom prst="rect">
                  <a:avLst/>
                </a:prstGeom>
                <a:solidFill>
                  <a:srgbClr val="00B050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90000" tIns="46800" rIns="90000" bIns="46800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𝒎𝒆𝒎𝒐𝒓𝒚</m:t>
                            </m:r>
                          </m:sub>
                        </m:sSub>
                      </m:oMath>
                    </m:oMathPara>
                  </a14:m>
                  <a:endParaRPr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CustomShap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360" y="2095380"/>
                  <a:ext cx="1506404" cy="4597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1" name="CustomShape 7"/>
          <p:cNvSpPr/>
          <p:nvPr/>
        </p:nvSpPr>
        <p:spPr>
          <a:xfrm>
            <a:off x="4804626" y="3140280"/>
            <a:ext cx="1152720" cy="504720"/>
          </a:xfrm>
          <a:prstGeom prst="rect">
            <a:avLst/>
          </a:prstGeom>
          <a:noFill/>
          <a:ln w="57240">
            <a:solidFill>
              <a:srgbClr val="33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" name="组合 3"/>
          <p:cNvGrpSpPr/>
          <p:nvPr/>
        </p:nvGrpSpPr>
        <p:grpSpPr>
          <a:xfrm>
            <a:off x="5956986" y="2932920"/>
            <a:ext cx="1748912" cy="460080"/>
            <a:chOff x="5956986" y="2932920"/>
            <a:chExt cx="1748912" cy="460080"/>
          </a:xfrm>
        </p:grpSpPr>
        <p:cxnSp>
          <p:nvCxnSpPr>
            <p:cNvPr id="222" name="Line 8"/>
            <p:cNvCxnSpPr>
              <a:endCxn id="221" idx="3"/>
            </p:cNvCxnSpPr>
            <p:nvPr/>
          </p:nvCxnSpPr>
          <p:spPr>
            <a:xfrm flipH="1">
              <a:off x="5956986" y="3248280"/>
              <a:ext cx="504000" cy="144720"/>
            </a:xfrm>
            <a:prstGeom prst="straightConnector1">
              <a:avLst/>
            </a:prstGeom>
            <a:ln w="28440">
              <a:solidFill>
                <a:srgbClr val="3366FF"/>
              </a:solidFill>
              <a:miter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CustomShape 9"/>
                <p:cNvSpPr/>
                <p:nvPr/>
              </p:nvSpPr>
              <p:spPr>
                <a:xfrm>
                  <a:off x="6539630" y="2932920"/>
                  <a:ext cx="1166268" cy="459720"/>
                </a:xfrm>
                <a:prstGeom prst="rect">
                  <a:avLst/>
                </a:prstGeom>
                <a:solidFill>
                  <a:srgbClr val="00B050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90000" tIns="46800" rIns="90000" bIns="46800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𝒕𝒊𝒎𝒆</m:t>
                            </m:r>
                          </m:sub>
                        </m:sSub>
                      </m:oMath>
                    </m:oMathPara>
                  </a14:m>
                  <a:endParaRPr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3" name="Custom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9630" y="2932920"/>
                  <a:ext cx="1166268" cy="4597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基于</a:t>
            </a:r>
            <a:r>
              <a:rPr lang="en-US" sz="3200" b="1" dirty="0">
                <a:latin typeface="华文中宋"/>
                <a:ea typeface="华文中宋"/>
              </a:rPr>
              <a:t>Memory</a:t>
            </a:r>
            <a:r>
              <a:rPr lang="zh-CN" altLang="en-US" sz="3200" b="1" dirty="0">
                <a:latin typeface="华文中宋"/>
                <a:ea typeface="华文中宋"/>
              </a:rPr>
              <a:t>的目标函数设计</a:t>
            </a:r>
            <a:endParaRPr sz="3200" b="1" dirty="0"/>
          </a:p>
        </p:txBody>
      </p:sp>
      <p:pic>
        <p:nvPicPr>
          <p:cNvPr id="207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691840" cy="4827240"/>
          </a:xfrm>
          <a:prstGeom prst="rect">
            <a:avLst/>
          </a:prstGeom>
          <a:ln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CA6394C1-90B0-4ADE-8D2D-A948E2723741}" type="slidenum">
              <a:rPr lang="en-US" sz="1600">
                <a:latin typeface="Arial"/>
              </a:rPr>
              <a:t>23</a:t>
            </a:fld>
            <a:endParaRPr/>
          </a:p>
        </p:txBody>
      </p:sp>
      <p:sp>
        <p:nvSpPr>
          <p:cNvPr id="209" name="CustomShape 3"/>
          <p:cNvSpPr/>
          <p:nvPr/>
        </p:nvSpPr>
        <p:spPr>
          <a:xfrm>
            <a:off x="4788000" y="2331867"/>
            <a:ext cx="2665440" cy="647640"/>
          </a:xfrm>
          <a:prstGeom prst="wedgeRoundRectCallout">
            <a:avLst>
              <a:gd name="adj1" fmla="val -83207"/>
              <a:gd name="adj2" fmla="val -47884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多背包（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MKP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）问题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" name="图片 5"/>
          <p:cNvPicPr/>
          <p:nvPr/>
        </p:nvPicPr>
        <p:blipFill>
          <a:blip r:embed="rId3"/>
          <a:stretch/>
        </p:blipFill>
        <p:spPr>
          <a:xfrm>
            <a:off x="2369123" y="3084023"/>
            <a:ext cx="4959623" cy="3658058"/>
          </a:xfrm>
          <a:prstGeom prst="rect">
            <a:avLst/>
          </a:prstGeom>
          <a:ln>
            <a:noFill/>
          </a:ln>
        </p:spPr>
      </p:pic>
      <p:sp>
        <p:nvSpPr>
          <p:cNvPr id="9" name="CustomShape 3"/>
          <p:cNvSpPr/>
          <p:nvPr/>
        </p:nvSpPr>
        <p:spPr>
          <a:xfrm>
            <a:off x="6421844" y="4310309"/>
            <a:ext cx="2665440" cy="647640"/>
          </a:xfrm>
          <a:prstGeom prst="wedgeRoundRectCallout">
            <a:avLst>
              <a:gd name="adj1" fmla="val -60752"/>
              <a:gd name="adj2" fmla="val 58650"/>
              <a:gd name="adj3" fmla="val 16667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MKP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模型的优越性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基于</a:t>
            </a:r>
            <a:r>
              <a:rPr lang="en-US" altLang="zh-CN" sz="3200" b="1" dirty="0">
                <a:latin typeface="华文中宋"/>
                <a:ea typeface="华文中宋"/>
              </a:rPr>
              <a:t>Memory</a:t>
            </a:r>
            <a:r>
              <a:rPr lang="zh-CN" altLang="en-US" sz="3200" b="1" dirty="0">
                <a:latin typeface="华文中宋"/>
                <a:ea typeface="华文中宋"/>
              </a:rPr>
              <a:t>的目标函数设计</a:t>
            </a:r>
            <a:endParaRPr lang="zh-CN" altLang="en-US" sz="3200" b="1" dirty="0"/>
          </a:p>
        </p:txBody>
      </p:sp>
      <p:sp>
        <p:nvSpPr>
          <p:cNvPr id="22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98FC9FF-F5BC-4E87-8508-B13B9FC7AC67}" type="slidenum">
              <a:rPr lang="en-US" sz="1600">
                <a:latin typeface="Arial"/>
              </a:rPr>
              <a:t>24</a:t>
            </a:fld>
            <a:endParaRPr/>
          </a:p>
        </p:txBody>
      </p:sp>
      <p:pic>
        <p:nvPicPr>
          <p:cNvPr id="228" name="内容占位符 2"/>
          <p:cNvPicPr/>
          <p:nvPr/>
        </p:nvPicPr>
        <p:blipFill>
          <a:blip r:embed="rId2"/>
          <a:stretch/>
        </p:blipFill>
        <p:spPr>
          <a:xfrm>
            <a:off x="151003" y="1230840"/>
            <a:ext cx="4535640" cy="3816360"/>
          </a:xfrm>
          <a:prstGeom prst="rect">
            <a:avLst/>
          </a:prstGeom>
          <a:ln>
            <a:noFill/>
          </a:ln>
        </p:spPr>
      </p:pic>
      <p:sp>
        <p:nvSpPr>
          <p:cNvPr id="229" name="CustomShape 4"/>
          <p:cNvSpPr/>
          <p:nvPr/>
        </p:nvSpPr>
        <p:spPr>
          <a:xfrm>
            <a:off x="4686643" y="2147629"/>
            <a:ext cx="3168360" cy="1260589"/>
          </a:xfrm>
          <a:prstGeom prst="wedgeRoundRectCallout">
            <a:avLst>
              <a:gd name="adj1" fmla="val -84851"/>
              <a:gd name="adj2" fmla="val -16969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1.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自定义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task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的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value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值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2.</a:t>
            </a:r>
            <a:r>
              <a:rPr lang="zh-CN" alt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点积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组合成一维资源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3.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参数区分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tasks</a:t>
            </a:r>
            <a:r>
              <a:rPr lang="zh-CN" alt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种类</a:t>
            </a:r>
            <a:endParaRPr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stomShape 4"/>
              <p:cNvSpPr/>
              <p:nvPr/>
            </p:nvSpPr>
            <p:spPr>
              <a:xfrm>
                <a:off x="4686643" y="1335633"/>
                <a:ext cx="3116237" cy="561796"/>
              </a:xfrm>
              <a:prstGeom prst="wedgeRoundRectCallout">
                <a:avLst>
                  <a:gd name="adj1" fmla="val -70801"/>
                  <a:gd name="adj2" fmla="val 30004"/>
                  <a:gd name="adj3" fmla="val 16667"/>
                </a:avLst>
              </a:prstGeom>
              <a:solidFill>
                <a:srgbClr val="00B050"/>
              </a:solidFill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任务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/>
                          </a:rPr>
                          <m:t>𝒕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是否分配到节点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sz="2000" b="1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" name="CustomShap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643" y="1335633"/>
                <a:ext cx="3116237" cy="561796"/>
              </a:xfrm>
              <a:prstGeom prst="wedgeRoundRectCallout">
                <a:avLst>
                  <a:gd name="adj1" fmla="val -70801"/>
                  <a:gd name="adj2" fmla="val 30004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 2"/>
          <p:cNvSpPr/>
          <p:nvPr/>
        </p:nvSpPr>
        <p:spPr>
          <a:xfrm>
            <a:off x="798023" y="2842951"/>
            <a:ext cx="3266902" cy="176229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基于</a:t>
            </a:r>
            <a:r>
              <a:rPr lang="en-US" altLang="zh-CN" sz="3200" b="1" dirty="0">
                <a:latin typeface="华文中宋"/>
                <a:ea typeface="华文中宋"/>
              </a:rPr>
              <a:t>Time</a:t>
            </a:r>
            <a:r>
              <a:rPr lang="zh-CN" altLang="en-US" sz="3200" b="1" dirty="0">
                <a:latin typeface="华文中宋"/>
                <a:ea typeface="华文中宋"/>
              </a:rPr>
              <a:t>的目标函数设计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Shape 2"/>
              <p:cNvSpPr txBox="1"/>
              <p:nvPr/>
            </p:nvSpPr>
            <p:spPr>
              <a:xfrm>
                <a:off x="108000" y="1196640"/>
                <a:ext cx="8640720" cy="28100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buSzPct val="70000"/>
                  <a:buFont typeface="Wingdings" charset="2"/>
                  <a:buChar char=""/>
                </a:pP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Time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目标函数设计：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  <a:ea typeface="华文楷体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ea typeface="华文楷体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华文楷体"/>
                          </a:rPr>
                          <m:t>𝒕𝒊𝒎𝒆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b="1" dirty="0">
                  <a:latin typeface="华文楷体" panose="02010600040101010101" pitchFamily="2" charset="-122"/>
                </a:endParaRPr>
              </a:p>
              <a:p>
                <a:pPr lvl="1">
                  <a:buSzPct val="70000"/>
                  <a:buFont typeface="Wingdings" charset="2"/>
                  <a:buChar char=""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AM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任务运行：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am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en-US" altLang="zh-CN" dirty="0">
                  <a:latin typeface="华文楷体" panose="02010600040101010101" pitchFamily="2" charset="-122"/>
                </a:endParaRPr>
              </a:p>
              <a:p>
                <a:pPr lvl="1">
                  <a:buSzPct val="70000"/>
                  <a:buFont typeface="Wingdings" charset="2"/>
                  <a:buChar char=""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Map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任务运行：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i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𝑚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𝑚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b="0" dirty="0">
                  <a:latin typeface="华文楷体" panose="02010600040101010101" pitchFamily="2" charset="-122"/>
                  <a:ea typeface="华文中宋" panose="02010600040101010101" pitchFamily="2" charset="-122"/>
                </a:endParaRPr>
              </a:p>
              <a:p>
                <a:pPr lvl="1">
                  <a:buSzPct val="70000"/>
                  <a:buFont typeface="Wingdings" charset="2"/>
                  <a:buChar char=""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Reduce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任务运行：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i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𝑟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sup>
                    </m:sSub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𝑚</m:t>
                            </m:r>
                          </m:sup>
                        </m:sSub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𝑚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</m:t>
                    </m:r>
                  </m:oMath>
                </a14:m>
                <a:endParaRPr lang="en-US" altLang="zh-CN" b="0" dirty="0">
                  <a:latin typeface="华文楷体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182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0" y="1196640"/>
                <a:ext cx="8640720" cy="2810095"/>
              </a:xfrm>
              <a:prstGeom prst="rect">
                <a:avLst/>
              </a:prstGeom>
              <a:blipFill>
                <a:blip r:embed="rId2"/>
                <a:stretch>
                  <a:fillRect l="-141" t="-8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117D6E93-5D4F-44F6-8444-C097C7EFA9E9}" type="slidenum">
              <a:rPr lang="en-US" sz="1600">
                <a:latin typeface="Arial"/>
              </a:rPr>
              <a:t>25</a:t>
            </a:fld>
            <a:endParaRPr/>
          </a:p>
        </p:txBody>
      </p:sp>
      <p:sp>
        <p:nvSpPr>
          <p:cNvPr id="7" name="CustomShape 3"/>
          <p:cNvSpPr/>
          <p:nvPr/>
        </p:nvSpPr>
        <p:spPr>
          <a:xfrm>
            <a:off x="5852455" y="1826165"/>
            <a:ext cx="2751218" cy="1152360"/>
          </a:xfrm>
          <a:prstGeom prst="wedgeRoundRectCallout">
            <a:avLst>
              <a:gd name="adj1" fmla="val -67565"/>
              <a:gd name="adj2" fmla="val 5512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 A</a:t>
            </a:r>
            <a:r>
              <a:rPr 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代表已经分配任务数目</a:t>
            </a:r>
            <a:endParaRPr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R</a:t>
            </a:r>
            <a:r>
              <a:rPr 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代表任务价值</a:t>
            </a:r>
            <a:endParaRPr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 T</a:t>
            </a:r>
            <a:r>
              <a:rPr 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代表所有任务数目</a:t>
            </a:r>
            <a:endParaRPr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4. O</a:t>
            </a:r>
            <a:r>
              <a:rPr 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代表正在运行任务数目</a:t>
            </a:r>
            <a:endParaRPr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576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基于</a:t>
            </a:r>
            <a:r>
              <a:rPr lang="en-US" altLang="zh-CN" sz="3200" b="1" dirty="0">
                <a:latin typeface="华文中宋"/>
                <a:ea typeface="华文中宋"/>
              </a:rPr>
              <a:t>Time</a:t>
            </a:r>
            <a:r>
              <a:rPr lang="zh-CN" altLang="en-US" sz="3200" b="1" dirty="0">
                <a:latin typeface="华文中宋"/>
                <a:ea typeface="华文中宋"/>
              </a:rPr>
              <a:t>的目标函数设计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Shape 2"/>
              <p:cNvSpPr txBox="1"/>
              <p:nvPr/>
            </p:nvSpPr>
            <p:spPr>
              <a:xfrm>
                <a:off x="108000" y="1196640"/>
                <a:ext cx="8640720" cy="28100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buSzPct val="70000"/>
                  <a:buFont typeface="Wingdings" charset="2"/>
                  <a:buChar char=""/>
                </a:pP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Time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目标函数设计：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1" i="1" smtClean="0">
                            <a:latin typeface="Cambria Math" panose="02040503050406030204" pitchFamily="18" charset="0"/>
                            <a:ea typeface="华文楷体"/>
                          </a:rPr>
                        </m:ctrlPr>
                      </m:sSubPr>
                      <m:e>
                        <m:r>
                          <a:rPr lang="zh-CN" altLang="en-US" sz="2000" b="1" i="1" smtClean="0">
                            <a:latin typeface="Cambria Math" panose="02040503050406030204" pitchFamily="18" charset="0"/>
                            <a:ea typeface="华文楷体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华文楷体"/>
                          </a:rPr>
                          <m:t>𝒕𝒊𝒎𝒆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1" dirty="0">
                  <a:latin typeface="华文楷体" panose="02010600040101010101" pitchFamily="2" charset="-122"/>
                </a:endParaRPr>
              </a:p>
              <a:p>
                <a:pPr lvl="1">
                  <a:buSzPct val="70000"/>
                  <a:buFont typeface="Wingdings" charset="2"/>
                  <a:buChar char=""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AM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任务运行：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am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en-US" altLang="zh-CN" sz="1600" dirty="0">
                  <a:latin typeface="华文楷体" panose="02010600040101010101" pitchFamily="2" charset="-122"/>
                </a:endParaRPr>
              </a:p>
              <a:p>
                <a:pPr lvl="1">
                  <a:buSzPct val="70000"/>
                  <a:buFont typeface="Wingdings" charset="2"/>
                  <a:buChar char=""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Map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任务运行：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i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𝑚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𝑚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1600" b="0" dirty="0">
                  <a:latin typeface="华文楷体" panose="02010600040101010101" pitchFamily="2" charset="-122"/>
                  <a:ea typeface="华文中宋" panose="02010600040101010101" pitchFamily="2" charset="-122"/>
                </a:endParaRPr>
              </a:p>
              <a:p>
                <a:pPr lvl="1">
                  <a:buSzPct val="70000"/>
                  <a:buFont typeface="Wingdings" charset="2"/>
                  <a:buChar char=""/>
                </a:pPr>
                <a:r>
                  <a:rPr lang="en-US" altLang="zh-CN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Reduce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任务运行：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i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𝑟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sup>
                    </m:sSubSup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𝑚</m:t>
                            </m:r>
                          </m:sup>
                        </m:sSubSup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𝑚</m:t>
                            </m:r>
                          </m:sup>
                        </m:sSub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</m:t>
                    </m:r>
                  </m:oMath>
                </a14:m>
                <a:endParaRPr lang="en-US" altLang="zh-CN" sz="1600" b="0" dirty="0">
                  <a:latin typeface="华文楷体" panose="02010600040101010101" pitchFamily="2" charset="-122"/>
                  <a:ea typeface="华文中宋" panose="02010600040101010101" pitchFamily="2" charset="-122"/>
                </a:endParaRPr>
              </a:p>
              <a:p>
                <a:pPr lvl="1">
                  <a:buSzPct val="70000"/>
                  <a:buFont typeface="Wingdings" charset="2"/>
                  <a:buChar char=""/>
                </a:pPr>
                <a:r>
                  <a:rPr lang="en-US" altLang="zh-CN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Adaptive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分析</a:t>
                </a:r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𝒂𝒅𝒂𝒑𝒕𝒊𝒗𝒆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>
                  <a:buSzPct val="70000"/>
                  <a:buFont typeface="Wingdings" charset="2"/>
                  <a:buChar char=""/>
                </a:pPr>
                <a:r>
                  <a:rPr lang="en-US" altLang="zh-CN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task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初始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  <a:p>
                <a:pPr lvl="2">
                  <a:buSzPct val="70000"/>
                  <a:buFont typeface="Wingdings" charset="2"/>
                  <a:buChar char=""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同种类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task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时间预测</a:t>
                </a:r>
              </a:p>
            </p:txBody>
          </p:sp>
        </mc:Choice>
        <mc:Fallback>
          <p:sp>
            <p:nvSpPr>
              <p:cNvPr id="182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0" y="1196640"/>
                <a:ext cx="8640720" cy="2810095"/>
              </a:xfrm>
              <a:prstGeom prst="rect">
                <a:avLst/>
              </a:prstGeom>
              <a:blipFill>
                <a:blip r:embed="rId2"/>
                <a:stretch>
                  <a:fillRect l="-141" t="-154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117D6E93-5D4F-44F6-8444-C097C7EFA9E9}" type="slidenum">
              <a:rPr lang="en-US" sz="1600">
                <a:latin typeface="Arial"/>
              </a:rPr>
              <a:t>26</a:t>
            </a:fld>
            <a:endParaRPr/>
          </a:p>
        </p:txBody>
      </p:sp>
      <p:sp>
        <p:nvSpPr>
          <p:cNvPr id="7" name="CustomShape 3"/>
          <p:cNvSpPr/>
          <p:nvPr/>
        </p:nvSpPr>
        <p:spPr>
          <a:xfrm>
            <a:off x="5785953" y="1742728"/>
            <a:ext cx="2751218" cy="1152360"/>
          </a:xfrm>
          <a:prstGeom prst="wedgeRoundRectCallout">
            <a:avLst>
              <a:gd name="adj1" fmla="val -67565"/>
              <a:gd name="adj2" fmla="val 5512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 A</a:t>
            </a:r>
            <a:r>
              <a:rPr 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代表已经分配任务数目</a:t>
            </a:r>
            <a:endParaRPr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R</a:t>
            </a:r>
            <a:r>
              <a:rPr 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代表任务价值</a:t>
            </a:r>
            <a:endParaRPr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 T</a:t>
            </a:r>
            <a:r>
              <a:rPr 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代表所有任务数目</a:t>
            </a:r>
            <a:endParaRPr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4. O</a:t>
            </a:r>
            <a:r>
              <a:rPr 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代表正在运行任务数目</a:t>
            </a:r>
            <a:endParaRPr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8" name="图片 6"/>
          <p:cNvPicPr/>
          <p:nvPr/>
        </p:nvPicPr>
        <p:blipFill>
          <a:blip r:embed="rId3"/>
          <a:stretch/>
        </p:blipFill>
        <p:spPr>
          <a:xfrm>
            <a:off x="1295215" y="4006734"/>
            <a:ext cx="5720727" cy="26268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12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基于</a:t>
            </a:r>
            <a:r>
              <a:rPr lang="en-US" altLang="zh-CN" sz="3200" b="1" dirty="0">
                <a:latin typeface="华文中宋"/>
                <a:ea typeface="华文中宋"/>
              </a:rPr>
              <a:t>Time</a:t>
            </a:r>
            <a:r>
              <a:rPr lang="zh-CN" altLang="en-US" sz="3200" b="1" dirty="0">
                <a:latin typeface="华文中宋"/>
                <a:ea typeface="华文中宋"/>
              </a:rPr>
              <a:t>的目标函数设计</a:t>
            </a:r>
            <a:endParaRPr lang="zh-CN" altLang="en-US" sz="3200" b="1" dirty="0"/>
          </a:p>
        </p:txBody>
      </p:sp>
      <p:pic>
        <p:nvPicPr>
          <p:cNvPr id="231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839440" cy="338292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033B517-9BB5-41DD-AE93-7F0A8D4A06DE}" type="slidenum">
              <a:rPr lang="en-US" sz="1600">
                <a:latin typeface="Arial"/>
              </a:rPr>
              <a:t>27</a:t>
            </a:fld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5869080" y="836640"/>
            <a:ext cx="3024000" cy="115236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A</a:t>
            </a:r>
            <a:r>
              <a:rPr lang="zh-CN" sz="1600" b="1">
                <a:latin typeface="华文中宋"/>
                <a:ea typeface="华文中宋"/>
              </a:rPr>
              <a:t>代表已经分配任务数目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R</a:t>
            </a:r>
            <a:r>
              <a:rPr lang="zh-CN" sz="1600" b="1">
                <a:latin typeface="华文中宋"/>
                <a:ea typeface="华文中宋"/>
              </a:rPr>
              <a:t>代表任务价值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T</a:t>
            </a:r>
            <a:r>
              <a:rPr lang="zh-CN" sz="1600" b="1">
                <a:latin typeface="华文中宋"/>
                <a:ea typeface="华文中宋"/>
              </a:rPr>
              <a:t>代表所有任务数目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O</a:t>
            </a:r>
            <a:r>
              <a:rPr lang="zh-CN" sz="1600" b="1">
                <a:latin typeface="华文中宋"/>
                <a:ea typeface="华文中宋"/>
              </a:rPr>
              <a:t>代表正在运行任务数目</a:t>
            </a:r>
            <a:endParaRPr/>
          </a:p>
        </p:txBody>
      </p:sp>
      <p:pic>
        <p:nvPicPr>
          <p:cNvPr id="234" name="图片 6"/>
          <p:cNvPicPr/>
          <p:nvPr/>
        </p:nvPicPr>
        <p:blipFill>
          <a:blip r:embed="rId3"/>
          <a:stretch/>
        </p:blipFill>
        <p:spPr>
          <a:xfrm>
            <a:off x="1403280" y="4581360"/>
            <a:ext cx="5472360" cy="2162520"/>
          </a:xfrm>
          <a:prstGeom prst="rect">
            <a:avLst/>
          </a:prstGeom>
          <a:ln>
            <a:noFill/>
          </a:ln>
        </p:spPr>
      </p:pic>
      <p:pic>
        <p:nvPicPr>
          <p:cNvPr id="235" name="圆角矩形标注 7"/>
          <p:cNvPicPr/>
          <p:nvPr/>
        </p:nvPicPr>
        <p:blipFill>
          <a:blip r:embed="rId4"/>
          <a:stretch/>
        </p:blipFill>
        <p:spPr>
          <a:xfrm>
            <a:off x="3932280" y="3571920"/>
            <a:ext cx="4309920" cy="592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资源调度算法实现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108000" y="1196640"/>
            <a:ext cx="8640720" cy="381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 dirty="0">
                <a:latin typeface="华文楷体"/>
                <a:ea typeface="华文楷体"/>
              </a:rPr>
              <a:t>人工鱼群算法：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zh-CN" sz="2000" b="1" dirty="0">
                <a:latin typeface="华文楷体"/>
                <a:ea typeface="华文楷体"/>
              </a:rPr>
              <a:t>优化问题</a:t>
            </a:r>
            <a:r>
              <a:rPr lang="zh-CN" sz="1600" dirty="0">
                <a:latin typeface="华文楷体"/>
                <a:ea typeface="华文楷体"/>
              </a:rPr>
              <a:t>的解决存在于许多领域，对各行各业的发展都有着巨大的应用前景，而在优化问题中，</a:t>
            </a:r>
            <a:r>
              <a:rPr lang="zh-CN" sz="2000" b="1" dirty="0">
                <a:latin typeface="华文楷体"/>
                <a:ea typeface="华文楷体"/>
              </a:rPr>
              <a:t>人工智能的思想</a:t>
            </a:r>
            <a:r>
              <a:rPr lang="zh-CN" sz="1600" dirty="0">
                <a:latin typeface="华文楷体"/>
                <a:ea typeface="华文楷体"/>
              </a:rPr>
              <a:t>越来越普及，通过将</a:t>
            </a:r>
            <a:r>
              <a:rPr lang="zh-CN" sz="2000" b="1" dirty="0">
                <a:latin typeface="华文楷体"/>
                <a:ea typeface="华文楷体"/>
              </a:rPr>
              <a:t>动物自治体的模式</a:t>
            </a:r>
            <a:r>
              <a:rPr lang="zh-CN" sz="1600" dirty="0">
                <a:latin typeface="华文楷体"/>
                <a:ea typeface="华文楷体"/>
              </a:rPr>
              <a:t>引入到优化问题的解决中，形成了一系列算法：蚁群算法，人工鱼群算法，蜂群算法等，其中在解决组合优化等问题中，</a:t>
            </a:r>
            <a:r>
              <a:rPr lang="zh-CN" sz="2000" b="1" dirty="0">
                <a:latin typeface="华文楷体"/>
                <a:ea typeface="华文楷体"/>
              </a:rPr>
              <a:t>人工鱼群算法的性能较为突出</a:t>
            </a:r>
            <a:r>
              <a:rPr lang="zh-CN" sz="1600" dirty="0">
                <a:latin typeface="华文楷体"/>
                <a:ea typeface="华文楷体"/>
              </a:rPr>
              <a:t>，人工鱼群算法有着</a:t>
            </a:r>
            <a:r>
              <a:rPr lang="zh-CN" b="1" dirty="0">
                <a:latin typeface="华文楷体"/>
                <a:ea typeface="华文楷体"/>
              </a:rPr>
              <a:t>并行处理的能力，寻优速度较快，具备全局寻优的能力</a:t>
            </a:r>
            <a:r>
              <a:rPr lang="zh-CN" sz="1600" dirty="0">
                <a:latin typeface="华文楷体"/>
                <a:ea typeface="华文楷体"/>
              </a:rPr>
              <a:t>。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 dirty="0">
                <a:latin typeface="华文楷体"/>
                <a:ea typeface="华文楷体"/>
              </a:rPr>
              <a:t>资源调度器实现：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1600" dirty="0">
                <a:latin typeface="华文楷体"/>
                <a:ea typeface="华文楷体"/>
              </a:rPr>
              <a:t>分析集群运行</a:t>
            </a:r>
            <a:r>
              <a:rPr lang="en-US" sz="1600" dirty="0">
                <a:latin typeface="华文楷体"/>
                <a:ea typeface="华文楷体"/>
              </a:rPr>
              <a:t>jobs</a:t>
            </a:r>
            <a:r>
              <a:rPr lang="zh-CN" sz="1600" dirty="0">
                <a:latin typeface="华文楷体"/>
                <a:ea typeface="华文楷体"/>
              </a:rPr>
              <a:t>的</a:t>
            </a:r>
            <a:r>
              <a:rPr lang="zh-CN" sz="2000" b="1" dirty="0">
                <a:latin typeface="华文楷体"/>
                <a:ea typeface="华文楷体"/>
              </a:rPr>
              <a:t>场景</a:t>
            </a:r>
            <a:r>
              <a:rPr lang="zh-CN" sz="1600" dirty="0">
                <a:latin typeface="华文楷体"/>
                <a:ea typeface="华文楷体"/>
              </a:rPr>
              <a:t>，抽象出适合任务分配的</a:t>
            </a:r>
            <a:r>
              <a:rPr lang="zh-CN" sz="2000" b="1" dirty="0">
                <a:latin typeface="华文楷体"/>
                <a:ea typeface="华文楷体"/>
              </a:rPr>
              <a:t>目标函数</a:t>
            </a:r>
            <a:r>
              <a:rPr lang="zh-CN" sz="1600" dirty="0">
                <a:latin typeface="华文楷体"/>
                <a:ea typeface="华文楷体"/>
              </a:rPr>
              <a:t>；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 dirty="0">
                <a:latin typeface="华文楷体"/>
                <a:ea typeface="华文楷体"/>
              </a:rPr>
              <a:t>人工鱼群算法</a:t>
            </a:r>
            <a:r>
              <a:rPr lang="zh-CN" sz="1600" dirty="0">
                <a:latin typeface="华文楷体"/>
                <a:ea typeface="华文楷体"/>
              </a:rPr>
              <a:t>通过该</a:t>
            </a:r>
            <a:r>
              <a:rPr lang="zh-CN" sz="2000" b="1" dirty="0">
                <a:latin typeface="华文楷体"/>
                <a:ea typeface="华文楷体"/>
              </a:rPr>
              <a:t>目标函数</a:t>
            </a:r>
            <a:r>
              <a:rPr lang="zh-CN" sz="1600" dirty="0">
                <a:latin typeface="华文楷体"/>
                <a:ea typeface="华文楷体"/>
              </a:rPr>
              <a:t>的值来</a:t>
            </a:r>
            <a:r>
              <a:rPr lang="zh-CN" sz="2000" b="1" dirty="0">
                <a:latin typeface="华文楷体"/>
                <a:ea typeface="华文楷体"/>
              </a:rPr>
              <a:t>寻找最优的任务</a:t>
            </a:r>
            <a:r>
              <a:rPr lang="zh-CN" sz="1600" dirty="0">
                <a:latin typeface="华文楷体"/>
                <a:ea typeface="华文楷体"/>
              </a:rPr>
              <a:t>；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1600" dirty="0">
                <a:latin typeface="华文楷体"/>
                <a:ea typeface="华文楷体"/>
              </a:rPr>
              <a:t>将该人工鱼群算法放入</a:t>
            </a:r>
            <a:r>
              <a:rPr lang="en-US" sz="1600" dirty="0">
                <a:latin typeface="华文楷体"/>
                <a:ea typeface="华文楷体"/>
              </a:rPr>
              <a:t>YARN</a:t>
            </a:r>
            <a:r>
              <a:rPr lang="zh-CN" sz="1600" dirty="0">
                <a:latin typeface="华文楷体"/>
                <a:ea typeface="华文楷体"/>
              </a:rPr>
              <a:t>的</a:t>
            </a:r>
            <a:r>
              <a:rPr lang="zh-CN" sz="2000" b="1" dirty="0">
                <a:latin typeface="华文楷体"/>
                <a:ea typeface="华文楷体"/>
              </a:rPr>
              <a:t>插拔式调度器模块</a:t>
            </a:r>
            <a:r>
              <a:rPr lang="zh-CN" sz="1600" dirty="0">
                <a:latin typeface="华文楷体"/>
                <a:ea typeface="华文楷体"/>
              </a:rPr>
              <a:t>中，通过</a:t>
            </a:r>
            <a:r>
              <a:rPr lang="zh-CN" sz="2000" b="1" dirty="0">
                <a:latin typeface="华文楷体"/>
                <a:ea typeface="华文楷体"/>
              </a:rPr>
              <a:t>配置文件</a:t>
            </a:r>
            <a:r>
              <a:rPr lang="zh-CN" sz="1600" dirty="0">
                <a:latin typeface="华文楷体"/>
                <a:ea typeface="华文楷体"/>
              </a:rPr>
              <a:t>更改调度器；</a:t>
            </a:r>
            <a:endParaRPr dirty="0"/>
          </a:p>
        </p:txBody>
      </p:sp>
      <p:sp>
        <p:nvSpPr>
          <p:cNvPr id="213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75C4CA8-ECAF-4F72-B98D-E30B728A4E59}" type="slidenum">
              <a:rPr lang="en-US" sz="1600">
                <a:latin typeface="Arial"/>
              </a:rPr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人工鱼群算法实现</a:t>
            </a:r>
            <a:endParaRPr dirty="0"/>
          </a:p>
        </p:txBody>
      </p:sp>
      <p:sp>
        <p:nvSpPr>
          <p:cNvPr id="238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A232C30-BA8B-493E-8A51-FA233480BB92}" type="slidenum">
              <a:rPr lang="en-US" sz="1600">
                <a:latin typeface="Arial"/>
              </a:rPr>
              <a:t>29</a:t>
            </a:fld>
            <a:endParaRPr/>
          </a:p>
        </p:txBody>
      </p:sp>
      <p:sp>
        <p:nvSpPr>
          <p:cNvPr id="6" name="TextShape 2"/>
          <p:cNvSpPr txBox="1"/>
          <p:nvPr/>
        </p:nvSpPr>
        <p:spPr>
          <a:xfrm>
            <a:off x="142560" y="1238187"/>
            <a:ext cx="8640720" cy="381636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 dirty="0">
                <a:latin typeface="华文楷体"/>
                <a:ea typeface="华文楷体"/>
              </a:rPr>
              <a:t>人工鱼群算法：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altLang="zh-CN" sz="1600" dirty="0">
                <a:latin typeface="华文楷体"/>
                <a:ea typeface="华文楷体"/>
              </a:rPr>
              <a:t> </a:t>
            </a:r>
            <a:r>
              <a:rPr lang="zh-CN" sz="1600" dirty="0">
                <a:latin typeface="华文楷体"/>
                <a:ea typeface="华文楷体"/>
              </a:rPr>
              <a:t>在解决组合优化等问题中，</a:t>
            </a:r>
            <a:r>
              <a:rPr lang="zh-CN" sz="2000" b="1" dirty="0">
                <a:latin typeface="华文楷体"/>
                <a:ea typeface="华文楷体"/>
              </a:rPr>
              <a:t>人工鱼群算法的性能较为突出</a:t>
            </a:r>
            <a:r>
              <a:rPr lang="zh-CN" sz="1600" dirty="0">
                <a:latin typeface="华文楷体"/>
                <a:ea typeface="华文楷体"/>
              </a:rPr>
              <a:t>，人工鱼群算法有着</a:t>
            </a:r>
            <a:r>
              <a:rPr lang="zh-CN" b="1" dirty="0">
                <a:latin typeface="华文楷体"/>
                <a:ea typeface="华文楷体"/>
              </a:rPr>
              <a:t>并行处理的能力，寻优速度较快，具备全局寻优的能力</a:t>
            </a:r>
            <a:r>
              <a:rPr lang="zh-CN" sz="1600" dirty="0">
                <a:latin typeface="华文楷体"/>
                <a:ea typeface="华文楷体"/>
              </a:rPr>
              <a:t>。</a:t>
            </a:r>
            <a:endParaRPr lang="en-US" altLang="zh-CN" sz="1600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endParaRPr lang="en-US" sz="1600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altLang="en-US" sz="2000" dirty="0">
                <a:latin typeface="华文楷体"/>
                <a:ea typeface="华文楷体"/>
              </a:rPr>
              <a:t>人工鱼群算法设计简介</a:t>
            </a:r>
            <a:r>
              <a:rPr lang="zh-CN" sz="2000" dirty="0">
                <a:latin typeface="华文楷体"/>
                <a:ea typeface="华文楷体"/>
              </a:rPr>
              <a:t>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altLang="zh-CN" sz="1600" dirty="0">
                <a:latin typeface="华文楷体"/>
                <a:ea typeface="华文楷体"/>
              </a:rPr>
              <a:t> </a:t>
            </a:r>
            <a:r>
              <a:rPr lang="zh-CN" altLang="en-US" sz="1600" b="1" dirty="0">
                <a:latin typeface="华文楷体"/>
                <a:ea typeface="华文楷体"/>
              </a:rPr>
              <a:t>初始化：</a:t>
            </a:r>
            <a:r>
              <a:rPr lang="en-US" altLang="zh-CN" sz="1600" dirty="0">
                <a:latin typeface="华文楷体"/>
                <a:ea typeface="华文楷体"/>
              </a:rPr>
              <a:t>X=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dirty="0">
                <a:latin typeface="华文楷体"/>
                <a:ea typeface="华文楷体"/>
              </a:rPr>
              <a:t>0,2,1,2,3,0,1,3,2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r>
              <a:rPr lang="zh-CN" sz="1600" dirty="0">
                <a:latin typeface="华文楷体"/>
                <a:ea typeface="华文楷体"/>
              </a:rPr>
              <a:t>；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追尾行为：</a:t>
            </a:r>
            <a:endParaRPr lang="en-US" altLang="zh-CN" sz="1600" b="1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聚群行为：</a:t>
            </a:r>
            <a:endParaRPr lang="en-US" altLang="zh-CN" sz="1600" b="1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觅食行为：</a:t>
            </a:r>
            <a:endParaRPr lang="en-US" altLang="zh-CN" sz="1600" b="1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随机游走：</a:t>
            </a:r>
            <a:endParaRPr lang="en-US" altLang="zh-CN" sz="1600" b="1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跳跃行为：</a:t>
            </a:r>
            <a:r>
              <a:rPr lang="zh-CN" altLang="en-US" sz="1600" dirty="0">
                <a:latin typeface="华文楷体"/>
                <a:ea typeface="华文楷体"/>
              </a:rPr>
              <a:t>解决局部最优问题</a:t>
            </a:r>
            <a:endParaRPr lang="en-US" altLang="zh-CN" sz="1600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终止行为：</a:t>
            </a:r>
            <a:r>
              <a:rPr lang="zh-CN" altLang="en-US" sz="1600" dirty="0">
                <a:latin typeface="华文楷体"/>
                <a:ea typeface="华文楷体"/>
              </a:rPr>
              <a:t>根据迭代次数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911" y="2332320"/>
            <a:ext cx="3613549" cy="3536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348A3504-0DD8-4B00-92D5-54BEF987673B}" type="slidenum">
              <a:rPr lang="en-US" sz="1600">
                <a:latin typeface="Arial"/>
              </a:rPr>
              <a:t>3</a:t>
            </a:fld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108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09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110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 dirty="0"/>
          </a:p>
        </p:txBody>
      </p:sp>
      <p:sp>
        <p:nvSpPr>
          <p:cNvPr id="111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112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113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人工鱼群算法模拟实验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人工鱼群模拟实验：</a:t>
            </a:r>
            <a:endParaRPr/>
          </a:p>
        </p:txBody>
      </p:sp>
      <p:sp>
        <p:nvSpPr>
          <p:cNvPr id="242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F069D1E-D6B6-45BB-AC34-C055D01E5456}" type="slidenum">
              <a:rPr lang="en-US" sz="1600">
                <a:latin typeface="Arial"/>
              </a:rPr>
              <a:t>30</a:t>
            </a:fld>
            <a:endParaRPr/>
          </a:p>
        </p:txBody>
      </p:sp>
      <p:pic>
        <p:nvPicPr>
          <p:cNvPr id="244" name="表格 2"/>
          <p:cNvPicPr/>
          <p:nvPr/>
        </p:nvPicPr>
        <p:blipFill>
          <a:blip r:embed="rId2"/>
          <a:stretch/>
        </p:blipFill>
        <p:spPr>
          <a:xfrm>
            <a:off x="244440" y="4206960"/>
            <a:ext cx="4498920" cy="1365120"/>
          </a:xfrm>
          <a:prstGeom prst="rect">
            <a:avLst/>
          </a:prstGeom>
          <a:ln>
            <a:noFill/>
          </a:ln>
        </p:spPr>
      </p:pic>
      <p:pic>
        <p:nvPicPr>
          <p:cNvPr id="245" name="图片 6"/>
          <p:cNvPicPr/>
          <p:nvPr/>
        </p:nvPicPr>
        <p:blipFill>
          <a:blip r:embed="rId3"/>
          <a:stretch/>
        </p:blipFill>
        <p:spPr>
          <a:xfrm>
            <a:off x="4782960" y="1835280"/>
            <a:ext cx="4253040" cy="2962080"/>
          </a:xfrm>
          <a:prstGeom prst="rect">
            <a:avLst/>
          </a:prstGeom>
          <a:ln>
            <a:noFill/>
          </a:ln>
        </p:spPr>
      </p:pic>
      <p:sp>
        <p:nvSpPr>
          <p:cNvPr id="246" name="Line 5"/>
          <p:cNvSpPr/>
          <p:nvPr/>
        </p:nvSpPr>
        <p:spPr>
          <a:xfrm>
            <a:off x="5724360" y="1557360"/>
            <a:ext cx="0" cy="331164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43888"/>
              </p:ext>
            </p:extLst>
          </p:nvPr>
        </p:nvGraphicFramePr>
        <p:xfrm>
          <a:off x="244440" y="1628280"/>
          <a:ext cx="4498920" cy="2468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9644">
                  <a:extLst>
                    <a:ext uri="{9D8B030D-6E8A-4147-A177-3AD203B41FA5}">
                      <a16:colId xmlns:a16="http://schemas.microsoft.com/office/drawing/2014/main" val="4180998341"/>
                    </a:ext>
                  </a:extLst>
                </a:gridCol>
                <a:gridCol w="749644">
                  <a:extLst>
                    <a:ext uri="{9D8B030D-6E8A-4147-A177-3AD203B41FA5}">
                      <a16:colId xmlns:a16="http://schemas.microsoft.com/office/drawing/2014/main" val="2995362722"/>
                    </a:ext>
                  </a:extLst>
                </a:gridCol>
                <a:gridCol w="749644">
                  <a:extLst>
                    <a:ext uri="{9D8B030D-6E8A-4147-A177-3AD203B41FA5}">
                      <a16:colId xmlns:a16="http://schemas.microsoft.com/office/drawing/2014/main" val="573636936"/>
                    </a:ext>
                  </a:extLst>
                </a:gridCol>
                <a:gridCol w="749644">
                  <a:extLst>
                    <a:ext uri="{9D8B030D-6E8A-4147-A177-3AD203B41FA5}">
                      <a16:colId xmlns:a16="http://schemas.microsoft.com/office/drawing/2014/main" val="1501422492"/>
                    </a:ext>
                  </a:extLst>
                </a:gridCol>
                <a:gridCol w="750172">
                  <a:extLst>
                    <a:ext uri="{9D8B030D-6E8A-4147-A177-3AD203B41FA5}">
                      <a16:colId xmlns:a16="http://schemas.microsoft.com/office/drawing/2014/main" val="2196816725"/>
                    </a:ext>
                  </a:extLst>
                </a:gridCol>
                <a:gridCol w="750172">
                  <a:extLst>
                    <a:ext uri="{9D8B030D-6E8A-4147-A177-3AD203B41FA5}">
                      <a16:colId xmlns:a16="http://schemas.microsoft.com/office/drawing/2014/main" val="4649958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容量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价值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容量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价值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502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895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467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2775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716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7478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382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724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2036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3766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604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464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129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436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8987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942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827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5463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491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8155370"/>
                  </a:ext>
                </a:extLst>
              </a:tr>
            </a:tbl>
          </a:graphicData>
        </a:graphic>
      </p:graphicFrame>
      <p:sp>
        <p:nvSpPr>
          <p:cNvPr id="3" name="圆角矩形 2"/>
          <p:cNvSpPr/>
          <p:nvPr/>
        </p:nvSpPr>
        <p:spPr>
          <a:xfrm>
            <a:off x="6124958" y="2693323"/>
            <a:ext cx="2510444" cy="8229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2000" b="1" dirty="0">
                <a:solidFill>
                  <a:srgbClr val="0D0D0D"/>
                </a:solidFill>
                <a:latin typeface="华文楷体"/>
                <a:ea typeface="华文楷体"/>
              </a:rPr>
              <a:t>15</a:t>
            </a:r>
            <a:r>
              <a:rPr lang="zh-CN" altLang="en-US" sz="2000" b="1" dirty="0">
                <a:solidFill>
                  <a:srgbClr val="0D0D0D"/>
                </a:solidFill>
                <a:latin typeface="华文楷体"/>
                <a:ea typeface="华文楷体"/>
              </a:rPr>
              <a:t>次迭代最优解</a:t>
            </a:r>
            <a:endParaRPr lang="zh-CN" altLang="en-US" sz="2000" dirty="0"/>
          </a:p>
          <a:p>
            <a:pPr algn="ctr">
              <a:lnSpc>
                <a:spcPct val="10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华文楷体"/>
                <a:ea typeface="华文楷体"/>
              </a:rPr>
              <a:t>平均耗时</a:t>
            </a:r>
            <a:r>
              <a:rPr lang="en-US" altLang="zh-CN" sz="2000" b="1" dirty="0">
                <a:solidFill>
                  <a:srgbClr val="0D0D0D"/>
                </a:solidFill>
                <a:latin typeface="华文楷体"/>
                <a:ea typeface="华文楷体"/>
              </a:rPr>
              <a:t>0.134</a:t>
            </a:r>
            <a:r>
              <a:rPr lang="zh-CN" altLang="en-US" sz="2000" b="1" dirty="0">
                <a:solidFill>
                  <a:srgbClr val="0D0D0D"/>
                </a:solidFill>
                <a:latin typeface="华文楷体"/>
                <a:ea typeface="华文楷体"/>
              </a:rPr>
              <a:t>秒</a:t>
            </a:r>
            <a:endParaRPr lang="zh-CN" altLang="en-US" sz="2000" dirty="0"/>
          </a:p>
        </p:txBody>
      </p:sp>
      <p:sp>
        <p:nvSpPr>
          <p:cNvPr id="13" name="圆角矩形 12"/>
          <p:cNvSpPr/>
          <p:nvPr/>
        </p:nvSpPr>
        <p:spPr>
          <a:xfrm>
            <a:off x="6124958" y="5026418"/>
            <a:ext cx="2510444" cy="822960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华文楷体"/>
                <a:ea typeface="华文楷体"/>
              </a:rPr>
              <a:t>人工鱼群算法的可行性</a:t>
            </a:r>
            <a:endParaRPr lang="zh-CN" altLang="en-US" sz="2000" dirty="0"/>
          </a:p>
        </p:txBody>
      </p:sp>
      <p:sp>
        <p:nvSpPr>
          <p:cNvPr id="11" name="圆角矩形 10"/>
          <p:cNvSpPr/>
          <p:nvPr/>
        </p:nvSpPr>
        <p:spPr>
          <a:xfrm>
            <a:off x="1340835" y="5572080"/>
            <a:ext cx="2266889" cy="508086"/>
          </a:xfrm>
          <a:prstGeom prst="round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1600" b="1" dirty="0">
                <a:solidFill>
                  <a:srgbClr val="0D0D0D"/>
                </a:solidFill>
                <a:latin typeface="华文楷体"/>
                <a:ea typeface="华文楷体"/>
              </a:rPr>
              <a:t>三个背包：</a:t>
            </a:r>
            <a:r>
              <a:rPr lang="en-US" altLang="zh-CN" sz="1600" b="1" dirty="0">
                <a:solidFill>
                  <a:srgbClr val="0D0D0D"/>
                </a:solidFill>
                <a:latin typeface="华文楷体"/>
                <a:ea typeface="华文楷体"/>
              </a:rPr>
              <a:t>110,150,190</a:t>
            </a:r>
          </a:p>
          <a:p>
            <a:pPr>
              <a:lnSpc>
                <a:spcPct val="100000"/>
              </a:lnSpc>
            </a:pPr>
            <a:r>
              <a:rPr lang="zh-CN" altLang="en-US" sz="1600" b="1" dirty="0">
                <a:solidFill>
                  <a:srgbClr val="0D0D0D"/>
                </a:solidFill>
                <a:latin typeface="华文楷体"/>
                <a:ea typeface="华文楷体"/>
              </a:rPr>
              <a:t>最优解：</a:t>
            </a:r>
            <a:r>
              <a:rPr lang="en-US" altLang="zh-CN" sz="1600" b="1" dirty="0">
                <a:solidFill>
                  <a:srgbClr val="0D0D0D"/>
                </a:solidFill>
                <a:latin typeface="华文楷体"/>
                <a:ea typeface="华文楷体"/>
              </a:rPr>
              <a:t>6151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dirty="0">
                <a:latin typeface="华文中宋"/>
                <a:ea typeface="华文中宋"/>
              </a:rPr>
              <a:t>调度算法实验</a:t>
            </a:r>
            <a:r>
              <a:rPr lang="zh-CN" altLang="en-US" sz="3200" dirty="0">
                <a:latin typeface="华文中宋"/>
                <a:ea typeface="华文中宋"/>
              </a:rPr>
              <a:t>结果</a:t>
            </a:r>
            <a:endParaRPr dirty="0"/>
          </a:p>
        </p:txBody>
      </p:sp>
      <p:sp>
        <p:nvSpPr>
          <p:cNvPr id="250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 dirty="0">
                <a:latin typeface="华文楷体"/>
                <a:ea typeface="华文楷体"/>
              </a:rPr>
              <a:t>人工鱼群调度器实验：</a:t>
            </a:r>
            <a:r>
              <a:rPr lang="zh-CN" altLang="en-US" sz="2000" dirty="0">
                <a:latin typeface="华文楷体"/>
                <a:ea typeface="华文楷体"/>
              </a:rPr>
              <a:t>集群配置</a:t>
            </a:r>
            <a:endParaRPr dirty="0"/>
          </a:p>
        </p:txBody>
      </p:sp>
      <p:sp>
        <p:nvSpPr>
          <p:cNvPr id="25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AB979CF-59E7-4845-8918-D401ECB162E6}" type="slidenum">
              <a:rPr lang="en-US" sz="1600">
                <a:latin typeface="Arial"/>
              </a:rPr>
              <a:t>31</a:t>
            </a:fld>
            <a:endParaRPr/>
          </a:p>
        </p:txBody>
      </p:sp>
      <p:sp>
        <p:nvSpPr>
          <p:cNvPr id="253" name="CustomShape 5"/>
          <p:cNvSpPr/>
          <p:nvPr/>
        </p:nvSpPr>
        <p:spPr>
          <a:xfrm>
            <a:off x="250920" y="3382920"/>
            <a:ext cx="446544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 dirty="0">
                <a:latin typeface="华文楷体"/>
                <a:ea typeface="华文楷体"/>
              </a:rPr>
              <a:t>（</a:t>
            </a:r>
            <a:r>
              <a:rPr lang="en-US" sz="2000" dirty="0">
                <a:latin typeface="华文楷体"/>
                <a:ea typeface="华文楷体"/>
              </a:rPr>
              <a:t>1</a:t>
            </a:r>
            <a:r>
              <a:rPr lang="zh-CN" sz="2000" dirty="0">
                <a:latin typeface="华文楷体"/>
                <a:ea typeface="华文楷体"/>
              </a:rPr>
              <a:t>）同种类型</a:t>
            </a:r>
            <a:r>
              <a:rPr lang="en-US" sz="2000" dirty="0">
                <a:latin typeface="华文楷体"/>
                <a:ea typeface="华文楷体"/>
              </a:rPr>
              <a:t>jobs</a:t>
            </a:r>
            <a:r>
              <a:rPr lang="zh-CN" sz="2000" dirty="0">
                <a:latin typeface="华文楷体"/>
                <a:ea typeface="华文楷体"/>
              </a:rPr>
              <a:t>：</a:t>
            </a:r>
            <a:r>
              <a:rPr lang="en-US" altLang="zh-CN" sz="2000" dirty="0">
                <a:latin typeface="华文楷体"/>
                <a:ea typeface="华文楷体"/>
              </a:rPr>
              <a:t>7.18G</a:t>
            </a:r>
            <a:endParaRPr dirty="0"/>
          </a:p>
        </p:txBody>
      </p:sp>
      <p:pic>
        <p:nvPicPr>
          <p:cNvPr id="255" name="图片 13"/>
          <p:cNvPicPr/>
          <p:nvPr/>
        </p:nvPicPr>
        <p:blipFill>
          <a:blip r:embed="rId2"/>
          <a:stretch/>
        </p:blipFill>
        <p:spPr>
          <a:xfrm>
            <a:off x="4788000" y="2711520"/>
            <a:ext cx="4265640" cy="3093840"/>
          </a:xfrm>
          <a:prstGeom prst="rect">
            <a:avLst/>
          </a:prstGeom>
          <a:ln>
            <a:noFill/>
          </a:ln>
        </p:spPr>
      </p:pic>
      <p:sp>
        <p:nvSpPr>
          <p:cNvPr id="256" name="CustomShape 7"/>
          <p:cNvSpPr/>
          <p:nvPr/>
        </p:nvSpPr>
        <p:spPr>
          <a:xfrm>
            <a:off x="5616720" y="1354974"/>
            <a:ext cx="3168360" cy="1162865"/>
          </a:xfrm>
          <a:prstGeom prst="wedgeRoundRectCallou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zh-CN" sz="2000" dirty="0">
                <a:solidFill>
                  <a:schemeClr val="tx1"/>
                </a:solidFill>
                <a:latin typeface="华文中宋"/>
                <a:ea typeface="华文中宋"/>
              </a:rPr>
              <a:t>调度器相比</a:t>
            </a:r>
            <a:r>
              <a:rPr lang="en-US" sz="2000" dirty="0" err="1">
                <a:solidFill>
                  <a:schemeClr val="tx1"/>
                </a:solidFill>
                <a:latin typeface="华文中宋"/>
                <a:ea typeface="华文中宋"/>
              </a:rPr>
              <a:t>HaSTE</a:t>
            </a:r>
            <a:r>
              <a:rPr lang="zh-CN" sz="2000" dirty="0">
                <a:solidFill>
                  <a:schemeClr val="tx1"/>
                </a:solidFill>
                <a:latin typeface="华文中宋"/>
                <a:ea typeface="华文中宋"/>
              </a:rPr>
              <a:t>：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华文中宋"/>
                <a:ea typeface="华文中宋"/>
              </a:rPr>
              <a:t>   </a:t>
            </a:r>
            <a:r>
              <a:rPr lang="zh-CN" sz="2000" dirty="0">
                <a:solidFill>
                  <a:schemeClr val="tx1"/>
                </a:solidFill>
                <a:latin typeface="华文中宋"/>
                <a:ea typeface="华文中宋"/>
              </a:rPr>
              <a:t>运行时间提高</a:t>
            </a:r>
            <a:r>
              <a:rPr lang="en-US" sz="2000" dirty="0">
                <a:solidFill>
                  <a:schemeClr val="tx1"/>
                </a:solidFill>
                <a:latin typeface="华文中宋"/>
                <a:ea typeface="华文中宋"/>
              </a:rPr>
              <a:t>11%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华文中宋"/>
                <a:ea typeface="华文中宋"/>
              </a:rPr>
              <a:t>   </a:t>
            </a:r>
            <a:r>
              <a:rPr lang="zh-CN" sz="2000" dirty="0">
                <a:solidFill>
                  <a:schemeClr val="tx1"/>
                </a:solidFill>
                <a:latin typeface="华文中宋"/>
                <a:ea typeface="华文中宋"/>
              </a:rPr>
              <a:t>内存利用率提高</a:t>
            </a:r>
            <a:r>
              <a:rPr lang="en-US" sz="2000" dirty="0">
                <a:solidFill>
                  <a:schemeClr val="tx1"/>
                </a:solidFill>
                <a:latin typeface="华文中宋"/>
                <a:ea typeface="华文中宋"/>
              </a:rPr>
              <a:t>17%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1291"/>
              </p:ext>
            </p:extLst>
          </p:nvPr>
        </p:nvGraphicFramePr>
        <p:xfrm>
          <a:off x="250921" y="1628280"/>
          <a:ext cx="4465441" cy="175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3963">
                  <a:extLst>
                    <a:ext uri="{9D8B030D-6E8A-4147-A177-3AD203B41FA5}">
                      <a16:colId xmlns:a16="http://schemas.microsoft.com/office/drawing/2014/main" val="4220392030"/>
                    </a:ext>
                  </a:extLst>
                </a:gridCol>
                <a:gridCol w="663963">
                  <a:extLst>
                    <a:ext uri="{9D8B030D-6E8A-4147-A177-3AD203B41FA5}">
                      <a16:colId xmlns:a16="http://schemas.microsoft.com/office/drawing/2014/main" val="1112781177"/>
                    </a:ext>
                  </a:extLst>
                </a:gridCol>
                <a:gridCol w="1073406">
                  <a:extLst>
                    <a:ext uri="{9D8B030D-6E8A-4147-A177-3AD203B41FA5}">
                      <a16:colId xmlns:a16="http://schemas.microsoft.com/office/drawing/2014/main" val="275806636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261048815"/>
                    </a:ext>
                  </a:extLst>
                </a:gridCol>
                <a:gridCol w="881207">
                  <a:extLst>
                    <a:ext uri="{9D8B030D-6E8A-4147-A177-3AD203B41FA5}">
                      <a16:colId xmlns:a16="http://schemas.microsoft.com/office/drawing/2014/main" val="1896618797"/>
                    </a:ext>
                  </a:extLst>
                </a:gridCol>
              </a:tblGrid>
              <a:tr h="4386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CPUs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Cores Per CPU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Thread Per Core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Memory(G)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2442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431592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2817491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231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115367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71437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412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74719"/>
              </p:ext>
            </p:extLst>
          </p:nvPr>
        </p:nvGraphicFramePr>
        <p:xfrm>
          <a:off x="251300" y="3814560"/>
          <a:ext cx="4465061" cy="1755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3812">
                  <a:extLst>
                    <a:ext uri="{9D8B030D-6E8A-4147-A177-3AD203B41FA5}">
                      <a16:colId xmlns:a16="http://schemas.microsoft.com/office/drawing/2014/main" val="3522620897"/>
                    </a:ext>
                  </a:extLst>
                </a:gridCol>
                <a:gridCol w="828380">
                  <a:extLst>
                    <a:ext uri="{9D8B030D-6E8A-4147-A177-3AD203B41FA5}">
                      <a16:colId xmlns:a16="http://schemas.microsoft.com/office/drawing/2014/main" val="2689396042"/>
                    </a:ext>
                  </a:extLst>
                </a:gridCol>
                <a:gridCol w="957519">
                  <a:extLst>
                    <a:ext uri="{9D8B030D-6E8A-4147-A177-3AD203B41FA5}">
                      <a16:colId xmlns:a16="http://schemas.microsoft.com/office/drawing/2014/main" val="764279219"/>
                    </a:ext>
                  </a:extLst>
                </a:gridCol>
                <a:gridCol w="982086">
                  <a:extLst>
                    <a:ext uri="{9D8B030D-6E8A-4147-A177-3AD203B41FA5}">
                      <a16:colId xmlns:a16="http://schemas.microsoft.com/office/drawing/2014/main" val="2921447441"/>
                    </a:ext>
                  </a:extLst>
                </a:gridCol>
                <a:gridCol w="893264">
                  <a:extLst>
                    <a:ext uri="{9D8B030D-6E8A-4147-A177-3AD203B41FA5}">
                      <a16:colId xmlns:a16="http://schemas.microsoft.com/office/drawing/2014/main" val="3889417650"/>
                    </a:ext>
                  </a:extLst>
                </a:gridCol>
              </a:tblGrid>
              <a:tr h="438751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Job 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#M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#R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</a:t>
                      </a:r>
                      <a:r>
                        <a:rPr lang="en-US" sz="1200" kern="100" baseline="30000">
                          <a:effectLst/>
                        </a:rPr>
                        <a:t>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</a:t>
                      </a:r>
                      <a:r>
                        <a:rPr lang="en-US" sz="1200" kern="100" baseline="300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2086918"/>
                  </a:ext>
                </a:extLst>
              </a:tr>
              <a:tr h="2193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486098"/>
                  </a:ext>
                </a:extLst>
              </a:tr>
              <a:tr h="2193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&lt;3,2&gt;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1434284"/>
                  </a:ext>
                </a:extLst>
              </a:tr>
              <a:tr h="2193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&lt;4,1&gt;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6275493"/>
                  </a:ext>
                </a:extLst>
              </a:tr>
              <a:tr h="2193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&lt;5,2&gt;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3432915"/>
                  </a:ext>
                </a:extLst>
              </a:tr>
              <a:tr h="2193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&lt;6,1&gt;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4435199"/>
                  </a:ext>
                </a:extLst>
              </a:tr>
              <a:tr h="2193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&lt;7,2&gt;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&lt;2,2&gt;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84371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dirty="0">
                <a:latin typeface="华文中宋"/>
                <a:ea typeface="华文中宋"/>
              </a:rPr>
              <a:t>调度算法实验</a:t>
            </a:r>
            <a:r>
              <a:rPr lang="zh-CN" altLang="en-US" sz="3200" dirty="0">
                <a:latin typeface="华文中宋"/>
                <a:ea typeface="华文中宋"/>
              </a:rPr>
              <a:t>结果</a:t>
            </a:r>
            <a:endParaRPr dirty="0"/>
          </a:p>
        </p:txBody>
      </p:sp>
      <p:sp>
        <p:nvSpPr>
          <p:cNvPr id="258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人工鱼群调度器实验：实验配置</a:t>
            </a:r>
            <a:endParaRPr/>
          </a:p>
        </p:txBody>
      </p:sp>
      <p:sp>
        <p:nvSpPr>
          <p:cNvPr id="259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F07F587-0FDF-46D2-8C4E-C721628A070E}" type="slidenum">
              <a:rPr lang="en-US" sz="1600">
                <a:latin typeface="Arial"/>
              </a:rPr>
              <a:t>32</a:t>
            </a:fld>
            <a:endParaRPr/>
          </a:p>
        </p:txBody>
      </p:sp>
      <p:sp>
        <p:nvSpPr>
          <p:cNvPr id="261" name="CustomShape 5"/>
          <p:cNvSpPr/>
          <p:nvPr/>
        </p:nvSpPr>
        <p:spPr>
          <a:xfrm>
            <a:off x="250920" y="3382920"/>
            <a:ext cx="446544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）不同种类型</a:t>
            </a:r>
            <a:r>
              <a:rPr lang="en-US" sz="2000">
                <a:latin typeface="华文楷体"/>
                <a:ea typeface="华文楷体"/>
              </a:rPr>
              <a:t>jobs</a:t>
            </a:r>
            <a:r>
              <a:rPr lang="zh-CN" sz="2000">
                <a:latin typeface="华文楷体"/>
                <a:ea typeface="华文楷体"/>
              </a:rPr>
              <a:t>：配置如图</a:t>
            </a:r>
            <a:endParaRPr/>
          </a:p>
        </p:txBody>
      </p:sp>
      <p:sp>
        <p:nvSpPr>
          <p:cNvPr id="262" name="CustomShape 6"/>
          <p:cNvSpPr/>
          <p:nvPr/>
        </p:nvSpPr>
        <p:spPr>
          <a:xfrm>
            <a:off x="5723281" y="1330036"/>
            <a:ext cx="3168360" cy="1163684"/>
          </a:xfrm>
          <a:prstGeom prst="wedgeRoundRectCallou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调度器相比</a:t>
            </a:r>
            <a:r>
              <a:rPr lang="en-US" sz="2000" b="1" dirty="0" err="1">
                <a:solidFill>
                  <a:schemeClr val="tx1"/>
                </a:solidFill>
                <a:latin typeface="华文中宋"/>
                <a:ea typeface="华文中宋"/>
              </a:rPr>
              <a:t>HaSTE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：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   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运行时间提高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17%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   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内存利用率提高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16.7%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64" name="图片 10"/>
          <p:cNvPicPr/>
          <p:nvPr/>
        </p:nvPicPr>
        <p:blipFill>
          <a:blip r:embed="rId2"/>
          <a:stretch/>
        </p:blipFill>
        <p:spPr>
          <a:xfrm>
            <a:off x="4797360" y="2708280"/>
            <a:ext cx="4311720" cy="2916360"/>
          </a:xfrm>
          <a:prstGeom prst="rect">
            <a:avLst/>
          </a:prstGeom>
          <a:ln>
            <a:noFill/>
          </a:ln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83541"/>
              </p:ext>
            </p:extLst>
          </p:nvPr>
        </p:nvGraphicFramePr>
        <p:xfrm>
          <a:off x="250921" y="1628280"/>
          <a:ext cx="4465441" cy="175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3963">
                  <a:extLst>
                    <a:ext uri="{9D8B030D-6E8A-4147-A177-3AD203B41FA5}">
                      <a16:colId xmlns:a16="http://schemas.microsoft.com/office/drawing/2014/main" val="4220392030"/>
                    </a:ext>
                  </a:extLst>
                </a:gridCol>
                <a:gridCol w="663963">
                  <a:extLst>
                    <a:ext uri="{9D8B030D-6E8A-4147-A177-3AD203B41FA5}">
                      <a16:colId xmlns:a16="http://schemas.microsoft.com/office/drawing/2014/main" val="1112781177"/>
                    </a:ext>
                  </a:extLst>
                </a:gridCol>
                <a:gridCol w="1073406">
                  <a:extLst>
                    <a:ext uri="{9D8B030D-6E8A-4147-A177-3AD203B41FA5}">
                      <a16:colId xmlns:a16="http://schemas.microsoft.com/office/drawing/2014/main" val="275806636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261048815"/>
                    </a:ext>
                  </a:extLst>
                </a:gridCol>
                <a:gridCol w="881207">
                  <a:extLst>
                    <a:ext uri="{9D8B030D-6E8A-4147-A177-3AD203B41FA5}">
                      <a16:colId xmlns:a16="http://schemas.microsoft.com/office/drawing/2014/main" val="1896618797"/>
                    </a:ext>
                  </a:extLst>
                </a:gridCol>
              </a:tblGrid>
              <a:tr h="4386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CPUs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Cores Per CPU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Thread Per Core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Memory(G)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2442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431592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2817491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231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115367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71437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412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379256"/>
              </p:ext>
            </p:extLst>
          </p:nvPr>
        </p:nvGraphicFramePr>
        <p:xfrm>
          <a:off x="67642" y="3857400"/>
          <a:ext cx="4689218" cy="2151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1554">
                  <a:extLst>
                    <a:ext uri="{9D8B030D-6E8A-4147-A177-3AD203B41FA5}">
                      <a16:colId xmlns:a16="http://schemas.microsoft.com/office/drawing/2014/main" val="483317585"/>
                    </a:ext>
                  </a:extLst>
                </a:gridCol>
                <a:gridCol w="858975">
                  <a:extLst>
                    <a:ext uri="{9D8B030D-6E8A-4147-A177-3AD203B41FA5}">
                      <a16:colId xmlns:a16="http://schemas.microsoft.com/office/drawing/2014/main" val="1827099515"/>
                    </a:ext>
                  </a:extLst>
                </a:gridCol>
                <a:gridCol w="587597">
                  <a:extLst>
                    <a:ext uri="{9D8B030D-6E8A-4147-A177-3AD203B41FA5}">
                      <a16:colId xmlns:a16="http://schemas.microsoft.com/office/drawing/2014/main" val="2955997598"/>
                    </a:ext>
                  </a:extLst>
                </a:gridCol>
                <a:gridCol w="635992">
                  <a:extLst>
                    <a:ext uri="{9D8B030D-6E8A-4147-A177-3AD203B41FA5}">
                      <a16:colId xmlns:a16="http://schemas.microsoft.com/office/drawing/2014/main" val="2571810603"/>
                    </a:ext>
                  </a:extLst>
                </a:gridCol>
                <a:gridCol w="897872">
                  <a:extLst>
                    <a:ext uri="{9D8B030D-6E8A-4147-A177-3AD203B41FA5}">
                      <a16:colId xmlns:a16="http://schemas.microsoft.com/office/drawing/2014/main" val="3195798936"/>
                    </a:ext>
                  </a:extLst>
                </a:gridCol>
                <a:gridCol w="937228">
                  <a:extLst>
                    <a:ext uri="{9D8B030D-6E8A-4147-A177-3AD203B41FA5}">
                      <a16:colId xmlns:a16="http://schemas.microsoft.com/office/drawing/2014/main" val="3064243095"/>
                    </a:ext>
                  </a:extLst>
                </a:gridCol>
              </a:tblGrid>
              <a:tr h="53787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Job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Input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#M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#R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</a:t>
                      </a:r>
                      <a:r>
                        <a:rPr lang="en-US" sz="1200" kern="100" baseline="30000">
                          <a:effectLst/>
                        </a:rPr>
                        <a:t>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</a:t>
                      </a:r>
                      <a:r>
                        <a:rPr lang="en-US" sz="1200" kern="100" baseline="300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411042"/>
                  </a:ext>
                </a:extLst>
              </a:tr>
              <a:tr h="26893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WC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2.9G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&lt;2,3&gt;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&lt;1,2&gt;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130483"/>
                  </a:ext>
                </a:extLst>
              </a:tr>
              <a:tr h="26893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WC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7.18G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&lt;2,4&gt;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&lt;1,2&gt;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2471672"/>
                  </a:ext>
                </a:extLst>
              </a:tr>
              <a:tr h="26893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4.66G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&lt;3,1&gt;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0863198"/>
                  </a:ext>
                </a:extLst>
              </a:tr>
              <a:tr h="26893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9.31G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&lt;4,2&gt;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&lt;2,3&gt;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5070246"/>
                  </a:ext>
                </a:extLst>
              </a:tr>
              <a:tr h="26893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5.86G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&lt;1,1&gt;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7484866"/>
                  </a:ext>
                </a:extLst>
              </a:tr>
              <a:tr h="26893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9.76G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&lt;1,1&gt;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40621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dirty="0">
                <a:latin typeface="华文中宋"/>
                <a:ea typeface="华文中宋"/>
              </a:rPr>
              <a:t>调度算法实验</a:t>
            </a:r>
            <a:r>
              <a:rPr lang="zh-CN" altLang="en-US" sz="3200" dirty="0">
                <a:latin typeface="华文中宋"/>
                <a:ea typeface="华文中宋"/>
              </a:rPr>
              <a:t>结果</a:t>
            </a:r>
            <a:endParaRPr dirty="0"/>
          </a:p>
        </p:txBody>
      </p:sp>
      <p:sp>
        <p:nvSpPr>
          <p:cNvPr id="266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CB04B8C5-C2C6-4F00-89A9-E931BC12C2A1}" type="slidenum">
              <a:rPr lang="en-US" sz="1600">
                <a:latin typeface="Arial"/>
              </a:rPr>
              <a:t>33</a:t>
            </a:fld>
            <a:endParaRPr/>
          </a:p>
        </p:txBody>
      </p:sp>
      <p:sp>
        <p:nvSpPr>
          <p:cNvPr id="267" name="CustomShape 3"/>
          <p:cNvSpPr/>
          <p:nvPr/>
        </p:nvSpPr>
        <p:spPr>
          <a:xfrm>
            <a:off x="108000" y="1268280"/>
            <a:ext cx="568800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）不同种类型</a:t>
            </a:r>
            <a:r>
              <a:rPr lang="en-US" sz="2000">
                <a:latin typeface="华文楷体"/>
                <a:ea typeface="华文楷体"/>
              </a:rPr>
              <a:t>jobs</a:t>
            </a:r>
            <a:r>
              <a:rPr lang="zh-CN" sz="2000">
                <a:latin typeface="华文楷体"/>
                <a:ea typeface="华文楷体"/>
              </a:rPr>
              <a:t>：内存使用详情</a:t>
            </a:r>
            <a:endParaRPr/>
          </a:p>
        </p:txBody>
      </p:sp>
      <p:pic>
        <p:nvPicPr>
          <p:cNvPr id="268" name="图片 1"/>
          <p:cNvPicPr/>
          <p:nvPr/>
        </p:nvPicPr>
        <p:blipFill>
          <a:blip r:embed="rId2"/>
          <a:stretch/>
        </p:blipFill>
        <p:spPr>
          <a:xfrm>
            <a:off x="250920" y="1700280"/>
            <a:ext cx="7705800" cy="494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dirty="0">
                <a:latin typeface="华文中宋"/>
                <a:ea typeface="华文中宋"/>
              </a:rPr>
              <a:t>调度算法实验</a:t>
            </a:r>
            <a:r>
              <a:rPr lang="zh-CN" altLang="en-US" sz="3200" dirty="0">
                <a:latin typeface="华文中宋"/>
                <a:ea typeface="华文中宋"/>
              </a:rPr>
              <a:t>结果</a:t>
            </a:r>
            <a:endParaRPr dirty="0"/>
          </a:p>
        </p:txBody>
      </p:sp>
      <p:sp>
        <p:nvSpPr>
          <p:cNvPr id="270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B1FF10CE-2845-4B6A-8BB0-931BDFCE02A4}" type="slidenum">
              <a:rPr lang="en-US" sz="1600">
                <a:latin typeface="Arial"/>
              </a:rPr>
              <a:t>34</a:t>
            </a:fld>
            <a:endParaRPr/>
          </a:p>
        </p:txBody>
      </p:sp>
      <p:sp>
        <p:nvSpPr>
          <p:cNvPr id="271" name="CustomShape 3"/>
          <p:cNvSpPr/>
          <p:nvPr/>
        </p:nvSpPr>
        <p:spPr>
          <a:xfrm>
            <a:off x="108000" y="1268280"/>
            <a:ext cx="568800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）不同种类型</a:t>
            </a:r>
            <a:r>
              <a:rPr lang="en-US" sz="2000">
                <a:latin typeface="华文楷体"/>
                <a:ea typeface="华文楷体"/>
              </a:rPr>
              <a:t>jobs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CPU</a:t>
            </a:r>
            <a:r>
              <a:rPr lang="zh-CN" sz="2000">
                <a:latin typeface="华文楷体"/>
                <a:ea typeface="华文楷体"/>
              </a:rPr>
              <a:t>使用详情</a:t>
            </a:r>
            <a:endParaRPr/>
          </a:p>
        </p:txBody>
      </p:sp>
      <p:grpSp>
        <p:nvGrpSpPr>
          <p:cNvPr id="5" name="组合 4"/>
          <p:cNvGrpSpPr/>
          <p:nvPr/>
        </p:nvGrpSpPr>
        <p:grpSpPr>
          <a:xfrm>
            <a:off x="390783" y="1700280"/>
            <a:ext cx="8440537" cy="4857291"/>
            <a:chOff x="390783" y="1700280"/>
            <a:chExt cx="8440537" cy="485729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783" y="1700280"/>
              <a:ext cx="4133333" cy="485729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8939" y="1700280"/>
              <a:ext cx="4152381" cy="48572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E1451A-4BBD-4212-80D0-601A889C9080}" type="slidenum">
              <a:rPr lang="en-US" sz="1600">
                <a:latin typeface="Arial"/>
              </a:rPr>
              <a:t>35</a:t>
            </a:fld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研究工作</a:t>
            </a:r>
            <a:endParaRPr dirty="0"/>
          </a:p>
        </p:txBody>
      </p:sp>
      <p:sp>
        <p:nvSpPr>
          <p:cNvPr id="14" name="圆角矩形 13"/>
          <p:cNvSpPr/>
          <p:nvPr/>
        </p:nvSpPr>
        <p:spPr>
          <a:xfrm>
            <a:off x="2435628" y="3088430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提出基于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RDMA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传输协议的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平台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Shuffle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算法改进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8261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959793" y="259740"/>
            <a:ext cx="5951646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基于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RDMA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的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平台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Shuffle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算法改进</a:t>
            </a:r>
            <a:endParaRPr sz="2400" dirty="0"/>
          </a:p>
        </p:txBody>
      </p:sp>
      <p:sp>
        <p:nvSpPr>
          <p:cNvPr id="274" name="TextShape 2"/>
          <p:cNvSpPr txBox="1"/>
          <p:nvPr/>
        </p:nvSpPr>
        <p:spPr>
          <a:xfrm>
            <a:off x="108000" y="1196640"/>
            <a:ext cx="8640720" cy="2592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概述：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Collect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Spill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Combiner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Copy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Merge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Sort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</p:txBody>
      </p:sp>
      <p:sp>
        <p:nvSpPr>
          <p:cNvPr id="275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5122DF2-E334-4710-8347-BF0F06B51A78}" type="slidenum">
              <a:rPr lang="en-US" sz="1600">
                <a:latin typeface="Arial"/>
              </a:rPr>
              <a:t>36</a:t>
            </a:fld>
            <a:endParaRPr/>
          </a:p>
        </p:txBody>
      </p:sp>
      <p:pic>
        <p:nvPicPr>
          <p:cNvPr id="276" name="图片 5"/>
          <p:cNvPicPr/>
          <p:nvPr/>
        </p:nvPicPr>
        <p:blipFill>
          <a:blip r:embed="rId2"/>
          <a:stretch/>
        </p:blipFill>
        <p:spPr>
          <a:xfrm>
            <a:off x="2987640" y="1341360"/>
            <a:ext cx="5616720" cy="2232000"/>
          </a:xfrm>
          <a:prstGeom prst="rect">
            <a:avLst/>
          </a:prstGeom>
          <a:ln>
            <a:noFill/>
          </a:ln>
        </p:spPr>
      </p:pic>
      <p:pic>
        <p:nvPicPr>
          <p:cNvPr id="277" name="图片 6"/>
          <p:cNvPicPr/>
          <p:nvPr/>
        </p:nvPicPr>
        <p:blipFill>
          <a:blip r:embed="rId3"/>
          <a:stretch/>
        </p:blipFill>
        <p:spPr>
          <a:xfrm>
            <a:off x="2771640" y="3789360"/>
            <a:ext cx="5472360" cy="1943280"/>
          </a:xfrm>
          <a:prstGeom prst="rect">
            <a:avLst/>
          </a:prstGeom>
          <a:ln>
            <a:noFill/>
          </a:ln>
        </p:spPr>
      </p:pic>
      <p:pic>
        <p:nvPicPr>
          <p:cNvPr id="278" name="图片 7"/>
          <p:cNvPicPr/>
          <p:nvPr/>
        </p:nvPicPr>
        <p:blipFill>
          <a:blip r:embed="rId4"/>
          <a:stretch/>
        </p:blipFill>
        <p:spPr>
          <a:xfrm>
            <a:off x="296883" y="1305540"/>
            <a:ext cx="8307477" cy="466774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1042920" y="285530"/>
            <a:ext cx="5809142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基于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RDMA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的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平台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Shuffle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算法改进</a:t>
            </a:r>
            <a:endParaRPr lang="zh-CN" altLang="en-US" sz="2400" dirty="0"/>
          </a:p>
        </p:txBody>
      </p:sp>
      <p:sp>
        <p:nvSpPr>
          <p:cNvPr id="280" name="TextShape 2"/>
          <p:cNvSpPr txBox="1"/>
          <p:nvPr/>
        </p:nvSpPr>
        <p:spPr>
          <a:xfrm>
            <a:off x="108000" y="1197000"/>
            <a:ext cx="8640720" cy="511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Shuffle</a:t>
            </a:r>
            <a:r>
              <a:rPr lang="zh-CN" sz="2000" dirty="0">
                <a:latin typeface="华文楷体"/>
                <a:ea typeface="华文楷体"/>
              </a:rPr>
              <a:t>过程设计：</a:t>
            </a:r>
            <a:endParaRPr dirty="0"/>
          </a:p>
        </p:txBody>
      </p:sp>
      <p:sp>
        <p:nvSpPr>
          <p:cNvPr id="28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9367EDB-FB4F-4734-8512-FE8012018826}" type="slidenum">
              <a:rPr lang="en-US" sz="1600">
                <a:latin typeface="Arial"/>
              </a:rPr>
              <a:t>37</a:t>
            </a:fld>
            <a:endParaRPr/>
          </a:p>
        </p:txBody>
      </p:sp>
      <p:pic>
        <p:nvPicPr>
          <p:cNvPr id="282" name="图片 8"/>
          <p:cNvPicPr/>
          <p:nvPr/>
        </p:nvPicPr>
        <p:blipFill>
          <a:blip r:embed="rId2"/>
          <a:stretch/>
        </p:blipFill>
        <p:spPr>
          <a:xfrm>
            <a:off x="131760" y="1708200"/>
            <a:ext cx="5376960" cy="3089160"/>
          </a:xfrm>
          <a:prstGeom prst="rect">
            <a:avLst/>
          </a:prstGeom>
          <a:ln>
            <a:noFill/>
          </a:ln>
        </p:spPr>
      </p:pic>
      <p:pic>
        <p:nvPicPr>
          <p:cNvPr id="283" name="图片 9"/>
          <p:cNvPicPr/>
          <p:nvPr/>
        </p:nvPicPr>
        <p:blipFill>
          <a:blip r:embed="rId3"/>
          <a:stretch/>
        </p:blipFill>
        <p:spPr>
          <a:xfrm>
            <a:off x="5724360" y="1708200"/>
            <a:ext cx="3036960" cy="3089160"/>
          </a:xfrm>
          <a:prstGeom prst="rect">
            <a:avLst/>
          </a:prstGeom>
          <a:ln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4269667" y="4767910"/>
            <a:ext cx="3024360" cy="1600097"/>
            <a:chOff x="4269667" y="4767910"/>
            <a:chExt cx="3024360" cy="1600097"/>
          </a:xfrm>
        </p:grpSpPr>
        <p:sp>
          <p:nvSpPr>
            <p:cNvPr id="284" name="CustomShape 4"/>
            <p:cNvSpPr/>
            <p:nvPr/>
          </p:nvSpPr>
          <p:spPr>
            <a:xfrm>
              <a:off x="4269667" y="5537487"/>
              <a:ext cx="3024360" cy="830520"/>
            </a:xfrm>
            <a:prstGeom prst="wedgeRoundRectCallout">
              <a:avLst>
                <a:gd name="adj1" fmla="val -20048"/>
                <a:gd name="adj2" fmla="val -49030"/>
                <a:gd name="adj3" fmla="val 16667"/>
              </a:avLst>
            </a:prstGeom>
            <a:solidFill>
              <a:srgbClr val="FFC000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</a:pPr>
              <a:r>
                <a:rPr lang="zh-CN" sz="16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把</a:t>
              </a:r>
              <a:r>
                <a:rPr lang="en-US" sz="16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shuffle</a:t>
              </a:r>
              <a:r>
                <a:rPr lang="zh-CN" sz="16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从</a:t>
              </a:r>
              <a:r>
                <a:rPr lang="en-US" sz="16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reduce</a:t>
              </a:r>
              <a:r>
                <a:rPr lang="zh-CN" sz="16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端抽</a:t>
              </a:r>
              <a:r>
                <a:rPr lang="zh-CN" altLang="en-US" sz="16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取</a:t>
              </a:r>
              <a:r>
                <a:rPr lang="zh-CN" sz="16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出来</a:t>
              </a:r>
              <a:endParaRPr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Job</a:t>
              </a:r>
              <a:r>
                <a:rPr lang="zh-CN" altLang="en-US" sz="16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启动时，启动该后台进程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" name="下箭头 1"/>
            <p:cNvSpPr/>
            <p:nvPr/>
          </p:nvSpPr>
          <p:spPr>
            <a:xfrm rot="19838543">
              <a:off x="4759202" y="4767910"/>
              <a:ext cx="298019" cy="744316"/>
            </a:xfrm>
            <a:prstGeom prst="downArrow">
              <a:avLst>
                <a:gd name="adj1" fmla="val 50000"/>
                <a:gd name="adj2" fmla="val 5797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下箭头 8"/>
            <p:cNvSpPr/>
            <p:nvPr/>
          </p:nvSpPr>
          <p:spPr>
            <a:xfrm rot="13640545">
              <a:off x="6600197" y="4732257"/>
              <a:ext cx="298019" cy="744316"/>
            </a:xfrm>
            <a:prstGeom prst="downArrow">
              <a:avLst>
                <a:gd name="adj1" fmla="val 50000"/>
                <a:gd name="adj2" fmla="val 5797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1042919" y="285530"/>
            <a:ext cx="5939771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基于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RDMA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的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平台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Shuffle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算法改进</a:t>
            </a:r>
            <a:endParaRPr lang="zh-CN" altLang="en-US" sz="2400" dirty="0"/>
          </a:p>
        </p:txBody>
      </p:sp>
      <p:sp>
        <p:nvSpPr>
          <p:cNvPr id="286" name="TextShape 2"/>
          <p:cNvSpPr txBox="1"/>
          <p:nvPr/>
        </p:nvSpPr>
        <p:spPr>
          <a:xfrm>
            <a:off x="108000" y="1197000"/>
            <a:ext cx="8640720" cy="528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Shuffle</a:t>
            </a:r>
            <a:r>
              <a:rPr lang="zh-CN" sz="2000" dirty="0">
                <a:latin typeface="华文楷体"/>
                <a:ea typeface="华文楷体"/>
              </a:rPr>
              <a:t>过程设计：优化</a:t>
            </a:r>
            <a:r>
              <a:rPr lang="en-US" sz="2000" dirty="0">
                <a:latin typeface="华文楷体"/>
                <a:ea typeface="华文楷体"/>
              </a:rPr>
              <a:t>shuffle</a:t>
            </a:r>
            <a:r>
              <a:rPr lang="zh-CN" sz="2000" dirty="0">
                <a:latin typeface="华文楷体"/>
                <a:ea typeface="华文楷体"/>
              </a:rPr>
              <a:t>随机读写磁盘</a:t>
            </a:r>
            <a:endParaRPr dirty="0"/>
          </a:p>
        </p:txBody>
      </p:sp>
      <p:sp>
        <p:nvSpPr>
          <p:cNvPr id="287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CCFEA91F-9602-45A7-97DF-723CF9D5912A}" type="slidenum">
              <a:rPr lang="en-US" sz="1600">
                <a:latin typeface="Arial"/>
              </a:rPr>
              <a:t>38</a:t>
            </a:fld>
            <a:endParaRPr/>
          </a:p>
        </p:txBody>
      </p:sp>
      <p:sp>
        <p:nvSpPr>
          <p:cNvPr id="288" name="CustomShape 4"/>
          <p:cNvSpPr/>
          <p:nvPr/>
        </p:nvSpPr>
        <p:spPr>
          <a:xfrm>
            <a:off x="5747453" y="1626919"/>
            <a:ext cx="1871640" cy="517741"/>
          </a:xfrm>
          <a:prstGeom prst="wedgeRoundRectCallout">
            <a:avLst>
              <a:gd name="adj1" fmla="val -17661"/>
              <a:gd name="adj2" fmla="val 91718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latin typeface="华文中宋"/>
                <a:ea typeface="华文中宋"/>
              </a:rPr>
              <a:t>Shuffle</a:t>
            </a:r>
            <a:r>
              <a:rPr lang="zh-CN" b="1" dirty="0">
                <a:solidFill>
                  <a:schemeClr val="tx1"/>
                </a:solidFill>
                <a:latin typeface="华文中宋"/>
                <a:ea typeface="华文中宋"/>
              </a:rPr>
              <a:t>架构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89" name="图片 7"/>
          <p:cNvPicPr/>
          <p:nvPr/>
        </p:nvPicPr>
        <p:blipFill>
          <a:blip r:embed="rId2"/>
          <a:stretch/>
        </p:blipFill>
        <p:spPr>
          <a:xfrm>
            <a:off x="286158" y="1725480"/>
            <a:ext cx="3745080" cy="3350880"/>
          </a:xfrm>
          <a:prstGeom prst="rect">
            <a:avLst/>
          </a:prstGeom>
          <a:ln>
            <a:noFill/>
          </a:ln>
        </p:spPr>
      </p:pic>
      <p:pic>
        <p:nvPicPr>
          <p:cNvPr id="290" name="图片 11"/>
          <p:cNvPicPr/>
          <p:nvPr/>
        </p:nvPicPr>
        <p:blipFill>
          <a:blip r:embed="rId3"/>
          <a:stretch/>
        </p:blipFill>
        <p:spPr>
          <a:xfrm>
            <a:off x="4390920" y="2637000"/>
            <a:ext cx="4537080" cy="3384360"/>
          </a:xfrm>
          <a:prstGeom prst="rect">
            <a:avLst/>
          </a:prstGeom>
          <a:ln>
            <a:noFill/>
          </a:ln>
        </p:spPr>
      </p:pic>
      <p:sp>
        <p:nvSpPr>
          <p:cNvPr id="9" name="CustomShape 4"/>
          <p:cNvSpPr/>
          <p:nvPr/>
        </p:nvSpPr>
        <p:spPr>
          <a:xfrm>
            <a:off x="919651" y="5278930"/>
            <a:ext cx="3024360" cy="651820"/>
          </a:xfrm>
          <a:prstGeom prst="wedgeRoundRectCallout">
            <a:avLst>
              <a:gd name="adj1" fmla="val -19263"/>
              <a:gd name="adj2" fmla="val -76358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华文中宋"/>
                <a:ea typeface="华文中宋"/>
              </a:rPr>
              <a:t>使用</a:t>
            </a:r>
            <a:r>
              <a:rPr lang="en-US" altLang="zh-CN" sz="1600" b="1" dirty="0">
                <a:solidFill>
                  <a:schemeClr val="tx1"/>
                </a:solidFill>
                <a:latin typeface="华文中宋"/>
                <a:ea typeface="华文中宋"/>
              </a:rPr>
              <a:t>RDMA</a:t>
            </a:r>
            <a:r>
              <a:rPr lang="zh-CN" altLang="en-US" sz="1600" b="1" dirty="0">
                <a:solidFill>
                  <a:schemeClr val="tx1"/>
                </a:solidFill>
                <a:latin typeface="华文中宋"/>
                <a:ea typeface="华文中宋"/>
              </a:rPr>
              <a:t>协议来传输数据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4303693" y="1773410"/>
            <a:ext cx="4624307" cy="4021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latin typeface="华文中宋"/>
                <a:ea typeface="华文中宋"/>
              </a:rPr>
              <a:t>Shuffle</a:t>
            </a:r>
            <a:r>
              <a:rPr lang="zh-CN" sz="3200" b="1" dirty="0">
                <a:latin typeface="华文中宋"/>
                <a:ea typeface="华文中宋"/>
              </a:rPr>
              <a:t>改</a:t>
            </a:r>
            <a:r>
              <a:rPr lang="zh-CN" altLang="en-US" sz="3200" b="1" dirty="0">
                <a:latin typeface="华文中宋"/>
                <a:ea typeface="华文中宋"/>
              </a:rPr>
              <a:t>进</a:t>
            </a:r>
            <a:r>
              <a:rPr lang="zh-CN" sz="3200" b="1" dirty="0">
                <a:latin typeface="华文中宋"/>
                <a:ea typeface="华文中宋"/>
              </a:rPr>
              <a:t>实验</a:t>
            </a:r>
            <a:r>
              <a:rPr lang="zh-CN" altLang="en-US" sz="3200" b="1" dirty="0">
                <a:latin typeface="华文中宋"/>
                <a:ea typeface="华文中宋"/>
              </a:rPr>
              <a:t>结果</a:t>
            </a:r>
            <a:endParaRPr b="1" dirty="0"/>
          </a:p>
        </p:txBody>
      </p:sp>
      <p:sp>
        <p:nvSpPr>
          <p:cNvPr id="293" name="TextShape 2"/>
          <p:cNvSpPr txBox="1"/>
          <p:nvPr/>
        </p:nvSpPr>
        <p:spPr>
          <a:xfrm>
            <a:off x="108000" y="1196640"/>
            <a:ext cx="468000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集群配置：</a:t>
            </a:r>
            <a:endParaRPr/>
          </a:p>
        </p:txBody>
      </p:sp>
      <p:sp>
        <p:nvSpPr>
          <p:cNvPr id="29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382BB6B-A069-4424-B6E4-3AAC6FA1B39A}" type="slidenum">
              <a:rPr lang="en-US" sz="1600">
                <a:latin typeface="Arial"/>
              </a:rPr>
              <a:t>39</a:t>
            </a:fld>
            <a:endParaRPr/>
          </a:p>
        </p:txBody>
      </p:sp>
      <p:sp>
        <p:nvSpPr>
          <p:cNvPr id="296" name="CustomShape 5"/>
          <p:cNvSpPr/>
          <p:nvPr/>
        </p:nvSpPr>
        <p:spPr>
          <a:xfrm>
            <a:off x="108000" y="3359160"/>
            <a:ext cx="468000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1</a:t>
            </a:r>
            <a:r>
              <a:rPr lang="zh-CN" sz="2000">
                <a:latin typeface="华文楷体"/>
                <a:ea typeface="华文楷体"/>
              </a:rPr>
              <a:t>）</a:t>
            </a:r>
            <a:r>
              <a:rPr lang="en-US" sz="2000">
                <a:latin typeface="华文楷体"/>
                <a:ea typeface="华文楷体"/>
              </a:rPr>
              <a:t>WordCount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50G</a:t>
            </a:r>
            <a:r>
              <a:rPr lang="zh-CN" sz="2000">
                <a:latin typeface="华文楷体"/>
                <a:ea typeface="华文楷体"/>
              </a:rPr>
              <a:t>数据</a:t>
            </a:r>
            <a:endParaRPr/>
          </a:p>
        </p:txBody>
      </p:sp>
      <p:pic>
        <p:nvPicPr>
          <p:cNvPr id="297" name="图片 6"/>
          <p:cNvPicPr/>
          <p:nvPr/>
        </p:nvPicPr>
        <p:blipFill>
          <a:blip r:embed="rId2"/>
          <a:stretch/>
        </p:blipFill>
        <p:spPr>
          <a:xfrm>
            <a:off x="128520" y="3811680"/>
            <a:ext cx="4659480" cy="2930400"/>
          </a:xfrm>
          <a:prstGeom prst="rect">
            <a:avLst/>
          </a:prstGeom>
          <a:ln>
            <a:noFill/>
          </a:ln>
        </p:spPr>
      </p:pic>
      <p:sp>
        <p:nvSpPr>
          <p:cNvPr id="298" name="CustomShape 6"/>
          <p:cNvSpPr/>
          <p:nvPr/>
        </p:nvSpPr>
        <p:spPr>
          <a:xfrm>
            <a:off x="4788000" y="1217520"/>
            <a:ext cx="410508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</a:t>
            </a:r>
            <a:r>
              <a:rPr lang="en-US" sz="2000">
                <a:latin typeface="华文楷体"/>
                <a:ea typeface="华文楷体"/>
              </a:rPr>
              <a:t>TeraSort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20G</a:t>
            </a:r>
            <a:r>
              <a:rPr lang="zh-CN" sz="2000">
                <a:latin typeface="华文楷体"/>
                <a:ea typeface="华文楷体"/>
              </a:rPr>
              <a:t>数据</a:t>
            </a:r>
            <a:endParaRPr/>
          </a:p>
        </p:txBody>
      </p:sp>
      <p:pic>
        <p:nvPicPr>
          <p:cNvPr id="299" name="图片 8"/>
          <p:cNvPicPr/>
          <p:nvPr/>
        </p:nvPicPr>
        <p:blipFill>
          <a:blip r:embed="rId3"/>
          <a:stretch/>
        </p:blipFill>
        <p:spPr>
          <a:xfrm>
            <a:off x="4884840" y="1595520"/>
            <a:ext cx="4259160" cy="3201840"/>
          </a:xfrm>
          <a:prstGeom prst="rect">
            <a:avLst/>
          </a:prstGeom>
          <a:ln>
            <a:noFill/>
          </a:ln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799300"/>
              </p:ext>
            </p:extLst>
          </p:nvPr>
        </p:nvGraphicFramePr>
        <p:xfrm>
          <a:off x="250921" y="1628280"/>
          <a:ext cx="4465441" cy="175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3963">
                  <a:extLst>
                    <a:ext uri="{9D8B030D-6E8A-4147-A177-3AD203B41FA5}">
                      <a16:colId xmlns:a16="http://schemas.microsoft.com/office/drawing/2014/main" val="4220392030"/>
                    </a:ext>
                  </a:extLst>
                </a:gridCol>
                <a:gridCol w="663963">
                  <a:extLst>
                    <a:ext uri="{9D8B030D-6E8A-4147-A177-3AD203B41FA5}">
                      <a16:colId xmlns:a16="http://schemas.microsoft.com/office/drawing/2014/main" val="1112781177"/>
                    </a:ext>
                  </a:extLst>
                </a:gridCol>
                <a:gridCol w="1073406">
                  <a:extLst>
                    <a:ext uri="{9D8B030D-6E8A-4147-A177-3AD203B41FA5}">
                      <a16:colId xmlns:a16="http://schemas.microsoft.com/office/drawing/2014/main" val="275806636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261048815"/>
                    </a:ext>
                  </a:extLst>
                </a:gridCol>
                <a:gridCol w="881207">
                  <a:extLst>
                    <a:ext uri="{9D8B030D-6E8A-4147-A177-3AD203B41FA5}">
                      <a16:colId xmlns:a16="http://schemas.microsoft.com/office/drawing/2014/main" val="1896618797"/>
                    </a:ext>
                  </a:extLst>
                </a:gridCol>
              </a:tblGrid>
              <a:tr h="4386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CPUs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Cores Per CPU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Thread Per Core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Memory(G)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2442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431592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2817491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231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115367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71437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4121"/>
                  </a:ext>
                </a:extLst>
              </a:tr>
            </a:tbl>
          </a:graphicData>
        </a:graphic>
      </p:graphicFrame>
      <p:sp>
        <p:nvSpPr>
          <p:cNvPr id="3" name="圆角矩形标注 2"/>
          <p:cNvSpPr/>
          <p:nvPr/>
        </p:nvSpPr>
        <p:spPr>
          <a:xfrm>
            <a:off x="1325781" y="4160328"/>
            <a:ext cx="2030681" cy="637032"/>
          </a:xfrm>
          <a:prstGeom prst="wedgeRoundRectCallou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平均提高</a:t>
            </a:r>
            <a:r>
              <a:rPr lang="en-US" altLang="zh-CN" sz="2000" b="1" dirty="0">
                <a:solidFill>
                  <a:schemeClr val="tx1"/>
                </a:solidFill>
              </a:rPr>
              <a:t>44%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6153458" y="2024359"/>
            <a:ext cx="2030681" cy="637032"/>
          </a:xfrm>
          <a:prstGeom prst="wedgeRoundRectCallou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平均提高</a:t>
            </a:r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</a:rPr>
              <a:t>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68000" y="1484280"/>
            <a:ext cx="8142120" cy="3889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400" b="1" dirty="0">
                <a:latin typeface="华文中宋"/>
                <a:ea typeface="华文中宋"/>
              </a:rPr>
              <a:t>互联网时代</a:t>
            </a:r>
            <a:r>
              <a:rPr lang="zh-CN" sz="2000" dirty="0">
                <a:latin typeface="华文楷体"/>
                <a:ea typeface="华文楷体"/>
              </a:rPr>
              <a:t>的到来，导致大量的网络数据的产生，</a:t>
            </a:r>
            <a:r>
              <a:rPr lang="zh-CN" sz="2400" b="1" dirty="0">
                <a:latin typeface="华文楷体"/>
                <a:ea typeface="华文楷体"/>
              </a:rPr>
              <a:t>大数据概念</a:t>
            </a:r>
            <a:r>
              <a:rPr lang="zh-CN" sz="2000" dirty="0">
                <a:latin typeface="华文楷体"/>
                <a:ea typeface="华文楷体"/>
              </a:rPr>
              <a:t>应运而生，产生了大数据计算处理框架：</a:t>
            </a:r>
            <a:r>
              <a:rPr lang="en-US" sz="2400" b="1" dirty="0">
                <a:latin typeface="华文楷体"/>
                <a:ea typeface="华文楷体"/>
              </a:rPr>
              <a:t>Hadoop</a:t>
            </a:r>
            <a:r>
              <a:rPr lang="zh-CN" sz="2000" dirty="0">
                <a:latin typeface="华文楷体"/>
                <a:ea typeface="华文楷体"/>
              </a:rPr>
              <a:t>和</a:t>
            </a:r>
            <a:r>
              <a:rPr lang="en-US" sz="2400" b="1" dirty="0">
                <a:latin typeface="华文楷体"/>
                <a:ea typeface="华文楷体"/>
              </a:rPr>
              <a:t>Spark</a:t>
            </a:r>
            <a:r>
              <a:rPr lang="zh-CN" sz="2000" dirty="0">
                <a:latin typeface="华文楷体"/>
                <a:ea typeface="华文楷体"/>
              </a:rPr>
              <a:t>。随着</a:t>
            </a:r>
            <a:r>
              <a:rPr lang="en-US" sz="2000" dirty="0">
                <a:latin typeface="华文楷体"/>
                <a:ea typeface="华文楷体"/>
              </a:rPr>
              <a:t>Hadoop</a:t>
            </a:r>
            <a:r>
              <a:rPr lang="zh-CN" sz="2000" dirty="0">
                <a:latin typeface="华文楷体"/>
                <a:ea typeface="华文楷体"/>
              </a:rPr>
              <a:t>的不断发展产生了通用的资源管理框架</a:t>
            </a:r>
            <a:r>
              <a:rPr lang="en-US" sz="2000" dirty="0">
                <a:latin typeface="华文楷体"/>
                <a:ea typeface="华文楷体"/>
              </a:rPr>
              <a:t>——</a:t>
            </a:r>
            <a:r>
              <a:rPr lang="en-US" sz="2400" b="1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。</a:t>
            </a:r>
            <a:r>
              <a:rPr lang="es-E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是下一代</a:t>
            </a:r>
            <a:r>
              <a:rPr lang="es-ES" sz="2000" dirty="0">
                <a:latin typeface="华文楷体"/>
                <a:ea typeface="华文楷体"/>
              </a:rPr>
              <a:t>MapReduce </a:t>
            </a:r>
            <a:r>
              <a:rPr lang="zh-CN" sz="2000" dirty="0">
                <a:latin typeface="华文楷体"/>
                <a:ea typeface="华文楷体"/>
              </a:rPr>
              <a:t>框架。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400" b="1" dirty="0">
                <a:latin typeface="华文楷体"/>
                <a:ea typeface="华文楷体"/>
              </a:rPr>
              <a:t>高性能计算</a:t>
            </a:r>
            <a:r>
              <a:rPr lang="en-US" sz="2400" b="1" dirty="0">
                <a:latin typeface="华文楷体"/>
                <a:ea typeface="华文楷体"/>
              </a:rPr>
              <a:t>HPC</a:t>
            </a:r>
            <a:r>
              <a:rPr lang="zh-CN" sz="2000" dirty="0">
                <a:latin typeface="华文楷体"/>
                <a:ea typeface="华文楷体"/>
              </a:rPr>
              <a:t>（</a:t>
            </a:r>
            <a:r>
              <a:rPr lang="en-US" sz="2000" dirty="0">
                <a:latin typeface="华文楷体"/>
                <a:ea typeface="华文楷体"/>
              </a:rPr>
              <a:t>High Performance Computing</a:t>
            </a:r>
            <a:r>
              <a:rPr lang="zh-CN" sz="2000" dirty="0">
                <a:latin typeface="华文楷体"/>
                <a:ea typeface="华文楷体"/>
              </a:rPr>
              <a:t>）是计算机科学中的一个分支，主要是研究</a:t>
            </a:r>
            <a:r>
              <a:rPr lang="zh-CN" sz="2400" b="1" dirty="0">
                <a:latin typeface="华文楷体"/>
                <a:ea typeface="华文楷体"/>
              </a:rPr>
              <a:t>并行算法</a:t>
            </a:r>
            <a:r>
              <a:rPr lang="zh-CN" sz="2000" dirty="0">
                <a:latin typeface="华文楷体"/>
                <a:ea typeface="华文楷体"/>
              </a:rPr>
              <a:t>和开发相关的软件，致力于研究高性能的超级计算机。</a:t>
            </a:r>
            <a:r>
              <a:rPr lang="zh-CN" sz="2400" b="1" dirty="0">
                <a:latin typeface="华文楷体"/>
                <a:ea typeface="华文楷体"/>
              </a:rPr>
              <a:t>地质成像</a:t>
            </a:r>
            <a:r>
              <a:rPr lang="zh-CN" sz="2000" dirty="0">
                <a:latin typeface="华文楷体"/>
                <a:ea typeface="华文楷体"/>
              </a:rPr>
              <a:t>算法是高性能计算算法，在石油勘探中有着广泛的应用，其中应用最为广泛的就是</a:t>
            </a:r>
            <a:r>
              <a:rPr lang="en-US" sz="2400" b="1" dirty="0">
                <a:latin typeface="华文楷体"/>
                <a:ea typeface="华文楷体"/>
              </a:rPr>
              <a:t>PKTM</a:t>
            </a:r>
            <a:r>
              <a:rPr lang="zh-CN" sz="2400" b="1" dirty="0">
                <a:latin typeface="华文楷体"/>
                <a:ea typeface="华文楷体"/>
              </a:rPr>
              <a:t>算法</a:t>
            </a:r>
            <a:r>
              <a:rPr lang="zh-CN" sz="2000" dirty="0">
                <a:latin typeface="华文楷体"/>
                <a:ea typeface="华文楷体"/>
              </a:rPr>
              <a:t>。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 dirty="0"/>
          </a:p>
        </p:txBody>
      </p:sp>
      <p:sp>
        <p:nvSpPr>
          <p:cNvPr id="11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87EDB0E-3096-4DA8-9690-503F6AC621C5}" type="slidenum">
              <a:rPr lang="en-US" sz="1600">
                <a:latin typeface="Arial"/>
              </a:rPr>
              <a:t>4</a:t>
            </a:fld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1798560" y="4911840"/>
            <a:ext cx="1979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b="1">
                <a:solidFill>
                  <a:srgbClr val="0D0D0D"/>
                </a:solidFill>
                <a:latin typeface="华文楷体"/>
                <a:ea typeface="华文楷体"/>
              </a:rPr>
              <a:t>研究方向</a:t>
            </a:r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3850920" y="2211184"/>
            <a:ext cx="2858400" cy="2932496"/>
            <a:chOff x="3850920" y="2211184"/>
            <a:chExt cx="2858400" cy="2932496"/>
          </a:xfrm>
        </p:grpSpPr>
        <p:sp>
          <p:nvSpPr>
            <p:cNvPr id="118" name="CustomShape 5"/>
            <p:cNvSpPr/>
            <p:nvPr/>
          </p:nvSpPr>
          <p:spPr>
            <a:xfrm>
              <a:off x="5292000" y="2211184"/>
              <a:ext cx="1224000" cy="481189"/>
            </a:xfrm>
            <a:prstGeom prst="rect">
              <a:avLst/>
            </a:prstGeom>
            <a:noFill/>
            <a:ln w="5724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6"/>
            <p:cNvSpPr/>
            <p:nvPr/>
          </p:nvSpPr>
          <p:spPr>
            <a:xfrm>
              <a:off x="5098680" y="4247985"/>
              <a:ext cx="1610640" cy="504000"/>
            </a:xfrm>
            <a:prstGeom prst="rect">
              <a:avLst/>
            </a:prstGeom>
            <a:noFill/>
            <a:ln w="5724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cxnSp>
          <p:nvCxnSpPr>
            <p:cNvPr id="120" name="Line 7"/>
            <p:cNvCxnSpPr/>
            <p:nvPr/>
          </p:nvCxnSpPr>
          <p:spPr>
            <a:xfrm flipV="1">
              <a:off x="3850920" y="2789695"/>
              <a:ext cx="1852456" cy="2122865"/>
            </a:xfrm>
            <a:prstGeom prst="straightConnector1">
              <a:avLst/>
            </a:prstGeom>
            <a:ln w="38160">
              <a:solidFill>
                <a:srgbClr val="FF0000"/>
              </a:solidFill>
              <a:miter/>
              <a:tailEnd type="triangle" w="med" len="med"/>
            </a:ln>
          </p:spPr>
        </p:cxnSp>
        <p:cxnSp>
          <p:nvCxnSpPr>
            <p:cNvPr id="121" name="Line 8"/>
            <p:cNvCxnSpPr/>
            <p:nvPr/>
          </p:nvCxnSpPr>
          <p:spPr>
            <a:xfrm flipV="1">
              <a:off x="3995640" y="4751108"/>
              <a:ext cx="1030320" cy="392572"/>
            </a:xfrm>
            <a:prstGeom prst="straightConnector1">
              <a:avLst/>
            </a:prstGeom>
            <a:ln w="38160">
              <a:solidFill>
                <a:srgbClr val="FF0000"/>
              </a:solidFill>
              <a:miter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altLang="zh-CN" sz="3200" b="1" dirty="0">
                <a:latin typeface="华文中宋"/>
                <a:ea typeface="华文中宋"/>
              </a:rPr>
              <a:t>Shuffle</a:t>
            </a:r>
            <a:r>
              <a:rPr lang="zh-CN" altLang="en-US" sz="3200" b="1" dirty="0">
                <a:latin typeface="华文中宋"/>
                <a:ea typeface="华文中宋"/>
              </a:rPr>
              <a:t>改进实验结果</a:t>
            </a:r>
            <a:endParaRPr lang="zh-CN" altLang="en-US" sz="3200" b="1" dirty="0"/>
          </a:p>
        </p:txBody>
      </p:sp>
      <p:sp>
        <p:nvSpPr>
          <p:cNvPr id="301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B4D944-B2B5-4A7E-B5AB-B68CE312C905}" type="slidenum">
              <a:rPr lang="en-US" sz="1600">
                <a:latin typeface="Arial"/>
              </a:rPr>
              <a:t>40</a:t>
            </a:fld>
            <a:endParaRPr/>
          </a:p>
        </p:txBody>
      </p:sp>
      <p:sp>
        <p:nvSpPr>
          <p:cNvPr id="302" name="CustomShape 3"/>
          <p:cNvSpPr/>
          <p:nvPr/>
        </p:nvSpPr>
        <p:spPr>
          <a:xfrm>
            <a:off x="179280" y="1197000"/>
            <a:ext cx="468000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altLang="zh-CN" sz="2000" dirty="0">
                <a:latin typeface="华文楷体"/>
                <a:ea typeface="华文楷体"/>
              </a:rPr>
              <a:t> </a:t>
            </a:r>
            <a:r>
              <a:rPr lang="en-US" altLang="zh-CN" sz="2000" dirty="0" err="1">
                <a:latin typeface="华文楷体"/>
                <a:ea typeface="华文楷体"/>
              </a:rPr>
              <a:t>WordCount</a:t>
            </a:r>
            <a:r>
              <a:rPr lang="zh-CN" sz="2000" dirty="0">
                <a:latin typeface="华文楷体"/>
                <a:ea typeface="华文楷体"/>
              </a:rPr>
              <a:t>：</a:t>
            </a:r>
            <a:r>
              <a:rPr lang="en-US" altLang="zh-CN" sz="2000" dirty="0">
                <a:latin typeface="华文楷体"/>
                <a:ea typeface="华文楷体"/>
              </a:rPr>
              <a:t>5</a:t>
            </a:r>
            <a:r>
              <a:rPr lang="en-US" sz="2000" dirty="0">
                <a:latin typeface="华文楷体"/>
                <a:ea typeface="华文楷体"/>
              </a:rPr>
              <a:t>0G</a:t>
            </a:r>
            <a:r>
              <a:rPr lang="zh-CN" sz="2000" dirty="0">
                <a:latin typeface="华文楷体"/>
                <a:ea typeface="华文楷体"/>
              </a:rPr>
              <a:t>数据</a:t>
            </a:r>
            <a:endParaRPr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21537" y="1628639"/>
            <a:ext cx="7850567" cy="451090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E1451A-4BBD-4212-80D0-601A889C9080}" type="slidenum">
              <a:rPr lang="en-US" sz="1600">
                <a:latin typeface="Arial"/>
              </a:rPr>
              <a:t>41</a:t>
            </a:fld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研究工作</a:t>
            </a:r>
            <a:endParaRPr dirty="0"/>
          </a:p>
        </p:txBody>
      </p:sp>
      <p:sp>
        <p:nvSpPr>
          <p:cNvPr id="15" name="圆角矩形 14"/>
          <p:cNvSpPr/>
          <p:nvPr/>
        </p:nvSpPr>
        <p:spPr>
          <a:xfrm>
            <a:off x="2435628" y="2977193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实现基于改进的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平台的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PKTM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系统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72794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latin typeface="华文中宋"/>
                <a:ea typeface="华文中宋"/>
              </a:rPr>
              <a:t>PKTM</a:t>
            </a:r>
            <a:r>
              <a:rPr lang="zh-CN" altLang="en-US" sz="3200" b="1" dirty="0">
                <a:latin typeface="华文中宋"/>
                <a:ea typeface="华文中宋"/>
              </a:rPr>
              <a:t>简介</a:t>
            </a:r>
            <a:endParaRPr b="1" dirty="0"/>
          </a:p>
        </p:txBody>
      </p:sp>
      <p:sp>
        <p:nvSpPr>
          <p:cNvPr id="143" name="TextShape 2"/>
          <p:cNvSpPr txBox="1"/>
          <p:nvPr/>
        </p:nvSpPr>
        <p:spPr>
          <a:xfrm>
            <a:off x="178920" y="1268280"/>
            <a:ext cx="8504280" cy="194993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 dirty="0">
                <a:latin typeface="华文中宋"/>
                <a:ea typeface="华文中宋"/>
              </a:rPr>
              <a:t>PKTM</a:t>
            </a:r>
            <a:r>
              <a:rPr lang="zh-CN" sz="2400" b="1" dirty="0">
                <a:latin typeface="华文中宋"/>
                <a:ea typeface="华文中宋"/>
              </a:rPr>
              <a:t>介绍：</a:t>
            </a:r>
            <a:r>
              <a:rPr lang="zh-CN" sz="2000" dirty="0">
                <a:latin typeface="华文楷体"/>
                <a:ea typeface="华文楷体"/>
              </a:rPr>
              <a:t>石油和天然气行业是</a:t>
            </a:r>
            <a:r>
              <a:rPr lang="zh-CN" sz="2400" b="1" dirty="0">
                <a:latin typeface="华文楷体"/>
                <a:ea typeface="华文楷体"/>
              </a:rPr>
              <a:t>分布式计算</a:t>
            </a:r>
            <a:r>
              <a:rPr lang="zh-CN" sz="2000" dirty="0">
                <a:latin typeface="华文楷体"/>
                <a:ea typeface="华文楷体"/>
              </a:rPr>
              <a:t>和</a:t>
            </a:r>
            <a:r>
              <a:rPr lang="zh-CN" sz="2400" b="1" dirty="0">
                <a:latin typeface="华文楷体"/>
                <a:ea typeface="华文楷体"/>
              </a:rPr>
              <a:t>并行计算</a:t>
            </a:r>
            <a:r>
              <a:rPr lang="zh-CN" sz="2000" dirty="0">
                <a:latin typeface="华文楷体"/>
                <a:ea typeface="华文楷体"/>
              </a:rPr>
              <a:t>的重要消费者，因为在该行业大部分程序都具有海量的输入数据。地质勘探是寻找石油的重要途径，而地质成像算法则是地质勘探中非常重要的环节。</a:t>
            </a:r>
            <a:r>
              <a:rPr lang="en-US" sz="2400" b="1" dirty="0">
                <a:latin typeface="华文楷体"/>
                <a:ea typeface="华文楷体"/>
              </a:rPr>
              <a:t>PKTM</a:t>
            </a:r>
            <a:r>
              <a:rPr lang="zh-CN" sz="2000" dirty="0">
                <a:latin typeface="华文楷体"/>
                <a:ea typeface="华文楷体"/>
              </a:rPr>
              <a:t>（</a:t>
            </a:r>
            <a:r>
              <a:rPr lang="en-US" sz="2000" dirty="0" err="1">
                <a:latin typeface="华文楷体"/>
                <a:ea typeface="华文楷体"/>
              </a:rPr>
              <a:t>Prestack</a:t>
            </a:r>
            <a:r>
              <a:rPr lang="en-US" sz="2000" dirty="0">
                <a:latin typeface="华文楷体"/>
                <a:ea typeface="华文楷体"/>
              </a:rPr>
              <a:t> Kirchhoff Time Migration</a:t>
            </a:r>
            <a:r>
              <a:rPr lang="zh-CN" sz="2000" dirty="0">
                <a:latin typeface="华文楷体"/>
                <a:ea typeface="华文楷体"/>
              </a:rPr>
              <a:t>）被认为在处理地质数据中</a:t>
            </a:r>
            <a:r>
              <a:rPr lang="zh-CN" sz="2400" b="1" dirty="0">
                <a:latin typeface="华文楷体"/>
                <a:ea typeface="华文楷体"/>
              </a:rPr>
              <a:t>最有效</a:t>
            </a:r>
            <a:r>
              <a:rPr lang="zh-CN" sz="2000" dirty="0">
                <a:latin typeface="华文楷体"/>
                <a:ea typeface="华文楷体"/>
              </a:rPr>
              <a:t>的成像偏移算法。</a:t>
            </a:r>
            <a:endParaRPr dirty="0"/>
          </a:p>
        </p:txBody>
      </p:sp>
      <p:sp>
        <p:nvSpPr>
          <p:cNvPr id="14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802E3C6-0CB4-4CF2-B75B-98FFA8D9F836}" type="slidenum">
              <a:rPr lang="en-US" sz="1600">
                <a:latin typeface="Arial"/>
              </a:rPr>
              <a:t>42</a:t>
            </a:fld>
            <a:endParaRPr/>
          </a:p>
        </p:txBody>
      </p:sp>
      <p:pic>
        <p:nvPicPr>
          <p:cNvPr id="145" name="图片 40"/>
          <p:cNvPicPr/>
          <p:nvPr/>
        </p:nvPicPr>
        <p:blipFill>
          <a:blip r:embed="rId2"/>
          <a:stretch/>
        </p:blipFill>
        <p:spPr>
          <a:xfrm>
            <a:off x="250920" y="3500280"/>
            <a:ext cx="3313080" cy="1513080"/>
          </a:xfrm>
          <a:prstGeom prst="rect">
            <a:avLst/>
          </a:prstGeom>
          <a:ln>
            <a:noFill/>
          </a:ln>
        </p:spPr>
      </p:pic>
      <p:pic>
        <p:nvPicPr>
          <p:cNvPr id="146" name="图片 5"/>
          <p:cNvPicPr/>
          <p:nvPr/>
        </p:nvPicPr>
        <p:blipFill>
          <a:blip r:embed="rId3"/>
          <a:stretch/>
        </p:blipFill>
        <p:spPr>
          <a:xfrm>
            <a:off x="3635280" y="3068640"/>
            <a:ext cx="5400720" cy="3216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43844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latin typeface="华文中宋"/>
                <a:ea typeface="华文中宋"/>
              </a:rPr>
              <a:t>PKTM</a:t>
            </a:r>
            <a:r>
              <a:rPr lang="zh-CN" altLang="en-US" sz="3200" b="1" dirty="0">
                <a:latin typeface="华文中宋"/>
                <a:ea typeface="华文中宋"/>
              </a:rPr>
              <a:t>简介</a:t>
            </a:r>
            <a:endParaRPr b="1" dirty="0"/>
          </a:p>
        </p:txBody>
      </p:sp>
      <p:sp>
        <p:nvSpPr>
          <p:cNvPr id="143" name="TextShape 2"/>
          <p:cNvSpPr txBox="1"/>
          <p:nvPr/>
        </p:nvSpPr>
        <p:spPr>
          <a:xfrm>
            <a:off x="178920" y="1268280"/>
            <a:ext cx="8504280" cy="56883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 dirty="0">
                <a:latin typeface="华文中宋"/>
                <a:ea typeface="华文中宋"/>
              </a:rPr>
              <a:t>PKTM</a:t>
            </a:r>
            <a:r>
              <a:rPr lang="zh-CN" altLang="en-US" sz="2400" b="1" dirty="0">
                <a:latin typeface="华文中宋"/>
                <a:ea typeface="华文中宋"/>
              </a:rPr>
              <a:t>算法流程</a:t>
            </a:r>
            <a:r>
              <a:rPr lang="zh-CN" sz="2400" b="1" dirty="0">
                <a:latin typeface="华文中宋"/>
                <a:ea typeface="华文中宋"/>
              </a:rPr>
              <a:t>：</a:t>
            </a:r>
            <a:endParaRPr dirty="0"/>
          </a:p>
        </p:txBody>
      </p:sp>
      <p:sp>
        <p:nvSpPr>
          <p:cNvPr id="14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802E3C6-0CB4-4CF2-B75B-98FFA8D9F836}" type="slidenum">
              <a:rPr lang="en-US" sz="1600">
                <a:latin typeface="Arial"/>
              </a:rPr>
              <a:t>43</a:t>
            </a:fld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484" y="1434690"/>
            <a:ext cx="3657917" cy="429195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20" y="2124753"/>
            <a:ext cx="4847480" cy="348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61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042919" y="404280"/>
            <a:ext cx="5868519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基于改进的</a:t>
            </a:r>
            <a:r>
              <a:rPr lang="en-US" altLang="zh-CN" sz="28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平台的</a:t>
            </a:r>
            <a:r>
              <a:rPr lang="en-US" altLang="zh-CN" sz="2800" b="1" dirty="0">
                <a:solidFill>
                  <a:srgbClr val="000000"/>
                </a:solidFill>
                <a:latin typeface="华文中宋"/>
                <a:ea typeface="华文中宋"/>
              </a:rPr>
              <a:t>PKTM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系统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Shape 2"/>
              <p:cNvSpPr txBox="1"/>
              <p:nvPr/>
            </p:nvSpPr>
            <p:spPr>
              <a:xfrm>
                <a:off x="108000" y="1196640"/>
                <a:ext cx="8640720" cy="38163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buSzPct val="70000"/>
                  <a:buFont typeface="Wingdings" charset="2"/>
                  <a:buChar char=""/>
                </a:pPr>
                <a:r>
                  <a:rPr lang="en-US" altLang="zh-CN" sz="2000" dirty="0">
                    <a:latin typeface="华文楷体"/>
                    <a:ea typeface="华文楷体"/>
                  </a:rPr>
                  <a:t>PKTM</a:t>
                </a:r>
                <a:r>
                  <a:rPr lang="zh-CN" altLang="en-US" sz="2000" dirty="0">
                    <a:latin typeface="华文楷体"/>
                    <a:ea typeface="华文楷体"/>
                  </a:rPr>
                  <a:t>分布式算法主要问题</a:t>
                </a:r>
                <a:r>
                  <a:rPr lang="zh-CN" sz="2000" dirty="0">
                    <a:latin typeface="华文楷体"/>
                    <a:ea typeface="华文楷体"/>
                  </a:rPr>
                  <a:t>：</a:t>
                </a:r>
                <a:endParaRPr dirty="0"/>
              </a:p>
              <a:p>
                <a:pPr lvl="1">
                  <a:lnSpc>
                    <a:spcPct val="100000"/>
                  </a:lnSpc>
                  <a:buSzPct val="65000"/>
                  <a:buFont typeface="Wingdings" charset="2"/>
                  <a:buChar char=""/>
                </a:pPr>
                <a:r>
                  <a:rPr lang="zh-CN" altLang="en-US" sz="2000" b="1" dirty="0">
                    <a:latin typeface="华文楷体"/>
                    <a:ea typeface="华文楷体"/>
                  </a:rPr>
                  <a:t>如何切分数据？</a:t>
                </a:r>
                <a:endParaRPr lang="en-US" altLang="zh-CN" sz="2000" b="1" dirty="0">
                  <a:latin typeface="华文楷体"/>
                  <a:ea typeface="华文楷体"/>
                </a:endParaRPr>
              </a:p>
              <a:p>
                <a:pPr lvl="1">
                  <a:lnSpc>
                    <a:spcPct val="100000"/>
                  </a:lnSpc>
                  <a:buSzPct val="65000"/>
                  <a:buFont typeface="Wingdings" charset="2"/>
                  <a:buChar char=""/>
                </a:pPr>
                <a:r>
                  <a:rPr lang="en-US" altLang="zh-CN" sz="2000" b="1" dirty="0">
                    <a:latin typeface="华文楷体"/>
                    <a:ea typeface="华文楷体"/>
                  </a:rPr>
                  <a:t>Map</a:t>
                </a:r>
                <a:r>
                  <a:rPr lang="zh-CN" altLang="en-US" sz="2000" b="1" dirty="0">
                    <a:latin typeface="华文楷体"/>
                    <a:ea typeface="华文楷体"/>
                  </a:rPr>
                  <a:t>端结果如何映射</a:t>
                </a:r>
                <a:r>
                  <a:rPr lang="en-US" altLang="zh-CN" sz="2000" b="1" dirty="0">
                    <a:latin typeface="华文楷体"/>
                    <a:ea typeface="华文楷体"/>
                  </a:rPr>
                  <a:t>Reduce</a:t>
                </a:r>
                <a:r>
                  <a:rPr lang="zh-CN" altLang="en-US" sz="2000" b="1" dirty="0">
                    <a:latin typeface="华文楷体"/>
                    <a:ea typeface="华文楷体"/>
                  </a:rPr>
                  <a:t>端？</a:t>
                </a:r>
                <a:endParaRPr dirty="0"/>
              </a:p>
              <a:p>
                <a:pPr>
                  <a:lnSpc>
                    <a:spcPct val="100000"/>
                  </a:lnSpc>
                  <a:buSzPct val="70000"/>
                  <a:buFont typeface="Wingdings" charset="2"/>
                  <a:buChar char=""/>
                </a:pPr>
                <a:r>
                  <a:rPr lang="en-US" altLang="zh-CN" sz="2000" dirty="0">
                    <a:latin typeface="华文楷体"/>
                    <a:ea typeface="华文楷体"/>
                  </a:rPr>
                  <a:t>Hadoop</a:t>
                </a:r>
                <a:r>
                  <a:rPr lang="zh-CN" altLang="en-US" sz="2000" dirty="0">
                    <a:latin typeface="华文楷体"/>
                    <a:ea typeface="华文楷体"/>
                  </a:rPr>
                  <a:t>上的</a:t>
                </a:r>
                <a:r>
                  <a:rPr lang="en-US" altLang="zh-CN" sz="2000" dirty="0">
                    <a:latin typeface="华文楷体"/>
                    <a:ea typeface="华文楷体"/>
                  </a:rPr>
                  <a:t>PKTM</a:t>
                </a:r>
                <a:r>
                  <a:rPr lang="zh-CN" altLang="en-US" sz="2000" dirty="0">
                    <a:latin typeface="华文楷体"/>
                    <a:ea typeface="华文楷体"/>
                  </a:rPr>
                  <a:t>实现</a:t>
                </a:r>
                <a:r>
                  <a:rPr lang="zh-CN" sz="2000" dirty="0">
                    <a:latin typeface="华文楷体"/>
                    <a:ea typeface="华文楷体"/>
                  </a:rPr>
                  <a:t>：</a:t>
                </a:r>
                <a:endParaRPr lang="en-US" altLang="zh-CN" sz="2000" dirty="0">
                  <a:latin typeface="华文楷体"/>
                  <a:ea typeface="华文楷体"/>
                </a:endParaRPr>
              </a:p>
              <a:p>
                <a:pPr lvl="1">
                  <a:lnSpc>
                    <a:spcPct val="100000"/>
                  </a:lnSpc>
                  <a:buSzPct val="65000"/>
                  <a:buFont typeface="Wingdings" charset="2"/>
                  <a:buChar char=""/>
                </a:pPr>
                <a:r>
                  <a:rPr lang="zh-CN" altLang="en-US" sz="2000" b="1" dirty="0">
                    <a:latin typeface="华文楷体"/>
                    <a:ea typeface="华文楷体"/>
                  </a:rPr>
                  <a:t>切分数据：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𝑠𝑝𝑙𝑖𝑡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𝑐𝑝𝑢𝑠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𝑐𝑜𝑟𝑒𝑠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,(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))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华文楷体"/>
                    <a:ea typeface="华文楷体"/>
                  </a:rPr>
                  <a:t>；</a:t>
                </a:r>
                <a:endParaRPr lang="zh-CN" altLang="en-US" dirty="0"/>
              </a:p>
              <a:p>
                <a:pPr lvl="1">
                  <a:lnSpc>
                    <a:spcPct val="100000"/>
                  </a:lnSpc>
                  <a:buSzPct val="65000"/>
                  <a:buFont typeface="Wingdings" charset="2"/>
                  <a:buChar char=""/>
                </a:pPr>
                <a:r>
                  <a:rPr lang="zh-CN" altLang="en-US" sz="2000" b="1" dirty="0">
                    <a:latin typeface="华文楷体"/>
                    <a:ea typeface="华文楷体"/>
                  </a:rPr>
                  <a:t>如何映射：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h𝑎𝑠h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𝑘𝑒𝑦</m:t>
                        </m:r>
                      </m:num>
                      <m:den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𝑘𝑒𝑦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𝑟𝑒𝑑𝑢𝑐𝑒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𝑖𝑑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r>
                  <a:rPr lang="zh-CN" altLang="en-US" sz="1600" dirty="0">
                    <a:latin typeface="华文楷体"/>
                    <a:ea typeface="华文楷体"/>
                  </a:rPr>
                  <a:t>；</a:t>
                </a:r>
                <a:endParaRPr lang="zh-CN" altLang="en-US" dirty="0"/>
              </a:p>
              <a:p>
                <a:pPr>
                  <a:lnSpc>
                    <a:spcPct val="100000"/>
                  </a:lnSpc>
                  <a:buSzPct val="70000"/>
                  <a:buFont typeface="Wingdings" charset="2"/>
                  <a:buChar char=""/>
                </a:pPr>
                <a:r>
                  <a:rPr lang="en-US" sz="2000" dirty="0">
                    <a:latin typeface="华文楷体"/>
                    <a:ea typeface="华文楷体"/>
                  </a:rPr>
                  <a:t>S</a:t>
                </a:r>
                <a:r>
                  <a:rPr lang="en-US" altLang="zh-CN" sz="2000" dirty="0">
                    <a:latin typeface="华文楷体"/>
                    <a:ea typeface="华文楷体"/>
                  </a:rPr>
                  <a:t>park</a:t>
                </a:r>
                <a:r>
                  <a:rPr lang="zh-CN" altLang="en-US" sz="2000" dirty="0">
                    <a:latin typeface="华文楷体"/>
                    <a:ea typeface="华文楷体"/>
                  </a:rPr>
                  <a:t>上的</a:t>
                </a:r>
                <a:r>
                  <a:rPr lang="en-US" altLang="zh-CN" sz="2000" dirty="0">
                    <a:latin typeface="华文楷体"/>
                    <a:ea typeface="华文楷体"/>
                  </a:rPr>
                  <a:t>PKTM</a:t>
                </a:r>
                <a:r>
                  <a:rPr lang="zh-CN" altLang="en-US" sz="2000" dirty="0">
                    <a:latin typeface="华文楷体"/>
                    <a:ea typeface="华文楷体"/>
                  </a:rPr>
                  <a:t>实现：</a:t>
                </a:r>
                <a:endParaRPr dirty="0"/>
              </a:p>
              <a:p>
                <a:pPr lvl="1">
                  <a:lnSpc>
                    <a:spcPct val="100000"/>
                  </a:lnSpc>
                  <a:buSzPct val="65000"/>
                  <a:buFont typeface="Wingdings" charset="2"/>
                  <a:buChar char=""/>
                </a:pPr>
                <a:r>
                  <a:rPr lang="zh-CN" altLang="en-US" sz="2000" b="1" dirty="0">
                    <a:latin typeface="华文楷体"/>
                    <a:ea typeface="华文楷体"/>
                  </a:rPr>
                  <a:t>切分数据：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𝑝𝑎𝑟𝑠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华文楷体"/>
                    <a:ea typeface="华文楷体"/>
                  </a:rPr>
                  <a:t>；</a:t>
                </a:r>
                <a:endParaRPr lang="en-US" altLang="zh-CN" sz="2000" b="1" dirty="0">
                  <a:latin typeface="华文楷体"/>
                  <a:ea typeface="华文楷体"/>
                </a:endParaRPr>
              </a:p>
              <a:p>
                <a:pPr lvl="1">
                  <a:lnSpc>
                    <a:spcPct val="100000"/>
                  </a:lnSpc>
                  <a:buSzPct val="65000"/>
                  <a:buFont typeface="Wingdings" charset="2"/>
                  <a:buChar char=""/>
                </a:pPr>
                <a:r>
                  <a:rPr lang="zh-CN" altLang="en-US" sz="2000" b="1" dirty="0">
                    <a:latin typeface="华文楷体"/>
                    <a:ea typeface="华文楷体"/>
                  </a:rPr>
                  <a:t>如何 映射：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𝑝𝑎𝑟𝑡𝑖𝑡𝑖𝑜𝑛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𝑘𝑒𝑦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𝑜𝑛𝑥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sz="1600" dirty="0">
                    <a:latin typeface="华文楷体"/>
                    <a:ea typeface="华文楷体"/>
                  </a:rPr>
                  <a:t>；</a:t>
                </a:r>
                <a:endParaRPr dirty="0"/>
              </a:p>
            </p:txBody>
          </p:sp>
        </mc:Choice>
        <mc:Fallback xmlns="">
          <p:sp>
            <p:nvSpPr>
              <p:cNvPr id="212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0" y="1196640"/>
                <a:ext cx="8640720" cy="3816360"/>
              </a:xfrm>
              <a:prstGeom prst="rect">
                <a:avLst/>
              </a:prstGeom>
              <a:blipFill>
                <a:blip r:embed="rId2"/>
                <a:stretch>
                  <a:fillRect l="-141" t="-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75C4CA8-ECAF-4F72-B98D-E30B728A4E59}" type="slidenum">
              <a:rPr lang="en-US" sz="1600">
                <a:latin typeface="Arial"/>
              </a:rPr>
              <a:t>44</a:t>
            </a:fld>
            <a:endParaRPr/>
          </a:p>
        </p:txBody>
      </p:sp>
      <p:pic>
        <p:nvPicPr>
          <p:cNvPr id="5" name="图片 1"/>
          <p:cNvPicPr/>
          <p:nvPr/>
        </p:nvPicPr>
        <p:blipFill>
          <a:blip r:embed="rId3"/>
          <a:stretch/>
        </p:blipFill>
        <p:spPr>
          <a:xfrm>
            <a:off x="330834" y="2169393"/>
            <a:ext cx="8127366" cy="364951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929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1042920" y="321155"/>
            <a:ext cx="5809142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华文中宋"/>
                <a:ea typeface="华文中宋"/>
              </a:rPr>
              <a:t>Hadoop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上的</a:t>
            </a:r>
            <a:r>
              <a:rPr lang="en-US" altLang="zh-CN" sz="2800" b="1" dirty="0">
                <a:solidFill>
                  <a:srgbClr val="000000"/>
                </a:solidFill>
                <a:latin typeface="华文中宋"/>
                <a:ea typeface="华文中宋"/>
              </a:rPr>
              <a:t>PKTM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系统</a:t>
            </a:r>
            <a:endParaRPr lang="zh-CN" altLang="en-US" sz="2800" dirty="0"/>
          </a:p>
        </p:txBody>
      </p:sp>
      <p:sp>
        <p:nvSpPr>
          <p:cNvPr id="309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上</a:t>
            </a:r>
            <a:r>
              <a:rPr lang="en-US" sz="2000">
                <a:latin typeface="华文楷体"/>
                <a:ea typeface="华文楷体"/>
              </a:rPr>
              <a:t>PKTM</a:t>
            </a:r>
            <a:r>
              <a:rPr lang="zh-CN" sz="2000">
                <a:latin typeface="华文楷体"/>
                <a:ea typeface="华文楷体"/>
              </a:rPr>
              <a:t>框架图：</a:t>
            </a:r>
            <a:endParaRPr/>
          </a:p>
        </p:txBody>
      </p:sp>
      <p:sp>
        <p:nvSpPr>
          <p:cNvPr id="310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C3AC56C-FD5C-4C31-B7A1-1873916C0038}" type="slidenum">
              <a:rPr lang="en-US" sz="1600">
                <a:latin typeface="Arial"/>
              </a:rPr>
              <a:t>45</a:t>
            </a:fld>
            <a:endParaRPr/>
          </a:p>
        </p:txBody>
      </p:sp>
      <p:pic>
        <p:nvPicPr>
          <p:cNvPr id="311" name="图片 5"/>
          <p:cNvPicPr/>
          <p:nvPr/>
        </p:nvPicPr>
        <p:blipFill>
          <a:blip r:embed="rId2"/>
          <a:stretch/>
        </p:blipFill>
        <p:spPr>
          <a:xfrm>
            <a:off x="468360" y="1617840"/>
            <a:ext cx="7416720" cy="483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1042920" y="285530"/>
            <a:ext cx="5821018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华文中宋"/>
                <a:ea typeface="华文中宋"/>
              </a:rPr>
              <a:t>Spark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上的</a:t>
            </a:r>
            <a:r>
              <a:rPr lang="en-US" altLang="zh-CN" sz="2800" b="1" dirty="0">
                <a:solidFill>
                  <a:srgbClr val="000000"/>
                </a:solidFill>
                <a:latin typeface="华文中宋"/>
                <a:ea typeface="华文中宋"/>
              </a:rPr>
              <a:t>PKTM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系统</a:t>
            </a:r>
            <a:endParaRPr lang="zh-CN" altLang="en-US" sz="2800" dirty="0"/>
          </a:p>
        </p:txBody>
      </p:sp>
      <p:sp>
        <p:nvSpPr>
          <p:cNvPr id="313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Spark</a:t>
            </a:r>
            <a:r>
              <a:rPr lang="zh-CN" sz="2000">
                <a:latin typeface="华文楷体"/>
                <a:ea typeface="华文楷体"/>
              </a:rPr>
              <a:t>上</a:t>
            </a:r>
            <a:r>
              <a:rPr lang="en-US" sz="2000">
                <a:latin typeface="华文楷体"/>
                <a:ea typeface="华文楷体"/>
              </a:rPr>
              <a:t>PKTM</a:t>
            </a:r>
            <a:r>
              <a:rPr lang="zh-CN" sz="2000">
                <a:latin typeface="华文楷体"/>
                <a:ea typeface="华文楷体"/>
              </a:rPr>
              <a:t>框架图：</a:t>
            </a:r>
            <a:endParaRPr/>
          </a:p>
        </p:txBody>
      </p:sp>
      <p:sp>
        <p:nvSpPr>
          <p:cNvPr id="31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64EDF89-90AD-4724-B58A-ED5EBADDBEDF}" type="slidenum">
              <a:rPr lang="en-US" sz="1600">
                <a:latin typeface="Arial"/>
              </a:rPr>
              <a:t>46</a:t>
            </a:fld>
            <a:endParaRPr/>
          </a:p>
        </p:txBody>
      </p:sp>
      <p:pic>
        <p:nvPicPr>
          <p:cNvPr id="315" name="图片 6"/>
          <p:cNvPicPr/>
          <p:nvPr/>
        </p:nvPicPr>
        <p:blipFill>
          <a:blip r:embed="rId2"/>
          <a:stretch/>
        </p:blipFill>
        <p:spPr>
          <a:xfrm>
            <a:off x="468360" y="1628640"/>
            <a:ext cx="7343640" cy="489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 dirty="0">
                <a:latin typeface="华文中宋"/>
                <a:ea typeface="华文中宋"/>
              </a:rPr>
              <a:t>PKTM</a:t>
            </a:r>
            <a:r>
              <a:rPr lang="zh-CN" sz="3200" dirty="0">
                <a:latin typeface="华文中宋"/>
                <a:ea typeface="华文中宋"/>
              </a:rPr>
              <a:t>实验</a:t>
            </a:r>
            <a:r>
              <a:rPr lang="zh-CN" altLang="en-US" sz="3200" dirty="0">
                <a:latin typeface="华文中宋"/>
                <a:ea typeface="华文中宋"/>
              </a:rPr>
              <a:t>结果</a:t>
            </a:r>
            <a:endParaRPr dirty="0"/>
          </a:p>
        </p:txBody>
      </p:sp>
      <p:sp>
        <p:nvSpPr>
          <p:cNvPr id="317" name="TextShape 2"/>
          <p:cNvSpPr txBox="1"/>
          <p:nvPr/>
        </p:nvSpPr>
        <p:spPr>
          <a:xfrm>
            <a:off x="108000" y="1196640"/>
            <a:ext cx="4392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集群配置：</a:t>
            </a:r>
            <a:endParaRPr/>
          </a:p>
        </p:txBody>
      </p:sp>
      <p:sp>
        <p:nvSpPr>
          <p:cNvPr id="318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75CC37B-4E8A-49F2-BB4E-B2E29E5BC3AA}" type="slidenum">
              <a:rPr lang="en-US" sz="1600">
                <a:latin typeface="Arial"/>
              </a:rPr>
              <a:t>47</a:t>
            </a:fld>
            <a:endParaRPr/>
          </a:p>
        </p:txBody>
      </p:sp>
      <p:sp>
        <p:nvSpPr>
          <p:cNvPr id="320" name="CustomShape 5"/>
          <p:cNvSpPr/>
          <p:nvPr/>
        </p:nvSpPr>
        <p:spPr>
          <a:xfrm>
            <a:off x="108000" y="3357720"/>
            <a:ext cx="439272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Hadoop PKTM</a:t>
            </a:r>
            <a:r>
              <a:rPr lang="zh-CN" sz="2000">
                <a:latin typeface="华文楷体"/>
                <a:ea typeface="华文楷体"/>
              </a:rPr>
              <a:t>测试：</a:t>
            </a:r>
            <a:endParaRPr/>
          </a:p>
        </p:txBody>
      </p:sp>
      <p:pic>
        <p:nvPicPr>
          <p:cNvPr id="321" name="图片 6"/>
          <p:cNvPicPr/>
          <p:nvPr/>
        </p:nvPicPr>
        <p:blipFill>
          <a:blip r:embed="rId2"/>
          <a:stretch/>
        </p:blipFill>
        <p:spPr>
          <a:xfrm>
            <a:off x="107999" y="3860640"/>
            <a:ext cx="4511521" cy="2424240"/>
          </a:xfrm>
          <a:prstGeom prst="rect">
            <a:avLst/>
          </a:prstGeom>
          <a:ln>
            <a:noFill/>
          </a:ln>
        </p:spPr>
      </p:pic>
      <p:sp>
        <p:nvSpPr>
          <p:cNvPr id="322" name="CustomShape 6"/>
          <p:cNvSpPr/>
          <p:nvPr/>
        </p:nvSpPr>
        <p:spPr>
          <a:xfrm>
            <a:off x="4500720" y="1197000"/>
            <a:ext cx="439092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Spark PKTM</a:t>
            </a:r>
            <a:r>
              <a:rPr lang="zh-CN" sz="2000">
                <a:latin typeface="华文楷体"/>
                <a:ea typeface="华文楷体"/>
              </a:rPr>
              <a:t>测试：</a:t>
            </a:r>
            <a:endParaRPr/>
          </a:p>
        </p:txBody>
      </p:sp>
      <p:pic>
        <p:nvPicPr>
          <p:cNvPr id="323" name="图片 8"/>
          <p:cNvPicPr/>
          <p:nvPr/>
        </p:nvPicPr>
        <p:blipFill>
          <a:blip r:embed="rId3"/>
          <a:stretch/>
        </p:blipFill>
        <p:spPr>
          <a:xfrm>
            <a:off x="4619520" y="1650960"/>
            <a:ext cx="4524480" cy="2425680"/>
          </a:xfrm>
          <a:prstGeom prst="rect">
            <a:avLst/>
          </a:prstGeom>
          <a:ln>
            <a:noFill/>
          </a:ln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95097"/>
              </p:ext>
            </p:extLst>
          </p:nvPr>
        </p:nvGraphicFramePr>
        <p:xfrm>
          <a:off x="250921" y="1628280"/>
          <a:ext cx="4249800" cy="175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900">
                  <a:extLst>
                    <a:ext uri="{9D8B030D-6E8A-4147-A177-3AD203B41FA5}">
                      <a16:colId xmlns:a16="http://schemas.microsoft.com/office/drawing/2014/main" val="4220392030"/>
                    </a:ext>
                  </a:extLst>
                </a:gridCol>
                <a:gridCol w="631900">
                  <a:extLst>
                    <a:ext uri="{9D8B030D-6E8A-4147-A177-3AD203B41FA5}">
                      <a16:colId xmlns:a16="http://schemas.microsoft.com/office/drawing/2014/main" val="1112781177"/>
                    </a:ext>
                  </a:extLst>
                </a:gridCol>
                <a:gridCol w="1021570">
                  <a:extLst>
                    <a:ext uri="{9D8B030D-6E8A-4147-A177-3AD203B41FA5}">
                      <a16:colId xmlns:a16="http://schemas.microsoft.com/office/drawing/2014/main" val="2758066364"/>
                    </a:ext>
                  </a:extLst>
                </a:gridCol>
                <a:gridCol w="1125778">
                  <a:extLst>
                    <a:ext uri="{9D8B030D-6E8A-4147-A177-3AD203B41FA5}">
                      <a16:colId xmlns:a16="http://schemas.microsoft.com/office/drawing/2014/main" val="2261048815"/>
                    </a:ext>
                  </a:extLst>
                </a:gridCol>
                <a:gridCol w="838652">
                  <a:extLst>
                    <a:ext uri="{9D8B030D-6E8A-4147-A177-3AD203B41FA5}">
                      <a16:colId xmlns:a16="http://schemas.microsoft.com/office/drawing/2014/main" val="1896618797"/>
                    </a:ext>
                  </a:extLst>
                </a:gridCol>
              </a:tblGrid>
              <a:tr h="4386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CPUs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Cores Per CPU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Thread Per Core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Memory(G)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2442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431592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2817491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231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115367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71437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41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 dirty="0">
                <a:latin typeface="华文中宋"/>
                <a:ea typeface="华文中宋"/>
              </a:rPr>
              <a:t>PKTM</a:t>
            </a:r>
            <a:r>
              <a:rPr lang="zh-CN" sz="3200" dirty="0">
                <a:latin typeface="华文中宋"/>
                <a:ea typeface="华文中宋"/>
              </a:rPr>
              <a:t>实验</a:t>
            </a:r>
            <a:r>
              <a:rPr lang="zh-CN" altLang="en-US" sz="3200" dirty="0">
                <a:latin typeface="华文中宋"/>
                <a:ea typeface="华文中宋"/>
              </a:rPr>
              <a:t>结果</a:t>
            </a:r>
            <a:endParaRPr dirty="0"/>
          </a:p>
        </p:txBody>
      </p:sp>
      <p:sp>
        <p:nvSpPr>
          <p:cNvPr id="325" name="TextShape 2"/>
          <p:cNvSpPr txBox="1"/>
          <p:nvPr/>
        </p:nvSpPr>
        <p:spPr>
          <a:xfrm>
            <a:off x="108000" y="1196640"/>
            <a:ext cx="8856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实验结果：不同的</a:t>
            </a:r>
            <a:r>
              <a:rPr lang="en-US" sz="2000">
                <a:latin typeface="华文楷体"/>
                <a:ea typeface="华文楷体"/>
              </a:rPr>
              <a:t>container memory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en-US" sz="2000">
                <a:latin typeface="华文楷体"/>
                <a:ea typeface="华文楷体"/>
              </a:rPr>
              <a:t>reduce number</a:t>
            </a:r>
            <a:r>
              <a:rPr lang="zh-CN" sz="2000">
                <a:latin typeface="华文楷体"/>
                <a:ea typeface="华文楷体"/>
              </a:rPr>
              <a:t>进行测试</a:t>
            </a:r>
            <a:endParaRPr/>
          </a:p>
        </p:txBody>
      </p:sp>
      <p:sp>
        <p:nvSpPr>
          <p:cNvPr id="32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D8FFD13-E7D2-405A-B610-67503E658B0F}" type="slidenum">
              <a:rPr lang="en-US" sz="1600">
                <a:latin typeface="Arial"/>
              </a:rPr>
              <a:t>48</a:t>
            </a:fld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109440" y="1683244"/>
            <a:ext cx="6550200" cy="4321440"/>
            <a:chOff x="136440" y="1628640"/>
            <a:chExt cx="6550200" cy="4321440"/>
          </a:xfrm>
        </p:grpSpPr>
        <p:pic>
          <p:nvPicPr>
            <p:cNvPr id="327" name="图片 2"/>
            <p:cNvPicPr/>
            <p:nvPr/>
          </p:nvPicPr>
          <p:blipFill>
            <a:blip r:embed="rId2"/>
            <a:stretch/>
          </p:blipFill>
          <p:spPr>
            <a:xfrm>
              <a:off x="136440" y="1628640"/>
              <a:ext cx="6375600" cy="4321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 rot="10800000">
              <a:off x="6224975" y="2943605"/>
              <a:ext cx="461665" cy="967975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/>
                <a:t>Time(s)</a:t>
              </a:r>
              <a:endParaRPr lang="zh-CN" altLang="en-US" dirty="0"/>
            </a:p>
          </p:txBody>
        </p:sp>
      </p:grpSp>
      <p:sp>
        <p:nvSpPr>
          <p:cNvPr id="13" name="CustomShape 4"/>
          <p:cNvSpPr/>
          <p:nvPr/>
        </p:nvSpPr>
        <p:spPr>
          <a:xfrm>
            <a:off x="6659640" y="1649520"/>
            <a:ext cx="2016000" cy="771480"/>
          </a:xfrm>
          <a:prstGeom prst="wedgeRoundRectCallout">
            <a:avLst>
              <a:gd name="adj1" fmla="val -139233"/>
              <a:gd name="adj2" fmla="val 119454"/>
              <a:gd name="adj3" fmla="val 16667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 dirty="0">
                <a:solidFill>
                  <a:schemeClr val="tx1"/>
                </a:solidFill>
                <a:latin typeface="华文中宋"/>
                <a:ea typeface="华文中宋"/>
              </a:rPr>
              <a:t>原生</a:t>
            </a:r>
            <a:r>
              <a:rPr lang="en-US" sz="1600" b="1" dirty="0">
                <a:solidFill>
                  <a:schemeClr val="tx1"/>
                </a:solidFill>
                <a:latin typeface="华文中宋"/>
                <a:ea typeface="华文中宋"/>
              </a:rPr>
              <a:t>Hadoop PKTM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1600" b="1" dirty="0">
                <a:solidFill>
                  <a:schemeClr val="tx1"/>
                </a:solidFill>
                <a:latin typeface="华文中宋"/>
                <a:ea typeface="华文中宋"/>
              </a:rPr>
              <a:t>运行时间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" name="CustomShape 5"/>
          <p:cNvSpPr/>
          <p:nvPr/>
        </p:nvSpPr>
        <p:spPr>
          <a:xfrm>
            <a:off x="6659640" y="2833525"/>
            <a:ext cx="2017800" cy="771480"/>
          </a:xfrm>
          <a:prstGeom prst="wedgeRoundRectCallout">
            <a:avLst>
              <a:gd name="adj1" fmla="val -107346"/>
              <a:gd name="adj2" fmla="val 39410"/>
              <a:gd name="adj3" fmla="val 16667"/>
            </a:avLst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 dirty="0">
                <a:solidFill>
                  <a:schemeClr val="tx1"/>
                </a:solidFill>
                <a:latin typeface="华文中宋"/>
                <a:ea typeface="华文中宋"/>
              </a:rPr>
              <a:t>改进</a:t>
            </a:r>
            <a:r>
              <a:rPr lang="en-US" sz="1600" b="1" dirty="0">
                <a:solidFill>
                  <a:schemeClr val="tx1"/>
                </a:solidFill>
                <a:latin typeface="华文中宋"/>
                <a:ea typeface="华文中宋"/>
              </a:rPr>
              <a:t>Hadoop PKTM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1600" b="1" dirty="0">
                <a:solidFill>
                  <a:schemeClr val="tx1"/>
                </a:solidFill>
                <a:latin typeface="华文中宋"/>
                <a:ea typeface="华文中宋"/>
              </a:rPr>
              <a:t>运行时间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" name="CustomShape 6"/>
          <p:cNvSpPr/>
          <p:nvPr/>
        </p:nvSpPr>
        <p:spPr>
          <a:xfrm>
            <a:off x="6659640" y="3935510"/>
            <a:ext cx="2016000" cy="772920"/>
          </a:xfrm>
          <a:prstGeom prst="wedgeRoundRectCallout">
            <a:avLst>
              <a:gd name="adj1" fmla="val -110369"/>
              <a:gd name="adj2" fmla="val 11798"/>
              <a:gd name="adj3" fmla="val 16667"/>
            </a:avLst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 dirty="0">
                <a:solidFill>
                  <a:schemeClr val="tx1"/>
                </a:solidFill>
                <a:latin typeface="华文中宋"/>
                <a:ea typeface="华文中宋"/>
              </a:rPr>
              <a:t>改进</a:t>
            </a:r>
            <a:r>
              <a:rPr lang="en-US" sz="1600" b="1" dirty="0">
                <a:solidFill>
                  <a:schemeClr val="tx1"/>
                </a:solidFill>
                <a:latin typeface="华文中宋"/>
                <a:ea typeface="华文中宋"/>
              </a:rPr>
              <a:t>Spark PKTM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1600" b="1" dirty="0">
                <a:solidFill>
                  <a:schemeClr val="tx1"/>
                </a:solidFill>
                <a:latin typeface="华文中宋"/>
                <a:ea typeface="华文中宋"/>
              </a:rPr>
              <a:t>运行时间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38108" y="1844280"/>
            <a:ext cx="2718263" cy="763534"/>
          </a:xfrm>
          <a:prstGeom prst="round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改进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性能提高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6485FA7-D7CB-42C9-98FD-08EA9A038439}" type="slidenum">
              <a:rPr lang="en-US" sz="1600">
                <a:latin typeface="Arial"/>
              </a:rPr>
              <a:t>49</a:t>
            </a:fld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35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6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 dirty="0"/>
          </a:p>
        </p:txBody>
      </p:sp>
      <p:sp>
        <p:nvSpPr>
          <p:cNvPr id="36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36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 dirty="0"/>
          </a:p>
        </p:txBody>
      </p:sp>
      <p:sp>
        <p:nvSpPr>
          <p:cNvPr id="36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 dirty="0"/>
          </a:p>
        </p:txBody>
      </p:sp>
      <p:sp>
        <p:nvSpPr>
          <p:cNvPr id="36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355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68000" y="1483920"/>
            <a:ext cx="8142120" cy="237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Hadoop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Apache Hadoop</a:t>
            </a:r>
            <a:r>
              <a:rPr lang="zh-CN" sz="2000">
                <a:latin typeface="华文楷体"/>
                <a:ea typeface="华文楷体"/>
              </a:rPr>
              <a:t>是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计算框架的一个</a:t>
            </a:r>
            <a:r>
              <a:rPr lang="zh-CN" sz="2400" b="1">
                <a:latin typeface="华文楷体"/>
                <a:ea typeface="华文楷体"/>
              </a:rPr>
              <a:t>开源</a:t>
            </a:r>
            <a:r>
              <a:rPr lang="zh-CN" sz="2000">
                <a:latin typeface="华文楷体"/>
                <a:ea typeface="华文楷体"/>
              </a:rPr>
              <a:t>实现，专注于应对</a:t>
            </a:r>
            <a:r>
              <a:rPr lang="zh-CN" sz="2400" b="1">
                <a:latin typeface="华文楷体"/>
                <a:ea typeface="华文楷体"/>
              </a:rPr>
              <a:t>大规模互联网数据计算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作为一个基于</a:t>
            </a:r>
            <a:r>
              <a:rPr lang="en-US" sz="2000">
                <a:latin typeface="华文楷体"/>
                <a:ea typeface="华文楷体"/>
              </a:rPr>
              <a:t>Java </a:t>
            </a:r>
            <a:r>
              <a:rPr lang="zh-CN" sz="2000">
                <a:latin typeface="华文楷体"/>
                <a:ea typeface="华文楷体"/>
              </a:rPr>
              <a:t>语言的分布式计算框架，它可以部署在</a:t>
            </a:r>
            <a:r>
              <a:rPr lang="zh-CN" sz="2400" b="1">
                <a:latin typeface="华文楷体"/>
                <a:ea typeface="华文楷体"/>
              </a:rPr>
              <a:t>廉价的</a:t>
            </a:r>
            <a:r>
              <a:rPr lang="zh-CN" sz="2000">
                <a:latin typeface="华文楷体"/>
                <a:ea typeface="华文楷体"/>
              </a:rPr>
              <a:t>机器上，适用于不同种类的</a:t>
            </a:r>
            <a:r>
              <a:rPr lang="zh-CN" sz="2400" b="1">
                <a:latin typeface="华文楷体"/>
                <a:ea typeface="华文楷体"/>
              </a:rPr>
              <a:t>数据密集型</a:t>
            </a:r>
            <a:r>
              <a:rPr lang="zh-CN" sz="2000">
                <a:latin typeface="华文楷体"/>
                <a:ea typeface="华文楷体"/>
              </a:rPr>
              <a:t>处理。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主要有两个组件：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en-US" sz="2000">
                <a:latin typeface="华文楷体"/>
                <a:ea typeface="华文楷体"/>
              </a:rPr>
              <a:t>HDFS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包括</a:t>
            </a:r>
            <a:r>
              <a:rPr lang="zh-CN" sz="2400" b="1">
                <a:latin typeface="华文楷体"/>
                <a:ea typeface="华文楷体"/>
              </a:rPr>
              <a:t>很多子项目</a:t>
            </a:r>
            <a:r>
              <a:rPr lang="zh-CN" sz="2000">
                <a:latin typeface="华文楷体"/>
                <a:ea typeface="华文楷体"/>
              </a:rPr>
              <a:t>，架构图如下。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7FD799A-5C69-474B-A7A7-FBF12A74613F}" type="slidenum">
              <a:rPr lang="en-US" sz="1600">
                <a:latin typeface="Arial"/>
              </a:rPr>
              <a:t>5</a:t>
            </a:fld>
            <a:endParaRPr/>
          </a:p>
        </p:txBody>
      </p:sp>
      <p:pic>
        <p:nvPicPr>
          <p:cNvPr id="125" name="图片 13"/>
          <p:cNvPicPr/>
          <p:nvPr/>
        </p:nvPicPr>
        <p:blipFill>
          <a:blip r:embed="rId2"/>
          <a:stretch/>
        </p:blipFill>
        <p:spPr>
          <a:xfrm>
            <a:off x="1459080" y="3465360"/>
            <a:ext cx="6070320" cy="324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 dirty="0">
                <a:latin typeface="华文中宋"/>
                <a:ea typeface="华文中宋"/>
              </a:rPr>
              <a:t>总结</a:t>
            </a:r>
            <a:endParaRPr b="1" dirty="0"/>
          </a:p>
        </p:txBody>
      </p:sp>
      <p:sp>
        <p:nvSpPr>
          <p:cNvPr id="34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0CAEB57-AD67-4CC2-9A33-D5D5F7EB4BE0}" type="slidenum">
              <a:rPr lang="en-US" sz="1600">
                <a:latin typeface="Arial"/>
              </a:rPr>
              <a:t>50</a:t>
            </a:fld>
            <a:endParaRPr/>
          </a:p>
        </p:txBody>
      </p:sp>
      <p:sp>
        <p:nvSpPr>
          <p:cNvPr id="5" name="圆角矩形 4"/>
          <p:cNvSpPr/>
          <p:nvPr/>
        </p:nvSpPr>
        <p:spPr>
          <a:xfrm>
            <a:off x="1948738" y="2473730"/>
            <a:ext cx="5853349" cy="9760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提出一种基于人工鱼群算法的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资源调度器，提高了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集群运行效率</a:t>
            </a:r>
            <a:endParaRPr lang="en-US" altLang="zh-CN" sz="2000" b="1" dirty="0">
              <a:solidFill>
                <a:srgbClr val="000000"/>
              </a:solidFill>
              <a:latin typeface="华文中宋"/>
              <a:ea typeface="华文中宋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948739" y="3646562"/>
            <a:ext cx="5853348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提出基于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RDMA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传输协议的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平台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Shuffle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算法改进，提高了数据的传输速率</a:t>
            </a:r>
            <a:endParaRPr lang="zh-CN" altLang="en-US" sz="2000" b="1" dirty="0"/>
          </a:p>
        </p:txBody>
      </p:sp>
      <p:sp>
        <p:nvSpPr>
          <p:cNvPr id="7" name="圆角矩形 6"/>
          <p:cNvSpPr/>
          <p:nvPr/>
        </p:nvSpPr>
        <p:spPr>
          <a:xfrm>
            <a:off x="1948739" y="4799260"/>
            <a:ext cx="5853348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实现基于改进的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平台的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PKTM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系统，加速了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PKTM</a:t>
            </a:r>
            <a:r>
              <a:rPr lang="zh-CN" altLang="en-US" sz="2000" b="1">
                <a:solidFill>
                  <a:srgbClr val="000000"/>
                </a:solidFill>
                <a:latin typeface="华文中宋"/>
                <a:ea typeface="华文中宋"/>
              </a:rPr>
              <a:t>算法的运行速率以及提高了稳定性</a:t>
            </a:r>
            <a:endParaRPr lang="zh-CN" altLang="en-US" sz="2000" b="1" dirty="0"/>
          </a:p>
        </p:txBody>
      </p:sp>
      <p:sp>
        <p:nvSpPr>
          <p:cNvPr id="8" name="圆角矩形 7"/>
          <p:cNvSpPr/>
          <p:nvPr/>
        </p:nvSpPr>
        <p:spPr>
          <a:xfrm>
            <a:off x="477321" y="1671651"/>
            <a:ext cx="1471417" cy="766697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000000"/>
                </a:solidFill>
                <a:latin typeface="华文中宋"/>
                <a:ea typeface="华文中宋"/>
              </a:rPr>
              <a:t>总结</a:t>
            </a:r>
            <a:endParaRPr lang="zh-CN" altLang="en-US" sz="3200" b="1" dirty="0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199408" y="2473730"/>
            <a:ext cx="12462" cy="2803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5" idx="1"/>
          </p:cNvCxnSpPr>
          <p:nvPr/>
        </p:nvCxnSpPr>
        <p:spPr>
          <a:xfrm>
            <a:off x="1213029" y="2961779"/>
            <a:ext cx="7357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213029" y="4124543"/>
            <a:ext cx="7357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99408" y="5277241"/>
            <a:ext cx="7357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展望</a:t>
            </a:r>
            <a:endParaRPr b="1" dirty="0"/>
          </a:p>
        </p:txBody>
      </p:sp>
      <p:sp>
        <p:nvSpPr>
          <p:cNvPr id="34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0CAEB57-AD67-4CC2-9A33-D5D5F7EB4BE0}" type="slidenum">
              <a:rPr lang="en-US" sz="1600">
                <a:latin typeface="Arial"/>
              </a:rPr>
              <a:t>51</a:t>
            </a:fld>
            <a:endParaRPr/>
          </a:p>
        </p:txBody>
      </p:sp>
      <p:sp>
        <p:nvSpPr>
          <p:cNvPr id="5" name="圆角矩形 4"/>
          <p:cNvSpPr/>
          <p:nvPr/>
        </p:nvSpPr>
        <p:spPr>
          <a:xfrm>
            <a:off x="1948739" y="2473730"/>
            <a:ext cx="5152704" cy="9760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多资源多背包模型；更优算法；学习算法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948739" y="3646562"/>
            <a:ext cx="5152704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RDMA RPC</a:t>
            </a:r>
            <a:r>
              <a:rPr lang="zh-CN" altLang="en-US" sz="2000" b="1" dirty="0">
                <a:solidFill>
                  <a:schemeClr val="tx1"/>
                </a:solidFill>
              </a:rPr>
              <a:t>框架；</a:t>
            </a:r>
            <a:r>
              <a:rPr lang="en-US" altLang="zh-CN" sz="2000" b="1" dirty="0">
                <a:solidFill>
                  <a:schemeClr val="tx1"/>
                </a:solidFill>
              </a:rPr>
              <a:t>GPU</a:t>
            </a:r>
            <a:r>
              <a:rPr lang="zh-CN" altLang="en-US" sz="2000" b="1" dirty="0">
                <a:solidFill>
                  <a:schemeClr val="tx1"/>
                </a:solidFill>
              </a:rPr>
              <a:t>分布式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948738" y="4799260"/>
            <a:ext cx="5152705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HDFS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替换内存数据集；借鉴</a:t>
            </a:r>
            <a:r>
              <a:rPr lang="en-US" altLang="zh-CN" sz="2000" b="1" dirty="0" err="1">
                <a:solidFill>
                  <a:srgbClr val="000000"/>
                </a:solidFill>
                <a:latin typeface="华文中宋"/>
                <a:ea typeface="华文中宋"/>
              </a:rPr>
              <a:t>Omiga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调度器</a:t>
            </a:r>
            <a:endParaRPr lang="zh-CN" altLang="en-US" sz="2000" b="1" dirty="0"/>
          </a:p>
        </p:txBody>
      </p:sp>
      <p:sp>
        <p:nvSpPr>
          <p:cNvPr id="8" name="圆角矩形 7"/>
          <p:cNvSpPr/>
          <p:nvPr/>
        </p:nvSpPr>
        <p:spPr>
          <a:xfrm>
            <a:off x="477321" y="1671651"/>
            <a:ext cx="1471417" cy="766697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000000"/>
                </a:solidFill>
                <a:latin typeface="华文中宋"/>
                <a:ea typeface="华文中宋"/>
              </a:rPr>
              <a:t>展望</a:t>
            </a:r>
            <a:endParaRPr lang="zh-CN" altLang="en-US" sz="3200" b="1" dirty="0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199408" y="2473730"/>
            <a:ext cx="12462" cy="2803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5" idx="1"/>
          </p:cNvCxnSpPr>
          <p:nvPr/>
        </p:nvCxnSpPr>
        <p:spPr>
          <a:xfrm>
            <a:off x="1213029" y="2961779"/>
            <a:ext cx="7357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213029" y="4124543"/>
            <a:ext cx="7357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99408" y="5277241"/>
            <a:ext cx="7357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7612083" y="4049484"/>
            <a:ext cx="737310" cy="138315"/>
            <a:chOff x="7612083" y="3990109"/>
            <a:chExt cx="737310" cy="138315"/>
          </a:xfrm>
        </p:grpSpPr>
        <p:sp>
          <p:nvSpPr>
            <p:cNvPr id="10" name="椭圆 9"/>
            <p:cNvSpPr/>
            <p:nvPr/>
          </p:nvSpPr>
          <p:spPr>
            <a:xfrm>
              <a:off x="7612083" y="3990109"/>
              <a:ext cx="134434" cy="1344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913521" y="3990109"/>
              <a:ext cx="134434" cy="1344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214959" y="3993990"/>
              <a:ext cx="134434" cy="1344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824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dirty="0">
                <a:latin typeface="华文中宋"/>
                <a:ea typeface="华文中宋"/>
              </a:rPr>
              <a:t>总结</a:t>
            </a:r>
            <a:endParaRPr dirty="0"/>
          </a:p>
        </p:txBody>
      </p:sp>
      <p:sp>
        <p:nvSpPr>
          <p:cNvPr id="340" name="TextShape 2"/>
          <p:cNvSpPr txBox="1"/>
          <p:nvPr/>
        </p:nvSpPr>
        <p:spPr>
          <a:xfrm>
            <a:off x="503280" y="1664096"/>
            <a:ext cx="8640720" cy="381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800" dirty="0">
                <a:latin typeface="华文楷体"/>
                <a:ea typeface="华文楷体"/>
              </a:rPr>
              <a:t>总结</a:t>
            </a:r>
            <a:r>
              <a:rPr lang="zh-CN" sz="2000" dirty="0">
                <a:latin typeface="华文楷体"/>
                <a:ea typeface="华文楷体"/>
              </a:rPr>
              <a:t>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zh-CN" altLang="en-US" sz="2400" b="1" dirty="0">
                <a:latin typeface="华文楷体"/>
                <a:ea typeface="华文楷体"/>
              </a:rPr>
              <a:t>提出了一种基于人工鱼群算法的</a:t>
            </a:r>
            <a:r>
              <a:rPr lang="en-US" altLang="zh-CN" sz="2400" b="1" dirty="0">
                <a:latin typeface="华文楷体"/>
                <a:ea typeface="华文楷体"/>
              </a:rPr>
              <a:t>YARN</a:t>
            </a:r>
            <a:r>
              <a:rPr lang="zh-CN" altLang="en-US" sz="2400" b="1" dirty="0">
                <a:latin typeface="华文楷体"/>
                <a:ea typeface="华文楷体"/>
              </a:rPr>
              <a:t>资源调度器</a:t>
            </a:r>
            <a:endParaRPr sz="2400"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zh-CN" sz="2400" b="1" dirty="0">
                <a:latin typeface="华文楷体"/>
                <a:ea typeface="华文楷体"/>
              </a:rPr>
              <a:t>改进了</a:t>
            </a:r>
            <a:r>
              <a:rPr lang="en-US" sz="2400" b="1" dirty="0">
                <a:latin typeface="华文楷体"/>
                <a:ea typeface="华文楷体"/>
              </a:rPr>
              <a:t>Shuffle</a:t>
            </a:r>
            <a:r>
              <a:rPr lang="zh-CN" sz="2400" b="1" dirty="0">
                <a:latin typeface="华文楷体"/>
                <a:ea typeface="华文楷体"/>
              </a:rPr>
              <a:t>阶段</a:t>
            </a:r>
            <a:endParaRPr sz="2400"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400" b="1" dirty="0">
                <a:latin typeface="华文楷体"/>
                <a:ea typeface="华文楷体"/>
              </a:rPr>
              <a:t>PKTM</a:t>
            </a:r>
            <a:r>
              <a:rPr lang="zh-CN" sz="2400" b="1" dirty="0">
                <a:latin typeface="华文楷体"/>
                <a:ea typeface="华文楷体"/>
              </a:rPr>
              <a:t>并行算法实现，并验证实验性能</a:t>
            </a:r>
            <a:endParaRPr sz="2400"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 dirty="0">
                <a:latin typeface="华文楷体"/>
                <a:ea typeface="华文楷体"/>
              </a:rPr>
              <a:t>展望：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000" b="1" dirty="0">
                <a:latin typeface="华文楷体"/>
                <a:ea typeface="华文楷体"/>
              </a:rPr>
              <a:t>YARN</a:t>
            </a:r>
            <a:r>
              <a:rPr lang="zh-CN" sz="2000" b="1" dirty="0">
                <a:latin typeface="华文楷体"/>
                <a:ea typeface="华文楷体"/>
              </a:rPr>
              <a:t>中使用多资源多背包问题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 dirty="0">
                <a:latin typeface="华文楷体"/>
                <a:ea typeface="华文楷体"/>
              </a:rPr>
              <a:t>用更加高效的算法来解决资源调度问题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 dirty="0">
                <a:latin typeface="华文楷体"/>
                <a:ea typeface="华文楷体"/>
              </a:rPr>
              <a:t>把</a:t>
            </a:r>
            <a:r>
              <a:rPr lang="en-US" sz="2000" b="1" dirty="0">
                <a:latin typeface="华文楷体"/>
                <a:ea typeface="华文楷体"/>
              </a:rPr>
              <a:t>HDFS</a:t>
            </a:r>
            <a:r>
              <a:rPr lang="zh-CN" sz="2000" b="1" dirty="0">
                <a:latin typeface="华文楷体"/>
                <a:ea typeface="华文楷体"/>
              </a:rPr>
              <a:t>替换为</a:t>
            </a:r>
            <a:r>
              <a:rPr lang="en-US" sz="2000" b="1" dirty="0" err="1">
                <a:latin typeface="华文楷体"/>
                <a:ea typeface="华文楷体"/>
              </a:rPr>
              <a:t>Alluxio</a:t>
            </a:r>
            <a:r>
              <a:rPr lang="zh-CN" sz="2000" b="1" dirty="0">
                <a:latin typeface="华文楷体"/>
                <a:ea typeface="华文楷体"/>
              </a:rPr>
              <a:t>等内存数据集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 dirty="0">
                <a:latin typeface="华文楷体"/>
                <a:ea typeface="华文楷体"/>
              </a:rPr>
              <a:t>借鉴</a:t>
            </a:r>
            <a:r>
              <a:rPr lang="en-US" sz="2000" b="1" dirty="0">
                <a:latin typeface="华文楷体"/>
                <a:ea typeface="华文楷体"/>
              </a:rPr>
              <a:t>Google</a:t>
            </a:r>
            <a:r>
              <a:rPr lang="zh-CN" sz="2000" b="1" dirty="0">
                <a:latin typeface="华文楷体"/>
                <a:ea typeface="华文楷体"/>
              </a:rPr>
              <a:t>第三代</a:t>
            </a:r>
            <a:r>
              <a:rPr lang="en-US" sz="2000" b="1" dirty="0" err="1">
                <a:latin typeface="华文楷体"/>
                <a:ea typeface="华文楷体"/>
              </a:rPr>
              <a:t>Omiga</a:t>
            </a:r>
            <a:r>
              <a:rPr lang="zh-CN" sz="2000" b="1" dirty="0">
                <a:latin typeface="华文楷体"/>
                <a:ea typeface="华文楷体"/>
              </a:rPr>
              <a:t>调度器来完善</a:t>
            </a:r>
            <a:r>
              <a:rPr lang="en-US" sz="2000" b="1" dirty="0">
                <a:latin typeface="华文楷体"/>
                <a:ea typeface="华文楷体"/>
              </a:rPr>
              <a:t>YARN</a:t>
            </a:r>
            <a:r>
              <a:rPr lang="zh-CN" sz="2000" b="1" dirty="0">
                <a:latin typeface="华文楷体"/>
                <a:ea typeface="华文楷体"/>
              </a:rPr>
              <a:t>框架</a:t>
            </a:r>
            <a:endParaRPr dirty="0"/>
          </a:p>
        </p:txBody>
      </p:sp>
      <p:sp>
        <p:nvSpPr>
          <p:cNvPr id="34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0CAEB57-AD67-4CC2-9A33-D5D5F7EB4BE0}" type="slidenum">
              <a:rPr lang="en-US" sz="1600">
                <a:latin typeface="Arial"/>
              </a:rPr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5120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6485FA7-D7CB-42C9-98FD-08EA9A038439}" type="slidenum">
              <a:rPr lang="en-US" sz="1600">
                <a:latin typeface="Arial"/>
              </a:rPr>
              <a:t>53</a:t>
            </a:fld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35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6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 dirty="0"/>
          </a:p>
        </p:txBody>
      </p:sp>
      <p:sp>
        <p:nvSpPr>
          <p:cNvPr id="36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36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 dirty="0"/>
          </a:p>
        </p:txBody>
      </p:sp>
      <p:sp>
        <p:nvSpPr>
          <p:cNvPr id="36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 dirty="0"/>
          </a:p>
        </p:txBody>
      </p:sp>
      <p:sp>
        <p:nvSpPr>
          <p:cNvPr id="36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46106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 dirty="0">
                <a:latin typeface="华文中宋"/>
                <a:ea typeface="华文中宋"/>
              </a:rPr>
              <a:t>科研成果</a:t>
            </a:r>
            <a:endParaRPr b="1" dirty="0"/>
          </a:p>
        </p:txBody>
      </p:sp>
      <p:sp>
        <p:nvSpPr>
          <p:cNvPr id="351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6F37FE2-C479-468F-8F44-EC8609D334B1}" type="slidenum">
              <a:rPr lang="en-US" sz="1600">
                <a:latin typeface="Arial"/>
              </a:rPr>
              <a:t>54</a:t>
            </a:fld>
            <a:endParaRPr/>
          </a:p>
        </p:txBody>
      </p:sp>
      <p:sp>
        <p:nvSpPr>
          <p:cNvPr id="352" name="CustomShape 3"/>
          <p:cNvSpPr/>
          <p:nvPr/>
        </p:nvSpPr>
        <p:spPr>
          <a:xfrm>
            <a:off x="179280" y="1341360"/>
            <a:ext cx="2991432" cy="432000"/>
          </a:xfrm>
          <a:prstGeom prst="homePlate">
            <a:avLst>
              <a:gd name="adj" fmla="val 2284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r>
              <a:rPr lang="zh-CN" sz="2400" b="1" dirty="0">
                <a:solidFill>
                  <a:schemeClr val="tx1"/>
                </a:solidFill>
                <a:latin typeface="Times New Roman"/>
              </a:rPr>
              <a:t>在校参加的研究工作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179280" y="3429000"/>
            <a:ext cx="3097440" cy="431640"/>
          </a:xfrm>
          <a:prstGeom prst="homePlate">
            <a:avLst>
              <a:gd name="adj" fmla="val 20093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r>
              <a:rPr lang="zh-CN" sz="2400" b="1" dirty="0">
                <a:solidFill>
                  <a:schemeClr val="tx1"/>
                </a:solidFill>
                <a:latin typeface="Times New Roman"/>
              </a:rPr>
              <a:t>在校发表论文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56" name="CustomShape 7"/>
          <p:cNvSpPr/>
          <p:nvPr/>
        </p:nvSpPr>
        <p:spPr>
          <a:xfrm>
            <a:off x="826920" y="1992240"/>
            <a:ext cx="7057800" cy="936720"/>
          </a:xfrm>
          <a:prstGeom prst="roundRect">
            <a:avLst>
              <a:gd name="adj" fmla="val 3600"/>
            </a:avLst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十二五</a:t>
            </a:r>
            <a:r>
              <a:rPr 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国家科技重大专项专题</a:t>
            </a:r>
            <a:r>
              <a:rPr 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煤层气地震数据处理算法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并行化及高效数据组织技术研究</a:t>
            </a:r>
            <a:r>
              <a:rPr 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ZX05035-004-004HZ</a:t>
            </a:r>
            <a:r>
              <a:rPr 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sz="20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CustomShape 7"/>
          <p:cNvSpPr/>
          <p:nvPr/>
        </p:nvSpPr>
        <p:spPr>
          <a:xfrm>
            <a:off x="826920" y="3972939"/>
            <a:ext cx="1820782" cy="473040"/>
          </a:xfrm>
          <a:prstGeom prst="roundRect">
            <a:avLst>
              <a:gd name="adj" fmla="val 3600"/>
            </a:avLst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CCF-C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类会议</a:t>
            </a:r>
            <a:endParaRPr sz="20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CustomShape 7"/>
          <p:cNvSpPr/>
          <p:nvPr/>
        </p:nvSpPr>
        <p:spPr>
          <a:xfrm>
            <a:off x="826920" y="4637170"/>
            <a:ext cx="7057800" cy="936720"/>
          </a:xfrm>
          <a:prstGeom prst="roundRect">
            <a:avLst>
              <a:gd name="adj" fmla="val 3600"/>
            </a:avLst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/>
              </a:rPr>
              <a:t>Yang C, Tang J, Gao H, et al. Pre-stack Kirchhoff Time Migration on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/>
              </a:rPr>
              <a:t>Hadoop and Spark[M]//Algorithms and Architectures for Parallel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/>
              </a:rPr>
              <a:t> Processing. Springer International Publishing, 2015: 190-202.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D5D2C83D-B92B-40D3-BC06-E2D2E2210AB2}" type="slidenum">
              <a:rPr lang="en-US" sz="1600">
                <a:latin typeface="Arial"/>
              </a:rPr>
              <a:t>55</a:t>
            </a:fld>
            <a:endParaRPr/>
          </a:p>
        </p:txBody>
      </p:sp>
      <p:pic>
        <p:nvPicPr>
          <p:cNvPr id="366" name="图片 6"/>
          <p:cNvPicPr/>
          <p:nvPr/>
        </p:nvPicPr>
        <p:blipFill>
          <a:blip r:embed="rId2"/>
          <a:stretch/>
        </p:blipFill>
        <p:spPr>
          <a:xfrm>
            <a:off x="2195640" y="1628640"/>
            <a:ext cx="3933720" cy="374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788000" y="1413000"/>
            <a:ext cx="4176720" cy="4968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MapReduce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是一个最先由</a:t>
            </a:r>
            <a:r>
              <a:rPr lang="en-US" sz="2000">
                <a:latin typeface="华文楷体"/>
                <a:ea typeface="华文楷体"/>
              </a:rPr>
              <a:t>Google</a:t>
            </a:r>
            <a:r>
              <a:rPr lang="zh-CN" sz="2000">
                <a:latin typeface="华文楷体"/>
                <a:ea typeface="华文楷体"/>
              </a:rPr>
              <a:t>提出的分布式计算软件架构，它可支持</a:t>
            </a:r>
            <a:r>
              <a:rPr lang="zh-CN" sz="2400" b="1">
                <a:latin typeface="华文楷体"/>
                <a:ea typeface="华文楷体"/>
              </a:rPr>
              <a:t>大数据量的分布式处理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架构的一个重要特点是</a:t>
            </a:r>
            <a:r>
              <a:rPr lang="zh-CN" sz="2400" b="1">
                <a:latin typeface="华文楷体"/>
                <a:ea typeface="华文楷体"/>
              </a:rPr>
              <a:t>自动处理错误</a:t>
            </a:r>
            <a:r>
              <a:rPr lang="zh-CN" sz="2000">
                <a:latin typeface="华文楷体"/>
                <a:ea typeface="华文楷体"/>
              </a:rPr>
              <a:t>，对用户</a:t>
            </a:r>
            <a:r>
              <a:rPr lang="zh-CN" sz="2400" b="1">
                <a:latin typeface="华文楷体"/>
                <a:ea typeface="华文楷体"/>
              </a:rPr>
              <a:t>隐藏容错性</a:t>
            </a:r>
            <a:r>
              <a:rPr lang="zh-CN" sz="2000">
                <a:latin typeface="华文楷体"/>
                <a:ea typeface="华文楷体"/>
              </a:rPr>
              <a:t>的复杂性。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主要分为</a:t>
            </a:r>
            <a:r>
              <a:rPr lang="en-US" sz="2000">
                <a:latin typeface="华文楷体"/>
                <a:ea typeface="华文楷体"/>
              </a:rPr>
              <a:t>Map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en-US" sz="2000">
                <a:latin typeface="华文楷体"/>
                <a:ea typeface="华文楷体"/>
              </a:rPr>
              <a:t>Reduce</a:t>
            </a:r>
            <a:r>
              <a:rPr lang="zh-CN" sz="2000">
                <a:latin typeface="华文楷体"/>
                <a:ea typeface="华文楷体"/>
              </a:rPr>
              <a:t>两个过程，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的运行流程如左图所示。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A3420708-F672-4F11-B3E8-B4C2E7779736}" type="slidenum">
              <a:rPr lang="en-US" sz="1600">
                <a:latin typeface="Arial"/>
              </a:rPr>
              <a:t>6</a:t>
            </a:fld>
            <a:endParaRPr/>
          </a:p>
        </p:txBody>
      </p:sp>
      <p:pic>
        <p:nvPicPr>
          <p:cNvPr id="129" name="图片 5"/>
          <p:cNvPicPr/>
          <p:nvPr/>
        </p:nvPicPr>
        <p:blipFill>
          <a:blip r:embed="rId2"/>
          <a:stretch/>
        </p:blipFill>
        <p:spPr>
          <a:xfrm>
            <a:off x="179280" y="1165320"/>
            <a:ext cx="4537080" cy="557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0" y="1197000"/>
            <a:ext cx="9036000" cy="489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YARN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s-E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是下一代</a:t>
            </a:r>
            <a:r>
              <a:rPr lang="es-ES" sz="2000">
                <a:latin typeface="华文楷体"/>
                <a:ea typeface="华文楷体"/>
              </a:rPr>
              <a:t>MapReduce </a:t>
            </a:r>
            <a:r>
              <a:rPr lang="zh-CN" sz="2000">
                <a:latin typeface="华文楷体"/>
                <a:ea typeface="华文楷体"/>
              </a:rPr>
              <a:t>框架，主要由三部分组成：</a:t>
            </a:r>
            <a:r>
              <a:rPr lang="en-US" sz="2000" b="1">
                <a:latin typeface="华文楷体"/>
                <a:ea typeface="华文楷体"/>
              </a:rPr>
              <a:t>ResourceManager(RM)</a:t>
            </a:r>
            <a:r>
              <a:rPr lang="zh-CN" sz="2000" b="1">
                <a:latin typeface="华文楷体"/>
                <a:ea typeface="华文楷体"/>
              </a:rPr>
              <a:t>、</a:t>
            </a:r>
            <a:r>
              <a:rPr lang="en-US" sz="2000" b="1">
                <a:latin typeface="华文楷体"/>
                <a:ea typeface="华文楷体"/>
              </a:rPr>
              <a:t>NodeManager(NM)</a:t>
            </a:r>
            <a:r>
              <a:rPr lang="zh-CN" sz="2000" b="1">
                <a:latin typeface="华文楷体"/>
                <a:ea typeface="华文楷体"/>
              </a:rPr>
              <a:t>、</a:t>
            </a:r>
            <a:r>
              <a:rPr lang="en-US" sz="2000" b="1">
                <a:latin typeface="华文楷体"/>
                <a:ea typeface="华文楷体"/>
              </a:rPr>
              <a:t>ApplicationMaster(AM)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RM</a:t>
            </a:r>
            <a:r>
              <a:rPr lang="zh-CN" sz="2000">
                <a:latin typeface="华文楷体"/>
                <a:ea typeface="华文楷体"/>
              </a:rPr>
              <a:t>是一个</a:t>
            </a:r>
            <a:r>
              <a:rPr lang="zh-CN" sz="2400" b="1">
                <a:latin typeface="华文楷体"/>
                <a:ea typeface="华文楷体"/>
              </a:rPr>
              <a:t>全局的资源管理器</a:t>
            </a:r>
            <a:r>
              <a:rPr lang="zh-CN" sz="2000">
                <a:latin typeface="华文楷体"/>
                <a:ea typeface="华文楷体"/>
              </a:rPr>
              <a:t>，负责整个系统的资源管理和分配，它是</a:t>
            </a:r>
            <a:r>
              <a:rPr lang="en-U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框架最核心的模块。</a:t>
            </a:r>
            <a:r>
              <a:rPr lang="en-US" sz="2000">
                <a:latin typeface="华文楷体"/>
                <a:ea typeface="华文楷体"/>
              </a:rPr>
              <a:t>NM</a:t>
            </a:r>
            <a:r>
              <a:rPr lang="zh-CN" sz="2000">
                <a:latin typeface="华文楷体"/>
                <a:ea typeface="华文楷体"/>
              </a:rPr>
              <a:t>是每个节点上的资源和任务管理器。用户提交的</a:t>
            </a:r>
            <a:r>
              <a:rPr lang="zh-CN" sz="2400" b="1">
                <a:latin typeface="华文楷体"/>
                <a:ea typeface="华文楷体"/>
              </a:rPr>
              <a:t>每个应用程序均包含一个</a:t>
            </a:r>
            <a:r>
              <a:rPr lang="en-US" sz="2400" b="1">
                <a:latin typeface="华文楷体"/>
                <a:ea typeface="华文楷体"/>
              </a:rPr>
              <a:t>AM</a:t>
            </a:r>
            <a:r>
              <a:rPr lang="zh-CN" sz="2000">
                <a:latin typeface="华文楷体"/>
                <a:ea typeface="华文楷体"/>
              </a:rPr>
              <a:t>，它实际上是一个简化版的</a:t>
            </a:r>
            <a:r>
              <a:rPr lang="en-US" sz="2000">
                <a:latin typeface="华文楷体"/>
                <a:ea typeface="华文楷体"/>
              </a:rPr>
              <a:t>JobTracker</a:t>
            </a:r>
            <a:r>
              <a:rPr lang="zh-CN" sz="2000">
                <a:latin typeface="华文楷体"/>
                <a:ea typeface="华文楷体"/>
              </a:rPr>
              <a:t>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B7EFD020-DB60-4D5B-8D6F-97A4B9D1DA46}" type="slidenum">
              <a:rPr lang="en-US" sz="1600">
                <a:latin typeface="Arial"/>
              </a:rPr>
              <a:t>7</a:t>
            </a:fld>
            <a:endParaRPr/>
          </a:p>
        </p:txBody>
      </p:sp>
      <p:pic>
        <p:nvPicPr>
          <p:cNvPr id="133" name="图片 5"/>
          <p:cNvPicPr/>
          <p:nvPr/>
        </p:nvPicPr>
        <p:blipFill>
          <a:blip r:embed="rId2"/>
          <a:stretch/>
        </p:blipFill>
        <p:spPr>
          <a:xfrm>
            <a:off x="1830240" y="3102120"/>
            <a:ext cx="5375520" cy="364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——Spark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178920" y="1267920"/>
            <a:ext cx="8504280" cy="230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Spark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Spark</a:t>
            </a:r>
            <a:r>
              <a:rPr lang="zh-CN" sz="2000">
                <a:latin typeface="华文楷体"/>
                <a:ea typeface="华文楷体"/>
              </a:rPr>
              <a:t>是</a:t>
            </a:r>
            <a:r>
              <a:rPr lang="en-US" sz="2000">
                <a:latin typeface="华文楷体"/>
                <a:ea typeface="华文楷体"/>
              </a:rPr>
              <a:t>UC Berkeley AMP lab</a:t>
            </a:r>
            <a:r>
              <a:rPr lang="zh-CN" sz="2000">
                <a:latin typeface="华文楷体"/>
                <a:ea typeface="华文楷体"/>
              </a:rPr>
              <a:t>所</a:t>
            </a:r>
            <a:r>
              <a:rPr lang="zh-CN" sz="2400" b="1">
                <a:latin typeface="华文楷体"/>
                <a:ea typeface="华文楷体"/>
              </a:rPr>
              <a:t>开源</a:t>
            </a:r>
            <a:r>
              <a:rPr lang="zh-CN" sz="2000">
                <a:latin typeface="华文楷体"/>
                <a:ea typeface="华文楷体"/>
              </a:rPr>
              <a:t>的类</a:t>
            </a:r>
            <a:r>
              <a:rPr lang="en-US" sz="2000">
                <a:latin typeface="华文楷体"/>
                <a:ea typeface="华文楷体"/>
              </a:rPr>
              <a:t>Hadoop MapReduce</a:t>
            </a:r>
            <a:r>
              <a:rPr lang="zh-CN" sz="2000">
                <a:latin typeface="华文楷体"/>
                <a:ea typeface="华文楷体"/>
              </a:rPr>
              <a:t>的通用的并行计算框架，它支持</a:t>
            </a:r>
            <a:r>
              <a:rPr lang="en-US" sz="2000">
                <a:latin typeface="华文楷体"/>
                <a:ea typeface="华文楷体"/>
              </a:rPr>
              <a:t>Java</a:t>
            </a:r>
            <a:r>
              <a:rPr lang="zh-CN" sz="2000">
                <a:latin typeface="华文楷体"/>
                <a:ea typeface="华文楷体"/>
              </a:rPr>
              <a:t>，</a:t>
            </a:r>
            <a:r>
              <a:rPr lang="en-US" sz="2000">
                <a:latin typeface="华文楷体"/>
                <a:ea typeface="华文楷体"/>
              </a:rPr>
              <a:t>Scala</a:t>
            </a:r>
            <a:r>
              <a:rPr lang="zh-CN" sz="2000">
                <a:latin typeface="华文楷体"/>
                <a:ea typeface="华文楷体"/>
              </a:rPr>
              <a:t>，</a:t>
            </a:r>
            <a:r>
              <a:rPr lang="en-US" sz="2000">
                <a:latin typeface="华文楷体"/>
                <a:ea typeface="华文楷体"/>
              </a:rPr>
              <a:t>Python</a:t>
            </a:r>
            <a:r>
              <a:rPr lang="zh-CN" sz="2000">
                <a:latin typeface="华文楷体"/>
                <a:ea typeface="华文楷体"/>
              </a:rPr>
              <a:t>等语言。</a:t>
            </a:r>
            <a:r>
              <a:rPr lang="en-US" sz="2000">
                <a:latin typeface="华文楷体"/>
                <a:ea typeface="华文楷体"/>
              </a:rPr>
              <a:t>Spark </a:t>
            </a:r>
            <a:r>
              <a:rPr lang="zh-CN" sz="2000">
                <a:latin typeface="华文楷体"/>
                <a:ea typeface="华文楷体"/>
              </a:rPr>
              <a:t>是基于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算法实现的</a:t>
            </a:r>
            <a:r>
              <a:rPr lang="zh-CN" sz="2400" b="1">
                <a:latin typeface="华文楷体"/>
                <a:ea typeface="华文楷体"/>
              </a:rPr>
              <a:t>分布式计算</a:t>
            </a:r>
            <a:r>
              <a:rPr lang="zh-CN" sz="2000">
                <a:latin typeface="华文楷体"/>
                <a:ea typeface="华文楷体"/>
              </a:rPr>
              <a:t>，拥有</a:t>
            </a:r>
            <a:r>
              <a:rPr lang="en-US" sz="2000">
                <a:latin typeface="华文楷体"/>
                <a:ea typeface="华文楷体"/>
              </a:rPr>
              <a:t>Hadoop </a:t>
            </a:r>
            <a:r>
              <a:rPr lang="zh-CN" sz="2000">
                <a:latin typeface="华文楷体"/>
                <a:ea typeface="华文楷体"/>
              </a:rPr>
              <a:t>所具有的优点；但不同于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的是</a:t>
            </a:r>
            <a:r>
              <a:rPr lang="en-US" sz="2000">
                <a:latin typeface="华文楷体"/>
                <a:ea typeface="华文楷体"/>
              </a:rPr>
              <a:t>Job </a:t>
            </a:r>
            <a:r>
              <a:rPr lang="zh-CN" sz="2000">
                <a:latin typeface="华文楷体"/>
                <a:ea typeface="华文楷体"/>
              </a:rPr>
              <a:t>的</a:t>
            </a:r>
            <a:r>
              <a:rPr lang="zh-CN" sz="2400" b="1">
                <a:latin typeface="华文楷体"/>
                <a:ea typeface="华文楷体"/>
              </a:rPr>
              <a:t>中间输出结果可以保存在内存</a:t>
            </a:r>
            <a:r>
              <a:rPr lang="zh-CN" sz="2000">
                <a:latin typeface="华文楷体"/>
                <a:ea typeface="华文楷体"/>
              </a:rPr>
              <a:t>中，从而不再需要读写</a:t>
            </a:r>
            <a:r>
              <a:rPr lang="en-US" sz="2000">
                <a:latin typeface="华文楷体"/>
                <a:ea typeface="华文楷体"/>
              </a:rPr>
              <a:t>HDFS</a:t>
            </a:r>
            <a:r>
              <a:rPr lang="zh-CN" sz="2000">
                <a:latin typeface="华文楷体"/>
                <a:ea typeface="华文楷体"/>
              </a:rPr>
              <a:t>，因此</a:t>
            </a:r>
            <a:r>
              <a:rPr lang="en-US" sz="2000">
                <a:latin typeface="华文楷体"/>
                <a:ea typeface="华文楷体"/>
              </a:rPr>
              <a:t>Spark </a:t>
            </a:r>
            <a:r>
              <a:rPr lang="zh-CN" sz="2000">
                <a:latin typeface="华文楷体"/>
                <a:ea typeface="华文楷体"/>
              </a:rPr>
              <a:t>能更好的适用于数据挖掘、机器学习等迭代算法。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32911C69-FC00-4F99-BD85-14E3512E4BFF}" type="slidenum">
              <a:rPr lang="en-US" sz="1600">
                <a:latin typeface="Arial"/>
              </a:rPr>
              <a:t>8</a:t>
            </a:fld>
            <a:endParaRPr/>
          </a:p>
        </p:txBody>
      </p:sp>
      <p:pic>
        <p:nvPicPr>
          <p:cNvPr id="137" name="图片 5"/>
          <p:cNvPicPr/>
          <p:nvPr/>
        </p:nvPicPr>
        <p:blipFill>
          <a:blip r:embed="rId2"/>
          <a:stretch/>
        </p:blipFill>
        <p:spPr>
          <a:xfrm>
            <a:off x="2050920" y="3500280"/>
            <a:ext cx="5329440" cy="324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——RDD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178920" y="1268280"/>
            <a:ext cx="8504280" cy="223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RDD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Spark </a:t>
            </a:r>
            <a:r>
              <a:rPr lang="zh-CN" sz="2000">
                <a:latin typeface="华文楷体"/>
                <a:ea typeface="华文楷体"/>
              </a:rPr>
              <a:t>的核心组件是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Resilient Distributed Datasets</a:t>
            </a:r>
            <a:r>
              <a:rPr lang="zh-CN" sz="2000">
                <a:latin typeface="华文楷体"/>
                <a:ea typeface="华文楷体"/>
              </a:rPr>
              <a:t>）。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是一个</a:t>
            </a:r>
            <a:r>
              <a:rPr lang="zh-CN" sz="2400" b="1">
                <a:latin typeface="华文楷体"/>
                <a:ea typeface="华文楷体"/>
              </a:rPr>
              <a:t>容错的、并行的</a:t>
            </a:r>
            <a:r>
              <a:rPr lang="zh-CN" sz="2000">
                <a:latin typeface="华文楷体"/>
                <a:ea typeface="华文楷体"/>
              </a:rPr>
              <a:t>数据结构，可以让用户显式地将数据存储到磁盘和内存中，并能控制数据的分区，它提供了</a:t>
            </a:r>
            <a:r>
              <a:rPr lang="zh-CN" sz="2400" b="1">
                <a:latin typeface="华文楷体"/>
                <a:ea typeface="华文楷体"/>
              </a:rPr>
              <a:t>粗粒度</a:t>
            </a:r>
            <a:r>
              <a:rPr lang="zh-CN" sz="2000">
                <a:latin typeface="华文楷体"/>
                <a:ea typeface="华文楷体"/>
              </a:rPr>
              <a:t>的转换操作，而不是细粒度的更新操作。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可以相互依赖。如果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的每个分区最多只能被一个子</a:t>
            </a:r>
            <a:r>
              <a:rPr lang="en-US" sz="2000">
                <a:latin typeface="华文楷体"/>
                <a:ea typeface="华文楷体"/>
              </a:rPr>
              <a:t>RDD </a:t>
            </a:r>
            <a:r>
              <a:rPr lang="zh-CN" sz="2000">
                <a:latin typeface="华文楷体"/>
                <a:ea typeface="华文楷体"/>
              </a:rPr>
              <a:t>的一个分区使用，则称之为</a:t>
            </a:r>
            <a:r>
              <a:rPr lang="en-US" sz="2000">
                <a:latin typeface="华文楷体"/>
                <a:ea typeface="华文楷体"/>
              </a:rPr>
              <a:t>narrow dependency</a:t>
            </a:r>
            <a:r>
              <a:rPr lang="zh-CN" sz="2000">
                <a:latin typeface="华文楷体"/>
                <a:ea typeface="华文楷体"/>
              </a:rPr>
              <a:t>；若依赖多个子</a:t>
            </a:r>
            <a:r>
              <a:rPr lang="en-US" sz="2000">
                <a:latin typeface="华文楷体"/>
                <a:ea typeface="华文楷体"/>
              </a:rPr>
              <a:t>RDD </a:t>
            </a:r>
            <a:r>
              <a:rPr lang="zh-CN" sz="2000">
                <a:latin typeface="华文楷体"/>
                <a:ea typeface="华文楷体"/>
              </a:rPr>
              <a:t>分区，则称之为</a:t>
            </a:r>
            <a:r>
              <a:rPr lang="en-US" sz="2000">
                <a:latin typeface="华文楷体"/>
                <a:ea typeface="华文楷体"/>
              </a:rPr>
              <a:t>wide dependency</a:t>
            </a:r>
            <a:r>
              <a:rPr lang="zh-CN" sz="2000">
                <a:latin typeface="华文楷体"/>
                <a:ea typeface="华文楷体"/>
              </a:rPr>
              <a:t>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5B3D03D-B6FB-4079-9B16-CC4AC00E63DF}" type="slidenum">
              <a:rPr lang="en-US" sz="1600">
                <a:latin typeface="Arial"/>
              </a:rPr>
              <a:t>9</a:t>
            </a:fld>
            <a:endParaRPr/>
          </a:p>
        </p:txBody>
      </p:sp>
      <p:pic>
        <p:nvPicPr>
          <p:cNvPr id="141" name="图片 6"/>
          <p:cNvPicPr/>
          <p:nvPr/>
        </p:nvPicPr>
        <p:blipFill>
          <a:blip r:embed="rId2"/>
          <a:stretch/>
        </p:blipFill>
        <p:spPr>
          <a:xfrm>
            <a:off x="1065240" y="3375000"/>
            <a:ext cx="6264360" cy="338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2915</Words>
  <Application>Microsoft Office PowerPoint</Application>
  <PresentationFormat>全屏显示(4:3)</PresentationFormat>
  <Paragraphs>631</Paragraphs>
  <Slides>55</Slides>
  <Notes>1</Notes>
  <HiddenSlides>13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66" baseType="lpstr">
      <vt:lpstr>DejaVu Sans</vt:lpstr>
      <vt:lpstr>华文楷体</vt:lpstr>
      <vt:lpstr>华文中宋</vt:lpstr>
      <vt:lpstr>宋体</vt:lpstr>
      <vt:lpstr>Arial</vt:lpstr>
      <vt:lpstr>Calibri</vt:lpstr>
      <vt:lpstr>Cambria Math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ericson yang</dc:creator>
  <cp:lastModifiedBy>ericson yang</cp:lastModifiedBy>
  <cp:revision>119</cp:revision>
  <dcterms:modified xsi:type="dcterms:W3CDTF">2016-05-26T05:50:57Z</dcterms:modified>
</cp:coreProperties>
</file>