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279" r:id="rId28"/>
    <p:sldId id="276" r:id="rId29"/>
    <p:sldId id="280" r:id="rId30"/>
    <p:sldId id="281" r:id="rId31"/>
    <p:sldId id="282" r:id="rId32"/>
    <p:sldId id="283" r:id="rId33"/>
    <p:sldId id="284" r:id="rId34"/>
    <p:sldId id="285" r:id="rId35"/>
    <p:sldId id="306" r:id="rId36"/>
    <p:sldId id="286" r:id="rId37"/>
    <p:sldId id="287" r:id="rId38"/>
    <p:sldId id="288" r:id="rId39"/>
    <p:sldId id="289" r:id="rId40"/>
    <p:sldId id="290" r:id="rId41"/>
    <p:sldId id="307" r:id="rId42"/>
    <p:sldId id="314" r:id="rId43"/>
    <p:sldId id="291" r:id="rId44"/>
    <p:sldId id="313" r:id="rId45"/>
    <p:sldId id="292" r:id="rId46"/>
    <p:sldId id="293" r:id="rId47"/>
    <p:sldId id="294" r:id="rId48"/>
    <p:sldId id="295" r:id="rId49"/>
    <p:sldId id="308" r:id="rId50"/>
    <p:sldId id="297" r:id="rId51"/>
    <p:sldId id="311" r:id="rId52"/>
    <p:sldId id="310" r:id="rId53"/>
    <p:sldId id="312" r:id="rId54"/>
    <p:sldId id="299" r:id="rId55"/>
    <p:sldId id="301" r:id="rId56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面向高性能计算的</a:t>
            </a:r>
            <a:r>
              <a:rPr lang="en-US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YARN</a:t>
            </a: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平台关键技术与应用研究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杨晨   </a:t>
            </a:r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MG1333067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唐杰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Multimedia Computing Group, MCG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50740" y="3860640"/>
            <a:ext cx="1584360" cy="1297080"/>
          </a:xfrm>
          <a:prstGeom prst="wedgeRoundRectCallout">
            <a:avLst>
              <a:gd name="adj1" fmla="val 67312"/>
              <a:gd name="adj2" fmla="val -2658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n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个任务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分配到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节点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目标函数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0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𝒂𝒅𝒂𝒑𝒕𝒊𝒗𝒆</m:t>
                        </m:r>
                      </m:sub>
                    </m:sSub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Dependency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 xmlns=""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3254" b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28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lang="en-US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29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1340836" y="5572080"/>
            <a:ext cx="1806125" cy="508086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最优解：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6151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人工鱼群调度器实验：</a:t>
            </a:r>
            <a:r>
              <a:rPr lang="zh-CN" altLang="en-US" sz="2000" dirty="0">
                <a:latin typeface="华文楷体"/>
                <a:ea typeface="华文楷体"/>
              </a:rPr>
              <a:t>集群配置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1</a:t>
            </a:r>
            <a:r>
              <a:rPr lang="zh-CN" sz="2000" dirty="0">
                <a:latin typeface="华文楷体"/>
                <a:ea typeface="华文楷体"/>
              </a:rPr>
              <a:t>）同种类型</a:t>
            </a:r>
            <a:r>
              <a:rPr lang="en-US" sz="2000" dirty="0">
                <a:latin typeface="华文楷体"/>
                <a:ea typeface="华文楷体"/>
              </a:rPr>
              <a:t>jobs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7.18G</a:t>
            </a:r>
            <a:endParaRPr dirty="0"/>
          </a:p>
        </p:txBody>
      </p:sp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354974"/>
            <a:ext cx="3168360" cy="1162865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11%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9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74719"/>
              </p:ext>
            </p:extLst>
          </p:nvPr>
        </p:nvGraphicFramePr>
        <p:xfrm>
          <a:off x="251300" y="3814560"/>
          <a:ext cx="4465061" cy="175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3522620897"/>
                    </a:ext>
                  </a:extLst>
                </a:gridCol>
                <a:gridCol w="828380">
                  <a:extLst>
                    <a:ext uri="{9D8B030D-6E8A-4147-A177-3AD203B41FA5}">
                      <a16:colId xmlns:a16="http://schemas.microsoft.com/office/drawing/2014/main" val="2689396042"/>
                    </a:ext>
                  </a:extLst>
                </a:gridCol>
                <a:gridCol w="957519">
                  <a:extLst>
                    <a:ext uri="{9D8B030D-6E8A-4147-A177-3AD203B41FA5}">
                      <a16:colId xmlns:a16="http://schemas.microsoft.com/office/drawing/2014/main" val="764279219"/>
                    </a:ext>
                  </a:extLst>
                </a:gridCol>
                <a:gridCol w="982086">
                  <a:extLst>
                    <a:ext uri="{9D8B030D-6E8A-4147-A177-3AD203B41FA5}">
                      <a16:colId xmlns:a16="http://schemas.microsoft.com/office/drawing/2014/main" val="2921447441"/>
                    </a:ext>
                  </a:extLst>
                </a:gridCol>
                <a:gridCol w="893264">
                  <a:extLst>
                    <a:ext uri="{9D8B030D-6E8A-4147-A177-3AD203B41FA5}">
                      <a16:colId xmlns:a16="http://schemas.microsoft.com/office/drawing/2014/main" val="3889417650"/>
                    </a:ext>
                  </a:extLst>
                </a:gridCol>
              </a:tblGrid>
              <a:tr h="43875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 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08691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8609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34284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75493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&lt;5,2&gt;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32915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&lt;6,1&gt;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35199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&lt;7,2&gt;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&lt;2,2&gt;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371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31</a:t>
            </a:fld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723281" y="1330036"/>
            <a:ext cx="3168360" cy="1163684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16.7%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8354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9256"/>
              </p:ext>
            </p:extLst>
          </p:nvPr>
        </p:nvGraphicFramePr>
        <p:xfrm>
          <a:off x="67642" y="3857400"/>
          <a:ext cx="4689218" cy="2151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54">
                  <a:extLst>
                    <a:ext uri="{9D8B030D-6E8A-4147-A177-3AD203B41FA5}">
                      <a16:colId xmlns:a16="http://schemas.microsoft.com/office/drawing/2014/main" val="483317585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1827099515"/>
                    </a:ext>
                  </a:extLst>
                </a:gridCol>
                <a:gridCol w="587597">
                  <a:extLst>
                    <a:ext uri="{9D8B030D-6E8A-4147-A177-3AD203B41FA5}">
                      <a16:colId xmlns:a16="http://schemas.microsoft.com/office/drawing/2014/main" val="2955997598"/>
                    </a:ext>
                  </a:extLst>
                </a:gridCol>
                <a:gridCol w="635992">
                  <a:extLst>
                    <a:ext uri="{9D8B030D-6E8A-4147-A177-3AD203B41FA5}">
                      <a16:colId xmlns:a16="http://schemas.microsoft.com/office/drawing/2014/main" val="2571810603"/>
                    </a:ext>
                  </a:extLst>
                </a:gridCol>
                <a:gridCol w="897872">
                  <a:extLst>
                    <a:ext uri="{9D8B030D-6E8A-4147-A177-3AD203B41FA5}">
                      <a16:colId xmlns:a16="http://schemas.microsoft.com/office/drawing/2014/main" val="3195798936"/>
                    </a:ext>
                  </a:extLst>
                </a:gridCol>
                <a:gridCol w="937228">
                  <a:extLst>
                    <a:ext uri="{9D8B030D-6E8A-4147-A177-3AD203B41FA5}">
                      <a16:colId xmlns:a16="http://schemas.microsoft.com/office/drawing/2014/main" val="3064243095"/>
                    </a:ext>
                  </a:extLst>
                </a:gridCol>
              </a:tblGrid>
              <a:tr h="5378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41104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130483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7.18G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&lt;2,4&gt;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47167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63198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9.31G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7024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5.86G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48486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9.76G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&lt;1,1&gt;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4062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34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26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959793" y="259740"/>
            <a:ext cx="5951646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sz="2400" dirty="0"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35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296883" y="1305540"/>
            <a:ext cx="8307477" cy="46677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285530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51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</a:t>
            </a: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4269667" y="4767910"/>
            <a:ext cx="3024360" cy="1600097"/>
            <a:chOff x="4269667" y="4767910"/>
            <a:chExt cx="3024360" cy="1600097"/>
          </a:xfrm>
        </p:grpSpPr>
        <p:sp>
          <p:nvSpPr>
            <p:cNvPr id="284" name="CustomShape 4"/>
            <p:cNvSpPr/>
            <p:nvPr/>
          </p:nvSpPr>
          <p:spPr>
            <a:xfrm>
              <a:off x="4269667" y="5537487"/>
              <a:ext cx="3024360" cy="830520"/>
            </a:xfrm>
            <a:prstGeom prst="wedgeRoundRectCallout">
              <a:avLst>
                <a:gd name="adj1" fmla="val -20048"/>
                <a:gd name="adj2" fmla="val -49030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把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shuffle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从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reduce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端抽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取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出来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Job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启动时，启动该后台进程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 rot="19838543">
              <a:off x="4759202" y="4767910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13640545">
              <a:off x="6600197" y="4732257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19" y="285530"/>
            <a:ext cx="5939771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528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过程设计：优化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随机读写磁盘</a:t>
            </a:r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37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5747453" y="1626919"/>
            <a:ext cx="1871640" cy="517741"/>
          </a:xfrm>
          <a:prstGeom prst="wedgeRoundRectCallout">
            <a:avLst>
              <a:gd name="adj1" fmla="val -17661"/>
              <a:gd name="adj2" fmla="val 91718"/>
              <a:gd name="adj3" fmla="val 16667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华文中宋"/>
                <a:ea typeface="华文中宋"/>
              </a:rPr>
              <a:t>Shuffle</a:t>
            </a:r>
            <a:r>
              <a:rPr lang="zh-CN" b="1" dirty="0">
                <a:solidFill>
                  <a:schemeClr val="tx1"/>
                </a:solidFill>
                <a:latin typeface="华文中宋"/>
                <a:ea typeface="华文中宋"/>
              </a:rPr>
              <a:t>架构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286158" y="172548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919651" y="5278930"/>
            <a:ext cx="3024360" cy="651820"/>
          </a:xfrm>
          <a:prstGeom prst="wedgeRoundRectCallout">
            <a:avLst>
              <a:gd name="adj1" fmla="val -19263"/>
              <a:gd name="adj2" fmla="val -76358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使用</a:t>
            </a:r>
            <a:r>
              <a:rPr lang="en-US" alt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RDMA</a:t>
            </a: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协议来传输数据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303693" y="1773410"/>
            <a:ext cx="4624307" cy="402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Shuffle</a:t>
            </a:r>
            <a:r>
              <a:rPr lang="zh-CN" sz="3200" b="1" dirty="0">
                <a:latin typeface="华文中宋"/>
                <a:ea typeface="华文中宋"/>
              </a:rPr>
              <a:t>改</a:t>
            </a:r>
            <a:r>
              <a:rPr lang="zh-CN" altLang="en-US" sz="3200" b="1" dirty="0">
                <a:latin typeface="华文中宋"/>
                <a:ea typeface="华文中宋"/>
              </a:rPr>
              <a:t>进</a:t>
            </a:r>
            <a:r>
              <a:rPr lang="zh-CN" sz="3200" b="1" dirty="0">
                <a:latin typeface="华文中宋"/>
                <a:ea typeface="华文中宋"/>
              </a:rPr>
              <a:t>实验</a:t>
            </a:r>
            <a:r>
              <a:rPr lang="zh-CN" altLang="en-US" sz="3200" b="1" dirty="0">
                <a:latin typeface="华文中宋"/>
                <a:ea typeface="华文中宋"/>
              </a:rPr>
              <a:t>结果</a:t>
            </a:r>
            <a:endParaRPr b="1" dirty="0"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9300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1325781" y="4160328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44%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53458" y="2024359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3200" b="1" dirty="0">
                <a:latin typeface="华文中宋"/>
                <a:ea typeface="华文中宋"/>
              </a:rPr>
              <a:t>Shuffle</a:t>
            </a:r>
            <a:r>
              <a:rPr lang="zh-CN" altLang="en-US" sz="3200" b="1" dirty="0">
                <a:latin typeface="华文中宋"/>
                <a:ea typeface="华文中宋"/>
              </a:rPr>
              <a:t>改进实验结果</a:t>
            </a:r>
            <a:endParaRPr lang="zh-CN" altLang="en-US" sz="3200" b="1" dirty="0"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39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altLang="zh-CN" sz="2000" dirty="0">
                <a:latin typeface="华文楷体"/>
                <a:ea typeface="华文楷体"/>
              </a:rPr>
              <a:t> </a:t>
            </a:r>
            <a:r>
              <a:rPr lang="en-US" altLang="zh-CN" sz="2000" dirty="0" err="1">
                <a:latin typeface="华文楷体"/>
                <a:ea typeface="华文楷体"/>
              </a:rPr>
              <a:t>WordCount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5</a:t>
            </a:r>
            <a:r>
              <a:rPr lang="en-US" sz="2000" dirty="0">
                <a:latin typeface="华文楷体"/>
                <a:ea typeface="华文楷体"/>
              </a:rPr>
              <a:t>0G</a:t>
            </a:r>
            <a:r>
              <a:rPr lang="zh-CN" sz="2000" dirty="0">
                <a:latin typeface="华文楷体"/>
                <a:ea typeface="华文楷体"/>
              </a:rPr>
              <a:t>数据</a:t>
            </a:r>
            <a:endParaRPr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1537" y="1628639"/>
            <a:ext cx="7850567" cy="4510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中宋"/>
                <a:ea typeface="华文中宋"/>
              </a:rPr>
              <a:t>互联网时代</a:t>
            </a:r>
            <a:r>
              <a:rPr lang="zh-CN" sz="2000" dirty="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 dirty="0">
                <a:latin typeface="华文楷体"/>
                <a:ea typeface="华文楷体"/>
              </a:rPr>
              <a:t>大数据概念</a:t>
            </a:r>
            <a:r>
              <a:rPr lang="zh-CN" sz="2000" dirty="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en-US" sz="2400" b="1" dirty="0">
                <a:latin typeface="华文楷体"/>
                <a:ea typeface="华文楷体"/>
              </a:rPr>
              <a:t>Spark</a:t>
            </a:r>
            <a:r>
              <a:rPr lang="zh-CN" sz="2000" dirty="0">
                <a:latin typeface="华文楷体"/>
                <a:ea typeface="华文楷体"/>
              </a:rPr>
              <a:t>。随着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 dirty="0">
                <a:latin typeface="华文楷体"/>
                <a:ea typeface="华文楷体"/>
              </a:rPr>
              <a:t>——</a:t>
            </a:r>
            <a:r>
              <a:rPr lang="en-US" sz="2400" b="1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r>
              <a:rPr lang="es-E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是下一代</a:t>
            </a:r>
            <a:r>
              <a:rPr lang="es-ES" sz="2000" dirty="0">
                <a:latin typeface="华文楷体"/>
                <a:ea typeface="华文楷体"/>
              </a:rPr>
              <a:t>MapReduce </a:t>
            </a:r>
            <a:r>
              <a:rPr lang="zh-CN" sz="2000" dirty="0">
                <a:latin typeface="华文楷体"/>
                <a:ea typeface="华文楷体"/>
              </a:rPr>
              <a:t>框架。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楷体"/>
                <a:ea typeface="华文楷体"/>
              </a:rPr>
              <a:t>高性能计算</a:t>
            </a:r>
            <a:r>
              <a:rPr lang="en-US" sz="2400" b="1" dirty="0">
                <a:latin typeface="华文楷体"/>
                <a:ea typeface="华文楷体"/>
              </a:rPr>
              <a:t>HPC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High Performance Computing</a:t>
            </a:r>
            <a:r>
              <a:rPr lang="zh-CN" sz="2000" dirty="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 dirty="0">
                <a:latin typeface="华文楷体"/>
                <a:ea typeface="华文楷体"/>
              </a:rPr>
              <a:t>地质成像</a:t>
            </a:r>
            <a:r>
              <a:rPr lang="zh-CN" sz="2000" dirty="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算法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11184"/>
            <a:ext cx="2858400" cy="2932496"/>
            <a:chOff x="3850920" y="2211184"/>
            <a:chExt cx="2858400" cy="2932496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11184"/>
              <a:ext cx="1224000" cy="481189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40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297719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27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PKTM</a:t>
            </a:r>
            <a:r>
              <a:rPr lang="zh-CN" altLang="en-US" sz="3200" b="1" dirty="0">
                <a:latin typeface="华文中宋"/>
                <a:ea typeface="华文中宋"/>
              </a:rPr>
              <a:t>简介</a:t>
            </a:r>
            <a:endParaRPr b="1" dirty="0"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19499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 dirty="0">
                <a:latin typeface="华文中宋"/>
                <a:ea typeface="华文中宋"/>
              </a:rPr>
              <a:t>PKTM</a:t>
            </a:r>
            <a:r>
              <a:rPr lang="zh-CN" sz="2400" b="1" dirty="0">
                <a:latin typeface="华文中宋"/>
                <a:ea typeface="华文中宋"/>
              </a:rPr>
              <a:t>介绍：</a:t>
            </a:r>
            <a:r>
              <a:rPr lang="zh-CN" sz="2000" dirty="0">
                <a:latin typeface="华文楷体"/>
                <a:ea typeface="华文楷体"/>
              </a:rPr>
              <a:t>石油和天然气行业是</a:t>
            </a:r>
            <a:r>
              <a:rPr lang="zh-CN" sz="2400" b="1" dirty="0">
                <a:latin typeface="华文楷体"/>
                <a:ea typeface="华文楷体"/>
              </a:rPr>
              <a:t>分布式计算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zh-CN" sz="2400" b="1" dirty="0">
                <a:latin typeface="华文楷体"/>
                <a:ea typeface="华文楷体"/>
              </a:rPr>
              <a:t>并行计算</a:t>
            </a:r>
            <a:r>
              <a:rPr lang="zh-CN" sz="2000" dirty="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 err="1">
                <a:latin typeface="华文楷体"/>
                <a:ea typeface="华文楷体"/>
              </a:rPr>
              <a:t>Prestack</a:t>
            </a:r>
            <a:r>
              <a:rPr lang="en-US" sz="2000" dirty="0">
                <a:latin typeface="华文楷体"/>
                <a:ea typeface="华文楷体"/>
              </a:rPr>
              <a:t> Kirchhoff Time Migration</a:t>
            </a:r>
            <a:r>
              <a:rPr lang="zh-CN" sz="2000" dirty="0">
                <a:latin typeface="华文楷体"/>
                <a:ea typeface="华文楷体"/>
              </a:rPr>
              <a:t>）被认为在处理地质数据中</a:t>
            </a:r>
            <a:r>
              <a:rPr lang="zh-CN" sz="2400" b="1" dirty="0">
                <a:latin typeface="华文楷体"/>
                <a:ea typeface="华文楷体"/>
              </a:rPr>
              <a:t>最有效</a:t>
            </a:r>
            <a:r>
              <a:rPr lang="zh-CN" sz="2000" dirty="0">
                <a:latin typeface="华文楷体"/>
                <a:ea typeface="华文楷体"/>
              </a:rPr>
              <a:t>的成像偏移算法。</a:t>
            </a:r>
            <a:endParaRPr dirty="0"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384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344905"/>
            <a:ext cx="578539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sz="2800" dirty="0"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19" y="404280"/>
            <a:ext cx="5868519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Shape 2"/>
              <p:cNvSpPr txBox="1"/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并行算法主要问题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如何切分数据？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en-US" altLang="zh-CN" sz="2000" b="1" dirty="0">
                    <a:latin typeface="华文楷体"/>
                    <a:ea typeface="华文楷体"/>
                  </a:rPr>
                  <a:t>Map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端结果如何映射</a:t>
                </a:r>
                <a:r>
                  <a:rPr lang="en-US" altLang="zh-CN" sz="2000" b="1" dirty="0">
                    <a:latin typeface="华文楷体"/>
                    <a:ea typeface="华文楷体"/>
                  </a:rPr>
                  <a:t>Reduce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端？</a:t>
                </a:r>
                <a:endParaRPr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Hadoop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lang="en-US" altLang="zh-CN" sz="2000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𝑠𝑝𝑙𝑖𝑡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𝑖</m:t>
                            </m:r>
                            <m:r>
                              <a:rPr lang="en-US" altLang="zh-CN" i="1"/>
                              <m:t>=1</m:t>
                            </m:r>
                          </m:sub>
                          <m:sup>
                            <m:r>
                              <a:rPr lang="en-US" altLang="zh-CN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𝑆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/>
                          <m:t>min</m:t>
                        </m:r>
                        <m:r>
                          <a:rPr lang="en-US" altLang="zh-CN" i="1"/>
                          <m:t>(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𝑐𝑝𝑢𝑠</m:t>
                            </m:r>
                            <m:r>
                              <a:rPr lang="en-US" altLang="zh-CN" i="1"/>
                              <m:t>∗</m:t>
                            </m:r>
                            <m:r>
                              <a:rPr lang="en-US" altLang="zh-CN" i="1"/>
                              <m:t>𝑐𝑜𝑟𝑒𝑠</m:t>
                            </m:r>
                            <m:r>
                              <a:rPr lang="en-US" altLang="zh-CN" i="1"/>
                              <m:t>+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𝑟</m:t>
                                </m:r>
                              </m:e>
                              <m:sub>
                                <m:r>
                                  <a:rPr lang="en-US" altLang="zh-CN" i="1"/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/>
                          <m:t>,(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𝑖</m:t>
                                </m:r>
                                <m:r>
                                  <a:rPr lang="en-US" altLang="zh-CN" i="1"/>
                                  <m:t>=1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i="1"/>
                              <m:t>𝑀</m:t>
                            </m:r>
                          </m:den>
                        </m:f>
                        <m:r>
                          <a:rPr lang="en-US" altLang="zh-CN" i="1"/>
                          <m:t>))</m:t>
                        </m:r>
                      </m:den>
                    </m:f>
                    <m:r>
                      <a:rPr lang="en-US" altLang="zh-CN" i="1"/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h𝑎𝑠h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𝑘𝑒𝑦</m:t>
                        </m:r>
                      </m:num>
                      <m:den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𝑘𝑒𝑦</m:t>
                                </m:r>
                              </m:e>
                              <m:sub>
                                <m:r>
                                  <a:rPr lang="en-US" altLang="zh-CN" i="1"/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𝑟𝑒𝑑𝑢𝑐𝑒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𝑖𝑑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sz="2000" dirty="0">
                    <a:latin typeface="华文楷体"/>
                    <a:ea typeface="华文楷体"/>
                  </a:rPr>
                  <a:t>S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park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𝑝𝑎𝑟𝑠</m:t>
                        </m:r>
                      </m:sub>
                    </m:sSub>
                    <m:r>
                      <a:rPr lang="en-US" altLang="zh-CN" i="1"/>
                      <m:t>=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∗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𝑁</m:t>
                            </m:r>
                            <m:r>
                              <a:rPr lang="en-US" altLang="zh-CN" i="1"/>
                              <m:t>,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i="1"/>
                                    </m:ctrlPr>
                                  </m:naryPr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  <m:r>
                                      <a:rPr lang="en-US" altLang="zh-CN" i="1"/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/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/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 映射：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𝑝𝑎𝑟𝑡𝑖𝑡𝑖𝑜𝑛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  </m:t>
                        </m:r>
                        <m:r>
                          <a:rPr lang="en-US" altLang="zh-CN" i="1"/>
                          <m:t>𝑘𝑒𝑦</m:t>
                        </m:r>
                        <m:r>
                          <a:rPr lang="en-US" altLang="zh-CN" i="1"/>
                          <m:t>  </m:t>
                        </m:r>
                      </m:num>
                      <m:den>
                        <m:r>
                          <a:rPr lang="en-US" altLang="zh-CN" i="1"/>
                          <m:t>(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𝑜𝑛𝑥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𝑅</m:t>
                                </m:r>
                              </m:e>
                              <m:sub>
                                <m:r>
                                  <a:rPr lang="en-US" altLang="zh-CN" i="1"/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/>
                          <m:t>)</m:t>
                        </m:r>
                      </m:den>
                    </m:f>
                    <m:r>
                      <a:rPr lang="en-US" altLang="zh-CN" i="1"/>
                      <m:t> </m:t>
                    </m:r>
                  </m:oMath>
                </a14:m>
                <a:r>
                  <a:rPr lang="zh-CN" sz="1600" dirty="0">
                    <a:latin typeface="华文楷体"/>
                    <a:ea typeface="华文楷体"/>
                  </a:rPr>
                  <a:t>；</a:t>
                </a:r>
                <a:endParaRPr dirty="0"/>
              </a:p>
            </p:txBody>
          </p:sp>
        </mc:Choice>
        <mc:Fallback>
          <p:sp>
            <p:nvSpPr>
              <p:cNvPr id="21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blipFill>
                <a:blip r:embed="rId2"/>
                <a:stretch>
                  <a:fillRect l="-141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5" name="图片 1"/>
          <p:cNvPicPr/>
          <p:nvPr/>
        </p:nvPicPr>
        <p:blipFill>
          <a:blip r:embed="rId3"/>
          <a:stretch/>
        </p:blipFill>
        <p:spPr>
          <a:xfrm>
            <a:off x="330834" y="2169393"/>
            <a:ext cx="8127366" cy="36495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321155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Hadoop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44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285530"/>
            <a:ext cx="5821018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Spark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45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7999" y="3860640"/>
            <a:ext cx="4511521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95097"/>
              </p:ext>
            </p:extLst>
          </p:nvPr>
        </p:nvGraphicFramePr>
        <p:xfrm>
          <a:off x="250921" y="1628280"/>
          <a:ext cx="4249800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00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31900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21570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25778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38652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47</a:t>
            </a:fld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109440" y="1683244"/>
            <a:ext cx="6550200" cy="4321440"/>
            <a:chOff x="136440" y="1628640"/>
            <a:chExt cx="6550200" cy="4321440"/>
          </a:xfrm>
        </p:grpSpPr>
        <p:pic>
          <p:nvPicPr>
            <p:cNvPr id="327" name="图片 2"/>
            <p:cNvPicPr/>
            <p:nvPr/>
          </p:nvPicPr>
          <p:blipFill>
            <a:blip r:embed="rId2"/>
            <a:stretch/>
          </p:blipFill>
          <p:spPr>
            <a:xfrm>
              <a:off x="136440" y="1628640"/>
              <a:ext cx="6375600" cy="432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 rot="10800000">
              <a:off x="6224975" y="2943605"/>
              <a:ext cx="461665" cy="967975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Time(s)</a:t>
              </a:r>
              <a:endParaRPr lang="zh-CN" altLang="en-US" dirty="0"/>
            </a:p>
          </p:txBody>
        </p:sp>
      </p:grpSp>
      <p:sp>
        <p:nvSpPr>
          <p:cNvPr id="13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>
              <a:gd name="adj1" fmla="val -139233"/>
              <a:gd name="adj2" fmla="val 119454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原生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6659640" y="2833525"/>
            <a:ext cx="2017800" cy="771480"/>
          </a:xfrm>
          <a:prstGeom prst="wedgeRoundRectCallout">
            <a:avLst>
              <a:gd name="adj1" fmla="val -107346"/>
              <a:gd name="adj2" fmla="val 39410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6659640" y="3935510"/>
            <a:ext cx="2016000" cy="772920"/>
          </a:xfrm>
          <a:prstGeom prst="wedgeRoundRectCallout">
            <a:avLst>
              <a:gd name="adj1" fmla="val -110369"/>
              <a:gd name="adj2" fmla="val 11798"/>
              <a:gd name="adj3" fmla="val 16667"/>
            </a:avLst>
          </a:prstGeom>
          <a:solidFill>
            <a:srgbClr val="6C711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Spark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38108" y="1844280"/>
            <a:ext cx="2718263" cy="763534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改进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性能提高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55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总结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49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8" y="2473730"/>
            <a:ext cx="5853349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948739" y="4799260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总结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展望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50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9" y="2473730"/>
            <a:ext cx="5152704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多资源多背包模型；更优算法；学习算法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152704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RDMA RPC</a:t>
            </a:r>
            <a:r>
              <a:rPr lang="zh-CN" altLang="en-US" sz="2000" b="1" dirty="0">
                <a:solidFill>
                  <a:schemeClr val="tx1"/>
                </a:solidFill>
              </a:rPr>
              <a:t>框架；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分布式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48738" y="4799260"/>
            <a:ext cx="5152705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HDFS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替换内存数据集；借鉴</a:t>
            </a:r>
            <a:r>
              <a:rPr lang="en-US" altLang="zh-CN" sz="2000" b="1" dirty="0" err="1">
                <a:solidFill>
                  <a:srgbClr val="000000"/>
                </a:solidFill>
                <a:latin typeface="华文中宋"/>
                <a:ea typeface="华文中宋"/>
              </a:rPr>
              <a:t>Omiga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调度器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展望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612083" y="4049484"/>
            <a:ext cx="737310" cy="138315"/>
            <a:chOff x="7612083" y="3990109"/>
            <a:chExt cx="737310" cy="138315"/>
          </a:xfrm>
        </p:grpSpPr>
        <p:sp>
          <p:nvSpPr>
            <p:cNvPr id="10" name="椭圆 9"/>
            <p:cNvSpPr/>
            <p:nvPr/>
          </p:nvSpPr>
          <p:spPr>
            <a:xfrm>
              <a:off x="7612083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13521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14959" y="3993990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总结</a:t>
            </a:r>
            <a:endParaRPr dirty="0"/>
          </a:p>
        </p:txBody>
      </p:sp>
      <p:sp>
        <p:nvSpPr>
          <p:cNvPr id="340" name="TextShape 2"/>
          <p:cNvSpPr txBox="1"/>
          <p:nvPr/>
        </p:nvSpPr>
        <p:spPr>
          <a:xfrm>
            <a:off x="503280" y="1664096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800" dirty="0">
                <a:latin typeface="华文楷体"/>
                <a:ea typeface="华文楷体"/>
              </a:rPr>
              <a:t>总结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altLang="en-US" sz="2400" b="1" dirty="0">
                <a:latin typeface="华文楷体"/>
                <a:ea typeface="华文楷体"/>
              </a:rPr>
              <a:t>提出了一种基于人工鱼群算法的</a:t>
            </a:r>
            <a:r>
              <a:rPr lang="en-US" altLang="zh-CN" sz="2400" b="1" dirty="0">
                <a:latin typeface="华文楷体"/>
                <a:ea typeface="华文楷体"/>
              </a:rPr>
              <a:t>YARN</a:t>
            </a:r>
            <a:r>
              <a:rPr lang="zh-CN" altLang="en-US" sz="2400" b="1" dirty="0">
                <a:latin typeface="华文楷体"/>
                <a:ea typeface="华文楷体"/>
              </a:rPr>
              <a:t>资源调度器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400" b="1" dirty="0">
                <a:latin typeface="华文楷体"/>
                <a:ea typeface="华文楷体"/>
              </a:rPr>
              <a:t>改进了</a:t>
            </a:r>
            <a:r>
              <a:rPr lang="en-US" sz="2400" b="1" dirty="0">
                <a:latin typeface="华文楷体"/>
                <a:ea typeface="华文楷体"/>
              </a:rPr>
              <a:t>Shuffle</a:t>
            </a:r>
            <a:r>
              <a:rPr lang="zh-CN" sz="2400" b="1" dirty="0">
                <a:latin typeface="华文楷体"/>
                <a:ea typeface="华文楷体"/>
              </a:rPr>
              <a:t>阶段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并行算法实现，并验证实验性能</a:t>
            </a:r>
            <a:endParaRPr sz="2400"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展望：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中使用多资源多背包问题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用更加高效的算法来解决资源调度问题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把</a:t>
            </a:r>
            <a:r>
              <a:rPr lang="en-US" sz="2000" b="1" dirty="0">
                <a:latin typeface="华文楷体"/>
                <a:ea typeface="华文楷体"/>
              </a:rPr>
              <a:t>HDFS</a:t>
            </a:r>
            <a:r>
              <a:rPr lang="zh-CN" sz="2000" b="1" dirty="0">
                <a:latin typeface="华文楷体"/>
                <a:ea typeface="华文楷体"/>
              </a:rPr>
              <a:t>替换为</a:t>
            </a:r>
            <a:r>
              <a:rPr lang="en-US" sz="2000" b="1" dirty="0" err="1">
                <a:latin typeface="华文楷体"/>
                <a:ea typeface="华文楷体"/>
              </a:rPr>
              <a:t>Alluxio</a:t>
            </a:r>
            <a:r>
              <a:rPr lang="zh-CN" sz="2000" b="1" dirty="0">
                <a:latin typeface="华文楷体"/>
                <a:ea typeface="华文楷体"/>
              </a:rPr>
              <a:t>等内存数据集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借鉴</a:t>
            </a:r>
            <a:r>
              <a:rPr lang="en-US" sz="2000" b="1" dirty="0">
                <a:latin typeface="华文楷体"/>
                <a:ea typeface="华文楷体"/>
              </a:rPr>
              <a:t>Google</a:t>
            </a:r>
            <a:r>
              <a:rPr lang="zh-CN" sz="2000" b="1" dirty="0">
                <a:latin typeface="华文楷体"/>
                <a:ea typeface="华文楷体"/>
              </a:rPr>
              <a:t>第三代</a:t>
            </a:r>
            <a:r>
              <a:rPr lang="en-US" sz="2000" b="1" dirty="0" err="1">
                <a:latin typeface="华文楷体"/>
                <a:ea typeface="华文楷体"/>
              </a:rPr>
              <a:t>Omiga</a:t>
            </a:r>
            <a:r>
              <a:rPr lang="zh-CN" sz="2000" b="1" dirty="0">
                <a:latin typeface="华文楷体"/>
                <a:ea typeface="华文楷体"/>
              </a:rPr>
              <a:t>调度器来完善</a:t>
            </a: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框架</a:t>
            </a:r>
            <a:endParaRPr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512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52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610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科研成果</a:t>
            </a:r>
            <a:endParaRPr b="1" dirty="0"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53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2991432" cy="432000"/>
          </a:xfrm>
          <a:prstGeom prst="homePlate">
            <a:avLst>
              <a:gd name="adj" fmla="val 2284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在校参加的研究工作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在校发表论文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826920" y="199224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十二五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国家科技重大专项专题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煤层气地震数据处理算法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并行化及高效数据组织技术研究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ZX05035-004-004HZ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826920" y="3972939"/>
            <a:ext cx="1820782" cy="47304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CCF-C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类会议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826920" y="463717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Yang C, Tang J, Gao H, et al. Pre-stack Kirchhoff Time Migration on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Hadoop and Spark[M]//Algorithms and Architectures for Parallel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 Processing. Springer International Publishing, 2015: 190-202.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54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2852</Words>
  <Application>Microsoft Office PowerPoint</Application>
  <PresentationFormat>全屏显示(4:3)</PresentationFormat>
  <Paragraphs>624</Paragraphs>
  <Slides>54</Slides>
  <Notes>1</Notes>
  <HiddenSlides>11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101</cp:revision>
  <dcterms:modified xsi:type="dcterms:W3CDTF">2016-05-25T15:45:34Z</dcterms:modified>
</cp:coreProperties>
</file>