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81" r:id="rId13"/>
    <p:sldId id="282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4C272-8B38-4817-833B-B0505522F048}" v="2579" dt="2024-01-19T19:59:18.74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pacexdata.com/v4/launches/pas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357" y="2345719"/>
            <a:ext cx="6078644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E659B"/>
                </a:solidFill>
                <a:latin typeface="IBM Plex Mono SemiBold"/>
              </a:rPr>
              <a:t>Success factors - SpaceX</a:t>
            </a:r>
            <a:endParaRPr lang="en-US" sz="32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IBM Plex Mono Text"/>
              </a:rPr>
              <a:t>Soonyoul</a:t>
            </a:r>
            <a:r>
              <a:rPr lang="en-US" dirty="0">
                <a:latin typeface="IBM Plex Mono Text"/>
              </a:rPr>
              <a:t> Kwon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Xyz@gmail.com</a:t>
            </a:r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January 18, 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ABE57-09B6-BAB6-D7A0-67161259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54E1-5911-4EDA-503A-3B260402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visualization results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FA5D-4CC3-700D-2775-A7320A9E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5884" y="1695283"/>
            <a:ext cx="4118811" cy="4341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For the launch site CCAFS SLC 40 only, high success rate for the payload mass over 10,000.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42814-7015-D428-EC3A-EA9F89DB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96" y="1659355"/>
            <a:ext cx="66484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9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visualization results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3095" y="171533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The heavier Payload mass, the higher success rate for the three orbits: LEO, ISS, and PO</a:t>
            </a:r>
            <a:endParaRPr lang="en-US" dirty="0"/>
          </a:p>
        </p:txBody>
      </p:sp>
      <p:pic>
        <p:nvPicPr>
          <p:cNvPr id="5" name="Picture 4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7E2C3F29-3EED-94C5-F985-69E3CBB4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03" y="1563856"/>
            <a:ext cx="58197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KSC LC-39A has the highest success rate.</a:t>
            </a:r>
            <a:endParaRPr lang="en-US" dirty="0"/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01B622B-47CF-6B89-7591-04B7B324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51" y="1821782"/>
            <a:ext cx="19621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6" y="365125"/>
            <a:ext cx="10475494" cy="1315537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IBM Plex Mono SemiBold"/>
              </a:rPr>
              <a:t>Interactive map with Folium results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5050D4-6678-BC46-CF64-1BE29EFB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304" y="1610478"/>
            <a:ext cx="3236496" cy="43012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Distances from CCAFS LC 40</a:t>
            </a:r>
            <a:endParaRPr lang="en-US" dirty="0"/>
          </a:p>
          <a:p>
            <a:pPr lvl="1">
              <a:buFont typeface="Courier New"/>
              <a:buChar char="o"/>
            </a:pPr>
            <a:endParaRPr lang="en-US" dirty="0">
              <a:latin typeface="IBM Plex Mono Text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To the closest shore: 0.92km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To the closest highway: 0.66km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To the closest city </a:t>
            </a:r>
            <a:r>
              <a:rPr lang="en-US" sz="2000" dirty="0">
                <a:latin typeface="IBM Plex Mono Text"/>
              </a:rPr>
              <a:t>(Orlando, FL)</a:t>
            </a:r>
            <a:r>
              <a:rPr lang="en-US" dirty="0">
                <a:latin typeface="IBM Plex Mono Text"/>
              </a:rPr>
              <a:t>: 9.10km</a:t>
            </a:r>
          </a:p>
        </p:txBody>
      </p:sp>
      <p:pic>
        <p:nvPicPr>
          <p:cNvPr id="10" name="Picture 9" descr="A map of a airport&#10;&#10;Description automatically generated">
            <a:extLst>
              <a:ext uri="{FF2B5EF4-FFF2-40B4-BE49-F238E27FC236}">
                <a16:creationId xmlns:a16="http://schemas.microsoft.com/office/drawing/2014/main" id="{E7B1F113-65E9-BCE1-5286-750A0608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4" y="2588044"/>
            <a:ext cx="6476499" cy="3667125"/>
          </a:xfrm>
          <a:prstGeom prst="rect">
            <a:avLst/>
          </a:prstGeom>
        </p:spPr>
      </p:pic>
      <p:pic>
        <p:nvPicPr>
          <p:cNvPr id="11" name="Picture 10" descr="A map with a blue line&#10;&#10;Description automatically generated">
            <a:extLst>
              <a:ext uri="{FF2B5EF4-FFF2-40B4-BE49-F238E27FC236}">
                <a16:creationId xmlns:a16="http://schemas.microsoft.com/office/drawing/2014/main" id="{C215622A-31A5-9688-C942-86DED0C0E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1543802"/>
            <a:ext cx="7210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IBM Plex Mono SemiBold"/>
              </a:rPr>
              <a:t>plotly</a:t>
            </a:r>
            <a:r>
              <a:rPr lang="en-US" dirty="0">
                <a:latin typeface="IBM Plex Mono SemiBold"/>
              </a:rPr>
              <a:t> Dash dashboard results</a:t>
            </a:r>
            <a:endParaRPr lang="en-US" dirty="0"/>
          </a:p>
        </p:txBody>
      </p:sp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98D75A69-914A-52F8-3696-FC274065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7119"/>
            <a:ext cx="10515600" cy="3038475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304967"/>
            <a:ext cx="10946730" cy="1315537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IBM Plex Mono SemiBold"/>
              </a:rPr>
              <a:t>Predictive analysis (classification) results</a:t>
            </a:r>
            <a:endParaRPr 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274DF-1C62-D7D3-5DFF-F0793C7B5CF3}"/>
              </a:ext>
            </a:extLst>
          </p:cNvPr>
          <p:cNvSpPr txBox="1"/>
          <p:nvPr/>
        </p:nvSpPr>
        <p:spPr>
          <a:xfrm>
            <a:off x="5504447" y="5514473"/>
            <a:ext cx="274320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All models tested had three false-negative but a decision tree classifier had one more false-negative than the other models.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CA91-1040-37EC-FAB5-5318BD13556D}"/>
              </a:ext>
            </a:extLst>
          </p:cNvPr>
          <p:cNvSpPr txBox="1"/>
          <p:nvPr/>
        </p:nvSpPr>
        <p:spPr>
          <a:xfrm>
            <a:off x="8732921" y="5514472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K-nearest neighbors(</a:t>
            </a:r>
            <a:r>
              <a:rPr lang="en-US" sz="1100" dirty="0" err="1">
                <a:ea typeface="+mn-lt"/>
                <a:cs typeface="+mn-lt"/>
              </a:rPr>
              <a:t>knn</a:t>
            </a:r>
            <a:r>
              <a:rPr lang="en-US" sz="1100" dirty="0">
                <a:ea typeface="+mn-lt"/>
                <a:cs typeface="+mn-lt"/>
              </a:rPr>
              <a:t>) had the highest accuracy score among all models.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012187-DA06-DFB1-1A6D-F23E254E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557087"/>
            <a:ext cx="5600700" cy="354330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03A8A03-5ECD-C8F0-CBBC-F3A4214CE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95" y="1528763"/>
            <a:ext cx="42576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8411" y="1976020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Decision-tree classifier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The '</a:t>
            </a:r>
            <a:r>
              <a:rPr lang="en-US" dirty="0" err="1">
                <a:latin typeface="IBM Plex Mono Text"/>
              </a:rPr>
              <a:t>max_features</a:t>
            </a:r>
            <a:r>
              <a:rPr lang="en-US" dirty="0">
                <a:latin typeface="IBM Plex Mono Text"/>
              </a:rPr>
              <a:t>' parameter should be set to an integer, a float, a string ('log2' or 'sqrt'), or None. 'auto' that were taught and provided from the instruction is replaced with None.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B747736-0152-7AA0-0508-C32FB9F108EF}"/>
              </a:ext>
            </a:extLst>
          </p:cNvPr>
          <p:cNvSpPr txBox="1">
            <a:spLocks/>
          </p:cNvSpPr>
          <p:nvPr/>
        </p:nvSpPr>
        <p:spPr>
          <a:xfrm>
            <a:off x="5903495" y="189781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BM Plex Mono Text"/>
              </a:rPr>
              <a:t>Accuracy vs run-time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The accuracy of the model was not noticeably different among the models used.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Decision tree and </a:t>
            </a:r>
            <a:r>
              <a:rPr lang="en-US" dirty="0" err="1">
                <a:latin typeface="IBM Plex Mono Text"/>
              </a:rPr>
              <a:t>kNN</a:t>
            </a:r>
            <a:r>
              <a:rPr lang="en-US" dirty="0">
                <a:latin typeface="IBM Plex Mono Text"/>
              </a:rPr>
              <a:t> took more resource and time for fitting the models to the test data than the logistic regression and SVM.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Assuming the quality of dataset stay similar, the trade-off between accuracy and resource consumption should be considered when volume of data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r>
              <a:rPr lang="en-US" sz="2400" dirty="0">
                <a:latin typeface="IBM Plex Mono Text"/>
              </a:rPr>
              <a:t>For the launch site CCAFS SLC 40 only, high success rate for the payload mass over 10,000. </a:t>
            </a:r>
            <a:endParaRPr lang="en-US" sz="2400"/>
          </a:p>
          <a:p>
            <a:r>
              <a:rPr lang="en-US" sz="2400" dirty="0">
                <a:latin typeface="IBM Plex Mono Text"/>
              </a:rPr>
              <a:t>The heavier Payload mass, the higher success rate for the three orbits: LEO, ISS, and PO.</a:t>
            </a:r>
            <a:endParaRPr lang="en-US" sz="2400"/>
          </a:p>
          <a:p>
            <a:r>
              <a:rPr lang="en-US" sz="2400" dirty="0">
                <a:latin typeface="IBM Plex Mono Text"/>
              </a:rPr>
              <a:t>KSC LC-39A has the highest success rate. 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779" y="2768098"/>
            <a:ext cx="5181600" cy="217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Put more resources to the combination of the launch site, payload and the orbit that has had higher success rate.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B1C6CB-0750-0703-A4BE-5764EBFA634E}"/>
              </a:ext>
            </a:extLst>
          </p:cNvPr>
          <p:cNvSpPr/>
          <p:nvPr/>
        </p:nvSpPr>
        <p:spPr>
          <a:xfrm>
            <a:off x="5674894" y="3148262"/>
            <a:ext cx="511342" cy="4211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4265" y="1584993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Among many factors (features), some were indifferent with respects to the success rate.</a:t>
            </a:r>
          </a:p>
          <a:p>
            <a:r>
              <a:rPr lang="en-US" dirty="0">
                <a:latin typeface="IBM Plex Mono Text"/>
              </a:rPr>
              <a:t>However, some had definitely influenced more on the success rate of the landing scenario.</a:t>
            </a:r>
          </a:p>
          <a:p>
            <a:r>
              <a:rPr lang="en-US" dirty="0">
                <a:latin typeface="IBM Plex Mono Text"/>
              </a:rPr>
              <a:t>So, the company should focus more on the combination of the success factors by putting more resources to them to increase a chance of reusing the rocket and reduce its cost.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2BD16-BA85-5893-BAD7-5671D2E9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58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Rocket launch data from SpaceX API</a:t>
            </a:r>
          </a:p>
          <a:p>
            <a:pPr lvl="1">
              <a:buFont typeface="Courier New"/>
              <a:buChar char="o"/>
            </a:pPr>
            <a:r>
              <a:rPr lang="en-US" sz="2800" dirty="0">
                <a:latin typeface="IBM Plex Mono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https://api.spacexdata.com/v4/launches/past</a:t>
            </a:r>
          </a:p>
          <a:p>
            <a:r>
              <a:rPr lang="en-US" dirty="0">
                <a:latin typeface="IBM Plex Mono Text"/>
              </a:rPr>
              <a:t>List of Falcon 9 and Falcon Heavy launches </a:t>
            </a:r>
            <a:r>
              <a:rPr lang="en-US" err="1">
                <a:latin typeface="IBM Plex Mono Text"/>
              </a:rPr>
              <a:t>Wikipage</a:t>
            </a:r>
            <a:r>
              <a:rPr lang="en-US" dirty="0">
                <a:latin typeface="IBM Plex Mono Text"/>
              </a:rPr>
              <a:t> updated on 9th June 2021</a:t>
            </a:r>
          </a:p>
          <a:p>
            <a:pPr lvl="1">
              <a:buFont typeface="Courier New"/>
              <a:buChar char="o"/>
            </a:pPr>
            <a:r>
              <a:rPr lang="en-US" sz="2800" dirty="0">
                <a:latin typeface="IBM Plex Mono Text"/>
              </a:rPr>
              <a:t>https://en.wikipedia.org/w/index.php?title=List_of_Falcon_9_and_Falcon_Heavy_launches&amp;oldid=1027686922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>
                <a:latin typeface="IBM Plex Mono Text"/>
              </a:rPr>
              <a:t>Results</a:t>
            </a:r>
          </a:p>
          <a:p>
            <a:pPr lvl="1"/>
            <a:r>
              <a:rPr lang="en-US" sz="1800" dirty="0">
                <a:latin typeface="IBM Plex Mono Text"/>
              </a:rPr>
              <a:t>Visualization – Charts</a:t>
            </a:r>
          </a:p>
          <a:p>
            <a:pPr lvl="1"/>
            <a:r>
              <a:rPr lang="en-US" sz="1800" dirty="0">
                <a:latin typeface="IBM Plex Mono Text"/>
              </a:rPr>
              <a:t>Dashboard</a:t>
            </a:r>
            <a:endParaRPr lang="en-US"/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Reusing the rockets is key success factor (KSF) of SpaceX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To increase the cost saving effect, the business should focus its resource more on launching the rockets on the area with higher landing success rate.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Not all features has had meaningful impact to the landing success.</a:t>
            </a:r>
          </a:p>
          <a:p>
            <a:r>
              <a:rPr lang="en-US" sz="2200" dirty="0">
                <a:latin typeface="IBM Plex Mono Text"/>
              </a:rPr>
              <a:t>There are some factors that had significant impact on the success rate</a:t>
            </a:r>
            <a:endParaRPr lang="en-US" sz="2200" dirty="0"/>
          </a:p>
          <a:p>
            <a:pPr lvl="1"/>
            <a:r>
              <a:rPr lang="en-US" sz="1800" dirty="0">
                <a:latin typeface="Arial"/>
                <a:cs typeface="Arial"/>
              </a:rPr>
              <a:t>CCAFS SLC 40 when the payload mass over 10,000. 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The heavier payload mass, LEO, ISS, and PO.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KSC LC-39A has the highest success rate. 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SpaceX has become an industry leader based on the comparative cost effectiveness.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This is due to the reusability of the rockets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Thus, the successful landing of them is critical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I would like to discuss some success factors that affected the landing performance.</a:t>
            </a:r>
            <a:endParaRPr lang="en-US" sz="22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Data collection and wrangling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Exploratory data analysis with SQL &amp; Interactive map with Folium / </a:t>
            </a:r>
            <a:r>
              <a:rPr lang="en-US" sz="2200" dirty="0" err="1">
                <a:latin typeface="IBM Plex Mono Text"/>
              </a:rPr>
              <a:t>Plotly</a:t>
            </a:r>
            <a:r>
              <a:rPr lang="en-US" sz="2200" dirty="0">
                <a:latin typeface="IBM Plex Mono Text"/>
              </a:rPr>
              <a:t> Dash dashboard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Predictive analysis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9" y="365125"/>
            <a:ext cx="10204783" cy="13456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SemiBold"/>
              </a:rPr>
              <a:t>Data collection &amp; wrangling methodology</a:t>
            </a:r>
            <a:endParaRPr lang="en-US" sz="32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C3881-68A4-B37F-5A2B-8C64BAF0D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256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Data collected from SpaceX API</a:t>
            </a:r>
          </a:p>
          <a:p>
            <a:r>
              <a:rPr lang="en-US" dirty="0">
                <a:latin typeface="IBM Plex Mono Text"/>
              </a:rPr>
              <a:t>Data normalization using .</a:t>
            </a:r>
            <a:r>
              <a:rPr lang="en-US" dirty="0" err="1">
                <a:latin typeface="IBM Plex Mono Text"/>
              </a:rPr>
              <a:t>jason_normalize</a:t>
            </a:r>
            <a:r>
              <a:rPr lang="en-US" dirty="0">
                <a:latin typeface="IBM Plex Mono Text"/>
              </a:rPr>
              <a:t>()</a:t>
            </a:r>
            <a:endParaRPr lang="en-US" dirty="0"/>
          </a:p>
          <a:p>
            <a:r>
              <a:rPr lang="en-US" dirty="0">
                <a:latin typeface="IBM Plex Mono Text"/>
              </a:rPr>
              <a:t>Data filtering in pandas </a:t>
            </a:r>
            <a:r>
              <a:rPr lang="en-US" dirty="0" err="1">
                <a:latin typeface="IBM Plex Mono Text"/>
              </a:rPr>
              <a:t>DataFrame</a:t>
            </a:r>
            <a:endParaRPr lang="en-US" dirty="0" err="1"/>
          </a:p>
          <a:p>
            <a:r>
              <a:rPr lang="en-US" dirty="0">
                <a:latin typeface="IBM Plex Mono Text"/>
              </a:rPr>
              <a:t>Imputing missing data (i.e. mean value for null </a:t>
            </a:r>
            <a:r>
              <a:rPr lang="en-US" dirty="0" err="1">
                <a:latin typeface="IBM Plex Mono Text"/>
              </a:rPr>
              <a:t>PayloadMass</a:t>
            </a:r>
            <a:r>
              <a:rPr lang="en-US" dirty="0">
                <a:latin typeface="IBM Plex Mono Text"/>
              </a:rPr>
              <a:t>)</a:t>
            </a:r>
            <a:endParaRPr lang="en-US" dirty="0"/>
          </a:p>
          <a:p>
            <a:r>
              <a:rPr lang="en-US" dirty="0">
                <a:latin typeface="IBM Plex Mono Text"/>
              </a:rPr>
              <a:t>Data scrapping using </a:t>
            </a:r>
            <a:r>
              <a:rPr lang="en-US" dirty="0" err="1">
                <a:latin typeface="IBM Plex Mono Text"/>
              </a:rPr>
              <a:t>BeautifulSoup</a:t>
            </a:r>
            <a:endParaRPr lang="en-US" dirty="0" err="1"/>
          </a:p>
          <a:p>
            <a:r>
              <a:rPr lang="en-US" dirty="0">
                <a:latin typeface="IBM Plex Mono Text"/>
              </a:rPr>
              <a:t>And Parsing data to dictionary to </a:t>
            </a:r>
            <a:r>
              <a:rPr lang="en-US" dirty="0" err="1">
                <a:latin typeface="IBM Plex Mono Text"/>
              </a:rPr>
              <a:t>DataFrame</a:t>
            </a:r>
            <a:endParaRPr lang="en-US" dirty="0" err="1"/>
          </a:p>
          <a:p>
            <a:r>
              <a:rPr lang="en-US" dirty="0">
                <a:latin typeface="IBM Plex Mono Text"/>
              </a:rPr>
              <a:t>Exploring datasets using </a:t>
            </a:r>
            <a:r>
              <a:rPr lang="en-US" dirty="0" err="1">
                <a:latin typeface="IBM Plex Mono Text"/>
              </a:rPr>
              <a:t>df.methods</a:t>
            </a:r>
            <a:endParaRPr lang="en-US" dirty="0" err="1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IBM Plex Mono SemiBold"/>
              </a:rPr>
              <a:t>EDA and interactive visual analytics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3868" y="1825625"/>
            <a:ext cx="5161548" cy="2436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SQL</a:t>
            </a:r>
            <a:endParaRPr lang="en-US" dirty="0"/>
          </a:p>
          <a:p>
            <a:r>
              <a:rPr lang="en-US" sz="2000" dirty="0">
                <a:latin typeface="IBM Plex Mono Text"/>
              </a:rPr>
              <a:t>Loading data from csv</a:t>
            </a:r>
            <a:endParaRPr lang="en-US" sz="2000"/>
          </a:p>
          <a:p>
            <a:r>
              <a:rPr lang="en-US" sz="2000" dirty="0">
                <a:latin typeface="IBM Plex Mono Text"/>
              </a:rPr>
              <a:t>Converting to </a:t>
            </a:r>
            <a:r>
              <a:rPr lang="en-US" sz="2000" dirty="0" err="1">
                <a:latin typeface="IBM Plex Mono Text"/>
              </a:rPr>
              <a:t>DataFrame</a:t>
            </a:r>
            <a:endParaRPr lang="en-US" sz="2000"/>
          </a:p>
          <a:p>
            <a:r>
              <a:rPr lang="en-US" sz="2000" dirty="0">
                <a:latin typeface="IBM Plex Mono Text"/>
              </a:rPr>
              <a:t>Execute </a:t>
            </a:r>
            <a:r>
              <a:rPr lang="en-US" sz="2000" err="1">
                <a:latin typeface="IBM Plex Mono Text"/>
              </a:rPr>
              <a:t>sql</a:t>
            </a:r>
            <a:r>
              <a:rPr lang="en-US" sz="2000" dirty="0">
                <a:latin typeface="IBM Plex Mono Text"/>
              </a:rPr>
              <a:t> queries using %</a:t>
            </a:r>
            <a:r>
              <a:rPr lang="en-US" sz="2000" err="1">
                <a:latin typeface="IBM Plex Mono Text"/>
              </a:rPr>
              <a:t>sql</a:t>
            </a:r>
            <a:endParaRPr lang="en-US" sz="200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Folium &amp; Dash</a:t>
            </a:r>
            <a:endParaRPr lang="en-US" dirty="0"/>
          </a:p>
          <a:p>
            <a:endParaRPr lang="en-US" sz="2000" dirty="0">
              <a:latin typeface="IBM Plex Mono Text"/>
            </a:endParaRPr>
          </a:p>
          <a:p>
            <a:r>
              <a:rPr lang="en-US" sz="2000" dirty="0">
                <a:latin typeface="IBM Plex Mono Text"/>
              </a:rPr>
              <a:t>Locate coordinates in map using folium</a:t>
            </a:r>
            <a:endParaRPr lang="en-US" sz="2000" dirty="0"/>
          </a:p>
          <a:p>
            <a:r>
              <a:rPr lang="en-US" sz="2000" dirty="0">
                <a:latin typeface="IBM Plex Mono Text"/>
              </a:rPr>
              <a:t>Calculate the distances between coordinates</a:t>
            </a:r>
          </a:p>
          <a:p>
            <a:r>
              <a:rPr lang="en-US" sz="2000" dirty="0">
                <a:latin typeface="IBM Plex Mono Text"/>
              </a:rPr>
              <a:t>Draw lines between coordinates</a:t>
            </a:r>
          </a:p>
          <a:p>
            <a:endParaRPr lang="en-US" sz="2000" dirty="0"/>
          </a:p>
          <a:p>
            <a:r>
              <a:rPr lang="en-US" sz="2000" dirty="0">
                <a:latin typeface="IBM Plex Mono Text"/>
              </a:rPr>
              <a:t>Creating a layout including dropdown implementation</a:t>
            </a:r>
            <a:endParaRPr lang="en-US" sz="2000" dirty="0"/>
          </a:p>
          <a:p>
            <a:r>
              <a:rPr lang="en-US" sz="2000" dirty="0">
                <a:latin typeface="IBM Plex Mono Text"/>
              </a:rPr>
              <a:t>Adding callback functions using inputs and outputs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2BBB2B-14B6-1579-CB2D-4DB451E70E4E}"/>
              </a:ext>
            </a:extLst>
          </p:cNvPr>
          <p:cNvSpPr txBox="1">
            <a:spLocks/>
          </p:cNvSpPr>
          <p:nvPr/>
        </p:nvSpPr>
        <p:spPr>
          <a:xfrm>
            <a:off x="835873" y="4434473"/>
            <a:ext cx="5161548" cy="1574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IBM Plex Mono Text"/>
              </a:rPr>
              <a:t>Exploratory visualization (plots)</a:t>
            </a:r>
          </a:p>
          <a:p>
            <a:r>
              <a:rPr lang="en-US" sz="2000" dirty="0">
                <a:latin typeface="IBM Plex Mono Text"/>
              </a:rPr>
              <a:t>matplotlib</a:t>
            </a:r>
            <a:endParaRPr lang="en-US" sz="2000" dirty="0"/>
          </a:p>
          <a:p>
            <a:r>
              <a:rPr lang="en-US" sz="2000" dirty="0">
                <a:latin typeface="IBM Plex Mono Text"/>
              </a:rPr>
              <a:t>seaborn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Predictive analysis methodology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28173" y="1955214"/>
            <a:ext cx="9788527" cy="3670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Split train and test data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For each method </a:t>
            </a:r>
            <a:br>
              <a:rPr lang="en-US" sz="2200" dirty="0">
                <a:latin typeface="IBM Plex Mono Text"/>
              </a:rPr>
            </a:br>
            <a:r>
              <a:rPr lang="en-US" sz="2000" dirty="0">
                <a:latin typeface="IBM Plex Mono Text"/>
              </a:rPr>
              <a:t>(logistic regression, support vector machine, </a:t>
            </a:r>
            <a:br>
              <a:rPr lang="en-US" sz="2000" dirty="0">
                <a:latin typeface="IBM Plex Mono Text"/>
              </a:rPr>
            </a:br>
            <a:r>
              <a:rPr lang="en-US" sz="2000" dirty="0">
                <a:latin typeface="IBM Plex Mono Text"/>
              </a:rPr>
              <a:t> decision tree classifier, and k nearest neighbors)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Create object and fit the object to the train data to get the best parameters and accuracy score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Calculate the accuracy on the test data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Visualize false-positive/negative in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D41D-46BA-1B64-A0DD-63B25BB81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C4D5-9FC7-2074-AB6B-C41B75F6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EBBA-3E62-77E6-C4E5-7143F2A13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EDA with visualization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EDA with SQL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Interactive map with Folium</a:t>
            </a:r>
            <a:endParaRPr lang="en-US" dirty="0"/>
          </a:p>
          <a:p>
            <a:r>
              <a:rPr lang="en-US" sz="2200" dirty="0" err="1">
                <a:latin typeface="IBM Plex Mono Text"/>
              </a:rPr>
              <a:t>plotly</a:t>
            </a:r>
            <a:r>
              <a:rPr lang="en-US" sz="2200" dirty="0">
                <a:latin typeface="IBM Plex Mono Text"/>
              </a:rPr>
              <a:t> Dash dashboard</a:t>
            </a:r>
          </a:p>
          <a:p>
            <a:r>
              <a:rPr lang="en-US" sz="2200" dirty="0">
                <a:latin typeface="IBM Plex Mono Text"/>
              </a:rPr>
              <a:t>Predictive analysis (classification)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F5BE4-D832-7B04-444A-81C72EB1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621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357</Words>
  <Application>Microsoft Office PowerPoint</Application>
  <PresentationFormat>Widescreen</PresentationFormat>
  <Paragraphs>111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SLIDE_TEMPLATE_skill_network</vt:lpstr>
      <vt:lpstr>Success factors - SpaceX</vt:lpstr>
      <vt:lpstr>Table of Contents</vt:lpstr>
      <vt:lpstr>EXECUTIVE SUMMARY</vt:lpstr>
      <vt:lpstr>INTRODUCTION</vt:lpstr>
      <vt:lpstr>METHODOLOGY</vt:lpstr>
      <vt:lpstr>Data collection &amp; wrangling methodology</vt:lpstr>
      <vt:lpstr>EDA and interactive visual analytics methodology</vt:lpstr>
      <vt:lpstr>Predictive analysis methodology</vt:lpstr>
      <vt:lpstr>Results</vt:lpstr>
      <vt:lpstr>EDA with visualization results</vt:lpstr>
      <vt:lpstr>EDA with visualization results</vt:lpstr>
      <vt:lpstr>EDA with SQL results</vt:lpstr>
      <vt:lpstr>Interactive map with Folium results</vt:lpstr>
      <vt:lpstr>plotly Dash dashboard results</vt:lpstr>
      <vt:lpstr>Predictive analysis (classification) results</vt:lpstr>
      <vt:lpstr>DISCUSSION</vt:lpstr>
      <vt:lpstr>OVERALL FINDINGS &amp; IMPLICATIONS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Pooja Patel</cp:lastModifiedBy>
  <cp:revision>443</cp:revision>
  <dcterms:created xsi:type="dcterms:W3CDTF">2020-10-28T18:29:43Z</dcterms:created>
  <dcterms:modified xsi:type="dcterms:W3CDTF">2024-01-19T19:59:27Z</dcterms:modified>
</cp:coreProperties>
</file>