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81" r:id="rId13"/>
    <p:sldId id="282" r:id="rId14"/>
    <p:sldId id="283" r:id="rId15"/>
    <p:sldId id="284" r:id="rId16"/>
    <p:sldId id="287" r:id="rId17"/>
    <p:sldId id="286" r:id="rId18"/>
    <p:sldId id="285" r:id="rId19"/>
    <p:sldId id="26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68" r:id="rId33"/>
    <p:sldId id="269" r:id="rId34"/>
    <p:sldId id="301" r:id="rId35"/>
    <p:sldId id="302" r:id="rId36"/>
    <p:sldId id="303" r:id="rId37"/>
    <p:sldId id="304" r:id="rId38"/>
    <p:sldId id="300" r:id="rId39"/>
    <p:sldId id="272" r:id="rId40"/>
    <p:sldId id="273" r:id="rId41"/>
    <p:sldId id="274" r:id="rId42"/>
    <p:sldId id="275" r:id="rId4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4C272-8B38-4817-833B-B0505522F048}" v="2579" dt="2024-01-19T19:59:18.747"/>
    <p1510:client id="{4D10C781-C5D2-4071-9BCD-16F5635774AC}" v="607" dt="2024-01-20T00:24:36.48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357" y="2345719"/>
            <a:ext cx="6078644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E659B"/>
                </a:solidFill>
                <a:latin typeface="IBM Plex Mono SemiBold"/>
              </a:rPr>
              <a:t>Success factors - SpaceX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BM Plex Mono Text"/>
              </a:rPr>
              <a:t>Soonyoul</a:t>
            </a:r>
            <a:r>
              <a:rPr lang="en-US" dirty="0">
                <a:latin typeface="IBM Plex Mono Text"/>
              </a:rPr>
              <a:t> Kwon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Xyz@gmail.com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January 18,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BE57-09B6-BAB6-D7A0-6716125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4E1-5911-4EDA-503A-3B26040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A5D-4CC3-700D-2775-A7320A9E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Flight Number vs. Launch site scatter chart </a:t>
            </a: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Overall, the higher the flight number, the higher chance of successful landing.</a:t>
            </a: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This pattern was more obvious for two launch sites: CCAFS SLC 40 and VAFB SLC 4E.</a:t>
            </a:r>
            <a:endParaRPr lang="en-US" sz="1200" dirty="0">
              <a:solidFill>
                <a:srgbClr val="1F1F1F"/>
              </a:solidFill>
            </a:endParaRPr>
          </a:p>
        </p:txBody>
      </p:sp>
      <p:pic>
        <p:nvPicPr>
          <p:cNvPr id="5" name="Picture 4" descr="A graph of flight number and launch site&#10;&#10;Description automatically generated">
            <a:extLst>
              <a:ext uri="{FF2B5EF4-FFF2-40B4-BE49-F238E27FC236}">
                <a16:creationId xmlns:a16="http://schemas.microsoft.com/office/drawing/2014/main" id="{4D8BF876-72ED-F0FE-FABC-EB580606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1" y="1689434"/>
            <a:ext cx="4981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4922F-705C-118D-E306-BA97331A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A74F-0992-0116-B94E-7598F604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A620-A1FB-E003-C9B3-6FC91C6A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Payload vs. Launch site scatter chart </a:t>
            </a:r>
          </a:p>
          <a:p>
            <a:pPr marL="0" indent="0">
              <a:buNone/>
            </a:pPr>
            <a:endParaRPr lang="en-US" sz="16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It is noticeable that it was 100% success for the heavy load over 10,000 on the launch site CCAFS SLC 40.</a:t>
            </a:r>
            <a:endParaRPr lang="en-US" sz="1600" dirty="0">
              <a:solidFill>
                <a:srgbClr val="1F1F1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9D3B7-6FFC-F7F5-0649-89CEC0B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6" y="1659355"/>
            <a:ext cx="6648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6132-9825-F1EF-34A4-F7F5A2C17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6220-D38F-2781-3F30-83F560DE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B73D4-03CA-9D37-0C37-C12894E0E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Success rate vs. Orbit type bar chart </a:t>
            </a:r>
            <a:endParaRPr lang="en-US" sz="160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ES-L1, GEO, HEO and SSO had the highest success rates among all orbits.</a:t>
            </a: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752BCADE-F387-6BCE-B3F4-F4DF3CAE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17" y="1767138"/>
            <a:ext cx="5048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EEC8E-5E85-8A81-266C-8FB1291F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22DE-EA63-03FF-F07F-6689C37A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4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C476-C1DF-C2DF-B538-61CA4375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Flight Number vs. Orbit type scatter chart </a:t>
            </a:r>
            <a:endParaRPr lang="en-US" sz="1600" dirty="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BM Plex Mono Text"/>
              </a:rPr>
              <a:t>LEO orbit the Success appears related to the number of flights</a:t>
            </a:r>
            <a:endParaRPr lang="en-US" dirty="0">
              <a:latin typeface="IBM Plex Mono Text"/>
            </a:endParaRPr>
          </a:p>
        </p:txBody>
      </p:sp>
      <p:pic>
        <p:nvPicPr>
          <p:cNvPr id="5" name="Picture 4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318732EE-C0A6-2B99-FE5B-CE8735DA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08" y="1712746"/>
            <a:ext cx="5210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4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5BED9-6C60-CDD2-E0B9-3D4EEBA9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54B-CB38-5205-CEFF-82B5A163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5545-299E-29E4-AF98-38DC17E05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5884" y="1695283"/>
            <a:ext cx="4118811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Payload vs. Orbit type scatter chart </a:t>
            </a: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BM Plex Mono Text"/>
              </a:rPr>
              <a:t>With heavy payloads the successful landing or positive landing rate are more for Polar, LEO and ISS</a:t>
            </a:r>
            <a:endParaRPr lang="en-US" dirty="0">
              <a:latin typeface="IBM Plex Mono Text"/>
            </a:endParaRPr>
          </a:p>
        </p:txBody>
      </p:sp>
      <p:pic>
        <p:nvPicPr>
          <p:cNvPr id="5" name="Picture 4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98C5748F-3FFB-C7E3-6261-B7C34DA5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66" y="1717508"/>
            <a:ext cx="5286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7624F-9DD7-1861-5D18-66252911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47FA-8707-0412-F2D4-370B6714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visualization results 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B85DD-DC5C-0657-0510-474F3F93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385" y="1695283"/>
            <a:ext cx="3547310" cy="4341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1F1F"/>
                </a:solidFill>
                <a:latin typeface="IBM Plex Mono Text"/>
              </a:rPr>
              <a:t>Launch success yearly trend line </a:t>
            </a:r>
            <a:endParaRPr lang="en-US" sz="160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Rates kept increasing</a:t>
            </a:r>
            <a:endParaRPr lang="en-US" sz="1200" dirty="0">
              <a:solidFill>
                <a:srgbClr val="1F1F1F"/>
              </a:solidFill>
            </a:endParaRP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A76FF3D5-20A7-1647-3CD8-E62652E5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9" y="1615741"/>
            <a:ext cx="7562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7286" y="1918999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All launch site names: Find the names of the unique sites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EA359F-4010-F71B-CCCB-851BE1A7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7" y="1853866"/>
            <a:ext cx="3590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1D6CE-9354-0FD4-C81C-8D670F03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6DA-D3D5-6D98-D0BC-75B3753C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5B72-707E-6089-2BDA-27628A02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60549" y="1848815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Launch site names begin with `CCA`: Find all launch site names begin with `CCA`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663721-38BD-B010-DCF8-8C378AB1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8" y="2593807"/>
            <a:ext cx="8534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F988-570A-A96E-4587-517AE6AF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DAC-101F-E998-3941-EF730194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9AE7-8CA8-58C3-915A-FEDCCA85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1838" y="2310026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Total payload mass: Calculate the total payload carried by booster from NASA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0CC8-80AF-CF34-F755-715393B8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5" y="3240004"/>
            <a:ext cx="8696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BFC2-45B2-7BAF-D99F-1495A5CA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0FE4-5092-FB3A-80A9-12C26FE9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4C9C-B296-53A7-B693-7315786B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0628" y="2520579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Average payload mass by F9 v1.1: Calculate the average payload mass carried by booster F9 v1.1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C579C7-300E-2478-2D49-E1FF3DB9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29" y="3321468"/>
            <a:ext cx="8648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>
                <a:latin typeface="IBM Plex Mono Text"/>
              </a:rPr>
              <a:t>Results</a:t>
            </a:r>
          </a:p>
          <a:p>
            <a:pPr lvl="1"/>
            <a:r>
              <a:rPr lang="en-US" sz="1800" dirty="0">
                <a:latin typeface="IBM Plex Mono Text"/>
              </a:rPr>
              <a:t>Visualization – Charts</a:t>
            </a:r>
          </a:p>
          <a:p>
            <a:pPr lvl="1"/>
            <a:r>
              <a:rPr lang="en-US" sz="1800" dirty="0">
                <a:latin typeface="IBM Plex Mono Text"/>
              </a:rPr>
              <a:t>Dashboard</a:t>
            </a:r>
            <a:endParaRPr lang="en-US"/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F9F24-776E-FE7F-2B91-F0984C57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FBAB-F7DC-6CB0-1B14-E7A6B64C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CE51-BF5F-6708-6188-AEBD3410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8285" y="2189710"/>
            <a:ext cx="8682961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First successful ground landing date: find the date when the first successful landing outcome in ground pad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A47C3F-E331-04FC-0927-4003FD6E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2911893"/>
            <a:ext cx="8658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8E89-C453-A7FD-444E-7238C8F1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B4C5-AB97-F27B-FD05-F903C47B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3523-2F82-66AC-73E2-EE95B13C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1838" y="2089447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Successful drone ship landing with payload between 4000 and 6000: List the names of boosters which have success in drone ship and have payload greater than 4000 but less than 6000 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61815F-8314-4C27-6835-C4F79FC6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80" y="2731670"/>
            <a:ext cx="8620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9D41-7EA2-F5BC-90AD-7E6ADB64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75EC-ACAB-705A-9182-C38DDFE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846C-F879-FC6C-D801-CC21890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207" y="2109499"/>
            <a:ext cx="9084014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Total number of successful and failure mission outcomes: Calculate the total number of successful and failure mission outcomes 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8F33D-991D-34D4-11C7-8A4CC345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29" y="2840706"/>
            <a:ext cx="5600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E45E-BE2A-BF51-23A4-F8E9056C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9BE5-01EE-3315-FCB0-AE79CDAB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C54D-8A8B-670C-35DA-CA6ACE34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9260" y="1878894"/>
            <a:ext cx="8452356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Boosters carried maximum payload: List the names of the booster which have carried the maximum payload mass 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A395CB-9DAB-DDB2-9D98-EADFFF12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51" y="2339892"/>
            <a:ext cx="8582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78B26-0C52-0AB9-AC22-18796C8A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7485-BB03-FE2E-6847-EDA0AA85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5745-7E00-BB34-2462-858268AEE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1364" y="21897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2015 launch records: List the launch records for months in 2015 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D856DA-5014-3DBB-441F-0BCFAE67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24" y="2841959"/>
            <a:ext cx="8639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E09BF-5352-E59D-CADE-7A262C27A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EAD8-8F40-E326-55C1-4DD09550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138-8067-7F5C-7ACE-5C8943D8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7285" y="1919000"/>
            <a:ext cx="9465014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Rank success count between 2010-06-04 and 2017-03-20: Rank the count of successful landings between 2010-06-04 and 2017-03-20 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3A7929-1057-0424-B969-CC48F1DD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22" y="2521618"/>
            <a:ext cx="8620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1FEDD-2843-D58F-7280-2D23BC28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1FC-1377-B204-4D0B-779017A0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SQL results - 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571A-87A1-A358-AC82-26D797A0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4022" y="1588131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KSC LC-39A has the highest success rate.</a:t>
            </a:r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3EC2C3-C3E2-9819-B3D1-B66FD432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994736"/>
            <a:ext cx="87058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C6FBF-8BE0-5263-B89E-0A3B628F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68" y="3244014"/>
            <a:ext cx="1981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4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21EE-5177-081D-AE44-8440BADE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417-3F0D-9519-4732-E1C83E30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365125"/>
            <a:ext cx="10475494" cy="131553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Interactive map with Folium results 1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16F1F-8A0E-69FF-8E0E-EE8AAB0E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4" y="1710741"/>
            <a:ext cx="3236496" cy="4301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all launch sites’ markers on a global map </a:t>
            </a:r>
            <a:endParaRPr lang="en-US" dirty="0">
              <a:latin typeface="IBM Plex Mono Text"/>
            </a:endParaRPr>
          </a:p>
        </p:txBody>
      </p:sp>
      <p:pic>
        <p:nvPicPr>
          <p:cNvPr id="3" name="Picture 2" descr="A map of the state of texas&#10;&#10;Description automatically generated">
            <a:extLst>
              <a:ext uri="{FF2B5EF4-FFF2-40B4-BE49-F238E27FC236}">
                <a16:creationId xmlns:a16="http://schemas.microsoft.com/office/drawing/2014/main" id="{74E7B1DE-E736-3848-7776-9FC8DFA4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10" y="2212307"/>
            <a:ext cx="8601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9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4EEB-7F05-6757-226D-A45777F73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19B3-4B84-AC1D-EBFE-48B52173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365125"/>
            <a:ext cx="10475494" cy="131553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Interactive map with Folium results 2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A9160-577B-ADB7-6B1F-5A1A9E54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4" y="1610478"/>
            <a:ext cx="10475496" cy="4301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all launch records per site on the map </a:t>
            </a:r>
            <a:endParaRPr lang="en-US" dirty="0">
              <a:latin typeface="IBM Plex Mono Text"/>
            </a:endParaRP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3E6F97BE-EF7A-4D8F-06C3-27D02084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200526"/>
            <a:ext cx="8553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6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365125"/>
            <a:ext cx="10475494" cy="131553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Interactive map with Folium results 3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050D4-6678-BC46-CF64-1BE29EFB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304" y="1610478"/>
            <a:ext cx="3236496" cy="4301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IBM Plex Mono Text"/>
              </a:rPr>
              <a:t>launch sites’ </a:t>
            </a:r>
            <a:r>
              <a:rPr lang="en-US" sz="1200">
                <a:solidFill>
                  <a:srgbClr val="1F1F1F"/>
                </a:solidFill>
                <a:latin typeface="IBM Plex Mono Text"/>
              </a:rPr>
              <a:t>proximities</a:t>
            </a:r>
            <a:endParaRPr lang="en-US" dirty="0"/>
          </a:p>
          <a:p>
            <a:r>
              <a:rPr lang="en-US" dirty="0">
                <a:latin typeface="IBM Plex Mono Text"/>
              </a:rPr>
              <a:t>Distances from CCAFS LC 40</a:t>
            </a:r>
            <a:endParaRPr lang="en-US"/>
          </a:p>
          <a:p>
            <a:pPr lvl="1">
              <a:buFont typeface="Courier New"/>
              <a:buChar char="o"/>
            </a:pPr>
            <a:endParaRPr lang="en-US" dirty="0">
              <a:latin typeface="IBM Plex Mono Text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shore: 0.92km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highway: 0.66km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To the closest city </a:t>
            </a:r>
            <a:r>
              <a:rPr lang="en-US" sz="2000" dirty="0">
                <a:latin typeface="IBM Plex Mono Text"/>
              </a:rPr>
              <a:t>(Orlando, FL)</a:t>
            </a:r>
            <a:r>
              <a:rPr lang="en-US" dirty="0">
                <a:latin typeface="IBM Plex Mono Text"/>
              </a:rPr>
              <a:t>: 9.10km</a:t>
            </a:r>
          </a:p>
        </p:txBody>
      </p:sp>
      <p:pic>
        <p:nvPicPr>
          <p:cNvPr id="10" name="Picture 9" descr="A map of a airport&#10;&#10;Description automatically generated">
            <a:extLst>
              <a:ext uri="{FF2B5EF4-FFF2-40B4-BE49-F238E27FC236}">
                <a16:creationId xmlns:a16="http://schemas.microsoft.com/office/drawing/2014/main" id="{E7B1F113-65E9-BCE1-5286-750A0608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4" y="2588044"/>
            <a:ext cx="6476499" cy="3667125"/>
          </a:xfrm>
          <a:prstGeom prst="rect">
            <a:avLst/>
          </a:prstGeom>
        </p:spPr>
      </p:pic>
      <p:pic>
        <p:nvPicPr>
          <p:cNvPr id="11" name="Picture 10" descr="A map with a blue line&#10;&#10;Description automatically generated">
            <a:extLst>
              <a:ext uri="{FF2B5EF4-FFF2-40B4-BE49-F238E27FC236}">
                <a16:creationId xmlns:a16="http://schemas.microsoft.com/office/drawing/2014/main" id="{C215622A-31A5-9688-C942-86DED0C0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1543802"/>
            <a:ext cx="7210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Reusing the rockets is key success factor (KSF) of SpaceX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To increase the cost saving effect, the business should focus its resource more on launching the rockets on the area with higher landing success rate.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Not all features has had meaningful impact to the landing success.</a:t>
            </a:r>
          </a:p>
          <a:p>
            <a:r>
              <a:rPr lang="en-US" sz="2200" dirty="0">
                <a:latin typeface="IBM Plex Mono Text"/>
              </a:rPr>
              <a:t>There are some factors that had significant impact on the success rate</a:t>
            </a:r>
            <a:endParaRPr lang="en-US" sz="2200" dirty="0"/>
          </a:p>
          <a:p>
            <a:pPr lvl="1"/>
            <a:r>
              <a:rPr lang="en-US" sz="1800" dirty="0">
                <a:latin typeface="Arial"/>
                <a:cs typeface="Arial"/>
              </a:rPr>
              <a:t>CCAFS SLC 40 when the payload mass over 10,000. 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The heavier payload mass, LEO, ISS, and PO.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KSC LC-39A has the highest success rate. 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IBM Plex Mono SemiBold"/>
              </a:rPr>
              <a:t>plotly</a:t>
            </a:r>
            <a:r>
              <a:rPr lang="en-US" dirty="0">
                <a:latin typeface="IBM Plex Mono SemiBold"/>
              </a:rPr>
              <a:t> Dash dashboard results</a:t>
            </a:r>
            <a:endParaRPr lang="en-US" dirty="0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8D75A69-914A-52F8-3696-FC274065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119"/>
            <a:ext cx="10515600" cy="303847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EB49-8979-FDD8-DE17-F4473CC7B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3D1-36D9-0118-C17A-20BB078C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IBM Plex Mono SemiBold"/>
              </a:rPr>
              <a:t>Predictive analysis (classification) results 1</a:t>
            </a:r>
            <a:endParaRPr lang="en-US" sz="280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F8A53E4-256C-3A8F-C1B4-4E8ECEA1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0" y="2610852"/>
            <a:ext cx="607695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CE4AE-66E1-58F6-26A2-F6439C63217A}"/>
              </a:ext>
            </a:extLst>
          </p:cNvPr>
          <p:cNvSpPr txBox="1"/>
          <p:nvPr/>
        </p:nvSpPr>
        <p:spPr>
          <a:xfrm>
            <a:off x="541421" y="193507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KNN model performance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09CFFDE-9524-8C9F-88F6-265D6BFE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97" y="1361825"/>
            <a:ext cx="4838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6EDC-FB70-9D35-955B-DB393C29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0A71-4E4C-DBF9-A76C-A5678536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IBM Plex Mono SemiBold"/>
              </a:rPr>
              <a:t>Predictive analysis (classification) results 2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93F9F-0DF2-3A54-F1EB-C49C5CEF831E}"/>
              </a:ext>
            </a:extLst>
          </p:cNvPr>
          <p:cNvSpPr txBox="1"/>
          <p:nvPr/>
        </p:nvSpPr>
        <p:spPr>
          <a:xfrm>
            <a:off x="541421" y="1935079"/>
            <a:ext cx="4898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Logistic regression model performance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4F8E45B-B2EC-3572-591C-0682ABE8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3" y="2615114"/>
            <a:ext cx="6000750" cy="88582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39B12A-A1AB-0E97-E28A-AD081BCD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2" y="1406692"/>
            <a:ext cx="46577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6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CB3A-AF96-3BD7-B88D-B7601E203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97-640C-50F4-2FE6-0DE2327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IBM Plex Mono SemiBold"/>
              </a:rPr>
              <a:t>Predictive analysis (classification) results 3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FB994-71C0-3C69-9C4F-5B28676699CC}"/>
              </a:ext>
            </a:extLst>
          </p:cNvPr>
          <p:cNvSpPr txBox="1"/>
          <p:nvPr/>
        </p:nvSpPr>
        <p:spPr>
          <a:xfrm>
            <a:off x="541421" y="1935079"/>
            <a:ext cx="541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Decision tree model performance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E3D4E2C-CE14-074C-F208-8060D45E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9" y="2769520"/>
            <a:ext cx="5238750" cy="1038225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21E8985-9943-042F-591F-C7A49055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31" y="1323724"/>
            <a:ext cx="47148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5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81EF-2316-BE52-B51D-A53376B42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988E-6A55-6758-7B3C-DDBC6E4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IBM Plex Mono SemiBold"/>
              </a:rPr>
              <a:t>Predictive analysis (classification) results 4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BBF4B-642F-E3CC-3976-C063B384236D}"/>
              </a:ext>
            </a:extLst>
          </p:cNvPr>
          <p:cNvSpPr txBox="1"/>
          <p:nvPr/>
        </p:nvSpPr>
        <p:spPr>
          <a:xfrm>
            <a:off x="541421" y="193507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SVM model performance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F2236D-A83B-A453-0B84-32B4FF09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3" y="2549692"/>
            <a:ext cx="6953250" cy="8763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14371E-2C48-48F2-BC7E-B8F8305F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77" y="1323725"/>
            <a:ext cx="4600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6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D7AEB-7472-BB39-2349-F253EBA33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BE23-269B-4633-8CCA-ADD81AC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304967"/>
            <a:ext cx="10946730" cy="131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IBM Plex Mono SemiBold"/>
              </a:rPr>
              <a:t>Predictive analysis (classification) results 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C00F3-D884-0D50-F642-EBF65AA5B673}"/>
              </a:ext>
            </a:extLst>
          </p:cNvPr>
          <p:cNvSpPr txBox="1"/>
          <p:nvPr/>
        </p:nvSpPr>
        <p:spPr>
          <a:xfrm>
            <a:off x="5504447" y="5514473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All models tested had three false-negative but a decision tree classifier had one more false-negative than the other models.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42ABD-54D8-79C3-0EE4-A473DB8FD92C}"/>
              </a:ext>
            </a:extLst>
          </p:cNvPr>
          <p:cNvSpPr txBox="1"/>
          <p:nvPr/>
        </p:nvSpPr>
        <p:spPr>
          <a:xfrm>
            <a:off x="8732921" y="551447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K-nearest neighbors(</a:t>
            </a:r>
            <a:r>
              <a:rPr lang="en-US" sz="1100" dirty="0" err="1">
                <a:ea typeface="+mn-lt"/>
                <a:cs typeface="+mn-lt"/>
              </a:rPr>
              <a:t>knn</a:t>
            </a:r>
            <a:r>
              <a:rPr lang="en-US" sz="1100" dirty="0">
                <a:ea typeface="+mn-lt"/>
                <a:cs typeface="+mn-lt"/>
              </a:rPr>
              <a:t>) had the highest accuracy score among all models.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0CF706-6AEB-748A-C42A-821D3762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557087"/>
            <a:ext cx="5600700" cy="35433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6651E23-09BB-2AEC-099C-B3AD59CF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5" y="1528763"/>
            <a:ext cx="4257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9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8411" y="197602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Decision-tree classifier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'</a:t>
            </a:r>
            <a:r>
              <a:rPr lang="en-US" dirty="0" err="1">
                <a:latin typeface="IBM Plex Mono Text"/>
              </a:rPr>
              <a:t>max_features</a:t>
            </a:r>
            <a:r>
              <a:rPr lang="en-US" dirty="0">
                <a:latin typeface="IBM Plex Mono Text"/>
              </a:rPr>
              <a:t>' parameter should be set to an integer, a float, a string ('log2' or 'sqrt'), or None. 'auto' that were taught and provided from the instruction is replaced with None.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747736-0152-7AA0-0508-C32FB9F108EF}"/>
              </a:ext>
            </a:extLst>
          </p:cNvPr>
          <p:cNvSpPr txBox="1">
            <a:spLocks/>
          </p:cNvSpPr>
          <p:nvPr/>
        </p:nvSpPr>
        <p:spPr>
          <a:xfrm>
            <a:off x="5903495" y="189781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Mono Text"/>
              </a:rPr>
              <a:t>Accuracy vs run-time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The accuracy of the model was not noticeably different among the models used.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Decision tree and </a:t>
            </a:r>
            <a:r>
              <a:rPr lang="en-US" dirty="0" err="1">
                <a:latin typeface="IBM Plex Mono Text"/>
              </a:rPr>
              <a:t>kNN</a:t>
            </a:r>
            <a:r>
              <a:rPr lang="en-US" dirty="0">
                <a:latin typeface="IBM Plex Mono Text"/>
              </a:rPr>
              <a:t> took more resource and time for fitting the models to the test data than the logistic regression and SVM.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IBM Plex Mono Text"/>
              </a:rPr>
              <a:t>Assuming the quality of dataset stay similar, the trade-off between accuracy and resource consumption should be considered when volume of data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r>
              <a:rPr lang="en-US" sz="2400" dirty="0">
                <a:latin typeface="IBM Plex Mono Text"/>
              </a:rPr>
              <a:t>For the launch site CCAFS SLC 40 only, high success rate for the payload mass over 10,000. 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The heavier Payload mass, the higher success rate for the three orbits: LEO, ISS, and PO.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KSC LC-39A has the highest success rate. 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779" y="2768098"/>
            <a:ext cx="5181600" cy="217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Put more resources to the combination of the launch site, payload and the orbit that has had higher success rate.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B1C6CB-0750-0703-A4BE-5764EBFA634E}"/>
              </a:ext>
            </a:extLst>
          </p:cNvPr>
          <p:cNvSpPr/>
          <p:nvPr/>
        </p:nvSpPr>
        <p:spPr>
          <a:xfrm>
            <a:off x="5674894" y="3148262"/>
            <a:ext cx="511342" cy="421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4265" y="1584993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Among many factors (features), some were indifferent with respects to the success rate.</a:t>
            </a:r>
          </a:p>
          <a:p>
            <a:r>
              <a:rPr lang="en-US" dirty="0">
                <a:latin typeface="IBM Plex Mono Text"/>
              </a:rPr>
              <a:t>However, some had definitely influenced more on the success rate of the landing scenario.</a:t>
            </a:r>
          </a:p>
          <a:p>
            <a:r>
              <a:rPr lang="en-US" dirty="0">
                <a:latin typeface="IBM Plex Mono Text"/>
              </a:rPr>
              <a:t>So, the company should focus more on the combination of the success factors by putting more resources to them to increase a chance of reusing the rocket and reduce its cost.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BD16-BA85-5893-BAD7-5671D2E9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8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Rocket launch data from SpaceX API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https://api.spacexdata.com/v4/launches/past</a:t>
            </a:r>
          </a:p>
          <a:p>
            <a:r>
              <a:rPr lang="en-US" dirty="0">
                <a:latin typeface="IBM Plex Mono Text"/>
              </a:rPr>
              <a:t>List of Falcon 9 and Falcon Heavy launches </a:t>
            </a:r>
            <a:r>
              <a:rPr lang="en-US" err="1">
                <a:latin typeface="IBM Plex Mono Text"/>
              </a:rPr>
              <a:t>Wikipage</a:t>
            </a:r>
            <a:r>
              <a:rPr lang="en-US" dirty="0">
                <a:latin typeface="IBM Plex Mono Text"/>
              </a:rPr>
              <a:t> updated on 9th June 2021</a:t>
            </a:r>
          </a:p>
          <a:p>
            <a:pPr lvl="1">
              <a:buFont typeface="Courier New"/>
              <a:buChar char="o"/>
            </a:pPr>
            <a:r>
              <a:rPr lang="en-US" sz="2800" dirty="0">
                <a:latin typeface="IBM Plex Mono Text"/>
              </a:rPr>
              <a:t>https://en.wikipedia.org/w/index.php?title=List_of_Falcon_9_and_Falcon_Heavy_launches&amp;oldid=1027686922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SpaceX has become an industry leader based on the comparative cost effectiveness.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This is due to the reusability of the rockets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Thus, the successful landing of them is critical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 would like to discuss some success factors that affected the landing performance.</a:t>
            </a:r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collection and wrangling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Exploratory data analysis with SQL &amp; Interactive map with Folium / </a:t>
            </a:r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Predictive analysis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9" y="365125"/>
            <a:ext cx="10204783" cy="13456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SemiBold"/>
              </a:rPr>
              <a:t>Data collection &amp; wrangling methodology</a:t>
            </a:r>
            <a:endParaRPr lang="en-US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C3881-68A4-B37F-5A2B-8C64BAF0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256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Data collected from SpaceX API</a:t>
            </a:r>
          </a:p>
          <a:p>
            <a:r>
              <a:rPr lang="en-US" dirty="0">
                <a:latin typeface="IBM Plex Mono Text"/>
              </a:rPr>
              <a:t>Data normalization using .</a:t>
            </a:r>
            <a:r>
              <a:rPr lang="en-US" dirty="0" err="1">
                <a:latin typeface="IBM Plex Mono Text"/>
              </a:rPr>
              <a:t>jason_normalize</a:t>
            </a:r>
            <a:r>
              <a:rPr lang="en-US" dirty="0">
                <a:latin typeface="IBM Plex Mono Text"/>
              </a:rPr>
              <a:t>()</a:t>
            </a:r>
            <a:endParaRPr lang="en-US" dirty="0"/>
          </a:p>
          <a:p>
            <a:r>
              <a:rPr lang="en-US" dirty="0">
                <a:latin typeface="IBM Plex Mono Text"/>
              </a:rPr>
              <a:t>Data filtering in pandas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Imputing missing data (i.e. mean value for null </a:t>
            </a:r>
            <a:r>
              <a:rPr lang="en-US" dirty="0" err="1">
                <a:latin typeface="IBM Plex Mono Text"/>
              </a:rPr>
              <a:t>PayloadMass</a:t>
            </a:r>
            <a:r>
              <a:rPr lang="en-US" dirty="0">
                <a:latin typeface="IBM Plex Mono Text"/>
              </a:rPr>
              <a:t>)</a:t>
            </a:r>
            <a:endParaRPr lang="en-US" dirty="0"/>
          </a:p>
          <a:p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Data scrapping using </a:t>
            </a:r>
            <a:r>
              <a:rPr lang="en-US" dirty="0" err="1">
                <a:latin typeface="IBM Plex Mono Text"/>
              </a:rPr>
              <a:t>BeautifulSoup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And Parsing data to dictionary to </a:t>
            </a:r>
            <a:r>
              <a:rPr lang="en-US" dirty="0" err="1">
                <a:latin typeface="IBM Plex Mono Text"/>
              </a:rPr>
              <a:t>DataFrame</a:t>
            </a:r>
            <a:endParaRPr lang="en-US" dirty="0" err="1"/>
          </a:p>
          <a:p>
            <a:r>
              <a:rPr lang="en-US" dirty="0">
                <a:latin typeface="IBM Plex Mono Text"/>
              </a:rPr>
              <a:t>Exploring datasets using </a:t>
            </a:r>
            <a:r>
              <a:rPr lang="en-US" dirty="0" err="1">
                <a:latin typeface="IBM Plex Mono Text"/>
              </a:rPr>
              <a:t>df.methods</a:t>
            </a:r>
            <a:endParaRPr lang="en-US" dirty="0" err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EDA and interactive visual analytics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868" y="1825625"/>
            <a:ext cx="5161548" cy="2436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SQL</a:t>
            </a:r>
            <a:endParaRPr lang="en-US" dirty="0"/>
          </a:p>
          <a:p>
            <a:r>
              <a:rPr lang="en-US" sz="2000" dirty="0">
                <a:latin typeface="IBM Plex Mono Text"/>
              </a:rPr>
              <a:t>Loading data from csv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Converting to </a:t>
            </a:r>
            <a:r>
              <a:rPr lang="en-US" sz="2000" dirty="0" err="1">
                <a:latin typeface="IBM Plex Mono Text"/>
              </a:rPr>
              <a:t>DataFrame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Execute </a:t>
            </a:r>
            <a:r>
              <a:rPr lang="en-US" sz="2000" err="1">
                <a:latin typeface="IBM Plex Mono Text"/>
              </a:rPr>
              <a:t>sql</a:t>
            </a:r>
            <a:r>
              <a:rPr lang="en-US" sz="2000" dirty="0">
                <a:latin typeface="IBM Plex Mono Text"/>
              </a:rPr>
              <a:t> queries using %</a:t>
            </a:r>
            <a:r>
              <a:rPr lang="en-US" sz="2000" err="1">
                <a:latin typeface="IBM Plex Mono Text"/>
              </a:rPr>
              <a:t>sql</a:t>
            </a:r>
            <a:endParaRPr lang="en-US" sz="200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Folium &amp; Dash</a:t>
            </a:r>
            <a:endParaRPr lang="en-US" dirty="0"/>
          </a:p>
          <a:p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Locate coordinates in map using folium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Calculate the distances between coordinates</a:t>
            </a:r>
          </a:p>
          <a:p>
            <a:r>
              <a:rPr lang="en-US" sz="2000" dirty="0">
                <a:latin typeface="IBM Plex Mono Text"/>
              </a:rPr>
              <a:t>Draw lines between coordinates</a:t>
            </a:r>
          </a:p>
          <a:p>
            <a:endParaRPr lang="en-US" sz="2000" dirty="0"/>
          </a:p>
          <a:p>
            <a:r>
              <a:rPr lang="en-US" sz="2000" dirty="0">
                <a:latin typeface="IBM Plex Mono Text"/>
              </a:rPr>
              <a:t>Creating a layout including dropdown implementation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Adding callback functions using inputs and outputs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2BBB2B-14B6-1579-CB2D-4DB451E70E4E}"/>
              </a:ext>
            </a:extLst>
          </p:cNvPr>
          <p:cNvSpPr txBox="1">
            <a:spLocks/>
          </p:cNvSpPr>
          <p:nvPr/>
        </p:nvSpPr>
        <p:spPr>
          <a:xfrm>
            <a:off x="835873" y="4434473"/>
            <a:ext cx="5161548" cy="1574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Exploratory visualization (plots)</a:t>
            </a:r>
          </a:p>
          <a:p>
            <a:r>
              <a:rPr lang="en-US" sz="2000" dirty="0">
                <a:latin typeface="IBM Plex Mono Text"/>
              </a:rPr>
              <a:t>matplotlib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seaborn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Predictive analysis methodology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28173" y="1955214"/>
            <a:ext cx="9788527" cy="3670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Split train and test data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For each method </a:t>
            </a:r>
            <a:br>
              <a:rPr lang="en-US" sz="22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(logistic regression, support vector machine, </a:t>
            </a:r>
            <a:br>
              <a:rPr lang="en-US" sz="2000" dirty="0">
                <a:latin typeface="IBM Plex Mono Text"/>
              </a:rPr>
            </a:br>
            <a:r>
              <a:rPr lang="en-US" sz="2000" dirty="0">
                <a:latin typeface="IBM Plex Mono Text"/>
              </a:rPr>
              <a:t> decision tree classifier, and k nearest neighbors)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Create object and fit the object to the train data to get the best parameters and accuracy score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Calculate the accuracy on the test data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Visualize false-positive/negative in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D41D-46BA-1B64-A0DD-63B25BB8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4D5-9FC7-2074-AB6B-C41B75F6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EBBA-3E62-77E6-C4E5-7143F2A1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EDA with visualization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EDA with SQL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Interactive map with Folium</a:t>
            </a:r>
            <a:endParaRPr lang="en-US" dirty="0"/>
          </a:p>
          <a:p>
            <a:r>
              <a:rPr lang="en-US" sz="2200" dirty="0" err="1">
                <a:latin typeface="IBM Plex Mono Text"/>
              </a:rPr>
              <a:t>plotly</a:t>
            </a:r>
            <a:r>
              <a:rPr lang="en-US" sz="2200" dirty="0">
                <a:latin typeface="IBM Plex Mono Text"/>
              </a:rPr>
              <a:t> Dash dashboard</a:t>
            </a:r>
          </a:p>
          <a:p>
            <a:r>
              <a:rPr lang="en-US" sz="2200" dirty="0">
                <a:latin typeface="IBM Plex Mono Text"/>
              </a:rPr>
              <a:t>Predictive analysis (classification)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5BE4-D832-7B04-444A-81C72EB1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62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SLIDE_TEMPLATE_skill_network</vt:lpstr>
      <vt:lpstr>Success factors - SpaceX</vt:lpstr>
      <vt:lpstr>Table of Contents</vt:lpstr>
      <vt:lpstr>EXECUTIVE SUMMARY</vt:lpstr>
      <vt:lpstr>INTRODUCTION</vt:lpstr>
      <vt:lpstr>METHODOLOGY</vt:lpstr>
      <vt:lpstr>Data collection &amp; wrangling methodology</vt:lpstr>
      <vt:lpstr>EDA and interactive visual analytics methodology</vt:lpstr>
      <vt:lpstr>Predictive analysis methodology</vt:lpstr>
      <vt:lpstr>Results</vt:lpstr>
      <vt:lpstr>EDA with visualization results 1</vt:lpstr>
      <vt:lpstr>EDA with visualization results 2</vt:lpstr>
      <vt:lpstr>EDA with visualization results 3</vt:lpstr>
      <vt:lpstr>EDA with visualization results 4</vt:lpstr>
      <vt:lpstr>EDA with visualization results 5</vt:lpstr>
      <vt:lpstr>EDA with visualization results 6</vt:lpstr>
      <vt:lpstr>EDA with SQL results 1</vt:lpstr>
      <vt:lpstr>EDA with SQL results 2</vt:lpstr>
      <vt:lpstr>EDA with SQL results 3</vt:lpstr>
      <vt:lpstr>EDA with SQL results 4</vt:lpstr>
      <vt:lpstr>EDA with SQL results 5</vt:lpstr>
      <vt:lpstr>EDA with SQL results 6</vt:lpstr>
      <vt:lpstr>EDA with SQL results 7</vt:lpstr>
      <vt:lpstr>EDA with SQL results 8</vt:lpstr>
      <vt:lpstr>EDA with SQL results 9</vt:lpstr>
      <vt:lpstr>EDA with SQL results 10</vt:lpstr>
      <vt:lpstr>EDA with SQL results - Extra</vt:lpstr>
      <vt:lpstr>Interactive map with Folium results 1</vt:lpstr>
      <vt:lpstr>Interactive map with Folium results 2</vt:lpstr>
      <vt:lpstr>Interactive map with Folium results 3</vt:lpstr>
      <vt:lpstr>plotly Dash dashboard results</vt:lpstr>
      <vt:lpstr>Predictive analysis (classification) results 1</vt:lpstr>
      <vt:lpstr>Predictive analysis (classification) results 2</vt:lpstr>
      <vt:lpstr>Predictive analysis (classification) results 3</vt:lpstr>
      <vt:lpstr>Predictive analysis (classification) results 4</vt:lpstr>
      <vt:lpstr>Predictive analysis (classification) results 5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638</cp:revision>
  <dcterms:created xsi:type="dcterms:W3CDTF">2020-10-28T18:29:43Z</dcterms:created>
  <dcterms:modified xsi:type="dcterms:W3CDTF">2024-01-20T00:25:11Z</dcterms:modified>
</cp:coreProperties>
</file>