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72" r:id="rId3"/>
    <p:sldId id="269" r:id="rId4"/>
    <p:sldId id="270" r:id="rId5"/>
    <p:sldId id="273" r:id="rId6"/>
    <p:sldId id="277" r:id="rId7"/>
    <p:sldId id="274" r:id="rId8"/>
    <p:sldId id="278" r:id="rId9"/>
    <p:sldId id="27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C4943-B310-43EF-BCB8-29AD19C723B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2B71C-35F2-443D-A676-7CA6FF1CC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1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Ericsson Hilda" panose="00000500000000000000" pitchFamily="2" charset="0"/>
              </a:rPr>
              <a:t>This post installation script is now removed since we now won’t be having the need to mention the physical path of the servicelogics in the audit log.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2B71C-35F2-443D-A676-7CA6FF1CCF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2AC96B-4D67-4510-9E86-C4D3070C12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7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A5CB-F8D4-4944-9C4C-778DD1105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309DD-4114-4A3B-B846-0204A7709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91750-5688-4032-B71D-489F078B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4356-99F4-4D1C-8CF1-562561D8DDB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08C1F-5AB7-4288-A6CF-9CC1C49B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68D4F-335A-40C9-A78F-8761C8ED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10A3-4B18-4AB0-BF9A-6E3C2F64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2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8815-276A-4CE0-B208-A4B233F8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4A3D4-1245-49B9-B6EF-A312483AE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A9F78-7E1B-4B49-B55E-E04A3C02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4356-99F4-4D1C-8CF1-562561D8DDB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0DB31-88D3-462F-99BF-66041DEE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3B13-E273-4F2D-9821-CAF2DF01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10A3-4B18-4AB0-BF9A-6E3C2F64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4640C-6CD2-4C1F-A900-7800A8623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3AC5E-7650-4FED-9EE1-0EF77C163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0959E-2DEE-4B54-BB61-89E23330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4356-99F4-4D1C-8CF1-562561D8DDB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6A7E-BB44-4060-99C4-49E9682A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F1EDA-25EC-4098-8177-2DD11964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10A3-4B18-4AB0-BF9A-6E3C2F64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91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207029167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07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27101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FDC-9950-4B6D-8C9E-C448805B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2242-84A9-478A-9461-3BD7341F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8A0F-3572-46E9-BD71-EC6AB42F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4356-99F4-4D1C-8CF1-562561D8DDB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9F955-8567-45BB-B0C2-EA561E7B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5F6D8-F8F3-441C-89E5-AE7A6641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10A3-4B18-4AB0-BF9A-6E3C2F64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4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0210-3F4D-44B1-BED0-85B7A1E3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BC89E-9CBC-462A-A9ED-ED20A5FA9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51A0-A709-4D38-A910-C9D85425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4356-99F4-4D1C-8CF1-562561D8DDB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C3FBB-429B-49BC-A49B-C036F32A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827BB-234A-4719-BB4F-68795C7C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10A3-4B18-4AB0-BF9A-6E3C2F64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2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969A-221E-4D87-ABB6-E0C9D32E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ACB8-3ADD-4E2C-B05E-F635C6438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676D4-0DF7-41BD-8120-6871E2272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D7697-744B-48D3-A423-D7362C5F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4356-99F4-4D1C-8CF1-562561D8DDB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7F8E9-CD3B-43AC-9A5A-B3333D2D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D719-43D0-435F-A571-A9D9572A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10A3-4B18-4AB0-BF9A-6E3C2F64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2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F58C-DB6F-4B6D-B9FF-24BE918F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6206E-4890-4C55-80B7-53609BF3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4E9E3-C174-4892-AA66-E837FC920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AE660-23A2-4FB8-8A33-E169B1634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3AC25-CCD5-4F1D-B8C7-D34FC9FD7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1266C-D64C-4239-ADF3-1DC7F1E4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4356-99F4-4D1C-8CF1-562561D8DDB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4BC11-1F1B-4D34-A789-715ECF62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09AAD-2635-4DE4-A069-D3525472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10A3-4B18-4AB0-BF9A-6E3C2F64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7F0B-AB49-43D1-9D15-994DC5B0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38443-7784-4B29-B92D-713E00B7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4356-99F4-4D1C-8CF1-562561D8DDB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B1F3F-897E-4D75-9B46-4452458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85043-BBB2-4549-8013-9BB293B7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10A3-4B18-4AB0-BF9A-6E3C2F64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5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00BD3-4B6E-47A1-9E2E-B60B3C87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4356-99F4-4D1C-8CF1-562561D8DDB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EB5C1-2EB9-48E4-96CD-9AC87B94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9D8D1-F64C-4ABF-A5E8-3ED886A5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10A3-4B18-4AB0-BF9A-6E3C2F64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5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C1E3-C953-4659-86D0-DA73516A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D747-42BB-48F9-A3CD-657DA8C89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BDB31-8EF2-4284-8DDA-98112879C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BD5EE-ABC6-489A-AE3A-A883BE13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4356-99F4-4D1C-8CF1-562561D8DDB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12135-57E9-4E9F-A72E-7D833528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C83BD-FF01-4318-89BA-2DD320EF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10A3-4B18-4AB0-BF9A-6E3C2F64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4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C6B6-5340-4A2E-80E9-BBFBB221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1CA88-A44B-4F3C-9F86-303B48376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AF800-8C21-4848-BEB6-7C322DDA7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9BE46-25E8-4A1F-948A-5111A132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4356-99F4-4D1C-8CF1-562561D8DDB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4F43E-A1DF-4AA7-98F4-23A903C8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2C446-088B-48CF-8793-3859E8D1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10A3-4B18-4AB0-BF9A-6E3C2F64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344DA-83E4-4780-AE76-D6517067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F121A-1AB2-4D02-8C99-1335733C2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EC318-38DA-49C3-9DB2-379730092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B4356-99F4-4D1C-8CF1-562561D8DDB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23B4F-DE5E-47A1-892A-4072027AF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024A6-1A89-4AE0-B408-2C272A6B5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10A3-4B18-4AB0-BF9A-6E3C2F64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3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Ericsson Hilda" panose="00000500000000000000" pitchFamily="2" charset="0"/>
              </a:rPr>
              <a:t>LCM AUTOMATION SCRIPT </a:t>
            </a:r>
            <a:r>
              <a:rPr lang="en-US" sz="2800" dirty="0">
                <a:latin typeface="Ericsson Hilda" panose="00000500000000000000" pitchFamily="2" charset="0"/>
              </a:rPr>
              <a:t>-  CLI / PYTHON2.7</a:t>
            </a:r>
            <a:endParaRPr lang="en-US" dirty="0">
              <a:latin typeface="Ericsson Hilda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>
                <a:latin typeface="Ericsson Hilda" panose="00000500000000000000" pitchFamily="2" charset="0"/>
              </a:rPr>
              <a:t>Domain : 		Charging</a:t>
            </a:r>
          </a:p>
          <a:p>
            <a:endParaRPr lang="en-US" dirty="0">
              <a:latin typeface="Ericsson Hilda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Ericsson Hilda" panose="00000500000000000000" pitchFamily="2" charset="0"/>
              </a:rPr>
              <a:t>Pulkit Garg – Intern, Ericsson-Global, Chennai Area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Ericsson Hilda" panose="00000500000000000000" pitchFamily="2" charset="0"/>
              </a:rPr>
              <a:t>Ericsson Internal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>
                <a:latin typeface="Ericsson Hilda" panose="00000500000000000000" pitchFamily="2" charset="0"/>
              </a:rPr>
              <a:t>2019-11-4</a:t>
            </a:r>
          </a:p>
        </p:txBody>
      </p:sp>
    </p:spTree>
    <p:extLst>
      <p:ext uri="{BB962C8B-B14F-4D97-AF65-F5344CB8AC3E}">
        <p14:creationId xmlns:p14="http://schemas.microsoft.com/office/powerpoint/2010/main" val="218947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3854EA-CEFE-4DA8-92CF-3180BAF5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1000" y="4267200"/>
            <a:ext cx="6248400" cy="13208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Ericsson Hilda" panose="00000500000000000000" pitchFamily="2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F9B195-BB66-4BC9-AD3B-C5AC00985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2342" y="6241336"/>
            <a:ext cx="7145131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Ericsson Hilda" panose="00000500000000000000" pitchFamily="2" charset="0"/>
              </a:rPr>
              <a:t>PURPOSE</a:t>
            </a:r>
          </a:p>
          <a:p>
            <a:pPr marL="0" indent="0">
              <a:buNone/>
            </a:pPr>
            <a:endParaRPr lang="en-US" sz="2000" dirty="0">
              <a:latin typeface="Ericsson Hilda" panose="00000500000000000000" pitchFamily="2" charset="0"/>
            </a:endParaRPr>
          </a:p>
          <a:p>
            <a:r>
              <a:rPr lang="en-US" sz="2000" dirty="0">
                <a:latin typeface="Ericsson Hilda" panose="00000500000000000000" pitchFamily="2" charset="0"/>
              </a:rPr>
              <a:t>AFTER SCRIPT DEPLOYMENT – WORKFLOW</a:t>
            </a:r>
          </a:p>
          <a:p>
            <a:pPr marL="0" indent="0">
              <a:buNone/>
            </a:pPr>
            <a:endParaRPr lang="en-US" sz="2000" dirty="0">
              <a:latin typeface="Ericsson Hilda" panose="00000500000000000000" pitchFamily="2" charset="0"/>
            </a:endParaRPr>
          </a:p>
          <a:p>
            <a:r>
              <a:rPr lang="en-US" sz="2000" dirty="0">
                <a:latin typeface="Ericsson Hilda" panose="00000500000000000000" pitchFamily="2" charset="0"/>
              </a:rPr>
              <a:t>INTERNALS- WORKFLOW</a:t>
            </a:r>
          </a:p>
          <a:p>
            <a:pPr marL="0" indent="0">
              <a:buNone/>
            </a:pPr>
            <a:endParaRPr lang="en-US" sz="2000" dirty="0">
              <a:latin typeface="Ericsson Hilda" panose="00000500000000000000" pitchFamily="2" charset="0"/>
            </a:endParaRPr>
          </a:p>
          <a:p>
            <a:r>
              <a:rPr lang="en-US" sz="2000" dirty="0">
                <a:latin typeface="Ericsson Hilda" panose="00000500000000000000" pitchFamily="2" charset="0"/>
              </a:rPr>
              <a:t>DELIVERABLES </a:t>
            </a:r>
          </a:p>
          <a:p>
            <a:pPr marL="0" indent="0">
              <a:buNone/>
            </a:pPr>
            <a:endParaRPr lang="en-US" sz="2000" dirty="0">
              <a:latin typeface="Ericsson Hilda" panose="00000500000000000000" pitchFamily="2" charset="0"/>
            </a:endParaRPr>
          </a:p>
          <a:p>
            <a:r>
              <a:rPr lang="en-US" sz="2000" dirty="0">
                <a:latin typeface="Ericsson Hilda" panose="00000500000000000000" pitchFamily="2" charset="0"/>
              </a:rPr>
              <a:t>OTHER FEATURES</a:t>
            </a:r>
          </a:p>
          <a:p>
            <a:pPr marL="0" indent="0">
              <a:buNone/>
            </a:pPr>
            <a:endParaRPr lang="en-US" sz="2000" dirty="0">
              <a:latin typeface="Ericsson Hilda" panose="00000500000000000000" pitchFamily="2" charset="0"/>
            </a:endParaRPr>
          </a:p>
          <a:p>
            <a:r>
              <a:rPr lang="en-US" sz="2000" dirty="0">
                <a:latin typeface="Ericsson Hilda" panose="00000500000000000000" pitchFamily="2" charset="0"/>
              </a:rPr>
              <a:t>DEMO</a:t>
            </a:r>
          </a:p>
          <a:p>
            <a:pPr marL="0" indent="0">
              <a:buNone/>
            </a:pPr>
            <a:endParaRPr lang="en-US" sz="2000" dirty="0">
              <a:latin typeface="Ericsson Hilda" panose="00000500000000000000" pitchFamily="2" charset="0"/>
            </a:endParaRPr>
          </a:p>
          <a:p>
            <a:endParaRPr lang="en-US" sz="2000" dirty="0">
              <a:latin typeface="Ericsson Hilda" panose="00000500000000000000" pitchFamily="2" charset="0"/>
            </a:endParaRPr>
          </a:p>
          <a:p>
            <a:endParaRPr lang="en-US" sz="2000" dirty="0">
              <a:latin typeface="Ericsson Hilda" panose="00000500000000000000" pitchFamily="2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Ericsson Hilda Light" panose="00000400000000000000" pitchFamily="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9656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658063"/>
            <a:ext cx="11127858" cy="483604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Ericsson Hilda" panose="00000500000000000000" pitchFamily="2" charset="0"/>
              </a:rPr>
              <a:t>To automate updating of a given Maven-Artifact’s version throughout Gerrit projects under Charging domain, recursively.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Ericsson Hilda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u="sng" dirty="0">
                <a:latin typeface="Ericsson Hilda" panose="00000500000000000000" pitchFamily="2" charset="0"/>
              </a:rPr>
              <a:t>WHY ?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Ericsson Hilda Light" panose="00000400000000000000" pitchFamily="2" charset="0"/>
              </a:rPr>
              <a:t>There are total 72 Gerrit projects (repositories) in charging. Earlier, every project was fetched manually and scanned for any dependency upon a particular artifact (other project) which recently got a step-down/step-up in version as part of LCM activity. (I/F matrix update) 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Ericsson Hilda Light" panose="00000400000000000000" pitchFamily="2" charset="0"/>
              </a:rPr>
              <a:t>The respective modifications to artifact’s dependency version for each such dependent project were </a:t>
            </a:r>
            <a:r>
              <a:rPr lang="en-US" sz="2000" b="1" dirty="0" err="1">
                <a:latin typeface="Ericsson Hilda Light" panose="00000400000000000000" pitchFamily="2" charset="0"/>
              </a:rPr>
              <a:t>commited</a:t>
            </a:r>
            <a:r>
              <a:rPr lang="en-US" sz="2000" b="1" dirty="0">
                <a:latin typeface="Ericsson Hilda Light" panose="00000400000000000000" pitchFamily="2" charset="0"/>
              </a:rPr>
              <a:t> manually.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Ericsson Hilda Light" panose="00000400000000000000" pitchFamily="2" charset="0"/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319741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57589"/>
            <a:ext cx="10297432" cy="1081088"/>
          </a:xfrm>
        </p:spPr>
        <p:txBody>
          <a:bodyPr/>
          <a:lstStyle/>
          <a:p>
            <a:r>
              <a:rPr lang="en-US" sz="4000" dirty="0">
                <a:latin typeface="Ericsson Hilda Light" panose="00000400000000000000" pitchFamily="2" charset="0"/>
              </a:rPr>
              <a:t>AFTER SCRIPT DEPLOYMENT - WORKFLOW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098BB9-BA4C-46D6-A0D9-ACEB8B3D4384}"/>
              </a:ext>
            </a:extLst>
          </p:cNvPr>
          <p:cNvSpPr/>
          <p:nvPr/>
        </p:nvSpPr>
        <p:spPr>
          <a:xfrm>
            <a:off x="7607559" y="1865685"/>
            <a:ext cx="1595535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Build-master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0583D1-E482-42BC-BC6E-DAEB38301047}"/>
              </a:ext>
            </a:extLst>
          </p:cNvPr>
          <p:cNvSpPr/>
          <p:nvPr/>
        </p:nvSpPr>
        <p:spPr>
          <a:xfrm>
            <a:off x="4032606" y="4755519"/>
            <a:ext cx="1595535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Gerrit Code Review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4035C7C5-44C5-4460-8164-3B5B1C3772DF}"/>
              </a:ext>
            </a:extLst>
          </p:cNvPr>
          <p:cNvSpPr/>
          <p:nvPr/>
        </p:nvSpPr>
        <p:spPr>
          <a:xfrm>
            <a:off x="1371598" y="1702594"/>
            <a:ext cx="1595535" cy="1268574"/>
          </a:xfrm>
          <a:prstGeom prst="flowChartMagneticDisk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Git Enterprise repositories</a:t>
            </a:r>
          </a:p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ED591D-2105-4590-A165-17B6E4E7C896}"/>
              </a:ext>
            </a:extLst>
          </p:cNvPr>
          <p:cNvSpPr/>
          <p:nvPr/>
        </p:nvSpPr>
        <p:spPr>
          <a:xfrm>
            <a:off x="1371599" y="4923185"/>
            <a:ext cx="1595534" cy="1081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JENKINS Automation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24555F-0024-443C-ADD5-47492F3446D1}"/>
              </a:ext>
            </a:extLst>
          </p:cNvPr>
          <p:cNvCxnSpPr>
            <a:cxnSpLocks/>
          </p:cNvCxnSpPr>
          <p:nvPr/>
        </p:nvCxnSpPr>
        <p:spPr>
          <a:xfrm flipH="1">
            <a:off x="2967133" y="5585682"/>
            <a:ext cx="1065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7E0DBA-843C-4867-B0F8-2920EDD5E25D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967133" y="5463729"/>
            <a:ext cx="1065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99CFAE-2F9A-4011-90E5-0B658485839A}"/>
              </a:ext>
            </a:extLst>
          </p:cNvPr>
          <p:cNvCxnSpPr>
            <a:cxnSpLocks/>
            <a:stCxn id="12" idx="4"/>
            <a:endCxn id="9" idx="1"/>
          </p:cNvCxnSpPr>
          <p:nvPr/>
        </p:nvCxnSpPr>
        <p:spPr>
          <a:xfrm>
            <a:off x="2967133" y="2336881"/>
            <a:ext cx="46404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C0EA9D-8C8F-437C-841F-D0E7F3BCD1E3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flipH="1">
            <a:off x="5628141" y="2808077"/>
            <a:ext cx="2777186" cy="24186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E8EAE3-11DA-4F36-A79A-1725500BCCCF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 flipV="1">
            <a:off x="2169366" y="2971168"/>
            <a:ext cx="1863240" cy="225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D65AFA-10D4-4776-97A0-46C8D19618F1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flipV="1">
            <a:off x="2169366" y="2971168"/>
            <a:ext cx="0" cy="195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73A95054-44E1-45F7-BBE9-CD2594877C99}"/>
              </a:ext>
            </a:extLst>
          </p:cNvPr>
          <p:cNvCxnSpPr>
            <a:stCxn id="9" idx="0"/>
            <a:endCxn id="9" idx="3"/>
          </p:cNvCxnSpPr>
          <p:nvPr/>
        </p:nvCxnSpPr>
        <p:spPr>
          <a:xfrm rot="16200000" flipH="1">
            <a:off x="8568612" y="1702400"/>
            <a:ext cx="471196" cy="797767"/>
          </a:xfrm>
          <a:prstGeom prst="curvedConnector4">
            <a:avLst>
              <a:gd name="adj1" fmla="val -123763"/>
              <a:gd name="adj2" fmla="val 1660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0969B8-99CF-417E-8464-356312F52FC0}"/>
              </a:ext>
            </a:extLst>
          </p:cNvPr>
          <p:cNvSpPr txBox="1"/>
          <p:nvPr/>
        </p:nvSpPr>
        <p:spPr>
          <a:xfrm>
            <a:off x="9862458" y="1450186"/>
            <a:ext cx="12564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MavenBox</a:t>
            </a:r>
            <a:r>
              <a:rPr lang="en-US" sz="1600" dirty="0"/>
              <a:t> :</a:t>
            </a:r>
          </a:p>
          <a:p>
            <a:r>
              <a:rPr lang="en-US" sz="1600" dirty="0"/>
              <a:t>Supervised</a:t>
            </a:r>
          </a:p>
          <a:p>
            <a:r>
              <a:rPr lang="en-US" sz="1600" dirty="0"/>
              <a:t>Automation</a:t>
            </a:r>
          </a:p>
          <a:p>
            <a:r>
              <a:rPr lang="en-US" sz="1600" dirty="0"/>
              <a:t>environment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CD9A18-8B0A-47DB-966F-E3F42C6BA1CF}"/>
              </a:ext>
            </a:extLst>
          </p:cNvPr>
          <p:cNvSpPr txBox="1"/>
          <p:nvPr/>
        </p:nvSpPr>
        <p:spPr>
          <a:xfrm>
            <a:off x="4399711" y="1906462"/>
            <a:ext cx="1817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Bulk fetch repositories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A29E19-F5B0-4799-B4FD-C627044CC37E}"/>
              </a:ext>
            </a:extLst>
          </p:cNvPr>
          <p:cNvSpPr txBox="1"/>
          <p:nvPr/>
        </p:nvSpPr>
        <p:spPr>
          <a:xfrm>
            <a:off x="6832151" y="4220310"/>
            <a:ext cx="1573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</a:p>
          <a:p>
            <a:r>
              <a:rPr lang="en-US" sz="1400" dirty="0"/>
              <a:t>separate commits for each repository</a:t>
            </a:r>
          </a:p>
        </p:txBody>
      </p:sp>
    </p:spTree>
    <p:extLst>
      <p:ext uri="{BB962C8B-B14F-4D97-AF65-F5344CB8AC3E}">
        <p14:creationId xmlns:p14="http://schemas.microsoft.com/office/powerpoint/2010/main" val="313502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3312D-6978-4855-B4DA-B22B8394BC6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0" y="657470"/>
            <a:ext cx="11306496" cy="6668279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10642666" cy="1081088"/>
          </a:xfrm>
        </p:spPr>
        <p:txBody>
          <a:bodyPr/>
          <a:lstStyle/>
          <a:p>
            <a:r>
              <a:rPr lang="en-US" sz="4000" dirty="0">
                <a:latin typeface="Ericsson Hilda Light" panose="00000400000000000000" pitchFamily="2" charset="0"/>
              </a:rPr>
              <a:t>INTERNALS  – WORKFLOW</a:t>
            </a:r>
          </a:p>
        </p:txBody>
      </p:sp>
    </p:spTree>
    <p:extLst>
      <p:ext uri="{BB962C8B-B14F-4D97-AF65-F5344CB8AC3E}">
        <p14:creationId xmlns:p14="http://schemas.microsoft.com/office/powerpoint/2010/main" val="379055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844675"/>
            <a:ext cx="8353426" cy="4314825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Ericsson Hilda" panose="00000500000000000000" pitchFamily="2" charset="0"/>
              </a:rPr>
              <a:t>Interactive Command-line script interface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Ericsson Hilda" panose="00000500000000000000" pitchFamily="2" charset="0"/>
              </a:rPr>
              <a:t>CSV sample format for artifacts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Ericsson Hilda" panose="00000500000000000000" pitchFamily="2" charset="0"/>
              </a:rPr>
              <a:t>Python2.7 API package : </a:t>
            </a:r>
            <a:r>
              <a:rPr lang="en-US" sz="2000" dirty="0" err="1">
                <a:latin typeface="Ericsson Hilda" panose="00000500000000000000" pitchFamily="2" charset="0"/>
              </a:rPr>
              <a:t>MavenBox</a:t>
            </a:r>
            <a:endParaRPr lang="en-US" sz="2000" dirty="0">
              <a:latin typeface="Ericsson Hilda" panose="00000500000000000000" pitchFamily="2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Ericsson Hilda" panose="00000500000000000000" pitchFamily="2" charset="0"/>
              </a:rPr>
              <a:t>Executable Builds for multiple OS platforms.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Ericsson Hilda" panose="00000500000000000000" pitchFamily="2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Ericsson Hilda Light" panose="00000400000000000000" pitchFamily="2" charset="0"/>
              </a:rPr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114763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595535"/>
            <a:ext cx="10101489" cy="526246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400" dirty="0">
              <a:latin typeface="Ericsson Hilda" panose="00000500000000000000" pitchFamily="2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Ericsson Hilda" panose="00000500000000000000" pitchFamily="2" charset="0"/>
              </a:rPr>
              <a:t>Prompts (Y/N) under Condition as follows: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Ericsson Hilda" panose="00000500000000000000" pitchFamily="2" charset="0"/>
            </a:endParaRPr>
          </a:p>
          <a:p>
            <a:pPr marL="971550" lvl="1" indent="-514350" algn="just">
              <a:lnSpc>
                <a:spcPct val="100000"/>
              </a:lnSpc>
              <a:buFont typeface="+mj-lt"/>
              <a:buAutoNum type="alphaUcPeriod"/>
            </a:pPr>
            <a:r>
              <a:rPr lang="en-US" sz="1800" dirty="0">
                <a:latin typeface="Ericsson Hilda" panose="00000500000000000000" pitchFamily="2" charset="0"/>
              </a:rPr>
              <a:t>In case of any merge conflicts (</a:t>
            </a:r>
            <a:r>
              <a:rPr lang="en-US" sz="1800" dirty="0" err="1">
                <a:latin typeface="Ericsson Hilda" panose="00000500000000000000" pitchFamily="2" charset="0"/>
              </a:rPr>
              <a:t>ie</a:t>
            </a:r>
            <a:r>
              <a:rPr lang="en-US" sz="1800" dirty="0">
                <a:latin typeface="Ericsson Hilda" panose="00000500000000000000" pitchFamily="2" charset="0"/>
              </a:rPr>
              <a:t>. Two or more commits are being made concurrently upon same dependency version tag in a particular POM file within a single </a:t>
            </a:r>
            <a:r>
              <a:rPr lang="en-US" sz="1800" dirty="0" err="1">
                <a:latin typeface="Ericsson Hilda" panose="00000500000000000000" pitchFamily="2" charset="0"/>
              </a:rPr>
              <a:t>gerrit</a:t>
            </a:r>
            <a:r>
              <a:rPr lang="en-US" sz="1800" dirty="0">
                <a:latin typeface="Ericsson Hilda" panose="00000500000000000000" pitchFamily="2" charset="0"/>
              </a:rPr>
              <a:t> project ).</a:t>
            </a:r>
          </a:p>
          <a:p>
            <a:pPr marL="971550" lvl="1" indent="-514350" algn="just">
              <a:lnSpc>
                <a:spcPct val="100000"/>
              </a:lnSpc>
              <a:buFont typeface="+mj-lt"/>
              <a:buAutoNum type="alphaUcPeriod"/>
            </a:pPr>
            <a:r>
              <a:rPr lang="en-US" sz="1800" dirty="0">
                <a:latin typeface="Ericsson Hilda" panose="00000500000000000000" pitchFamily="2" charset="0"/>
              </a:rPr>
              <a:t>In case of subjected artifact’s previous-version found being hardcoded inside submodule’s POM file (</a:t>
            </a:r>
            <a:r>
              <a:rPr lang="en-US" sz="1800" dirty="0" err="1">
                <a:latin typeface="Ericsson Hilda" panose="00000500000000000000" pitchFamily="2" charset="0"/>
              </a:rPr>
              <a:t>ie</a:t>
            </a:r>
            <a:r>
              <a:rPr lang="en-US" sz="1800" dirty="0">
                <a:latin typeface="Ericsson Hilda" panose="00000500000000000000" pitchFamily="2" charset="0"/>
              </a:rPr>
              <a:t>. To avoid triggering of any compatibility issues that breaks functionality ).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1900" dirty="0">
              <a:latin typeface="Ericsson Hilda" panose="00000500000000000000" pitchFamily="2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 startAt="2"/>
            </a:pPr>
            <a:r>
              <a:rPr lang="en-US" sz="2000" dirty="0">
                <a:latin typeface="Ericsson Hilda" panose="00000500000000000000" pitchFamily="2" charset="0"/>
              </a:rPr>
              <a:t>Option to again start script upon locally-fetched </a:t>
            </a:r>
            <a:r>
              <a:rPr lang="en-US" sz="2000" dirty="0" err="1">
                <a:latin typeface="Ericsson Hilda" panose="00000500000000000000" pitchFamily="2" charset="0"/>
              </a:rPr>
              <a:t>gerrit</a:t>
            </a:r>
            <a:r>
              <a:rPr lang="en-US" sz="2000" dirty="0">
                <a:latin typeface="Ericsson Hilda" panose="00000500000000000000" pitchFamily="2" charset="0"/>
              </a:rPr>
              <a:t> repositories which were downloaded by previous run.  WARN: this feature is more readily prone to merge conflicts. Use-cases are as follows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 startAt="2"/>
            </a:pPr>
            <a:endParaRPr lang="en-US" sz="1800" dirty="0">
              <a:latin typeface="Ericsson Hilda" panose="00000500000000000000" pitchFamily="2" charset="0"/>
            </a:endParaRPr>
          </a:p>
          <a:p>
            <a:pPr marL="971550" lvl="1" indent="-514350" algn="just">
              <a:lnSpc>
                <a:spcPct val="100000"/>
              </a:lnSpc>
              <a:buFont typeface="+mj-lt"/>
              <a:buAutoNum type="alphaUcPeriod"/>
            </a:pPr>
            <a:r>
              <a:rPr lang="en-US" sz="1800" dirty="0">
                <a:latin typeface="Ericsson Hilda" panose="00000500000000000000" pitchFamily="2" charset="0"/>
              </a:rPr>
              <a:t>If facing bandwidth latency</a:t>
            </a:r>
          </a:p>
          <a:p>
            <a:pPr marL="971550" lvl="1" indent="-514350" algn="just">
              <a:lnSpc>
                <a:spcPct val="100000"/>
              </a:lnSpc>
              <a:buFont typeface="+mj-lt"/>
              <a:buAutoNum type="alphaUcPeriod"/>
            </a:pPr>
            <a:r>
              <a:rPr lang="en-US" sz="1800" dirty="0">
                <a:latin typeface="Ericsson Hilda" panose="00000500000000000000" pitchFamily="2" charset="0"/>
              </a:rPr>
              <a:t>If under unit testing / development mode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Ericsson Hilda" panose="00000500000000000000" pitchFamily="2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Ericsson Hilda Light" panose="00000400000000000000" pitchFamily="2" charset="0"/>
              </a:rPr>
              <a:t>OTHER FEATURES</a:t>
            </a:r>
          </a:p>
        </p:txBody>
      </p:sp>
    </p:spTree>
    <p:extLst>
      <p:ext uri="{BB962C8B-B14F-4D97-AF65-F5344CB8AC3E}">
        <p14:creationId xmlns:p14="http://schemas.microsoft.com/office/powerpoint/2010/main" val="84020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557338"/>
            <a:ext cx="8353427" cy="517849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Ericsson Hilda" panose="00000500000000000000" pitchFamily="2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sz="2000" dirty="0">
                <a:latin typeface="Ericsson Hilda" panose="00000500000000000000" pitchFamily="2" charset="0"/>
              </a:rPr>
              <a:t>Option to add Reviewers (</a:t>
            </a:r>
            <a:r>
              <a:rPr lang="en-US" sz="2000" dirty="0" err="1">
                <a:latin typeface="Ericsson Hilda" panose="00000500000000000000" pitchFamily="2" charset="0"/>
              </a:rPr>
              <a:t>ie</a:t>
            </a:r>
            <a:r>
              <a:rPr lang="en-US" sz="2000" dirty="0">
                <a:latin typeface="Ericsson Hilda" panose="00000500000000000000" pitchFamily="2" charset="0"/>
              </a:rPr>
              <a:t>. GERRIT EMAIL IDs) for final commits being made to one or more </a:t>
            </a:r>
            <a:r>
              <a:rPr lang="en-US" sz="2000" dirty="0" err="1">
                <a:latin typeface="Ericsson Hilda" panose="00000500000000000000" pitchFamily="2" charset="0"/>
              </a:rPr>
              <a:t>gerrit</a:t>
            </a:r>
            <a:r>
              <a:rPr lang="en-US" sz="2000" dirty="0">
                <a:latin typeface="Ericsson Hilda" panose="00000500000000000000" pitchFamily="2" charset="0"/>
              </a:rPr>
              <a:t> repositories.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sz="2000" dirty="0">
                <a:latin typeface="Ericsson Hilda" panose="00000500000000000000" pitchFamily="2" charset="0"/>
              </a:rPr>
              <a:t>Dumps CLI – interactive log into a temp-file path  as provided for logging purposes.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sz="2000" dirty="0">
                <a:latin typeface="Ericsson Hilda" panose="00000500000000000000" pitchFamily="2" charset="0"/>
              </a:rPr>
              <a:t>Setup custom commit-message Line for </a:t>
            </a:r>
            <a:r>
              <a:rPr lang="en-US" sz="2000" dirty="0" err="1">
                <a:latin typeface="Ericsson Hilda" panose="00000500000000000000" pitchFamily="2" charset="0"/>
              </a:rPr>
              <a:t>gerrit</a:t>
            </a:r>
            <a:r>
              <a:rPr lang="en-US" sz="2000" dirty="0">
                <a:latin typeface="Ericsson Hilda" panose="00000500000000000000" pitchFamily="2" charset="0"/>
              </a:rPr>
              <a:t> commits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Ericsson Hilda Light" panose="00000400000000000000" pitchFamily="2" charset="0"/>
              </a:rPr>
              <a:t>OTHER FEATURES</a:t>
            </a:r>
          </a:p>
        </p:txBody>
      </p:sp>
    </p:spTree>
    <p:extLst>
      <p:ext uri="{BB962C8B-B14F-4D97-AF65-F5344CB8AC3E}">
        <p14:creationId xmlns:p14="http://schemas.microsoft.com/office/powerpoint/2010/main" val="206636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844675"/>
            <a:ext cx="8353426" cy="4314825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Ericsson Hilda" panose="00000500000000000000" pitchFamily="2" charset="0"/>
              </a:rPr>
              <a:t>We are going to show contents of CLI-dump logging file obtained via  a sample artifacts.csv and, five Charging Gerrit repositories.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Ericsson Hilda" panose="00000500000000000000" pitchFamily="2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Ericsson Hilda" panose="00000500000000000000" pitchFamily="2" charset="0"/>
              </a:rPr>
              <a:t>We are going to add reviewers to our commits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Ericsson Hilda" panose="00000500000000000000" pitchFamily="2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Ericsson Hilda" panose="00000500000000000000" pitchFamily="2" charset="0"/>
              </a:rPr>
              <a:t>We are going to show some featured test-cases.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Ericsson Hilda Light" panose="00000400000000000000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967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4797</TotalTime>
  <Words>423</Words>
  <Application>Microsoft Office PowerPoint</Application>
  <PresentationFormat>Widescreen</PresentationFormat>
  <Paragraphs>76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Ericsson Hilda</vt:lpstr>
      <vt:lpstr>Ericsson Hilda Light</vt:lpstr>
      <vt:lpstr>Office Theme</vt:lpstr>
      <vt:lpstr>LCM AUTOMATION SCRIPT -  CLI / PYTHON2.7</vt:lpstr>
      <vt:lpstr>AGENDA</vt:lpstr>
      <vt:lpstr>PURPOSE</vt:lpstr>
      <vt:lpstr>AFTER SCRIPT DEPLOYMENT - WORKFLOW</vt:lpstr>
      <vt:lpstr>INTERNALS  – WORKFLOW</vt:lpstr>
      <vt:lpstr>DELIVERABLES</vt:lpstr>
      <vt:lpstr>OTHER FEATURES</vt:lpstr>
      <vt:lpstr>OTHER FEATURES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PBI-167 Remove Service logic RPM from Access delivery</dc:title>
  <dc:creator>Sarvesh A</dc:creator>
  <cp:keywords>DemoSuite</cp:keywords>
  <cp:lastModifiedBy>PULKIT GARG A</cp:lastModifiedBy>
  <cp:revision>195</cp:revision>
  <dcterms:created xsi:type="dcterms:W3CDTF">2018-12-11T09:25:06Z</dcterms:created>
  <dcterms:modified xsi:type="dcterms:W3CDTF">2019-04-16T09:00:39Z</dcterms:modified>
</cp:coreProperties>
</file>