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6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7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8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9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10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11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12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13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14.xml" ContentType="application/vnd.openxmlformats-officedocument.presentationml.notesSl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7" r:id="rId4"/>
    <p:sldId id="261" r:id="rId5"/>
    <p:sldId id="263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4" r:id="rId22"/>
    <p:sldId id="265" r:id="rId23"/>
    <p:sldId id="266" r:id="rId24"/>
    <p:sldId id="267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E3F3E-3782-4208-9A89-F40590E1F62B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36CA-43DA-4EC3-AE32-388C991CCB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9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7E29-F131-4A5D-813B-2A612EE842EC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9C45-01DB-4D3B-8B04-0A89B9642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5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7E29-F131-4A5D-813B-2A612EE842EC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9C45-01DB-4D3B-8B04-0A89B9642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7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7E29-F131-4A5D-813B-2A612EE842EC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9C45-01DB-4D3B-8B04-0A89B9642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40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DDBB-E4AA-4677-8792-2A7E7466EE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04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DDBB-E4AA-4677-8792-2A7E7466EE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3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763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1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6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79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991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18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7E29-F131-4A5D-813B-2A612EE842EC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9C45-01DB-4D3B-8B04-0A89B9642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88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118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73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3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7E29-F131-4A5D-813B-2A612EE842EC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9C45-01DB-4D3B-8B04-0A89B9642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8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7E29-F131-4A5D-813B-2A612EE842EC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9C45-01DB-4D3B-8B04-0A89B9642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3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7E29-F131-4A5D-813B-2A612EE842EC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9C45-01DB-4D3B-8B04-0A89B9642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9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7E29-F131-4A5D-813B-2A612EE842EC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9C45-01DB-4D3B-8B04-0A89B9642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0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7E29-F131-4A5D-813B-2A612EE842EC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9C45-01DB-4D3B-8B04-0A89B9642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7E29-F131-4A5D-813B-2A612EE842EC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9C45-01DB-4D3B-8B04-0A89B9642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7E29-F131-4A5D-813B-2A612EE842EC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9C45-01DB-4D3B-8B04-0A89B9642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9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07E29-F131-4A5D-813B-2A612EE842EC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9C45-01DB-4D3B-8B04-0A89B9642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8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5DDBB-E4AA-4677-8792-2A7E7466EE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4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2" Type="http://schemas.openxmlformats.org/officeDocument/2006/relationships/tags" Target="../tags/tag72.xml"/><Relationship Id="rId16" Type="http://schemas.openxmlformats.org/officeDocument/2006/relationships/notesSlide" Target="../notesSlides/notesSlide6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2" Type="http://schemas.openxmlformats.org/officeDocument/2006/relationships/tags" Target="../tags/tag86.xml"/><Relationship Id="rId16" Type="http://schemas.openxmlformats.org/officeDocument/2006/relationships/notesSlide" Target="../notesSlides/notesSlide7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6" Type="http://schemas.openxmlformats.org/officeDocument/2006/relationships/notesSlide" Target="../notesSlides/notesSlide8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2" Type="http://schemas.openxmlformats.org/officeDocument/2006/relationships/tags" Target="../tags/tag114.xml"/><Relationship Id="rId16" Type="http://schemas.openxmlformats.org/officeDocument/2006/relationships/notesSlide" Target="../notesSlides/notesSlide9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tags" Target="../tags/tag139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2" Type="http://schemas.openxmlformats.org/officeDocument/2006/relationships/tags" Target="../tags/tag128.xml"/><Relationship Id="rId16" Type="http://schemas.openxmlformats.org/officeDocument/2006/relationships/notesSlide" Target="../notesSlides/notesSlide10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tags" Target="../tags/tag14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2" Type="http://schemas.openxmlformats.org/officeDocument/2006/relationships/tags" Target="../tags/tag142.xml"/><Relationship Id="rId16" Type="http://schemas.openxmlformats.org/officeDocument/2006/relationships/notesSlide" Target="../notesSlides/notesSlide11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tags" Target="../tags/tag167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2" Type="http://schemas.openxmlformats.org/officeDocument/2006/relationships/tags" Target="../tags/tag156.xml"/><Relationship Id="rId16" Type="http://schemas.openxmlformats.org/officeDocument/2006/relationships/notesSlide" Target="../notesSlides/notesSlide12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5" Type="http://schemas.openxmlformats.org/officeDocument/2006/relationships/tags" Target="../tags/tag159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164.xml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tags" Target="../tags/tag181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2" Type="http://schemas.openxmlformats.org/officeDocument/2006/relationships/tags" Target="../tags/tag170.xml"/><Relationship Id="rId16" Type="http://schemas.openxmlformats.org/officeDocument/2006/relationships/notesSlide" Target="../notesSlides/notesSlide13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5" Type="http://schemas.openxmlformats.org/officeDocument/2006/relationships/tags" Target="../tags/tag173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178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tags" Target="../tags/tag18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tags" Target="../tags/tag195.xml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12" Type="http://schemas.openxmlformats.org/officeDocument/2006/relationships/tags" Target="../tags/tag194.xml"/><Relationship Id="rId2" Type="http://schemas.openxmlformats.org/officeDocument/2006/relationships/tags" Target="../tags/tag184.xml"/><Relationship Id="rId16" Type="http://schemas.openxmlformats.org/officeDocument/2006/relationships/notesSlide" Target="../notesSlides/notesSlide14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tags" Target="../tags/tag193.xml"/><Relationship Id="rId5" Type="http://schemas.openxmlformats.org/officeDocument/2006/relationships/tags" Target="../tags/tag187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192.xml"/><Relationship Id="rId4" Type="http://schemas.openxmlformats.org/officeDocument/2006/relationships/tags" Target="../tags/tag186.xml"/><Relationship Id="rId9" Type="http://schemas.openxmlformats.org/officeDocument/2006/relationships/tags" Target="../tags/tag191.xml"/><Relationship Id="rId14" Type="http://schemas.openxmlformats.org/officeDocument/2006/relationships/tags" Target="../tags/tag19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2" Type="http://schemas.openxmlformats.org/officeDocument/2006/relationships/tags" Target="../tags/tag198.xml"/><Relationship Id="rId16" Type="http://schemas.openxmlformats.org/officeDocument/2006/relationships/notesSlide" Target="../notesSlides/notesSlide15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2" Type="http://schemas.openxmlformats.org/officeDocument/2006/relationships/tags" Target="../tags/tag16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2" Type="http://schemas.openxmlformats.org/officeDocument/2006/relationships/tags" Target="../tags/tag30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2" Type="http://schemas.openxmlformats.org/officeDocument/2006/relationships/tags" Target="../tags/tag44.xml"/><Relationship Id="rId16" Type="http://schemas.openxmlformats.org/officeDocument/2006/relationships/notesSlide" Target="../notesSlides/notesSlide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2" Type="http://schemas.openxmlformats.org/officeDocument/2006/relationships/tags" Target="../tags/tag58.xml"/><Relationship Id="rId16" Type="http://schemas.openxmlformats.org/officeDocument/2006/relationships/notesSlide" Target="../notesSlides/notesSlide5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Bruce Chittenden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762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insert: 16, 32, 4, 67, 105, 43,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deleteMin:</a:t>
            </a:r>
            <a:endParaRPr lang="en-US" dirty="0"/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7536670"/>
              </p:ext>
            </p:extLst>
          </p:nvPr>
        </p:nvGraphicFramePr>
        <p:xfrm>
          <a:off x="2286000" y="2667000"/>
          <a:ext cx="4876800" cy="7924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1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850105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" name="Oval 1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Oval 1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997116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3" name="Oval 1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433011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Oval 1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162926" y="3962400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5" name="AutoShape 19"/>
          <p:cNvCxnSpPr>
            <a:cxnSpLocks noChangeShapeType="1"/>
            <a:stCxn id="14" idx="3"/>
            <a:endCxn id="13" idx="0"/>
          </p:cNvCxnSpPr>
          <p:nvPr>
            <p:custDataLst>
              <p:tags r:id="rId7"/>
            </p:custDataLst>
          </p:nvPr>
        </p:nvCxnSpPr>
        <p:spPr bwMode="auto">
          <a:xfrm flipH="1">
            <a:off x="3693695" y="4251289"/>
            <a:ext cx="545808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14" idx="5"/>
            <a:endCxn id="12" idx="0"/>
          </p:cNvCxnSpPr>
          <p:nvPr>
            <p:custDataLst>
              <p:tags r:id="rId8"/>
            </p:custDataLst>
          </p:nvPr>
        </p:nvCxnSpPr>
        <p:spPr bwMode="auto">
          <a:xfrm>
            <a:off x="4607719" y="4251289"/>
            <a:ext cx="650081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22"/>
          <p:cNvCxnSpPr>
            <a:cxnSpLocks noChangeShapeType="1"/>
            <a:stCxn id="13" idx="3"/>
            <a:endCxn id="11" idx="0"/>
          </p:cNvCxnSpPr>
          <p:nvPr>
            <p:custDataLst>
              <p:tags r:id="rId9"/>
            </p:custDataLst>
          </p:nvPr>
        </p:nvCxnSpPr>
        <p:spPr bwMode="auto">
          <a:xfrm rot="5400000">
            <a:off x="3250593" y="4914375"/>
            <a:ext cx="316863" cy="200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3"/>
          <p:cNvCxnSpPr>
            <a:cxnSpLocks noChangeShapeType="1"/>
            <a:stCxn id="13" idx="5"/>
            <a:endCxn id="10" idx="0"/>
          </p:cNvCxnSpPr>
          <p:nvPr>
            <p:custDataLst>
              <p:tags r:id="rId10"/>
            </p:custDataLst>
          </p:nvPr>
        </p:nvCxnSpPr>
        <p:spPr bwMode="auto">
          <a:xfrm rot="16200000" flipH="1">
            <a:off x="3835976" y="4898333"/>
            <a:ext cx="316863" cy="2327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Oval 28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6482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5" name="AutoShape 29"/>
          <p:cNvCxnSpPr>
            <a:cxnSpLocks noChangeShapeType="1"/>
            <a:stCxn id="12" idx="3"/>
            <a:endCxn id="24" idx="0"/>
          </p:cNvCxnSpPr>
          <p:nvPr>
            <p:custDataLst>
              <p:tags r:id="rId12"/>
            </p:custDataLst>
          </p:nvPr>
        </p:nvCxnSpPr>
        <p:spPr bwMode="auto">
          <a:xfrm rot="5400000">
            <a:off x="4832746" y="4932423"/>
            <a:ext cx="316863" cy="16458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4864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7" name="AutoShape 23"/>
          <p:cNvCxnSpPr>
            <a:cxnSpLocks noChangeShapeType="1"/>
            <a:stCxn id="12" idx="5"/>
            <a:endCxn id="26" idx="0"/>
          </p:cNvCxnSpPr>
          <p:nvPr>
            <p:custDataLst>
              <p:tags r:id="rId14"/>
            </p:custDataLst>
          </p:nvPr>
        </p:nvCxnSpPr>
        <p:spPr bwMode="auto">
          <a:xfrm rot="16200000" flipH="1">
            <a:off x="5436176" y="4862238"/>
            <a:ext cx="316863" cy="30495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 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6400" y="5181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82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0000" y="51478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242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DDBB-E4AA-4677-8792-2A7E7466EE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9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762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insert: 16, 32, 4, 67, 105, 43,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deleteMin:</a:t>
            </a:r>
            <a:endParaRPr lang="en-US" dirty="0"/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0713373"/>
              </p:ext>
            </p:extLst>
          </p:nvPr>
        </p:nvGraphicFramePr>
        <p:xfrm>
          <a:off x="2286000" y="2667000"/>
          <a:ext cx="4876800" cy="7924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1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850105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" name="Oval 1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Oval 1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997116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3" name="Oval 1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433011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Oval 1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162926" y="3962400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5" name="AutoShape 19"/>
          <p:cNvCxnSpPr>
            <a:cxnSpLocks noChangeShapeType="1"/>
            <a:stCxn id="14" idx="3"/>
            <a:endCxn id="13" idx="0"/>
          </p:cNvCxnSpPr>
          <p:nvPr>
            <p:custDataLst>
              <p:tags r:id="rId7"/>
            </p:custDataLst>
          </p:nvPr>
        </p:nvCxnSpPr>
        <p:spPr bwMode="auto">
          <a:xfrm flipH="1">
            <a:off x="3693695" y="4251289"/>
            <a:ext cx="545808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14" idx="5"/>
            <a:endCxn id="12" idx="0"/>
          </p:cNvCxnSpPr>
          <p:nvPr>
            <p:custDataLst>
              <p:tags r:id="rId8"/>
            </p:custDataLst>
          </p:nvPr>
        </p:nvCxnSpPr>
        <p:spPr bwMode="auto">
          <a:xfrm>
            <a:off x="4607719" y="4251289"/>
            <a:ext cx="650081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22"/>
          <p:cNvCxnSpPr>
            <a:cxnSpLocks noChangeShapeType="1"/>
            <a:stCxn id="13" idx="3"/>
            <a:endCxn id="11" idx="0"/>
          </p:cNvCxnSpPr>
          <p:nvPr>
            <p:custDataLst>
              <p:tags r:id="rId9"/>
            </p:custDataLst>
          </p:nvPr>
        </p:nvCxnSpPr>
        <p:spPr bwMode="auto">
          <a:xfrm rot="5400000">
            <a:off x="3250593" y="4914375"/>
            <a:ext cx="316863" cy="200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3"/>
          <p:cNvCxnSpPr>
            <a:cxnSpLocks noChangeShapeType="1"/>
            <a:stCxn id="13" idx="5"/>
            <a:endCxn id="10" idx="0"/>
          </p:cNvCxnSpPr>
          <p:nvPr>
            <p:custDataLst>
              <p:tags r:id="rId10"/>
            </p:custDataLst>
          </p:nvPr>
        </p:nvCxnSpPr>
        <p:spPr bwMode="auto">
          <a:xfrm rot="16200000" flipH="1">
            <a:off x="3835976" y="4898333"/>
            <a:ext cx="316863" cy="2327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Oval 28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6482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5" name="AutoShape 29"/>
          <p:cNvCxnSpPr>
            <a:cxnSpLocks noChangeShapeType="1"/>
            <a:stCxn id="12" idx="3"/>
            <a:endCxn id="24" idx="0"/>
          </p:cNvCxnSpPr>
          <p:nvPr>
            <p:custDataLst>
              <p:tags r:id="rId12"/>
            </p:custDataLst>
          </p:nvPr>
        </p:nvCxnSpPr>
        <p:spPr bwMode="auto">
          <a:xfrm rot="5400000">
            <a:off x="4832746" y="4932423"/>
            <a:ext cx="316863" cy="16458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4864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7" name="AutoShape 23"/>
          <p:cNvCxnSpPr>
            <a:cxnSpLocks noChangeShapeType="1"/>
            <a:stCxn id="12" idx="5"/>
            <a:endCxn id="26" idx="0"/>
          </p:cNvCxnSpPr>
          <p:nvPr>
            <p:custDataLst>
              <p:tags r:id="rId14"/>
            </p:custDataLst>
          </p:nvPr>
        </p:nvCxnSpPr>
        <p:spPr bwMode="auto">
          <a:xfrm rot="16200000" flipH="1">
            <a:off x="5436176" y="4862238"/>
            <a:ext cx="316863" cy="30495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 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6400" y="5181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244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0" y="51478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242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DDBB-E4AA-4677-8792-2A7E7466EE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09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762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insert: 16, 32, 4, 67, 105, 43,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deleteMin:</a:t>
            </a:r>
            <a:endParaRPr lang="en-US" dirty="0"/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585032"/>
              </p:ext>
            </p:extLst>
          </p:nvPr>
        </p:nvGraphicFramePr>
        <p:xfrm>
          <a:off x="2286000" y="2667000"/>
          <a:ext cx="4876800" cy="7924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1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850105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" name="Oval 1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Oval 1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997116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3" name="Oval 1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433011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Oval 1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162926" y="3962400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5" name="AutoShape 19"/>
          <p:cNvCxnSpPr>
            <a:cxnSpLocks noChangeShapeType="1"/>
            <a:stCxn id="14" idx="3"/>
            <a:endCxn id="13" idx="0"/>
          </p:cNvCxnSpPr>
          <p:nvPr>
            <p:custDataLst>
              <p:tags r:id="rId7"/>
            </p:custDataLst>
          </p:nvPr>
        </p:nvCxnSpPr>
        <p:spPr bwMode="auto">
          <a:xfrm flipH="1">
            <a:off x="3693695" y="4251289"/>
            <a:ext cx="545808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14" idx="5"/>
            <a:endCxn id="12" idx="0"/>
          </p:cNvCxnSpPr>
          <p:nvPr>
            <p:custDataLst>
              <p:tags r:id="rId8"/>
            </p:custDataLst>
          </p:nvPr>
        </p:nvCxnSpPr>
        <p:spPr bwMode="auto">
          <a:xfrm>
            <a:off x="4607719" y="4251289"/>
            <a:ext cx="650081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22"/>
          <p:cNvCxnSpPr>
            <a:cxnSpLocks noChangeShapeType="1"/>
            <a:stCxn id="13" idx="3"/>
            <a:endCxn id="11" idx="0"/>
          </p:cNvCxnSpPr>
          <p:nvPr>
            <p:custDataLst>
              <p:tags r:id="rId9"/>
            </p:custDataLst>
          </p:nvPr>
        </p:nvCxnSpPr>
        <p:spPr bwMode="auto">
          <a:xfrm rot="5400000">
            <a:off x="3250593" y="4914375"/>
            <a:ext cx="316863" cy="200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3"/>
          <p:cNvCxnSpPr>
            <a:cxnSpLocks noChangeShapeType="1"/>
            <a:stCxn id="13" idx="5"/>
            <a:endCxn id="10" idx="0"/>
          </p:cNvCxnSpPr>
          <p:nvPr>
            <p:custDataLst>
              <p:tags r:id="rId10"/>
            </p:custDataLst>
          </p:nvPr>
        </p:nvCxnSpPr>
        <p:spPr bwMode="auto">
          <a:xfrm rot="16200000" flipH="1">
            <a:off x="3835976" y="4898333"/>
            <a:ext cx="316863" cy="2327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Oval 28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6482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5" name="AutoShape 29"/>
          <p:cNvCxnSpPr>
            <a:cxnSpLocks noChangeShapeType="1"/>
            <a:stCxn id="12" idx="3"/>
            <a:endCxn id="24" idx="0"/>
          </p:cNvCxnSpPr>
          <p:nvPr>
            <p:custDataLst>
              <p:tags r:id="rId12"/>
            </p:custDataLst>
          </p:nvPr>
        </p:nvCxnSpPr>
        <p:spPr bwMode="auto">
          <a:xfrm rot="5400000">
            <a:off x="4832746" y="4932423"/>
            <a:ext cx="316863" cy="16458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4864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7" name="AutoShape 23"/>
          <p:cNvCxnSpPr>
            <a:cxnSpLocks noChangeShapeType="1"/>
            <a:stCxn id="12" idx="5"/>
            <a:endCxn id="26" idx="0"/>
          </p:cNvCxnSpPr>
          <p:nvPr>
            <p:custDataLst>
              <p:tags r:id="rId14"/>
            </p:custDataLst>
          </p:nvPr>
        </p:nvCxnSpPr>
        <p:spPr bwMode="auto">
          <a:xfrm rot="16200000" flipH="1">
            <a:off x="5436176" y="4862238"/>
            <a:ext cx="316863" cy="30495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 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64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244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0" y="51478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242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DDBB-E4AA-4677-8792-2A7E7466EE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92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762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insert: 16, 32, 4, 67, 105, 43,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deleteMin: 2</a:t>
            </a:r>
            <a:endParaRPr lang="en-US" dirty="0"/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1264701"/>
              </p:ext>
            </p:extLst>
          </p:nvPr>
        </p:nvGraphicFramePr>
        <p:xfrm>
          <a:off x="2286000" y="2667000"/>
          <a:ext cx="4876800" cy="7924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1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850105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" name="Oval 1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Oval 1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997116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3" name="Oval 1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433011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Oval 1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162926" y="3962400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5" name="AutoShape 19"/>
          <p:cNvCxnSpPr>
            <a:cxnSpLocks noChangeShapeType="1"/>
            <a:stCxn id="14" idx="3"/>
            <a:endCxn id="13" idx="0"/>
          </p:cNvCxnSpPr>
          <p:nvPr>
            <p:custDataLst>
              <p:tags r:id="rId7"/>
            </p:custDataLst>
          </p:nvPr>
        </p:nvCxnSpPr>
        <p:spPr bwMode="auto">
          <a:xfrm flipH="1">
            <a:off x="3693695" y="4251289"/>
            <a:ext cx="545808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14" idx="5"/>
            <a:endCxn id="12" idx="0"/>
          </p:cNvCxnSpPr>
          <p:nvPr>
            <p:custDataLst>
              <p:tags r:id="rId8"/>
            </p:custDataLst>
          </p:nvPr>
        </p:nvCxnSpPr>
        <p:spPr bwMode="auto">
          <a:xfrm>
            <a:off x="4607719" y="4251289"/>
            <a:ext cx="650081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22"/>
          <p:cNvCxnSpPr>
            <a:cxnSpLocks noChangeShapeType="1"/>
            <a:stCxn id="13" idx="3"/>
            <a:endCxn id="11" idx="0"/>
          </p:cNvCxnSpPr>
          <p:nvPr>
            <p:custDataLst>
              <p:tags r:id="rId9"/>
            </p:custDataLst>
          </p:nvPr>
        </p:nvCxnSpPr>
        <p:spPr bwMode="auto">
          <a:xfrm rot="5400000">
            <a:off x="3250593" y="4914375"/>
            <a:ext cx="316863" cy="200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3"/>
          <p:cNvCxnSpPr>
            <a:cxnSpLocks noChangeShapeType="1"/>
            <a:stCxn id="13" idx="5"/>
            <a:endCxn id="10" idx="0"/>
          </p:cNvCxnSpPr>
          <p:nvPr>
            <p:custDataLst>
              <p:tags r:id="rId10"/>
            </p:custDataLst>
          </p:nvPr>
        </p:nvCxnSpPr>
        <p:spPr bwMode="auto">
          <a:xfrm rot="16200000" flipH="1">
            <a:off x="3835976" y="4898333"/>
            <a:ext cx="316863" cy="2327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Oval 28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6482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5" name="AutoShape 29"/>
          <p:cNvCxnSpPr>
            <a:cxnSpLocks noChangeShapeType="1"/>
            <a:stCxn id="12" idx="3"/>
            <a:endCxn id="24" idx="0"/>
          </p:cNvCxnSpPr>
          <p:nvPr>
            <p:custDataLst>
              <p:tags r:id="rId12"/>
            </p:custDataLst>
          </p:nvPr>
        </p:nvCxnSpPr>
        <p:spPr bwMode="auto">
          <a:xfrm rot="5400000">
            <a:off x="4832746" y="4932423"/>
            <a:ext cx="316863" cy="16458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4864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7" name="AutoShape 23"/>
          <p:cNvCxnSpPr>
            <a:cxnSpLocks noChangeShapeType="1"/>
            <a:stCxn id="12" idx="5"/>
            <a:endCxn id="26" idx="0"/>
          </p:cNvCxnSpPr>
          <p:nvPr>
            <p:custDataLst>
              <p:tags r:id="rId14"/>
            </p:custDataLst>
          </p:nvPr>
        </p:nvCxnSpPr>
        <p:spPr bwMode="auto">
          <a:xfrm rot="16200000" flipH="1">
            <a:off x="5436176" y="4862238"/>
            <a:ext cx="316863" cy="30495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 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 16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244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0" y="51478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242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DDBB-E4AA-4677-8792-2A7E7466EE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762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insert: 16, 32, 4, 67, 105, 43,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deleteMin: 2, 4</a:t>
            </a:r>
            <a:endParaRPr lang="en-US" dirty="0"/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42214512"/>
              </p:ext>
            </p:extLst>
          </p:nvPr>
        </p:nvGraphicFramePr>
        <p:xfrm>
          <a:off x="2286000" y="2667000"/>
          <a:ext cx="4876800" cy="7924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1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850105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" name="Oval 1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Oval 1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997116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3" name="Oval 1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433011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Oval 1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162926" y="3962400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5" name="AutoShape 19"/>
          <p:cNvCxnSpPr>
            <a:cxnSpLocks noChangeShapeType="1"/>
            <a:stCxn id="14" idx="3"/>
            <a:endCxn id="13" idx="0"/>
          </p:cNvCxnSpPr>
          <p:nvPr>
            <p:custDataLst>
              <p:tags r:id="rId7"/>
            </p:custDataLst>
          </p:nvPr>
        </p:nvCxnSpPr>
        <p:spPr bwMode="auto">
          <a:xfrm flipH="1">
            <a:off x="3693695" y="4251289"/>
            <a:ext cx="545808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14" idx="5"/>
            <a:endCxn id="12" idx="0"/>
          </p:cNvCxnSpPr>
          <p:nvPr>
            <p:custDataLst>
              <p:tags r:id="rId8"/>
            </p:custDataLst>
          </p:nvPr>
        </p:nvCxnSpPr>
        <p:spPr bwMode="auto">
          <a:xfrm>
            <a:off x="4607719" y="4251289"/>
            <a:ext cx="650081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22"/>
          <p:cNvCxnSpPr>
            <a:cxnSpLocks noChangeShapeType="1"/>
            <a:stCxn id="13" idx="3"/>
            <a:endCxn id="11" idx="0"/>
          </p:cNvCxnSpPr>
          <p:nvPr>
            <p:custDataLst>
              <p:tags r:id="rId9"/>
            </p:custDataLst>
          </p:nvPr>
        </p:nvCxnSpPr>
        <p:spPr bwMode="auto">
          <a:xfrm rot="5400000">
            <a:off x="3250593" y="4914375"/>
            <a:ext cx="316863" cy="200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3"/>
          <p:cNvCxnSpPr>
            <a:cxnSpLocks noChangeShapeType="1"/>
            <a:stCxn id="13" idx="5"/>
            <a:endCxn id="10" idx="0"/>
          </p:cNvCxnSpPr>
          <p:nvPr>
            <p:custDataLst>
              <p:tags r:id="rId10"/>
            </p:custDataLst>
          </p:nvPr>
        </p:nvCxnSpPr>
        <p:spPr bwMode="auto">
          <a:xfrm rot="16200000" flipH="1">
            <a:off x="3835976" y="4898333"/>
            <a:ext cx="316863" cy="2327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Oval 28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6482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5" name="AutoShape 29"/>
          <p:cNvCxnSpPr>
            <a:cxnSpLocks noChangeShapeType="1"/>
            <a:stCxn id="12" idx="3"/>
            <a:endCxn id="24" idx="0"/>
          </p:cNvCxnSpPr>
          <p:nvPr>
            <p:custDataLst>
              <p:tags r:id="rId12"/>
            </p:custDataLst>
          </p:nvPr>
        </p:nvCxnSpPr>
        <p:spPr bwMode="auto">
          <a:xfrm rot="5400000">
            <a:off x="4832746" y="4932423"/>
            <a:ext cx="316863" cy="16458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4864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7" name="AutoShape 23"/>
          <p:cNvCxnSpPr>
            <a:cxnSpLocks noChangeShapeType="1"/>
            <a:stCxn id="12" idx="5"/>
            <a:endCxn id="26" idx="0"/>
          </p:cNvCxnSpPr>
          <p:nvPr>
            <p:custDataLst>
              <p:tags r:id="rId14"/>
            </p:custDataLst>
          </p:nvPr>
        </p:nvCxnSpPr>
        <p:spPr bwMode="auto">
          <a:xfrm rot="16200000" flipH="1">
            <a:off x="5436176" y="4862238"/>
            <a:ext cx="316863" cy="30495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 16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 43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0" y="51478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105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242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DDBB-E4AA-4677-8792-2A7E7466EE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5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762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insert: 16, 32, 4, 67, 105, 43,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deleteMin: 2, 4, 16</a:t>
            </a:r>
            <a:endParaRPr lang="en-US" dirty="0"/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924108"/>
              </p:ext>
            </p:extLst>
          </p:nvPr>
        </p:nvGraphicFramePr>
        <p:xfrm>
          <a:off x="2286000" y="2667000"/>
          <a:ext cx="4876800" cy="7924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1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850105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" name="Oval 1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Oval 1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997116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3" name="Oval 1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433011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Oval 1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162926" y="3962400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5" name="AutoShape 19"/>
          <p:cNvCxnSpPr>
            <a:cxnSpLocks noChangeShapeType="1"/>
            <a:stCxn id="14" idx="3"/>
            <a:endCxn id="13" idx="0"/>
          </p:cNvCxnSpPr>
          <p:nvPr>
            <p:custDataLst>
              <p:tags r:id="rId7"/>
            </p:custDataLst>
          </p:nvPr>
        </p:nvCxnSpPr>
        <p:spPr bwMode="auto">
          <a:xfrm flipH="1">
            <a:off x="3693695" y="4251289"/>
            <a:ext cx="545808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14" idx="5"/>
            <a:endCxn id="12" idx="0"/>
          </p:cNvCxnSpPr>
          <p:nvPr>
            <p:custDataLst>
              <p:tags r:id="rId8"/>
            </p:custDataLst>
          </p:nvPr>
        </p:nvCxnSpPr>
        <p:spPr bwMode="auto">
          <a:xfrm>
            <a:off x="4607719" y="4251289"/>
            <a:ext cx="650081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22"/>
          <p:cNvCxnSpPr>
            <a:cxnSpLocks noChangeShapeType="1"/>
            <a:stCxn id="13" idx="3"/>
            <a:endCxn id="11" idx="0"/>
          </p:cNvCxnSpPr>
          <p:nvPr>
            <p:custDataLst>
              <p:tags r:id="rId9"/>
            </p:custDataLst>
          </p:nvPr>
        </p:nvCxnSpPr>
        <p:spPr bwMode="auto">
          <a:xfrm rot="5400000">
            <a:off x="3250593" y="4914375"/>
            <a:ext cx="316863" cy="200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3"/>
          <p:cNvCxnSpPr>
            <a:cxnSpLocks noChangeShapeType="1"/>
            <a:stCxn id="13" idx="5"/>
            <a:endCxn id="10" idx="0"/>
          </p:cNvCxnSpPr>
          <p:nvPr>
            <p:custDataLst>
              <p:tags r:id="rId10"/>
            </p:custDataLst>
          </p:nvPr>
        </p:nvCxnSpPr>
        <p:spPr bwMode="auto">
          <a:xfrm rot="16200000" flipH="1">
            <a:off x="3835976" y="4898333"/>
            <a:ext cx="316863" cy="2327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Oval 28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6482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5" name="AutoShape 29"/>
          <p:cNvCxnSpPr>
            <a:cxnSpLocks noChangeShapeType="1"/>
            <a:stCxn id="12" idx="3"/>
            <a:endCxn id="24" idx="0"/>
          </p:cNvCxnSpPr>
          <p:nvPr>
            <p:custDataLst>
              <p:tags r:id="rId12"/>
            </p:custDataLst>
          </p:nvPr>
        </p:nvCxnSpPr>
        <p:spPr bwMode="auto">
          <a:xfrm rot="5400000">
            <a:off x="4832746" y="4932423"/>
            <a:ext cx="316863" cy="16458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4864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7" name="AutoShape 23"/>
          <p:cNvCxnSpPr>
            <a:cxnSpLocks noChangeShapeType="1"/>
            <a:stCxn id="12" idx="5"/>
            <a:endCxn id="26" idx="0"/>
          </p:cNvCxnSpPr>
          <p:nvPr>
            <p:custDataLst>
              <p:tags r:id="rId14"/>
            </p:custDataLst>
          </p:nvPr>
        </p:nvCxnSpPr>
        <p:spPr bwMode="auto">
          <a:xfrm rot="16200000" flipH="1">
            <a:off x="5436176" y="4862238"/>
            <a:ext cx="316863" cy="30495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 32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67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 43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0" y="51478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DDBB-E4AA-4677-8792-2A7E7466EE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1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762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insert: 16, 32, 4, 67, 105, 43,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deleteMin: 2, 4, 16, 32</a:t>
            </a:r>
            <a:endParaRPr lang="en-US" dirty="0"/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1129169"/>
              </p:ext>
            </p:extLst>
          </p:nvPr>
        </p:nvGraphicFramePr>
        <p:xfrm>
          <a:off x="2286000" y="2667000"/>
          <a:ext cx="4876800" cy="7924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1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850105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" name="Oval 1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Oval 1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997116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3" name="Oval 1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433011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Oval 1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162926" y="3962400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5" name="AutoShape 19"/>
          <p:cNvCxnSpPr>
            <a:cxnSpLocks noChangeShapeType="1"/>
            <a:stCxn id="14" idx="3"/>
            <a:endCxn id="13" idx="0"/>
          </p:cNvCxnSpPr>
          <p:nvPr>
            <p:custDataLst>
              <p:tags r:id="rId7"/>
            </p:custDataLst>
          </p:nvPr>
        </p:nvCxnSpPr>
        <p:spPr bwMode="auto">
          <a:xfrm flipH="1">
            <a:off x="3693695" y="4251289"/>
            <a:ext cx="545808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14" idx="5"/>
            <a:endCxn id="12" idx="0"/>
          </p:cNvCxnSpPr>
          <p:nvPr>
            <p:custDataLst>
              <p:tags r:id="rId8"/>
            </p:custDataLst>
          </p:nvPr>
        </p:nvCxnSpPr>
        <p:spPr bwMode="auto">
          <a:xfrm>
            <a:off x="4607719" y="4251289"/>
            <a:ext cx="650081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22"/>
          <p:cNvCxnSpPr>
            <a:cxnSpLocks noChangeShapeType="1"/>
            <a:stCxn id="13" idx="3"/>
            <a:endCxn id="11" idx="0"/>
          </p:cNvCxnSpPr>
          <p:nvPr>
            <p:custDataLst>
              <p:tags r:id="rId9"/>
            </p:custDataLst>
          </p:nvPr>
        </p:nvCxnSpPr>
        <p:spPr bwMode="auto">
          <a:xfrm rot="5400000">
            <a:off x="3250593" y="4914375"/>
            <a:ext cx="316863" cy="200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3"/>
          <p:cNvCxnSpPr>
            <a:cxnSpLocks noChangeShapeType="1"/>
            <a:stCxn id="13" idx="5"/>
            <a:endCxn id="10" idx="0"/>
          </p:cNvCxnSpPr>
          <p:nvPr>
            <p:custDataLst>
              <p:tags r:id="rId10"/>
            </p:custDataLst>
          </p:nvPr>
        </p:nvCxnSpPr>
        <p:spPr bwMode="auto">
          <a:xfrm rot="16200000" flipH="1">
            <a:off x="3835976" y="4898333"/>
            <a:ext cx="316863" cy="2327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Oval 28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6482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5" name="AutoShape 29"/>
          <p:cNvCxnSpPr>
            <a:cxnSpLocks noChangeShapeType="1"/>
            <a:stCxn id="12" idx="3"/>
            <a:endCxn id="24" idx="0"/>
          </p:cNvCxnSpPr>
          <p:nvPr>
            <p:custDataLst>
              <p:tags r:id="rId12"/>
            </p:custDataLst>
          </p:nvPr>
        </p:nvCxnSpPr>
        <p:spPr bwMode="auto">
          <a:xfrm rot="5400000">
            <a:off x="4832746" y="4932423"/>
            <a:ext cx="316863" cy="16458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4864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7" name="AutoShape 23"/>
          <p:cNvCxnSpPr>
            <a:cxnSpLocks noChangeShapeType="1"/>
            <a:stCxn id="12" idx="5"/>
            <a:endCxn id="26" idx="0"/>
          </p:cNvCxnSpPr>
          <p:nvPr>
            <p:custDataLst>
              <p:tags r:id="rId14"/>
            </p:custDataLst>
          </p:nvPr>
        </p:nvCxnSpPr>
        <p:spPr bwMode="auto">
          <a:xfrm rot="16200000" flipH="1">
            <a:off x="5436176" y="4862238"/>
            <a:ext cx="316863" cy="30495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 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67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199" y="4572000"/>
            <a:ext cx="56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DDBB-E4AA-4677-8792-2A7E7466EE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7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762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insert: 16, 32, 4, 67, 105, 43,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deleteMin: 2, 4, 16, 32, 43</a:t>
            </a:r>
            <a:endParaRPr lang="en-US" dirty="0"/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75073267"/>
              </p:ext>
            </p:extLst>
          </p:nvPr>
        </p:nvGraphicFramePr>
        <p:xfrm>
          <a:off x="2286000" y="2667000"/>
          <a:ext cx="4876800" cy="7924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1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850105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" name="Oval 1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Oval 1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997116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3" name="Oval 1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433011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Oval 1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162926" y="3962400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5" name="AutoShape 19"/>
          <p:cNvCxnSpPr>
            <a:cxnSpLocks noChangeShapeType="1"/>
            <a:stCxn id="14" idx="3"/>
            <a:endCxn id="13" idx="0"/>
          </p:cNvCxnSpPr>
          <p:nvPr>
            <p:custDataLst>
              <p:tags r:id="rId7"/>
            </p:custDataLst>
          </p:nvPr>
        </p:nvCxnSpPr>
        <p:spPr bwMode="auto">
          <a:xfrm flipH="1">
            <a:off x="3693695" y="4251289"/>
            <a:ext cx="545808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14" idx="5"/>
            <a:endCxn id="12" idx="0"/>
          </p:cNvCxnSpPr>
          <p:nvPr>
            <p:custDataLst>
              <p:tags r:id="rId8"/>
            </p:custDataLst>
          </p:nvPr>
        </p:nvCxnSpPr>
        <p:spPr bwMode="auto">
          <a:xfrm>
            <a:off x="4607719" y="4251289"/>
            <a:ext cx="650081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22"/>
          <p:cNvCxnSpPr>
            <a:cxnSpLocks noChangeShapeType="1"/>
            <a:stCxn id="13" idx="3"/>
            <a:endCxn id="11" idx="0"/>
          </p:cNvCxnSpPr>
          <p:nvPr>
            <p:custDataLst>
              <p:tags r:id="rId9"/>
            </p:custDataLst>
          </p:nvPr>
        </p:nvCxnSpPr>
        <p:spPr bwMode="auto">
          <a:xfrm rot="5400000">
            <a:off x="3250593" y="4914375"/>
            <a:ext cx="316863" cy="200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3"/>
          <p:cNvCxnSpPr>
            <a:cxnSpLocks noChangeShapeType="1"/>
            <a:stCxn id="13" idx="5"/>
            <a:endCxn id="10" idx="0"/>
          </p:cNvCxnSpPr>
          <p:nvPr>
            <p:custDataLst>
              <p:tags r:id="rId10"/>
            </p:custDataLst>
          </p:nvPr>
        </p:nvCxnSpPr>
        <p:spPr bwMode="auto">
          <a:xfrm rot="16200000" flipH="1">
            <a:off x="3835976" y="4898333"/>
            <a:ext cx="316863" cy="2327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Oval 28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6482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5" name="AutoShape 29"/>
          <p:cNvCxnSpPr>
            <a:cxnSpLocks noChangeShapeType="1"/>
            <a:stCxn id="12" idx="3"/>
            <a:endCxn id="24" idx="0"/>
          </p:cNvCxnSpPr>
          <p:nvPr>
            <p:custDataLst>
              <p:tags r:id="rId12"/>
            </p:custDataLst>
          </p:nvPr>
        </p:nvCxnSpPr>
        <p:spPr bwMode="auto">
          <a:xfrm rot="5400000">
            <a:off x="4832746" y="4932423"/>
            <a:ext cx="316863" cy="16458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4864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7" name="AutoShape 23"/>
          <p:cNvCxnSpPr>
            <a:cxnSpLocks noChangeShapeType="1"/>
            <a:stCxn id="12" idx="5"/>
            <a:endCxn id="26" idx="0"/>
          </p:cNvCxnSpPr>
          <p:nvPr>
            <p:custDataLst>
              <p:tags r:id="rId14"/>
            </p:custDataLst>
          </p:nvPr>
        </p:nvCxnSpPr>
        <p:spPr bwMode="auto">
          <a:xfrm rot="16200000" flipH="1">
            <a:off x="5436176" y="4862238"/>
            <a:ext cx="316863" cy="30495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 67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33011" y="4572000"/>
            <a:ext cx="561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DDBB-E4AA-4677-8792-2A7E7466EE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51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762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insert: 16, 32, 4, 67, 105, 43,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deleteMin: 2, 4, 16, 32, 43, 67</a:t>
            </a:r>
            <a:endParaRPr lang="en-US" dirty="0"/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91056978"/>
              </p:ext>
            </p:extLst>
          </p:nvPr>
        </p:nvGraphicFramePr>
        <p:xfrm>
          <a:off x="2286000" y="2667000"/>
          <a:ext cx="4876800" cy="7924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1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850105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" name="Oval 1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Oval 1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997116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3" name="Oval 1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433011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Oval 1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162926" y="3962400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5" name="AutoShape 19"/>
          <p:cNvCxnSpPr>
            <a:cxnSpLocks noChangeShapeType="1"/>
            <a:stCxn id="14" idx="3"/>
            <a:endCxn id="13" idx="0"/>
          </p:cNvCxnSpPr>
          <p:nvPr>
            <p:custDataLst>
              <p:tags r:id="rId7"/>
            </p:custDataLst>
          </p:nvPr>
        </p:nvCxnSpPr>
        <p:spPr bwMode="auto">
          <a:xfrm flipH="1">
            <a:off x="3693695" y="4251289"/>
            <a:ext cx="545808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14" idx="5"/>
            <a:endCxn id="12" idx="0"/>
          </p:cNvCxnSpPr>
          <p:nvPr>
            <p:custDataLst>
              <p:tags r:id="rId8"/>
            </p:custDataLst>
          </p:nvPr>
        </p:nvCxnSpPr>
        <p:spPr bwMode="auto">
          <a:xfrm>
            <a:off x="4607719" y="4251289"/>
            <a:ext cx="650081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22"/>
          <p:cNvCxnSpPr>
            <a:cxnSpLocks noChangeShapeType="1"/>
            <a:stCxn id="13" idx="3"/>
            <a:endCxn id="11" idx="0"/>
          </p:cNvCxnSpPr>
          <p:nvPr>
            <p:custDataLst>
              <p:tags r:id="rId9"/>
            </p:custDataLst>
          </p:nvPr>
        </p:nvCxnSpPr>
        <p:spPr bwMode="auto">
          <a:xfrm rot="5400000">
            <a:off x="3250593" y="4914375"/>
            <a:ext cx="316863" cy="200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3"/>
          <p:cNvCxnSpPr>
            <a:cxnSpLocks noChangeShapeType="1"/>
            <a:stCxn id="13" idx="5"/>
            <a:endCxn id="10" idx="0"/>
          </p:cNvCxnSpPr>
          <p:nvPr>
            <p:custDataLst>
              <p:tags r:id="rId10"/>
            </p:custDataLst>
          </p:nvPr>
        </p:nvCxnSpPr>
        <p:spPr bwMode="auto">
          <a:xfrm rot="16200000" flipH="1">
            <a:off x="3835976" y="4898333"/>
            <a:ext cx="316863" cy="2327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Oval 28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6482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5" name="AutoShape 29"/>
          <p:cNvCxnSpPr>
            <a:cxnSpLocks noChangeShapeType="1"/>
            <a:stCxn id="12" idx="3"/>
            <a:endCxn id="24" idx="0"/>
          </p:cNvCxnSpPr>
          <p:nvPr>
            <p:custDataLst>
              <p:tags r:id="rId12"/>
            </p:custDataLst>
          </p:nvPr>
        </p:nvCxnSpPr>
        <p:spPr bwMode="auto">
          <a:xfrm rot="5400000">
            <a:off x="4832746" y="4932423"/>
            <a:ext cx="316863" cy="16458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4864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7" name="AutoShape 23"/>
          <p:cNvCxnSpPr>
            <a:cxnSpLocks noChangeShapeType="1"/>
            <a:stCxn id="12" idx="5"/>
            <a:endCxn id="26" idx="0"/>
          </p:cNvCxnSpPr>
          <p:nvPr>
            <p:custDataLst>
              <p:tags r:id="rId14"/>
            </p:custDataLst>
          </p:nvPr>
        </p:nvCxnSpPr>
        <p:spPr bwMode="auto">
          <a:xfrm rot="16200000" flipH="1">
            <a:off x="5436176" y="4862238"/>
            <a:ext cx="316863" cy="30495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50895" y="3928646"/>
            <a:ext cx="573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 105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DDBB-E4AA-4677-8792-2A7E7466EE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86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762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insert: 16, 32, 4, 67, 105, 43,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deleteMin: 2, 4, 16, 32, 43, 67, 105</a:t>
            </a:r>
            <a:endParaRPr lang="en-US" dirty="0"/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1771072"/>
              </p:ext>
            </p:extLst>
          </p:nvPr>
        </p:nvGraphicFramePr>
        <p:xfrm>
          <a:off x="2286000" y="2667000"/>
          <a:ext cx="4876800" cy="7924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1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850105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" name="Oval 1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Oval 1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997116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3" name="Oval 1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433011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Oval 1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162926" y="3962400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5" name="AutoShape 19"/>
          <p:cNvCxnSpPr>
            <a:cxnSpLocks noChangeShapeType="1"/>
            <a:stCxn id="14" idx="3"/>
            <a:endCxn id="13" idx="0"/>
          </p:cNvCxnSpPr>
          <p:nvPr>
            <p:custDataLst>
              <p:tags r:id="rId7"/>
            </p:custDataLst>
          </p:nvPr>
        </p:nvCxnSpPr>
        <p:spPr bwMode="auto">
          <a:xfrm flipH="1">
            <a:off x="3693695" y="4251289"/>
            <a:ext cx="545808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14" idx="5"/>
            <a:endCxn id="12" idx="0"/>
          </p:cNvCxnSpPr>
          <p:nvPr>
            <p:custDataLst>
              <p:tags r:id="rId8"/>
            </p:custDataLst>
          </p:nvPr>
        </p:nvCxnSpPr>
        <p:spPr bwMode="auto">
          <a:xfrm>
            <a:off x="4607719" y="4251289"/>
            <a:ext cx="650081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22"/>
          <p:cNvCxnSpPr>
            <a:cxnSpLocks noChangeShapeType="1"/>
            <a:stCxn id="13" idx="3"/>
            <a:endCxn id="11" idx="0"/>
          </p:cNvCxnSpPr>
          <p:nvPr>
            <p:custDataLst>
              <p:tags r:id="rId9"/>
            </p:custDataLst>
          </p:nvPr>
        </p:nvCxnSpPr>
        <p:spPr bwMode="auto">
          <a:xfrm rot="5400000">
            <a:off x="3250593" y="4914375"/>
            <a:ext cx="316863" cy="200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3"/>
          <p:cNvCxnSpPr>
            <a:cxnSpLocks noChangeShapeType="1"/>
            <a:stCxn id="13" idx="5"/>
            <a:endCxn id="10" idx="0"/>
          </p:cNvCxnSpPr>
          <p:nvPr>
            <p:custDataLst>
              <p:tags r:id="rId10"/>
            </p:custDataLst>
          </p:nvPr>
        </p:nvCxnSpPr>
        <p:spPr bwMode="auto">
          <a:xfrm rot="16200000" flipH="1">
            <a:off x="3835976" y="4898333"/>
            <a:ext cx="316863" cy="2327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Oval 28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6482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5" name="AutoShape 29"/>
          <p:cNvCxnSpPr>
            <a:cxnSpLocks noChangeShapeType="1"/>
            <a:stCxn id="12" idx="3"/>
            <a:endCxn id="24" idx="0"/>
          </p:cNvCxnSpPr>
          <p:nvPr>
            <p:custDataLst>
              <p:tags r:id="rId12"/>
            </p:custDataLst>
          </p:nvPr>
        </p:nvCxnSpPr>
        <p:spPr bwMode="auto">
          <a:xfrm rot="5400000">
            <a:off x="4832746" y="4932423"/>
            <a:ext cx="316863" cy="16458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4864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7" name="AutoShape 23"/>
          <p:cNvCxnSpPr>
            <a:cxnSpLocks noChangeShapeType="1"/>
            <a:stCxn id="12" idx="5"/>
            <a:endCxn id="26" idx="0"/>
          </p:cNvCxnSpPr>
          <p:nvPr>
            <p:custDataLst>
              <p:tags r:id="rId14"/>
            </p:custDataLst>
          </p:nvPr>
        </p:nvCxnSpPr>
        <p:spPr bwMode="auto">
          <a:xfrm rot="16200000" flipH="1">
            <a:off x="5436176" y="4862238"/>
            <a:ext cx="316863" cy="30495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50895" y="3928646"/>
            <a:ext cx="573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DDBB-E4AA-4677-8792-2A7E7466EE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2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assignment is to implement three versions of priority queues.  All three implementations should be implemented with the PriorityQueue interface provided.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are to be BinaryHeap, ThreeHeap, and MyPQ an implementation of Priority Queue of your choice.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1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Debug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723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 toString( ) to your Heap Implementation that displays the Heap.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any operation print the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each operation call toString( ).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4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BinaryHeapTest main( 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7239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dirty="0" smtClean="0">
                <a:solidFill>
                  <a:srgbClr val="941EDF"/>
                </a:solidFill>
                <a:latin typeface="Courier New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941EDF"/>
                </a:solidFill>
                <a:latin typeface="Courier New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941EDF"/>
                </a:solidFill>
                <a:latin typeface="Courier New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main(String[] args) 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{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  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BinaryHeap testBinaryHeap = </a:t>
            </a:r>
            <a:r>
              <a:rPr lang="en-US" sz="1400" dirty="0" smtClean="0">
                <a:solidFill>
                  <a:srgbClr val="941EDF"/>
                </a:solidFill>
                <a:latin typeface="Courier New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BinaryHeap();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dirty="0" smtClean="0">
                <a:solidFill>
                  <a:srgbClr val="FA6400"/>
                </a:solidFill>
                <a:latin typeface="Courier New"/>
              </a:rPr>
              <a:t>// insert</a:t>
            </a:r>
            <a:br>
              <a:rPr lang="en-US" sz="1400" dirty="0" smtClean="0">
                <a:solidFill>
                  <a:srgbClr val="FA64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add(testBinaryHeap, 16);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add(testBinaryHeap, 32);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add(testBinaryHeap, 4);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add(testBinaryHeap, 67);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add(testBinaryHeap, 105);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add(testBinaryHeap, 43);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add(testBinaryHeap, 2);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dirty="0" smtClean="0">
                <a:solidFill>
                  <a:srgbClr val="FA6400"/>
                </a:solidFill>
                <a:latin typeface="Courier New"/>
              </a:rPr>
              <a:t>// deleteMin</a:t>
            </a:r>
            <a:br>
              <a:rPr lang="en-US" sz="1400" dirty="0" smtClean="0">
                <a:solidFill>
                  <a:srgbClr val="FA64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remove(testBinaryHeap);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remove(testBinaryHeap);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remove(testBinaryHeap);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remove(testBinaryHeap);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remove(testBinaryHeap);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remove(testBinaryHeap);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remove(testBinaryHeap);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BinaryHeapTest main( 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7239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dirty="0" smtClean="0">
                <a:solidFill>
                  <a:srgbClr val="941EDF"/>
                </a:solidFill>
                <a:latin typeface="Courier New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941EDF"/>
                </a:solidFill>
                <a:latin typeface="Courier New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941EDF"/>
                </a:solidFill>
                <a:latin typeface="Courier New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add(BinaryHeap heap, </a:t>
            </a:r>
            <a:r>
              <a:rPr lang="en-US" sz="1400" dirty="0" smtClean="0">
                <a:solidFill>
                  <a:srgbClr val="941EDF"/>
                </a:solidFill>
                <a:latin typeface="Courier New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value)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{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System.out.println(</a:t>
            </a:r>
            <a:r>
              <a:rPr lang="en-US" sz="1400" dirty="0" smtClean="0">
                <a:solidFill>
                  <a:srgbClr val="00CB00"/>
                </a:solidFill>
                <a:latin typeface="Courier New"/>
              </a:rPr>
              <a:t>"insert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value);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heap.insert(value);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System.out.println(heap.toString());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}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dirty="0" smtClean="0">
                <a:solidFill>
                  <a:srgbClr val="941EDF"/>
                </a:solidFill>
                <a:latin typeface="Courier New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941EDF"/>
                </a:solidFill>
                <a:latin typeface="Courier New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941EDF"/>
                </a:solidFill>
                <a:latin typeface="Courier New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remove(BinaryHeap heap)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{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dirty="0" smtClean="0">
                <a:solidFill>
                  <a:srgbClr val="941EDF"/>
                </a:solidFill>
                <a:latin typeface="Courier New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d = heap.deleteMin();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System.out.println(</a:t>
            </a:r>
            <a:r>
              <a:rPr lang="en-US" sz="1400" dirty="0" smtClean="0">
                <a:solidFill>
                  <a:srgbClr val="00CB00"/>
                </a:solidFill>
                <a:latin typeface="Courier New"/>
              </a:rPr>
              <a:t>"deleteMin "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+ d);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System.out.println(heap.toString());</a:t>
            </a:r>
            <a:br>
              <a:rPr lang="en-US" sz="14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BinaryHeap toString( 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723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dirty="0" smtClean="0">
                <a:solidFill>
                  <a:srgbClr val="FA6400"/>
                </a:solidFill>
                <a:latin typeface="Courier New"/>
              </a:rPr>
              <a:t>// return the Priority Queue</a:t>
            </a:r>
            <a:br>
              <a:rPr lang="en-US" sz="2000" dirty="0" smtClean="0">
                <a:solidFill>
                  <a:srgbClr val="FA6400"/>
                </a:solidFill>
                <a:latin typeface="Courier New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000" dirty="0" smtClean="0">
                <a:solidFill>
                  <a:srgbClr val="941EDF"/>
                </a:solidFill>
                <a:latin typeface="Courier New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String toString()</a:t>
            </a:r>
            <a:br>
              <a:rPr lang="en-US" sz="20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{</a:t>
            </a:r>
            <a:br>
              <a:rPr lang="en-US" sz="20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   String str = </a:t>
            </a:r>
            <a:r>
              <a:rPr lang="en-US" sz="2000" dirty="0" smtClean="0">
                <a:solidFill>
                  <a:srgbClr val="00CB00"/>
                </a:solidFill>
                <a:latin typeface="Courier New"/>
              </a:rPr>
              <a:t>""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sz="20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 dirty="0" smtClean="0">
                <a:solidFill>
                  <a:srgbClr val="941EDF"/>
                </a:solidFill>
                <a:latin typeface="Courier New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 smtClean="0">
                <a:solidFill>
                  <a:srgbClr val="941EDF"/>
                </a:solidFill>
                <a:latin typeface="Courier New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i=MIN_INDEX; i &lt;= size; i++)</a:t>
            </a:r>
            <a:br>
              <a:rPr lang="en-US" sz="20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      str = str + priorityQueue[i] + </a:t>
            </a:r>
            <a:r>
              <a:rPr lang="en-US" sz="2000" dirty="0" smtClean="0">
                <a:solidFill>
                  <a:srgbClr val="00CB00"/>
                </a:solidFill>
                <a:latin typeface="Courier New"/>
              </a:rPr>
              <a:t>" "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;</a:t>
            </a:r>
            <a:br>
              <a:rPr lang="en-US" sz="20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000" dirty="0" smtClean="0">
                <a:solidFill>
                  <a:srgbClr val="941EDF"/>
                </a:solidFill>
                <a:latin typeface="Courier New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str;            </a:t>
            </a:r>
            <a:br>
              <a:rPr lang="en-US" sz="20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 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1302198"/>
            <a:ext cx="4425950" cy="570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1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PriorityQueue interface provided.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BinaryHeap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ThreeHeap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MyPQ (Priority Queue of your choice)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Heap Methods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7239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boolean isEmpty(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 size(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double findMin(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insert(double 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double deleteMin( 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makeEmpty( 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762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insert: 16, 32, 4, 67, 105, 43,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deleteMin:</a:t>
            </a:r>
            <a:endParaRPr lang="en-US" dirty="0"/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86000" y="2667000"/>
          <a:ext cx="4876800" cy="7924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1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850105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" name="Oval 1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Oval 1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997116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3" name="Oval 1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433011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Oval 1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162926" y="3962400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5" name="AutoShape 19"/>
          <p:cNvCxnSpPr>
            <a:cxnSpLocks noChangeShapeType="1"/>
            <a:stCxn id="14" idx="3"/>
            <a:endCxn id="13" idx="0"/>
          </p:cNvCxnSpPr>
          <p:nvPr>
            <p:custDataLst>
              <p:tags r:id="rId7"/>
            </p:custDataLst>
          </p:nvPr>
        </p:nvCxnSpPr>
        <p:spPr bwMode="auto">
          <a:xfrm flipH="1">
            <a:off x="3693695" y="4251289"/>
            <a:ext cx="545808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14" idx="5"/>
            <a:endCxn id="12" idx="0"/>
          </p:cNvCxnSpPr>
          <p:nvPr>
            <p:custDataLst>
              <p:tags r:id="rId8"/>
            </p:custDataLst>
          </p:nvPr>
        </p:nvCxnSpPr>
        <p:spPr bwMode="auto">
          <a:xfrm>
            <a:off x="4607719" y="4251289"/>
            <a:ext cx="650081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22"/>
          <p:cNvCxnSpPr>
            <a:cxnSpLocks noChangeShapeType="1"/>
            <a:stCxn id="13" idx="3"/>
            <a:endCxn id="11" idx="0"/>
          </p:cNvCxnSpPr>
          <p:nvPr>
            <p:custDataLst>
              <p:tags r:id="rId9"/>
            </p:custDataLst>
          </p:nvPr>
        </p:nvCxnSpPr>
        <p:spPr bwMode="auto">
          <a:xfrm rot="5400000">
            <a:off x="3250593" y="4914375"/>
            <a:ext cx="316863" cy="200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3"/>
          <p:cNvCxnSpPr>
            <a:cxnSpLocks noChangeShapeType="1"/>
            <a:stCxn id="13" idx="5"/>
            <a:endCxn id="10" idx="0"/>
          </p:cNvCxnSpPr>
          <p:nvPr>
            <p:custDataLst>
              <p:tags r:id="rId10"/>
            </p:custDataLst>
          </p:nvPr>
        </p:nvCxnSpPr>
        <p:spPr bwMode="auto">
          <a:xfrm rot="16200000" flipH="1">
            <a:off x="3835976" y="4898333"/>
            <a:ext cx="316863" cy="2327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Oval 28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6482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5" name="AutoShape 29"/>
          <p:cNvCxnSpPr>
            <a:cxnSpLocks noChangeShapeType="1"/>
            <a:stCxn id="12" idx="3"/>
            <a:endCxn id="24" idx="0"/>
          </p:cNvCxnSpPr>
          <p:nvPr>
            <p:custDataLst>
              <p:tags r:id="rId12"/>
            </p:custDataLst>
          </p:nvPr>
        </p:nvCxnSpPr>
        <p:spPr bwMode="auto">
          <a:xfrm rot="5400000">
            <a:off x="4832746" y="4932423"/>
            <a:ext cx="316863" cy="16458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4864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7" name="AutoShape 23"/>
          <p:cNvCxnSpPr>
            <a:cxnSpLocks noChangeShapeType="1"/>
            <a:stCxn id="12" idx="5"/>
            <a:endCxn id="26" idx="0"/>
          </p:cNvCxnSpPr>
          <p:nvPr>
            <p:custDataLst>
              <p:tags r:id="rId14"/>
            </p:custDataLst>
          </p:nvPr>
        </p:nvCxnSpPr>
        <p:spPr bwMode="auto">
          <a:xfrm rot="16200000" flipH="1">
            <a:off x="5436176" y="4862238"/>
            <a:ext cx="316863" cy="30495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5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5181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82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62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480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DDBB-E4AA-4677-8792-2A7E7466EE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8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762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insert: 16, 32, 4, 67, 105, 43,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deleteMin:</a:t>
            </a:r>
            <a:endParaRPr lang="en-US" dirty="0"/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0671555"/>
              </p:ext>
            </p:extLst>
          </p:nvPr>
        </p:nvGraphicFramePr>
        <p:xfrm>
          <a:off x="2286000" y="2667000"/>
          <a:ext cx="4876800" cy="7924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1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850105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" name="Oval 1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Oval 1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997116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3" name="Oval 1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433011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Oval 1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162926" y="3962400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5" name="AutoShape 19"/>
          <p:cNvCxnSpPr>
            <a:cxnSpLocks noChangeShapeType="1"/>
            <a:stCxn id="14" idx="3"/>
            <a:endCxn id="13" idx="0"/>
          </p:cNvCxnSpPr>
          <p:nvPr>
            <p:custDataLst>
              <p:tags r:id="rId7"/>
            </p:custDataLst>
          </p:nvPr>
        </p:nvCxnSpPr>
        <p:spPr bwMode="auto">
          <a:xfrm flipH="1">
            <a:off x="3693695" y="4251289"/>
            <a:ext cx="545808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14" idx="5"/>
            <a:endCxn id="12" idx="0"/>
          </p:cNvCxnSpPr>
          <p:nvPr>
            <p:custDataLst>
              <p:tags r:id="rId8"/>
            </p:custDataLst>
          </p:nvPr>
        </p:nvCxnSpPr>
        <p:spPr bwMode="auto">
          <a:xfrm>
            <a:off x="4607719" y="4251289"/>
            <a:ext cx="650081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22"/>
          <p:cNvCxnSpPr>
            <a:cxnSpLocks noChangeShapeType="1"/>
            <a:stCxn id="13" idx="3"/>
            <a:endCxn id="11" idx="0"/>
          </p:cNvCxnSpPr>
          <p:nvPr>
            <p:custDataLst>
              <p:tags r:id="rId9"/>
            </p:custDataLst>
          </p:nvPr>
        </p:nvCxnSpPr>
        <p:spPr bwMode="auto">
          <a:xfrm rot="5400000">
            <a:off x="3250593" y="4914375"/>
            <a:ext cx="316863" cy="200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3"/>
          <p:cNvCxnSpPr>
            <a:cxnSpLocks noChangeShapeType="1"/>
            <a:stCxn id="13" idx="5"/>
            <a:endCxn id="10" idx="0"/>
          </p:cNvCxnSpPr>
          <p:nvPr>
            <p:custDataLst>
              <p:tags r:id="rId10"/>
            </p:custDataLst>
          </p:nvPr>
        </p:nvCxnSpPr>
        <p:spPr bwMode="auto">
          <a:xfrm rot="16200000" flipH="1">
            <a:off x="3835976" y="4898333"/>
            <a:ext cx="316863" cy="2327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Oval 28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6482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5" name="AutoShape 29"/>
          <p:cNvCxnSpPr>
            <a:cxnSpLocks noChangeShapeType="1"/>
            <a:stCxn id="12" idx="3"/>
            <a:endCxn id="24" idx="0"/>
          </p:cNvCxnSpPr>
          <p:nvPr>
            <p:custDataLst>
              <p:tags r:id="rId12"/>
            </p:custDataLst>
          </p:nvPr>
        </p:nvCxnSpPr>
        <p:spPr bwMode="auto">
          <a:xfrm rot="5400000">
            <a:off x="4832746" y="4932423"/>
            <a:ext cx="316863" cy="16458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4864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7" name="AutoShape 23"/>
          <p:cNvCxnSpPr>
            <a:cxnSpLocks noChangeShapeType="1"/>
            <a:stCxn id="12" idx="5"/>
            <a:endCxn id="26" idx="0"/>
          </p:cNvCxnSpPr>
          <p:nvPr>
            <p:custDataLst>
              <p:tags r:id="rId14"/>
            </p:custDataLst>
          </p:nvPr>
        </p:nvCxnSpPr>
        <p:spPr bwMode="auto">
          <a:xfrm rot="16200000" flipH="1">
            <a:off x="5436176" y="4862238"/>
            <a:ext cx="316863" cy="30495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5181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82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62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480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DDBB-E4AA-4677-8792-2A7E7466EE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1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762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insert: 16, 32, 4, 67, 105, 43,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deleteMin:</a:t>
            </a:r>
            <a:endParaRPr lang="en-US" dirty="0"/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7012870"/>
              </p:ext>
            </p:extLst>
          </p:nvPr>
        </p:nvGraphicFramePr>
        <p:xfrm>
          <a:off x="2286000" y="2667000"/>
          <a:ext cx="4876800" cy="7924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1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850105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" name="Oval 1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Oval 1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997116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3" name="Oval 1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433011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Oval 1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162926" y="3962400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5" name="AutoShape 19"/>
          <p:cNvCxnSpPr>
            <a:cxnSpLocks noChangeShapeType="1"/>
            <a:stCxn id="14" idx="3"/>
            <a:endCxn id="13" idx="0"/>
          </p:cNvCxnSpPr>
          <p:nvPr>
            <p:custDataLst>
              <p:tags r:id="rId7"/>
            </p:custDataLst>
          </p:nvPr>
        </p:nvCxnSpPr>
        <p:spPr bwMode="auto">
          <a:xfrm flipH="1">
            <a:off x="3693695" y="4251289"/>
            <a:ext cx="545808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14" idx="5"/>
            <a:endCxn id="12" idx="0"/>
          </p:cNvCxnSpPr>
          <p:nvPr>
            <p:custDataLst>
              <p:tags r:id="rId8"/>
            </p:custDataLst>
          </p:nvPr>
        </p:nvCxnSpPr>
        <p:spPr bwMode="auto">
          <a:xfrm>
            <a:off x="4607719" y="4251289"/>
            <a:ext cx="650081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22"/>
          <p:cNvCxnSpPr>
            <a:cxnSpLocks noChangeShapeType="1"/>
            <a:stCxn id="13" idx="3"/>
            <a:endCxn id="11" idx="0"/>
          </p:cNvCxnSpPr>
          <p:nvPr>
            <p:custDataLst>
              <p:tags r:id="rId9"/>
            </p:custDataLst>
          </p:nvPr>
        </p:nvCxnSpPr>
        <p:spPr bwMode="auto">
          <a:xfrm rot="5400000">
            <a:off x="3250593" y="4914375"/>
            <a:ext cx="316863" cy="200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3"/>
          <p:cNvCxnSpPr>
            <a:cxnSpLocks noChangeShapeType="1"/>
            <a:stCxn id="13" idx="5"/>
            <a:endCxn id="10" idx="0"/>
          </p:cNvCxnSpPr>
          <p:nvPr>
            <p:custDataLst>
              <p:tags r:id="rId10"/>
            </p:custDataLst>
          </p:nvPr>
        </p:nvCxnSpPr>
        <p:spPr bwMode="auto">
          <a:xfrm rot="16200000" flipH="1">
            <a:off x="3835976" y="4898333"/>
            <a:ext cx="316863" cy="2327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Oval 28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6482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5" name="AutoShape 29"/>
          <p:cNvCxnSpPr>
            <a:cxnSpLocks noChangeShapeType="1"/>
            <a:stCxn id="12" idx="3"/>
            <a:endCxn id="24" idx="0"/>
          </p:cNvCxnSpPr>
          <p:nvPr>
            <p:custDataLst>
              <p:tags r:id="rId12"/>
            </p:custDataLst>
          </p:nvPr>
        </p:nvCxnSpPr>
        <p:spPr bwMode="auto">
          <a:xfrm rot="5400000">
            <a:off x="4832746" y="4932423"/>
            <a:ext cx="316863" cy="16458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4864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7" name="AutoShape 23"/>
          <p:cNvCxnSpPr>
            <a:cxnSpLocks noChangeShapeType="1"/>
            <a:stCxn id="12" idx="5"/>
            <a:endCxn id="26" idx="0"/>
          </p:cNvCxnSpPr>
          <p:nvPr>
            <p:custDataLst>
              <p:tags r:id="rId14"/>
            </p:custDataLst>
          </p:nvPr>
        </p:nvCxnSpPr>
        <p:spPr bwMode="auto">
          <a:xfrm rot="16200000" flipH="1">
            <a:off x="5436176" y="4862238"/>
            <a:ext cx="316863" cy="30495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5181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82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62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480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DDBB-E4AA-4677-8792-2A7E7466EE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9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762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insert: 16, 32, 4, 67, 105, 43,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deleteMin:</a:t>
            </a:r>
            <a:endParaRPr lang="en-US" dirty="0"/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9777677"/>
              </p:ext>
            </p:extLst>
          </p:nvPr>
        </p:nvGraphicFramePr>
        <p:xfrm>
          <a:off x="2286000" y="2667000"/>
          <a:ext cx="4876800" cy="7924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1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850105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" name="Oval 1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Oval 1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997116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3" name="Oval 1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433011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Oval 1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162926" y="3962400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5" name="AutoShape 19"/>
          <p:cNvCxnSpPr>
            <a:cxnSpLocks noChangeShapeType="1"/>
            <a:stCxn id="14" idx="3"/>
            <a:endCxn id="13" idx="0"/>
          </p:cNvCxnSpPr>
          <p:nvPr>
            <p:custDataLst>
              <p:tags r:id="rId7"/>
            </p:custDataLst>
          </p:nvPr>
        </p:nvCxnSpPr>
        <p:spPr bwMode="auto">
          <a:xfrm flipH="1">
            <a:off x="3693695" y="4251289"/>
            <a:ext cx="545808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14" idx="5"/>
            <a:endCxn id="12" idx="0"/>
          </p:cNvCxnSpPr>
          <p:nvPr>
            <p:custDataLst>
              <p:tags r:id="rId8"/>
            </p:custDataLst>
          </p:nvPr>
        </p:nvCxnSpPr>
        <p:spPr bwMode="auto">
          <a:xfrm>
            <a:off x="4607719" y="4251289"/>
            <a:ext cx="650081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22"/>
          <p:cNvCxnSpPr>
            <a:cxnSpLocks noChangeShapeType="1"/>
            <a:stCxn id="13" idx="3"/>
            <a:endCxn id="11" idx="0"/>
          </p:cNvCxnSpPr>
          <p:nvPr>
            <p:custDataLst>
              <p:tags r:id="rId9"/>
            </p:custDataLst>
          </p:nvPr>
        </p:nvCxnSpPr>
        <p:spPr bwMode="auto">
          <a:xfrm rot="5400000">
            <a:off x="3250593" y="4914375"/>
            <a:ext cx="316863" cy="200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3"/>
          <p:cNvCxnSpPr>
            <a:cxnSpLocks noChangeShapeType="1"/>
            <a:stCxn id="13" idx="5"/>
            <a:endCxn id="10" idx="0"/>
          </p:cNvCxnSpPr>
          <p:nvPr>
            <p:custDataLst>
              <p:tags r:id="rId10"/>
            </p:custDataLst>
          </p:nvPr>
        </p:nvCxnSpPr>
        <p:spPr bwMode="auto">
          <a:xfrm rot="16200000" flipH="1">
            <a:off x="3835976" y="4898333"/>
            <a:ext cx="316863" cy="2327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Oval 28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6482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5" name="AutoShape 29"/>
          <p:cNvCxnSpPr>
            <a:cxnSpLocks noChangeShapeType="1"/>
            <a:stCxn id="12" idx="3"/>
            <a:endCxn id="24" idx="0"/>
          </p:cNvCxnSpPr>
          <p:nvPr>
            <p:custDataLst>
              <p:tags r:id="rId12"/>
            </p:custDataLst>
          </p:nvPr>
        </p:nvCxnSpPr>
        <p:spPr bwMode="auto">
          <a:xfrm rot="5400000">
            <a:off x="4832746" y="4932423"/>
            <a:ext cx="316863" cy="16458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4864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7" name="AutoShape 23"/>
          <p:cNvCxnSpPr>
            <a:cxnSpLocks noChangeShapeType="1"/>
            <a:stCxn id="12" idx="5"/>
            <a:endCxn id="26" idx="0"/>
          </p:cNvCxnSpPr>
          <p:nvPr>
            <p:custDataLst>
              <p:tags r:id="rId14"/>
            </p:custDataLst>
          </p:nvPr>
        </p:nvCxnSpPr>
        <p:spPr bwMode="auto">
          <a:xfrm rot="16200000" flipH="1">
            <a:off x="5436176" y="4862238"/>
            <a:ext cx="316863" cy="30495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 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6400" y="5181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82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62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480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DDBB-E4AA-4677-8792-2A7E7466EE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3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762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insert: 16, 32, 4, 67, 105, 43,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deleteMin:</a:t>
            </a:r>
            <a:endParaRPr lang="en-US" dirty="0"/>
          </a:p>
        </p:txBody>
      </p:sp>
      <p:graphicFrame>
        <p:nvGraphicFramePr>
          <p:cNvPr id="7" name="Group 19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3020198"/>
              </p:ext>
            </p:extLst>
          </p:nvPr>
        </p:nvGraphicFramePr>
        <p:xfrm>
          <a:off x="2286000" y="2667000"/>
          <a:ext cx="4876800" cy="7924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Oval 1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850105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" name="Oval 15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Oval 16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4997116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3" name="Oval 17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433011" y="4588906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Oval 18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162926" y="3962400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5" name="AutoShape 19"/>
          <p:cNvCxnSpPr>
            <a:cxnSpLocks noChangeShapeType="1"/>
            <a:stCxn id="14" idx="3"/>
            <a:endCxn id="13" idx="0"/>
          </p:cNvCxnSpPr>
          <p:nvPr>
            <p:custDataLst>
              <p:tags r:id="rId7"/>
            </p:custDataLst>
          </p:nvPr>
        </p:nvCxnSpPr>
        <p:spPr bwMode="auto">
          <a:xfrm flipH="1">
            <a:off x="3693695" y="4251289"/>
            <a:ext cx="545808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20"/>
          <p:cNvCxnSpPr>
            <a:cxnSpLocks noChangeShapeType="1"/>
            <a:stCxn id="14" idx="5"/>
            <a:endCxn id="12" idx="0"/>
          </p:cNvCxnSpPr>
          <p:nvPr>
            <p:custDataLst>
              <p:tags r:id="rId8"/>
            </p:custDataLst>
          </p:nvPr>
        </p:nvCxnSpPr>
        <p:spPr bwMode="auto">
          <a:xfrm>
            <a:off x="4607719" y="4251289"/>
            <a:ext cx="650081" cy="31673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22"/>
          <p:cNvCxnSpPr>
            <a:cxnSpLocks noChangeShapeType="1"/>
            <a:stCxn id="13" idx="3"/>
            <a:endCxn id="11" idx="0"/>
          </p:cNvCxnSpPr>
          <p:nvPr>
            <p:custDataLst>
              <p:tags r:id="rId9"/>
            </p:custDataLst>
          </p:nvPr>
        </p:nvCxnSpPr>
        <p:spPr bwMode="auto">
          <a:xfrm rot="5400000">
            <a:off x="3250593" y="4914375"/>
            <a:ext cx="316863" cy="20068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3"/>
          <p:cNvCxnSpPr>
            <a:cxnSpLocks noChangeShapeType="1"/>
            <a:stCxn id="13" idx="5"/>
            <a:endCxn id="10" idx="0"/>
          </p:cNvCxnSpPr>
          <p:nvPr>
            <p:custDataLst>
              <p:tags r:id="rId10"/>
            </p:custDataLst>
          </p:nvPr>
        </p:nvCxnSpPr>
        <p:spPr bwMode="auto">
          <a:xfrm rot="16200000" flipH="1">
            <a:off x="3835976" y="4898333"/>
            <a:ext cx="316863" cy="2327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Oval 28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46482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5" name="AutoShape 29"/>
          <p:cNvCxnSpPr>
            <a:cxnSpLocks noChangeShapeType="1"/>
            <a:stCxn id="12" idx="3"/>
            <a:endCxn id="24" idx="0"/>
          </p:cNvCxnSpPr>
          <p:nvPr>
            <p:custDataLst>
              <p:tags r:id="rId12"/>
            </p:custDataLst>
          </p:nvPr>
        </p:nvCxnSpPr>
        <p:spPr bwMode="auto">
          <a:xfrm rot="5400000">
            <a:off x="4832746" y="4932423"/>
            <a:ext cx="316863" cy="16458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5486400" y="5173147"/>
            <a:ext cx="521368" cy="31325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7" name="AutoShape 23"/>
          <p:cNvCxnSpPr>
            <a:cxnSpLocks noChangeShapeType="1"/>
            <a:stCxn id="12" idx="5"/>
            <a:endCxn id="26" idx="0"/>
          </p:cNvCxnSpPr>
          <p:nvPr>
            <p:custDataLst>
              <p:tags r:id="rId14"/>
            </p:custDataLst>
          </p:nvPr>
        </p:nvCxnSpPr>
        <p:spPr bwMode="auto">
          <a:xfrm rot="16200000" flipH="1">
            <a:off x="5436176" y="4862238"/>
            <a:ext cx="316863" cy="30495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 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200" y="4572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6400" y="5181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82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62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24200" y="51478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DDBB-E4AA-4677-8792-2A7E7466EE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764</Words>
  <Application>Microsoft Office PowerPoint</Application>
  <PresentationFormat>On-screen Show (4:3)</PresentationFormat>
  <Paragraphs>340</Paragraphs>
  <Slides>24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1_Office Theme</vt:lpstr>
      <vt:lpstr>Priority Queues</vt:lpstr>
      <vt:lpstr>Priority Queues</vt:lpstr>
      <vt:lpstr>Three Implementations</vt:lpstr>
      <vt:lpstr>Heap Methods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How To Debug</vt:lpstr>
      <vt:lpstr>BinaryHeapTest main( )</vt:lpstr>
      <vt:lpstr>BinaryHeapTest main( )</vt:lpstr>
      <vt:lpstr>BinaryHeap toString( )</vt:lpstr>
      <vt:lpstr>Output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3 - Priority Queues</dc:title>
  <dc:creator>Bruce</dc:creator>
  <cp:lastModifiedBy>Bruce</cp:lastModifiedBy>
  <cp:revision>12</cp:revision>
  <dcterms:created xsi:type="dcterms:W3CDTF">2015-06-24T15:55:32Z</dcterms:created>
  <dcterms:modified xsi:type="dcterms:W3CDTF">2016-02-02T10:23:24Z</dcterms:modified>
</cp:coreProperties>
</file>