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5" r:id="rId4"/>
    <p:sldId id="257" r:id="rId5"/>
    <p:sldId id="258" r:id="rId6"/>
    <p:sldId id="260" r:id="rId7"/>
    <p:sldId id="261" r:id="rId8"/>
    <p:sldId id="262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400"/>
    <a:srgbClr val="182B49"/>
    <a:srgbClr val="926C00"/>
    <a:srgbClr val="2F5597"/>
    <a:srgbClr val="BF9000"/>
    <a:srgbClr val="EAEFF7"/>
    <a:srgbClr val="D2DEEF"/>
    <a:srgbClr val="EEF2F9"/>
    <a:srgbClr val="D0CECE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29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A0F5-5869-43D1-9F23-C4CC523BDF2F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22F08-6333-40D2-91CB-A6071ACDA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1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Fancy name of FPGA based Artificial Neural Network Inference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09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project</a:t>
            </a:r>
            <a:r>
              <a:rPr lang="en-US" altLang="zh-TW" baseline="0" dirty="0" smtClean="0"/>
              <a:t> is pretty extensive. The architecture can also fit to </a:t>
            </a:r>
            <a:r>
              <a:rPr lang="en-US" altLang="zh-TW" baseline="0" dirty="0" err="1" smtClean="0"/>
              <a:t>conv</a:t>
            </a:r>
            <a:r>
              <a:rPr lang="en-US" altLang="zh-TW" baseline="0" dirty="0" smtClean="0"/>
              <a:t> nets and conventional ANNs.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94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core of the project emulates the layer of the network.</a:t>
            </a:r>
          </a:p>
          <a:p>
            <a:r>
              <a:rPr lang="en-US" altLang="zh-TW" dirty="0" smtClean="0"/>
              <a:t>It</a:t>
            </a:r>
            <a:r>
              <a:rPr lang="en-US" altLang="zh-TW" baseline="0" dirty="0" smtClean="0"/>
              <a:t> loads data (weight or input) and then process the data to obtain the output.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54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Project consists</a:t>
            </a:r>
            <a:r>
              <a:rPr lang="en-US" altLang="zh-TW" baseline="0" dirty="0" smtClean="0"/>
              <a:t> of two main components.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3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the RTL schematic of the top layer.</a:t>
            </a:r>
          </a:p>
          <a:p>
            <a:r>
              <a:rPr lang="en-US" altLang="zh-TW" dirty="0" smtClean="0"/>
              <a:t>Data sent from</a:t>
            </a:r>
            <a:r>
              <a:rPr lang="en-US" altLang="zh-TW" baseline="0" dirty="0" smtClean="0"/>
              <a:t> USB transforms to parallel data and is then sent to the FIFO for processing.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2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This is the topology of the FSM of a RAM read/write process. FIFO pop data in sequence. The interpretation of data is dependent of the order of popping the data.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3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Sub-module </a:t>
            </a:r>
            <a:r>
              <a:rPr lang="en-US" altLang="zh-TW" dirty="0" err="1" smtClean="0"/>
              <a:t>matmul</a:t>
            </a:r>
            <a:r>
              <a:rPr lang="en-US" altLang="zh-TW" baseline="0" dirty="0" smtClean="0"/>
              <a:t> contains two dot product operations in parallel, which consists of floating point IPs as shown in figure above.</a:t>
            </a:r>
          </a:p>
          <a:p>
            <a:r>
              <a:rPr lang="en-US" altLang="zh-TW" baseline="0" dirty="0" smtClean="0"/>
              <a:t>To make timing less of an issue, the entire sub-module is totally combinational, which is resource demanding and slow in speed.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99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These packets are essential to</a:t>
            </a:r>
            <a:r>
              <a:rPr lang="en-US" altLang="zh-TW" baseline="0" dirty="0" smtClean="0"/>
              <a:t> tell the FSM what to perform in upcoming states.</a:t>
            </a:r>
            <a:endParaRPr lang="en-US" altLang="zh-TW" dirty="0" smtClean="0"/>
          </a:p>
          <a:p>
            <a:r>
              <a:rPr lang="en-US" altLang="zh-TW" dirty="0" smtClean="0"/>
              <a:t>For the write packet,</a:t>
            </a:r>
            <a:r>
              <a:rPr lang="en-US" altLang="zh-TW" baseline="0" dirty="0" smtClean="0"/>
              <a:t> it is like pre-loading data into the RAM before any process.</a:t>
            </a:r>
          </a:p>
          <a:p>
            <a:r>
              <a:rPr lang="en-US" altLang="zh-TW" baseline="0" dirty="0" smtClean="0"/>
              <a:t>For the read packet, we can ensure that the data written to that specific address is neither corrupt nor wrong.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40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en-US" altLang="zh-TW" baseline="0" dirty="0" smtClean="0"/>
              <a:t> implementation of a single core consists of 16 inputs and 4 outputs, implying that the weight RAM is 64 rows in depth</a:t>
            </a:r>
            <a:r>
              <a:rPr lang="en-US" altLang="zh-TW" baseline="0" dirty="0" smtClean="0"/>
              <a:t>.</a:t>
            </a:r>
          </a:p>
          <a:p>
            <a:r>
              <a:rPr lang="en-US" altLang="zh-TW" baseline="0" dirty="0" smtClean="0"/>
              <a:t>Also we completed a network for NMIST classification with 784 inputs, 100 hidden units and 10 outputs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6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simulation of the project looked something like this. We can look at the output ram data out signal to double check if the data is correct in simulation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2F08-6333-40D2-91CB-A6071ACDA92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3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8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6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32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48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9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9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6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45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3BA3-EE92-4FA5-A130-634F53E1D505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1404-F595-4138-952A-106AB741B8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46251"/>
            <a:ext cx="12192000" cy="2387600"/>
          </a:xfrm>
          <a:solidFill>
            <a:srgbClr val="182B49"/>
          </a:solidFill>
        </p:spPr>
        <p:txBody>
          <a:bodyPr anchor="ctr">
            <a:normAutofit/>
          </a:bodyPr>
          <a:lstStyle/>
          <a:p>
            <a:r>
              <a:rPr lang="en-US" altLang="zh-TW" sz="4000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Large-Scale Reconfigurable </a:t>
            </a:r>
            <a:r>
              <a:rPr lang="en-US" altLang="zh-TW" sz="40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40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40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Digital Neuromorphic </a:t>
            </a:r>
            <a:r>
              <a:rPr lang="en-US" altLang="zh-TW" sz="4000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Architecture</a:t>
            </a:r>
            <a:endParaRPr lang="zh-TW" altLang="en-US" sz="40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4952"/>
            <a:ext cx="9144000" cy="1655762"/>
          </a:xfrm>
        </p:spPr>
        <p:txBody>
          <a:bodyPr/>
          <a:lstStyle/>
          <a:p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Eric Ke-Haur, Taur</a:t>
            </a:r>
          </a:p>
          <a:p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UCSD Summer Intern Research Program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Picture 6" descr="Image result for ucsd san diego logo">
            <a:extLst>
              <a:ext uri="{FF2B5EF4-FFF2-40B4-BE49-F238E27FC236}">
                <a16:creationId xmlns:a16="http://schemas.microsoft.com/office/drawing/2014/main" id="{5F420F3C-5965-42F6-A570-9333601E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50" y="459814"/>
            <a:ext cx="1818249" cy="181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Future Extensions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" y="1654005"/>
            <a:ext cx="6130925" cy="188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nist an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86" y="3868886"/>
            <a:ext cx="5481440" cy="24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641475" y="3998892"/>
            <a:ext cx="2798445" cy="487680"/>
          </a:xfrm>
          <a:prstGeom prst="wedgeRectCallout">
            <a:avLst>
              <a:gd name="adj1" fmla="val -13578"/>
              <a:gd name="adj2" fmla="val -173263"/>
            </a:avLst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Convolution Nets</a:t>
            </a:r>
            <a:endParaRPr lang="zh-TW" altLang="en-US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082915" y="2871132"/>
            <a:ext cx="2798445" cy="487680"/>
          </a:xfrm>
          <a:prstGeom prst="wedgeRectCallout">
            <a:avLst>
              <a:gd name="adj1" fmla="val 3849"/>
              <a:gd name="adj2" fmla="val 155904"/>
            </a:avLst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Large Scale ANNs</a:t>
            </a:r>
            <a:endParaRPr lang="zh-TW" altLang="en-US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661920"/>
            <a:ext cx="12192000" cy="1325563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Acknowledgments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82B49"/>
          </a:solidFill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Core of the Project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120" y="4473562"/>
            <a:ext cx="5379720" cy="2171078"/>
          </a:xfrm>
        </p:spPr>
        <p:txBody>
          <a:bodyPr anchor="ctr"/>
          <a:lstStyle/>
          <a:p>
            <a:r>
              <a:rPr lang="en-US" altLang="zh-TW" dirty="0" smtClean="0"/>
              <a:t>Emulate layer of the network</a:t>
            </a:r>
          </a:p>
          <a:p>
            <a:pPr lvl="1"/>
            <a:r>
              <a:rPr lang="en-US" altLang="zh-TW" dirty="0" smtClean="0"/>
              <a:t>Read Weight info from Weight RAM</a:t>
            </a:r>
          </a:p>
          <a:p>
            <a:pPr lvl="1"/>
            <a:r>
              <a:rPr lang="en-US" altLang="zh-TW" dirty="0" smtClean="0"/>
              <a:t>Load input from Input Ram</a:t>
            </a:r>
          </a:p>
          <a:p>
            <a:pPr lvl="1"/>
            <a:r>
              <a:rPr lang="en-US" altLang="zh-TW" dirty="0" smtClean="0"/>
              <a:t>Process data as perceptron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080" y="2082800"/>
            <a:ext cx="3905436" cy="39148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6080" y="2514857"/>
            <a:ext cx="833120" cy="25431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-US" altLang="zh-TW" sz="1600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RAM</a:t>
            </a:r>
            <a:endParaRPr lang="zh-TW" altLang="en-US" sz="1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8396" y="2514857"/>
            <a:ext cx="833120" cy="25431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14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Weight</a:t>
            </a:r>
            <a:r>
              <a:rPr lang="en-US" altLang="zh-TW" sz="1400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RAM</a:t>
            </a:r>
            <a:endParaRPr lang="zh-TW" altLang="en-US" sz="14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3383" y="2514856"/>
            <a:ext cx="1650830" cy="25431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Processor</a:t>
            </a:r>
            <a:endParaRPr lang="zh-TW" altLang="en-US" sz="24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220502" y="1381015"/>
            <a:ext cx="231512" cy="1133841"/>
          </a:xfrm>
          <a:prstGeom prst="down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Left-Right Arrow 11"/>
          <p:cNvSpPr/>
          <p:nvPr/>
        </p:nvSpPr>
        <p:spPr>
          <a:xfrm>
            <a:off x="802412" y="3173461"/>
            <a:ext cx="1127760" cy="203200"/>
          </a:xfrm>
          <a:prstGeom prst="leftRightArrow">
            <a:avLst/>
          </a:prstGeom>
          <a:solidFill>
            <a:srgbClr val="CB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Left-Right Arrow 12"/>
          <p:cNvSpPr/>
          <p:nvPr/>
        </p:nvSpPr>
        <p:spPr>
          <a:xfrm>
            <a:off x="2746968" y="3173461"/>
            <a:ext cx="1127760" cy="203200"/>
          </a:xfrm>
          <a:prstGeom prst="leftRightArrow">
            <a:avLst/>
          </a:prstGeom>
          <a:solidFill>
            <a:srgbClr val="CB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1088" y="5252721"/>
            <a:ext cx="1650830" cy="7449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</a:t>
            </a:r>
          </a:p>
          <a:p>
            <a:pPr algn="ctr"/>
            <a:r>
              <a:rPr lang="en-US" altLang="zh-TW" sz="1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RAM</a:t>
            </a:r>
            <a:endParaRPr lang="zh-TW" altLang="en-US" sz="1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2239196" y="5997624"/>
            <a:ext cx="231512" cy="647016"/>
          </a:xfrm>
          <a:prstGeom prst="down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Left-Right Arrow 15"/>
          <p:cNvSpPr/>
          <p:nvPr/>
        </p:nvSpPr>
        <p:spPr>
          <a:xfrm rot="5400000">
            <a:off x="1776916" y="4739462"/>
            <a:ext cx="1127760" cy="203200"/>
          </a:xfrm>
          <a:prstGeom prst="leftRightArrow">
            <a:avLst/>
          </a:prstGeom>
          <a:solidFill>
            <a:srgbClr val="CB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70708" y="1381016"/>
            <a:ext cx="1815728" cy="64633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from </a:t>
            </a:r>
            <a:r>
              <a:rPr lang="en-US" altLang="zh-TW" b="1" dirty="0" smtClean="0"/>
              <a:t>previous</a:t>
            </a:r>
            <a:r>
              <a:rPr lang="en-US" altLang="zh-TW" dirty="0" smtClean="0"/>
              <a:t> Layer</a:t>
            </a:r>
            <a:endParaRPr lang="zh-TW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0708" y="6062358"/>
            <a:ext cx="1815727" cy="64633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to</a:t>
            </a:r>
          </a:p>
          <a:p>
            <a:pPr algn="ctr"/>
            <a:r>
              <a:rPr lang="en-US" altLang="zh-TW" dirty="0" smtClean="0"/>
              <a:t> </a:t>
            </a:r>
            <a:r>
              <a:rPr lang="en-US" altLang="zh-TW" b="1" dirty="0" smtClean="0"/>
              <a:t>next</a:t>
            </a:r>
            <a:r>
              <a:rPr lang="en-US" altLang="zh-TW" dirty="0" smtClean="0"/>
              <a:t> Layer</a:t>
            </a:r>
            <a:endParaRPr lang="zh-TW" alt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6125938" y="1725377"/>
            <a:ext cx="3558625" cy="2896167"/>
            <a:chOff x="6125938" y="1725377"/>
            <a:chExt cx="3558625" cy="2896167"/>
          </a:xfrm>
        </p:grpSpPr>
        <p:sp>
          <p:nvSpPr>
            <p:cNvPr id="87" name="TextBox 86"/>
            <p:cNvSpPr txBox="1"/>
            <p:nvPr/>
          </p:nvSpPr>
          <p:spPr>
            <a:xfrm>
              <a:off x="6984725" y="1888970"/>
              <a:ext cx="457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W1</a:t>
              </a:r>
              <a:endParaRPr lang="zh-TW" altLang="en-US" sz="1200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6125938" y="1725377"/>
              <a:ext cx="3558625" cy="2896167"/>
              <a:chOff x="6125938" y="1725377"/>
              <a:chExt cx="3558625" cy="289616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125938" y="1725377"/>
                <a:ext cx="693505" cy="28961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91058" y="1725377"/>
                <a:ext cx="693505" cy="2896167"/>
              </a:xfrm>
              <a:prstGeom prst="rect">
                <a:avLst/>
              </a:prstGeom>
              <a:solidFill>
                <a:srgbClr val="CB9400"/>
              </a:solidFill>
            </p:spPr>
            <p:txBody>
              <a:bodyPr wrap="square" rtlCol="0"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244090" y="1867317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X1</a:t>
                </a:r>
                <a:endParaRPr lang="zh-TW" altLang="en-US" sz="10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244090" y="2434238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X2</a:t>
                </a:r>
                <a:endParaRPr lang="zh-TW" altLang="en-US" sz="10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244090" y="3001159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X3</a:t>
                </a:r>
                <a:endParaRPr lang="zh-TW" altLang="en-US" sz="10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255850" y="3990605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err="1" smtClean="0"/>
                  <a:t>Xn</a:t>
                </a:r>
                <a:endParaRPr lang="zh-TW" altLang="en-US" sz="10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109210" y="1867317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n1</a:t>
                </a:r>
                <a:endParaRPr lang="zh-TW" altLang="en-US" sz="10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109210" y="2432441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n</a:t>
                </a:r>
                <a:r>
                  <a:rPr lang="en-US" altLang="zh-TW" sz="1000" dirty="0"/>
                  <a:t>2</a:t>
                </a:r>
                <a:endParaRPr lang="zh-TW" altLang="en-US" sz="10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109210" y="3001159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n3</a:t>
                </a:r>
                <a:endParaRPr lang="zh-TW" altLang="en-US" sz="10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109210" y="3996903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err="1" smtClean="0"/>
                  <a:t>nn</a:t>
                </a:r>
                <a:endParaRPr lang="zh-TW" altLang="en-US" sz="1000" dirty="0"/>
              </a:p>
            </p:txBody>
          </p:sp>
          <p:cxnSp>
            <p:nvCxnSpPr>
              <p:cNvPr id="33" name="Elbow Connector 32"/>
              <p:cNvCxnSpPr>
                <a:stCxn id="22" idx="6"/>
                <a:endCxn id="25" idx="0"/>
              </p:cNvCxnSpPr>
              <p:nvPr/>
            </p:nvCxnSpPr>
            <p:spPr>
              <a:xfrm flipV="1">
                <a:off x="6701290" y="1867317"/>
                <a:ext cx="2636520" cy="795521"/>
              </a:xfrm>
              <a:prstGeom prst="bentConnector4">
                <a:avLst>
                  <a:gd name="adj1" fmla="val 30251"/>
                  <a:gd name="adj2" fmla="val 132567"/>
                </a:avLst>
              </a:prstGeom>
              <a:ln w="28575">
                <a:solidFill>
                  <a:srgbClr val="182B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>
                <a:stCxn id="23" idx="6"/>
                <a:endCxn id="25" idx="1"/>
              </p:cNvCxnSpPr>
              <p:nvPr/>
            </p:nvCxnSpPr>
            <p:spPr>
              <a:xfrm flipV="1">
                <a:off x="6701290" y="1934272"/>
                <a:ext cx="2474875" cy="1295487"/>
              </a:xfrm>
              <a:prstGeom prst="bentConnector4">
                <a:avLst>
                  <a:gd name="adj1" fmla="val 37152"/>
                  <a:gd name="adj2" fmla="val 115756"/>
                </a:avLst>
              </a:prstGeom>
              <a:ln w="28575">
                <a:solidFill>
                  <a:srgbClr val="182B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>
                <a:stCxn id="21" idx="6"/>
                <a:endCxn id="25" idx="7"/>
              </p:cNvCxnSpPr>
              <p:nvPr/>
            </p:nvCxnSpPr>
            <p:spPr>
              <a:xfrm flipV="1">
                <a:off x="6701290" y="1934271"/>
                <a:ext cx="2798165" cy="182880"/>
              </a:xfrm>
              <a:prstGeom prst="bentConnector4">
                <a:avLst>
                  <a:gd name="adj1" fmla="val 24146"/>
                  <a:gd name="adj2" fmla="val 339410"/>
                </a:avLst>
              </a:prstGeom>
              <a:ln w="28575">
                <a:solidFill>
                  <a:srgbClr val="182B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/>
              <p:cNvCxnSpPr>
                <a:stCxn id="24" idx="6"/>
                <a:endCxn id="25" idx="2"/>
              </p:cNvCxnSpPr>
              <p:nvPr/>
            </p:nvCxnSpPr>
            <p:spPr>
              <a:xfrm flipV="1">
                <a:off x="6713050" y="2095917"/>
                <a:ext cx="2396160" cy="2123288"/>
              </a:xfrm>
              <a:prstGeom prst="bentConnector3">
                <a:avLst>
                  <a:gd name="adj1" fmla="val 43004"/>
                </a:avLst>
              </a:prstGeom>
              <a:ln w="28575">
                <a:solidFill>
                  <a:srgbClr val="182B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985192" y="2432441"/>
                <a:ext cx="457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 smtClean="0"/>
                  <a:t>W2</a:t>
                </a:r>
                <a:endParaRPr lang="zh-TW" altLang="en-US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985657" y="2998062"/>
                <a:ext cx="457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 smtClean="0"/>
                  <a:t>W3</a:t>
                </a:r>
                <a:endParaRPr lang="zh-TW" altLang="en-US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984726" y="4000183"/>
                <a:ext cx="457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 err="1" smtClean="0"/>
                  <a:t>Wn</a:t>
                </a:r>
                <a:endParaRPr lang="zh-TW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800747" y="5272707"/>
            <a:ext cx="6260687" cy="1178855"/>
          </a:xfrm>
          <a:prstGeom prst="rect">
            <a:avLst/>
          </a:prstGeom>
          <a:solidFill>
            <a:srgbClr val="926C00">
              <a:alpha val="40000"/>
            </a:srgbClr>
          </a:solidFill>
        </p:spPr>
        <p:txBody>
          <a:bodyPr wrap="square" rtlCol="0">
            <a:noAutofit/>
          </a:bodyPr>
          <a:lstStyle/>
          <a:p>
            <a:endParaRPr lang="zh-TW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00748" y="3117818"/>
            <a:ext cx="6260687" cy="1895472"/>
          </a:xfrm>
          <a:prstGeom prst="rect">
            <a:avLst/>
          </a:prstGeom>
          <a:solidFill>
            <a:srgbClr val="CB9400">
              <a:alpha val="40000"/>
            </a:srgbClr>
          </a:solidFill>
        </p:spPr>
        <p:txBody>
          <a:bodyPr wrap="square" rtlCol="0">
            <a:noAutofit/>
          </a:bodyPr>
          <a:lstStyle/>
          <a:p>
            <a:endParaRPr lang="zh-TW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82B49"/>
          </a:solidFill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Project Hierarchy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6904" y="1677308"/>
            <a:ext cx="8770318" cy="4788326"/>
            <a:chOff x="1561354" y="1543958"/>
            <a:chExt cx="8770318" cy="4788326"/>
          </a:xfrm>
        </p:grpSpPr>
        <p:grpSp>
          <p:nvGrpSpPr>
            <p:cNvPr id="14" name="Group 13"/>
            <p:cNvGrpSpPr/>
            <p:nvPr/>
          </p:nvGrpSpPr>
          <p:grpSpPr>
            <a:xfrm>
              <a:off x="1561354" y="1543958"/>
              <a:ext cx="5801471" cy="4788326"/>
              <a:chOff x="1561354" y="1543958"/>
              <a:chExt cx="5801471" cy="478832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61354" y="1543958"/>
                <a:ext cx="2194560" cy="457200"/>
              </a:xfrm>
              <a:prstGeom prst="rect">
                <a:avLst/>
              </a:prstGeom>
              <a:solidFill>
                <a:srgbClr val="182B49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b="1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Top Module</a:t>
                </a:r>
                <a:endParaRPr lang="zh-TW" altLang="en-US" b="1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115199" y="2984468"/>
                <a:ext cx="2194560" cy="457200"/>
              </a:xfrm>
              <a:prstGeom prst="rect">
                <a:avLst/>
              </a:prstGeom>
              <a:solidFill>
                <a:srgbClr val="182B49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b="1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Core</a:t>
                </a:r>
                <a:endParaRPr lang="zh-TW" altLang="en-US" b="1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15199" y="2265332"/>
                <a:ext cx="2194560" cy="457200"/>
              </a:xfrm>
              <a:prstGeom prst="rect">
                <a:avLst/>
              </a:prstGeom>
              <a:solidFill>
                <a:srgbClr val="182B49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b="1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Clock</a:t>
                </a:r>
                <a:endParaRPr lang="zh-TW" altLang="en-US" b="1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68265" y="3703271"/>
                <a:ext cx="2194560" cy="457200"/>
              </a:xfrm>
              <a:prstGeom prst="rect">
                <a:avLst/>
              </a:prstGeom>
              <a:solidFill>
                <a:srgbClr val="182B49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b="1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RAMs</a:t>
                </a:r>
                <a:endParaRPr lang="zh-TW" altLang="en-US" b="1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68265" y="4422407"/>
                <a:ext cx="2194560" cy="457200"/>
              </a:xfrm>
              <a:prstGeom prst="rect">
                <a:avLst/>
              </a:prstGeom>
              <a:solidFill>
                <a:srgbClr val="182B49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b="1" dirty="0" err="1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Matmul</a:t>
                </a:r>
                <a:endParaRPr lang="zh-TW" altLang="en-US" b="1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15199" y="5141876"/>
                <a:ext cx="2194560" cy="457200"/>
              </a:xfrm>
              <a:prstGeom prst="rect">
                <a:avLst/>
              </a:prstGeom>
              <a:solidFill>
                <a:srgbClr val="182B49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b="1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UART</a:t>
                </a:r>
                <a:endParaRPr lang="zh-TW" altLang="en-US" b="1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168265" y="5875084"/>
                <a:ext cx="2194560" cy="457200"/>
              </a:xfrm>
              <a:prstGeom prst="rect">
                <a:avLst/>
              </a:prstGeom>
              <a:solidFill>
                <a:srgbClr val="182B49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b="1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FIFOs</a:t>
                </a:r>
                <a:endParaRPr lang="zh-TW" altLang="en-US" b="1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12" name="Right Brace 11"/>
            <p:cNvSpPr/>
            <p:nvPr/>
          </p:nvSpPr>
          <p:spPr>
            <a:xfrm>
              <a:off x="7756636" y="2984135"/>
              <a:ext cx="561975" cy="1895472"/>
            </a:xfrm>
            <a:prstGeom prst="rightBrace">
              <a:avLst/>
            </a:prstGeom>
            <a:ln w="38100">
              <a:solidFill>
                <a:srgbClr val="182B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7756636" y="5155948"/>
              <a:ext cx="561975" cy="1176336"/>
            </a:xfrm>
            <a:prstGeom prst="rightBrace">
              <a:avLst/>
            </a:prstGeom>
            <a:ln w="38100">
              <a:solidFill>
                <a:srgbClr val="182B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12422" y="2984135"/>
              <a:ext cx="1619250" cy="1889886"/>
            </a:xfrm>
            <a:prstGeom prst="rect">
              <a:avLst/>
            </a:prstGeom>
            <a:solidFill>
              <a:srgbClr val="CB9400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182B49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FSM Location</a:t>
              </a:r>
              <a:endParaRPr lang="zh-TW" altLang="en-US" b="1" dirty="0">
                <a:solidFill>
                  <a:srgbClr val="182B4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2422" y="5133438"/>
              <a:ext cx="1619250" cy="1184774"/>
            </a:xfrm>
            <a:prstGeom prst="rect">
              <a:avLst/>
            </a:prstGeom>
            <a:solidFill>
              <a:srgbClr val="CB9400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b="1" dirty="0" err="1" smtClean="0">
                  <a:solidFill>
                    <a:srgbClr val="182B49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Comms</a:t>
              </a:r>
              <a:r>
                <a:rPr lang="en-US" altLang="zh-TW" b="1" dirty="0" smtClean="0">
                  <a:solidFill>
                    <a:srgbClr val="182B49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Location</a:t>
              </a:r>
              <a:endParaRPr lang="zh-TW" altLang="en-US" b="1" dirty="0">
                <a:solidFill>
                  <a:srgbClr val="182B4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496949" y="2989226"/>
            <a:ext cx="2194560" cy="2286000"/>
            <a:chOff x="9068324" y="1948608"/>
            <a:chExt cx="2194560" cy="2286000"/>
          </a:xfrm>
        </p:grpSpPr>
        <p:sp>
          <p:nvSpPr>
            <p:cNvPr id="19" name="TextBox 18"/>
            <p:cNvSpPr txBox="1"/>
            <p:nvPr/>
          </p:nvSpPr>
          <p:spPr>
            <a:xfrm>
              <a:off x="9068324" y="2398682"/>
              <a:ext cx="2194560" cy="457200"/>
            </a:xfrm>
            <a:prstGeom prst="rect">
              <a:avLst/>
            </a:prstGeom>
            <a:solidFill>
              <a:srgbClr val="182B49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Block RAM</a:t>
              </a:r>
              <a:endParaRPr lang="zh-TW" altLang="en-US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68324" y="2863008"/>
              <a:ext cx="2194560" cy="457200"/>
            </a:xfrm>
            <a:prstGeom prst="rect">
              <a:avLst/>
            </a:prstGeom>
            <a:solidFill>
              <a:srgbClr val="182B49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Diff. Clock</a:t>
              </a:r>
              <a:endParaRPr lang="zh-TW" altLang="en-US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68324" y="3320208"/>
              <a:ext cx="2194560" cy="457200"/>
            </a:xfrm>
            <a:prstGeom prst="rect">
              <a:avLst/>
            </a:prstGeom>
            <a:solidFill>
              <a:srgbClr val="182B49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Floating Point</a:t>
              </a:r>
              <a:endParaRPr lang="zh-TW" altLang="en-US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68324" y="1948608"/>
              <a:ext cx="2194560" cy="457200"/>
            </a:xfrm>
            <a:prstGeom prst="rect">
              <a:avLst/>
            </a:prstGeom>
            <a:solidFill>
              <a:srgbClr val="CB9400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182B49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Xilinx IPs</a:t>
              </a:r>
              <a:endParaRPr lang="zh-TW" altLang="en-US" b="1" dirty="0">
                <a:solidFill>
                  <a:srgbClr val="182B4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68324" y="3777408"/>
              <a:ext cx="2194560" cy="457200"/>
            </a:xfrm>
            <a:prstGeom prst="rect">
              <a:avLst/>
            </a:prstGeom>
            <a:solidFill>
              <a:srgbClr val="182B49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FIFO</a:t>
              </a:r>
              <a:endParaRPr lang="zh-TW" altLang="en-US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28" name="Elbow Connector 27"/>
          <p:cNvCxnSpPr>
            <a:stCxn id="5" idx="2"/>
            <a:endCxn id="7" idx="1"/>
          </p:cNvCxnSpPr>
          <p:nvPr/>
        </p:nvCxnSpPr>
        <p:spPr>
          <a:xfrm rot="16200000" flipH="1">
            <a:off x="1326079" y="2152612"/>
            <a:ext cx="492774" cy="456565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6" idx="1"/>
          </p:cNvCxnSpPr>
          <p:nvPr/>
        </p:nvCxnSpPr>
        <p:spPr>
          <a:xfrm rot="16200000" flipH="1">
            <a:off x="966511" y="2512180"/>
            <a:ext cx="1211910" cy="456565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1"/>
          </p:cNvCxnSpPr>
          <p:nvPr/>
        </p:nvCxnSpPr>
        <p:spPr>
          <a:xfrm rot="16200000" flipH="1">
            <a:off x="-112193" y="3590884"/>
            <a:ext cx="3369318" cy="456565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8" idx="1"/>
          </p:cNvCxnSpPr>
          <p:nvPr/>
        </p:nvCxnSpPr>
        <p:spPr>
          <a:xfrm rot="16200000" flipH="1">
            <a:off x="3130821" y="3342226"/>
            <a:ext cx="490203" cy="955786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2"/>
            <a:endCxn id="9" idx="1"/>
          </p:cNvCxnSpPr>
          <p:nvPr/>
        </p:nvCxnSpPr>
        <p:spPr>
          <a:xfrm rot="16200000" flipH="1">
            <a:off x="2771253" y="3701794"/>
            <a:ext cx="1209339" cy="955786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2"/>
            <a:endCxn id="11" idx="1"/>
          </p:cNvCxnSpPr>
          <p:nvPr/>
        </p:nvCxnSpPr>
        <p:spPr>
          <a:xfrm rot="16200000" flipH="1">
            <a:off x="3123618" y="5506837"/>
            <a:ext cx="504608" cy="955786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342130" y="3459737"/>
            <a:ext cx="11507740" cy="2666935"/>
            <a:chOff x="552161" y="1983362"/>
            <a:chExt cx="11507740" cy="2666935"/>
          </a:xfrm>
        </p:grpSpPr>
        <p:sp>
          <p:nvSpPr>
            <p:cNvPr id="4" name="TextBox 3"/>
            <p:cNvSpPr txBox="1"/>
            <p:nvPr/>
          </p:nvSpPr>
          <p:spPr>
            <a:xfrm>
              <a:off x="2496474" y="2029362"/>
              <a:ext cx="2670797" cy="1260571"/>
            </a:xfrm>
            <a:prstGeom prst="rect">
              <a:avLst/>
            </a:prstGeom>
            <a:solidFill>
              <a:srgbClr val="182B49"/>
            </a:solidFill>
            <a:ln w="571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600" b="1" dirty="0" smtClean="0">
                  <a:solidFill>
                    <a:srgbClr val="CB9400"/>
                  </a:solidFill>
                </a:rPr>
                <a:t>BLOCK RAM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5281" y="2029362"/>
              <a:ext cx="3509992" cy="1849753"/>
            </a:xfrm>
            <a:prstGeom prst="rect">
              <a:avLst/>
            </a:prstGeom>
            <a:solidFill>
              <a:srgbClr val="182B49"/>
            </a:solidFill>
            <a:ln w="571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CB9400"/>
                  </a:solidFill>
                </a:rPr>
                <a:t>UART</a:t>
              </a:r>
              <a:endParaRPr lang="zh-TW" altLang="en-US" sz="2800" b="1" dirty="0">
                <a:solidFill>
                  <a:srgbClr val="CB94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87818" y="2323691"/>
              <a:ext cx="1876918" cy="272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empty_txFIFO</a:t>
              </a:r>
              <a:endParaRPr lang="zh-TW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9374" y="1992753"/>
              <a:ext cx="1864089" cy="3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d</a:t>
              </a:r>
              <a:r>
                <a:rPr lang="en-US" altLang="zh-TW" dirty="0" err="1" smtClean="0"/>
                <a:t>out_txFIFO</a:t>
              </a:r>
              <a:r>
                <a:rPr lang="en-US" altLang="zh-TW" dirty="0" smtClean="0"/>
                <a:t> [7:0]</a:t>
              </a:r>
              <a:endParaRPr lang="zh-TW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41671" y="2176886"/>
              <a:ext cx="903073" cy="956837"/>
            </a:xfrm>
            <a:prstGeom prst="rect">
              <a:avLst/>
            </a:prstGeom>
            <a:solidFill>
              <a:srgbClr val="182B49"/>
            </a:solidFill>
            <a:ln w="57150">
              <a:solidFill>
                <a:srgbClr val="CB94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dirty="0" err="1" smtClean="0">
                  <a:solidFill>
                    <a:srgbClr val="CB9400"/>
                  </a:solidFill>
                </a:rPr>
                <a:t>TxFIFO</a:t>
              </a:r>
              <a:endParaRPr lang="zh-TW" altLang="en-US" dirty="0">
                <a:solidFill>
                  <a:srgbClr val="CB94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19001" y="2188531"/>
              <a:ext cx="932453" cy="945193"/>
            </a:xfrm>
            <a:prstGeom prst="rect">
              <a:avLst/>
            </a:prstGeom>
            <a:solidFill>
              <a:srgbClr val="182B49"/>
            </a:solidFill>
            <a:ln w="57150">
              <a:solidFill>
                <a:srgbClr val="CB9400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dirty="0" err="1">
                  <a:solidFill>
                    <a:srgbClr val="CB9400"/>
                  </a:solidFill>
                </a:rPr>
                <a:t>R</a:t>
              </a:r>
              <a:r>
                <a:rPr lang="en-US" altLang="zh-TW" dirty="0" err="1" smtClean="0">
                  <a:solidFill>
                    <a:srgbClr val="CB9400"/>
                  </a:solidFill>
                </a:rPr>
                <a:t>xFIFO</a:t>
              </a:r>
              <a:endParaRPr lang="zh-TW" altLang="en-US" dirty="0">
                <a:solidFill>
                  <a:srgbClr val="CB94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3634" y="2302968"/>
              <a:ext cx="193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</a:t>
              </a:r>
              <a:r>
                <a:rPr lang="en-US" altLang="zh-TW" dirty="0" err="1" smtClean="0"/>
                <a:t>r_en_rxFIFO</a:t>
              </a:r>
              <a:endParaRPr lang="zh-TW" alt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1128784" y="4056551"/>
              <a:ext cx="10489146" cy="653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60634" y="2709252"/>
              <a:ext cx="1876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r</a:t>
              </a:r>
              <a:r>
                <a:rPr lang="en-US" altLang="zh-TW" dirty="0" err="1" smtClean="0"/>
                <a:t>d_en_txFIFO</a:t>
              </a:r>
              <a:endParaRPr lang="zh-TW" alt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371927" y="2323691"/>
              <a:ext cx="228616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371927" y="2645369"/>
              <a:ext cx="228616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5371927" y="3047405"/>
              <a:ext cx="2335691" cy="1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63227" y="1983362"/>
              <a:ext cx="1876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din_rxFIFO</a:t>
              </a:r>
              <a:r>
                <a:rPr lang="en-US" altLang="zh-TW" dirty="0" smtClean="0"/>
                <a:t> [7:0]</a:t>
              </a:r>
              <a:endParaRPr lang="zh-TW" alt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66396" y="2292514"/>
              <a:ext cx="1728956" cy="10273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838200" y="2647204"/>
              <a:ext cx="1452637" cy="810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1128784" y="3047405"/>
              <a:ext cx="1176136" cy="2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56269" y="2713563"/>
              <a:ext cx="1935248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full_rxFIFO</a:t>
              </a:r>
              <a:endParaRPr lang="zh-TW" alt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 flipV="1">
              <a:off x="11195273" y="2352694"/>
              <a:ext cx="856519" cy="7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11203382" y="2641170"/>
              <a:ext cx="632431" cy="18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1195274" y="3042573"/>
              <a:ext cx="4282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11606723" y="3034059"/>
              <a:ext cx="11206" cy="108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11835814" y="2641169"/>
              <a:ext cx="19314" cy="17449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12039004" y="2345092"/>
              <a:ext cx="20896" cy="23052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838200" y="4351745"/>
              <a:ext cx="11016928" cy="21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552161" y="4594270"/>
              <a:ext cx="11507740" cy="51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153715" y="3034059"/>
              <a:ext cx="3248" cy="10224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49658" y="2644690"/>
              <a:ext cx="3248" cy="17004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59043" y="2292514"/>
              <a:ext cx="27709" cy="23145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flipH="1">
            <a:off x="10544175" y="2864484"/>
            <a:ext cx="9525" cy="6286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10343136" y="2864484"/>
            <a:ext cx="9525" cy="6286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142097" y="2864484"/>
            <a:ext cx="9525" cy="6286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9941058" y="2864484"/>
            <a:ext cx="9525" cy="6286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705975" y="2225824"/>
            <a:ext cx="1048271" cy="646331"/>
          </a:xfrm>
          <a:prstGeom prst="rect">
            <a:avLst/>
          </a:prstGeom>
          <a:solidFill>
            <a:srgbClr val="182B49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B9400"/>
                </a:solidFill>
              </a:rPr>
              <a:t>USB</a:t>
            </a:r>
          </a:p>
          <a:p>
            <a:pPr algn="ctr"/>
            <a:r>
              <a:rPr lang="en-US" altLang="zh-TW" dirty="0" smtClean="0">
                <a:solidFill>
                  <a:srgbClr val="CB9400"/>
                </a:solidFill>
              </a:rPr>
              <a:t>Interface</a:t>
            </a:r>
            <a:endParaRPr lang="zh-TW" altLang="en-US" dirty="0">
              <a:solidFill>
                <a:srgbClr val="CB94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111132" y="2234276"/>
            <a:ext cx="1371600" cy="646331"/>
          </a:xfrm>
          <a:prstGeom prst="rect">
            <a:avLst/>
          </a:prstGeom>
          <a:solidFill>
            <a:srgbClr val="182B4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B9400"/>
                </a:solidFill>
              </a:rPr>
              <a:t>Common Clock Source</a:t>
            </a:r>
            <a:endParaRPr lang="zh-TW" altLang="en-US" dirty="0">
              <a:solidFill>
                <a:srgbClr val="CB94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3595961" y="2698580"/>
            <a:ext cx="4489294" cy="57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4" idx="0"/>
          </p:cNvCxnSpPr>
          <p:nvPr/>
        </p:nvCxnSpPr>
        <p:spPr>
          <a:xfrm>
            <a:off x="3621839" y="2704282"/>
            <a:ext cx="3" cy="8014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652806" y="2705198"/>
            <a:ext cx="0" cy="810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025335" y="2469936"/>
            <a:ext cx="4114800" cy="66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051213" y="2457306"/>
            <a:ext cx="3" cy="10588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7869622" y="2476606"/>
            <a:ext cx="6425" cy="10395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309080" y="2125829"/>
            <a:ext cx="1864089" cy="3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c</a:t>
            </a:r>
            <a:r>
              <a:rPr lang="en-US" altLang="zh-TW" dirty="0" err="1" smtClean="0"/>
              <a:t>lk_out</a:t>
            </a:r>
            <a:endParaRPr lang="zh-TW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319735" y="2668655"/>
            <a:ext cx="1864089" cy="3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reset</a:t>
            </a:r>
            <a:endParaRPr lang="zh-TW" alt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8540883" y="1597133"/>
            <a:ext cx="9525" cy="6286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9123429" y="1606199"/>
            <a:ext cx="9525" cy="6286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5400000">
            <a:off x="7712907" y="1412467"/>
            <a:ext cx="1314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dirty="0" err="1" smtClean="0"/>
              <a:t>Sysclock</a:t>
            </a:r>
            <a:endParaRPr lang="zh-TW" altLang="en-US" dirty="0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8277148" y="1421533"/>
            <a:ext cx="1314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dirty="0" err="1" smtClean="0"/>
              <a:t>Sysclock</a:t>
            </a:r>
            <a:endParaRPr lang="zh-TW" altLang="en-US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-1537"/>
            <a:ext cx="12201859" cy="1325563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Submodule Read/Write Memory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32" y="1441499"/>
            <a:ext cx="1227156" cy="1227156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1538524" y="2099220"/>
            <a:ext cx="1822946" cy="1266103"/>
          </a:xfrm>
          <a:prstGeom prst="wedgeEllipseCallout">
            <a:avLst>
              <a:gd name="adj1" fmla="val 62835"/>
              <a:gd name="adj2" fmla="val 9288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FSM</a:t>
            </a:r>
            <a:endParaRPr lang="zh-TW" altLang="en-US" sz="24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67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8200" y="3126172"/>
            <a:ext cx="914400" cy="914400"/>
          </a:xfrm>
          <a:prstGeom prst="ellipse">
            <a:avLst/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RST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2442755" y="3126172"/>
            <a:ext cx="914400" cy="914400"/>
          </a:xfrm>
          <a:prstGeom prst="ellipse">
            <a:avLst/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IDLE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4047310" y="3126172"/>
            <a:ext cx="914400" cy="914400"/>
          </a:xfrm>
          <a:prstGeom prst="ellipse">
            <a:avLst/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VER</a:t>
            </a:r>
          </a:p>
          <a:p>
            <a:pPr algn="ctr"/>
            <a:r>
              <a:rPr lang="en-US" altLang="zh-TW" dirty="0" smtClean="0"/>
              <a:t>CMD</a:t>
            </a:r>
            <a:endParaRPr lang="zh-TW" alt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95054" y="3413860"/>
            <a:ext cx="605246" cy="339023"/>
          </a:xfrm>
          <a:prstGeom prst="right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ight Arrow 8"/>
          <p:cNvSpPr/>
          <p:nvPr/>
        </p:nvSpPr>
        <p:spPr>
          <a:xfrm>
            <a:off x="3399609" y="3413860"/>
            <a:ext cx="605246" cy="339023"/>
          </a:xfrm>
          <a:prstGeom prst="right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6603549" y="5793986"/>
            <a:ext cx="914400" cy="914400"/>
          </a:xfrm>
          <a:prstGeom prst="ellipse">
            <a:avLst/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</a:t>
            </a:r>
          </a:p>
          <a:p>
            <a:pPr algn="ctr"/>
            <a:r>
              <a:rPr lang="en-US" altLang="zh-TW" dirty="0"/>
              <a:t>0</a:t>
            </a:r>
            <a:endParaRPr lang="en-US" altLang="zh-TW" dirty="0" smtClean="0"/>
          </a:p>
        </p:txBody>
      </p:sp>
      <p:sp>
        <p:nvSpPr>
          <p:cNvPr id="11" name="Oval 10"/>
          <p:cNvSpPr/>
          <p:nvPr/>
        </p:nvSpPr>
        <p:spPr>
          <a:xfrm>
            <a:off x="6609034" y="3126171"/>
            <a:ext cx="914400" cy="914400"/>
          </a:xfrm>
          <a:prstGeom prst="ellipse">
            <a:avLst/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RD</a:t>
            </a:r>
          </a:p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065441" y="3413860"/>
            <a:ext cx="1439862" cy="339023"/>
          </a:xfrm>
          <a:prstGeom prst="right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Curved Up Arrow 28"/>
          <p:cNvSpPr/>
          <p:nvPr/>
        </p:nvSpPr>
        <p:spPr>
          <a:xfrm>
            <a:off x="2616926" y="4085596"/>
            <a:ext cx="566057" cy="348343"/>
          </a:xfrm>
          <a:prstGeom prst="curvedUp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Pentagon 29"/>
          <p:cNvSpPr/>
          <p:nvPr/>
        </p:nvSpPr>
        <p:spPr>
          <a:xfrm rot="5400000">
            <a:off x="2061296" y="1860857"/>
            <a:ext cx="1677315" cy="763268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 IF NOT EMPTY</a:t>
            </a:r>
            <a:endParaRPr lang="zh-TW" altLang="en-US" dirty="0"/>
          </a:p>
        </p:txBody>
      </p:sp>
      <p:sp>
        <p:nvSpPr>
          <p:cNvPr id="31" name="Pentagon 30"/>
          <p:cNvSpPr/>
          <p:nvPr/>
        </p:nvSpPr>
        <p:spPr>
          <a:xfrm rot="5400000">
            <a:off x="3593100" y="1854562"/>
            <a:ext cx="1677315" cy="763268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 IF NOT EMPTY</a:t>
            </a:r>
            <a:endParaRPr lang="zh-TW" altLang="en-US" dirty="0"/>
          </a:p>
        </p:txBody>
      </p:sp>
      <p:sp>
        <p:nvSpPr>
          <p:cNvPr id="32" name="Bent-Up Arrow 31"/>
          <p:cNvSpPr/>
          <p:nvPr/>
        </p:nvSpPr>
        <p:spPr>
          <a:xfrm rot="5400000">
            <a:off x="4472786" y="4396859"/>
            <a:ext cx="2625173" cy="1439860"/>
          </a:xfrm>
          <a:prstGeom prst="bentUpArrow">
            <a:avLst>
              <a:gd name="adj1" fmla="val 11996"/>
              <a:gd name="adj2" fmla="val 11639"/>
              <a:gd name="adj3" fmla="val 2475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Pentagon 32"/>
          <p:cNvSpPr/>
          <p:nvPr/>
        </p:nvSpPr>
        <p:spPr>
          <a:xfrm rot="16200000">
            <a:off x="3593101" y="4573694"/>
            <a:ext cx="1677315" cy="763268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 IF NOT EMPTY</a:t>
            </a:r>
            <a:endParaRPr lang="zh-TW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13392" y="1397536"/>
            <a:ext cx="567466" cy="12975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zh-TW" b="1" dirty="0" smtClean="0"/>
              <a:t>ADDRESS</a:t>
            </a:r>
            <a:endParaRPr lang="zh-TW" altLang="en-US" b="1" dirty="0"/>
          </a:p>
        </p:txBody>
      </p:sp>
      <p:sp>
        <p:nvSpPr>
          <p:cNvPr id="35" name="Rectangle 34"/>
          <p:cNvSpPr/>
          <p:nvPr/>
        </p:nvSpPr>
        <p:spPr>
          <a:xfrm rot="10800000">
            <a:off x="3484361" y="4495648"/>
            <a:ext cx="567466" cy="12975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zh-TW" b="1" dirty="0" smtClean="0"/>
              <a:t>DATA</a:t>
            </a:r>
            <a:endParaRPr lang="zh-TW" alt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281588" y="1397536"/>
            <a:ext cx="567466" cy="12975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zh-TW" b="1" dirty="0" smtClean="0"/>
              <a:t>COMMAND</a:t>
            </a:r>
            <a:endParaRPr lang="zh-TW" alt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298498" y="3126171"/>
            <a:ext cx="914400" cy="914400"/>
          </a:xfrm>
          <a:prstGeom prst="ellipse">
            <a:avLst/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RD</a:t>
            </a:r>
          </a:p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7608343" y="3410200"/>
            <a:ext cx="605246" cy="339023"/>
          </a:xfrm>
          <a:prstGeom prst="right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6335585" y="1492975"/>
            <a:ext cx="1409043" cy="12359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dirty="0" smtClean="0"/>
              <a:t>WAIT FOR DATA </a:t>
            </a:r>
          </a:p>
          <a:p>
            <a:pPr algn="ctr"/>
            <a:r>
              <a:rPr lang="en-US" altLang="zh-TW" dirty="0" smtClean="0"/>
              <a:t>TO REACH OUTPUT</a:t>
            </a:r>
            <a:endParaRPr lang="zh-TW" alt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6431143" y="2808185"/>
            <a:ext cx="1226955" cy="317986"/>
          </a:xfrm>
          <a:prstGeom prst="triangle">
            <a:avLst>
              <a:gd name="adj" fmla="val 4689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Pentagon 40"/>
          <p:cNvSpPr/>
          <p:nvPr/>
        </p:nvSpPr>
        <p:spPr>
          <a:xfrm rot="5400000">
            <a:off x="6165573" y="4573696"/>
            <a:ext cx="1677315" cy="763268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POP IF NOT EMPTY</a:t>
            </a:r>
            <a:endParaRPr lang="zh-TW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7385865" y="4116670"/>
            <a:ext cx="567466" cy="12975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zh-TW" b="1" dirty="0" smtClean="0"/>
              <a:t>ADDRESS</a:t>
            </a:r>
            <a:endParaRPr lang="zh-TW" alt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6055130" y="4116670"/>
            <a:ext cx="567466" cy="12975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zh-TW" b="1" dirty="0" smtClean="0"/>
              <a:t>HOLD DATA</a:t>
            </a:r>
          </a:p>
          <a:p>
            <a:pPr algn="ctr"/>
            <a:r>
              <a:rPr lang="en-US" altLang="zh-TW" b="1" dirty="0" smtClean="0"/>
              <a:t>WITH REG </a:t>
            </a:r>
            <a:endParaRPr lang="zh-TW" alt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8471965" y="1397535"/>
            <a:ext cx="567466" cy="12975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zh-TW" b="1" dirty="0" smtClean="0"/>
              <a:t>RAISE USB </a:t>
            </a:r>
          </a:p>
          <a:p>
            <a:pPr algn="ctr"/>
            <a:r>
              <a:rPr lang="en-US" altLang="zh-TW" b="1" dirty="0" smtClean="0"/>
              <a:t>WR FLAG</a:t>
            </a:r>
            <a:endParaRPr lang="zh-TW" altLang="en-US" b="1" dirty="0"/>
          </a:p>
        </p:txBody>
      </p:sp>
      <p:sp>
        <p:nvSpPr>
          <p:cNvPr id="45" name="Isosceles Triangle 44"/>
          <p:cNvSpPr/>
          <p:nvPr/>
        </p:nvSpPr>
        <p:spPr>
          <a:xfrm rot="10800000">
            <a:off x="8471964" y="2695038"/>
            <a:ext cx="567466" cy="317986"/>
          </a:xfrm>
          <a:prstGeom prst="triangle">
            <a:avLst>
              <a:gd name="adj" fmla="val 46895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ight Arrow 45"/>
          <p:cNvSpPr/>
          <p:nvPr/>
        </p:nvSpPr>
        <p:spPr>
          <a:xfrm>
            <a:off x="7608342" y="6077201"/>
            <a:ext cx="1431087" cy="339023"/>
          </a:xfrm>
          <a:prstGeom prst="right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Oval 46"/>
          <p:cNvSpPr/>
          <p:nvPr/>
        </p:nvSpPr>
        <p:spPr>
          <a:xfrm>
            <a:off x="9129822" y="5789512"/>
            <a:ext cx="914400" cy="914400"/>
          </a:xfrm>
          <a:prstGeom prst="ellipse">
            <a:avLst/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</a:t>
            </a:r>
          </a:p>
          <a:p>
            <a:pPr algn="ctr"/>
            <a:r>
              <a:rPr lang="en-US" altLang="zh-TW" dirty="0" smtClean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250679" y="4116670"/>
            <a:ext cx="567466" cy="129750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Autofit/>
          </a:bodyPr>
          <a:lstStyle/>
          <a:p>
            <a:pPr algn="ctr"/>
            <a:r>
              <a:rPr lang="en-US" altLang="zh-TW" b="1" dirty="0" smtClean="0"/>
              <a:t>WRITE DATA TO RAM</a:t>
            </a:r>
            <a:endParaRPr lang="zh-TW" altLang="en-US" b="1" dirty="0"/>
          </a:p>
        </p:txBody>
      </p:sp>
      <p:sp>
        <p:nvSpPr>
          <p:cNvPr id="49" name="Isosceles Triangle 48"/>
          <p:cNvSpPr/>
          <p:nvPr/>
        </p:nvSpPr>
        <p:spPr>
          <a:xfrm rot="10800000">
            <a:off x="9250678" y="5414173"/>
            <a:ext cx="567466" cy="317986"/>
          </a:xfrm>
          <a:prstGeom prst="triangle">
            <a:avLst>
              <a:gd name="adj" fmla="val 46895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Oval 49"/>
          <p:cNvSpPr/>
          <p:nvPr/>
        </p:nvSpPr>
        <p:spPr>
          <a:xfrm>
            <a:off x="11015255" y="3126171"/>
            <a:ext cx="914400" cy="914400"/>
          </a:xfrm>
          <a:prstGeom prst="ellipse">
            <a:avLst/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IDLE</a:t>
            </a:r>
            <a:endParaRPr lang="zh-TW" alt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9394145" y="3413860"/>
            <a:ext cx="1439862" cy="339023"/>
          </a:xfrm>
          <a:prstGeom prst="rightArrow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Bent-Up Arrow 51"/>
          <p:cNvSpPr/>
          <p:nvPr/>
        </p:nvSpPr>
        <p:spPr>
          <a:xfrm>
            <a:off x="10182044" y="4191000"/>
            <a:ext cx="1444395" cy="2116834"/>
          </a:xfrm>
          <a:prstGeom prst="bentUpArrow">
            <a:avLst>
              <a:gd name="adj1" fmla="val 11996"/>
              <a:gd name="adj2" fmla="val 11639"/>
              <a:gd name="adj3" fmla="val 2475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Topology of Read/Write Process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29048" y="1628360"/>
            <a:ext cx="4965041" cy="2380135"/>
            <a:chOff x="2354308" y="2399352"/>
            <a:chExt cx="6273709" cy="2848923"/>
          </a:xfrm>
        </p:grpSpPr>
        <p:sp>
          <p:nvSpPr>
            <p:cNvPr id="4" name="TextBox 3"/>
            <p:cNvSpPr txBox="1"/>
            <p:nvPr/>
          </p:nvSpPr>
          <p:spPr>
            <a:xfrm>
              <a:off x="3325858" y="2399352"/>
              <a:ext cx="1931942" cy="1220148"/>
            </a:xfrm>
            <a:prstGeom prst="rect">
              <a:avLst/>
            </a:prstGeom>
            <a:solidFill>
              <a:srgbClr val="182B49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dirty="0" smtClean="0">
                  <a:solidFill>
                    <a:srgbClr val="CB9400"/>
                  </a:solidFill>
                </a:rPr>
                <a:t>Floating Point</a:t>
              </a:r>
            </a:p>
            <a:p>
              <a:pPr algn="ctr"/>
              <a:r>
                <a:rPr lang="en-US" altLang="zh-TW" dirty="0" smtClean="0">
                  <a:solidFill>
                    <a:srgbClr val="CB9400"/>
                  </a:solidFill>
                </a:rPr>
                <a:t>Multiplication</a:t>
              </a:r>
              <a:endParaRPr lang="zh-TW" altLang="en-US" dirty="0">
                <a:solidFill>
                  <a:srgbClr val="CB94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25858" y="4028127"/>
              <a:ext cx="1931942" cy="1220148"/>
            </a:xfrm>
            <a:prstGeom prst="rect">
              <a:avLst/>
            </a:prstGeom>
            <a:solidFill>
              <a:srgbClr val="182B49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dirty="0" smtClean="0">
                  <a:solidFill>
                    <a:srgbClr val="CB9400"/>
                  </a:solidFill>
                </a:rPr>
                <a:t>Floating Point</a:t>
              </a:r>
            </a:p>
            <a:p>
              <a:pPr algn="ctr"/>
              <a:r>
                <a:rPr lang="en-US" altLang="zh-TW" dirty="0" smtClean="0">
                  <a:solidFill>
                    <a:srgbClr val="CB9400"/>
                  </a:solidFill>
                </a:rPr>
                <a:t>Multiplication</a:t>
              </a:r>
              <a:endParaRPr lang="zh-TW" altLang="en-US" dirty="0">
                <a:solidFill>
                  <a:srgbClr val="CB94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96075" y="3213740"/>
              <a:ext cx="1931942" cy="1220148"/>
            </a:xfrm>
            <a:prstGeom prst="rect">
              <a:avLst/>
            </a:prstGeom>
            <a:solidFill>
              <a:srgbClr val="182B49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dirty="0" smtClean="0">
                  <a:solidFill>
                    <a:srgbClr val="CB9400"/>
                  </a:solidFill>
                </a:rPr>
                <a:t>Floating Point</a:t>
              </a:r>
            </a:p>
            <a:p>
              <a:pPr algn="ctr"/>
              <a:r>
                <a:rPr lang="en-US" altLang="zh-TW" dirty="0" smtClean="0">
                  <a:solidFill>
                    <a:srgbClr val="CB9400"/>
                  </a:solidFill>
                </a:rPr>
                <a:t>Addition</a:t>
              </a:r>
              <a:endParaRPr lang="zh-TW" altLang="en-US" dirty="0">
                <a:solidFill>
                  <a:srgbClr val="CB9400"/>
                </a:solidFill>
              </a:endParaRPr>
            </a:p>
          </p:txBody>
        </p:sp>
        <p:cxnSp>
          <p:nvCxnSpPr>
            <p:cNvPr id="8" name="Elbow Connector 7"/>
            <p:cNvCxnSpPr/>
            <p:nvPr/>
          </p:nvCxnSpPr>
          <p:spPr>
            <a:xfrm>
              <a:off x="5257800" y="3009426"/>
              <a:ext cx="1438275" cy="6100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 flipV="1">
              <a:off x="5257800" y="4028127"/>
              <a:ext cx="1438275" cy="5524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54308" y="2771775"/>
              <a:ext cx="971550" cy="95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57463" y="2411968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X1</a:t>
              </a:r>
              <a:endParaRPr lang="zh-TW" alt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354308" y="3303155"/>
              <a:ext cx="971550" cy="95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09124" y="2931437"/>
              <a:ext cx="661919" cy="442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W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354308" y="4424363"/>
              <a:ext cx="971550" cy="95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557463" y="4064556"/>
              <a:ext cx="56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X2</a:t>
              </a:r>
              <a:endParaRPr lang="zh-TW" alt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54308" y="4940384"/>
              <a:ext cx="971550" cy="95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57518" y="4572658"/>
              <a:ext cx="765131" cy="442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W2</a:t>
              </a:r>
              <a:endParaRPr lang="zh-TW" alt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5294089" y="2818428"/>
            <a:ext cx="768889" cy="79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788151" y="4733969"/>
            <a:ext cx="1407861" cy="81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78122" y="5979545"/>
            <a:ext cx="145584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18563" y="4528731"/>
            <a:ext cx="2991829" cy="386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097937" y="4379422"/>
            <a:ext cx="3313216" cy="1965148"/>
            <a:chOff x="7896226" y="2642411"/>
            <a:chExt cx="3924300" cy="2178640"/>
          </a:xfrm>
        </p:grpSpPr>
        <p:grpSp>
          <p:nvGrpSpPr>
            <p:cNvPr id="46" name="Group 45"/>
            <p:cNvGrpSpPr/>
            <p:nvPr/>
          </p:nvGrpSpPr>
          <p:grpSpPr>
            <a:xfrm>
              <a:off x="7896226" y="2642411"/>
              <a:ext cx="3924300" cy="2178640"/>
              <a:chOff x="3305176" y="4473041"/>
              <a:chExt cx="3924300" cy="217864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448050" y="4640339"/>
                <a:ext cx="3543637" cy="1606661"/>
                <a:chOff x="3257550" y="4658437"/>
                <a:chExt cx="3543637" cy="1606661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3257550" y="5209164"/>
                  <a:ext cx="674642" cy="4094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Sign</a:t>
                  </a:r>
                  <a:endParaRPr lang="zh-TW" altLang="en-US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932192" y="5209164"/>
                  <a:ext cx="1668508" cy="4094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Exponent</a:t>
                  </a:r>
                  <a:endParaRPr lang="zh-TW" alt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132679" y="5620388"/>
                  <a:ext cx="1668508" cy="4094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        Fraction</a:t>
                  </a:r>
                  <a:endParaRPr lang="zh-TW" alt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 flipH="1">
                  <a:off x="5514975" y="548901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5599716" y="4658437"/>
                  <a:ext cx="983" cy="1606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/>
              <p:cNvSpPr/>
              <p:nvPr/>
            </p:nvSpPr>
            <p:spPr>
              <a:xfrm>
                <a:off x="3305176" y="4473041"/>
                <a:ext cx="3924300" cy="21786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0034587" y="3768614"/>
              <a:ext cx="219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Submodule </a:t>
            </a:r>
            <a:r>
              <a:rPr lang="en-US" altLang="zh-TW" sz="3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Dot Product </a:t>
            </a:r>
            <a:r>
              <a:rPr lang="en-US" altLang="zh-TW" sz="3600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Module/Process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1151" t="4306"/>
          <a:stretch/>
        </p:blipFill>
        <p:spPr>
          <a:xfrm>
            <a:off x="6236921" y="3038048"/>
            <a:ext cx="5779151" cy="33065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5345" t="40056" r="74411" b="10576"/>
          <a:stretch/>
        </p:blipFill>
        <p:spPr>
          <a:xfrm>
            <a:off x="9326881" y="3450666"/>
            <a:ext cx="2689192" cy="269949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388602" y="5610800"/>
            <a:ext cx="1971040" cy="2844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ular Callout 1"/>
          <p:cNvSpPr/>
          <p:nvPr/>
        </p:nvSpPr>
        <p:spPr>
          <a:xfrm>
            <a:off x="8981440" y="1798320"/>
            <a:ext cx="2529840" cy="741680"/>
          </a:xfrm>
          <a:prstGeom prst="wedgeRectCallout">
            <a:avLst>
              <a:gd name="adj1" fmla="val 8887"/>
              <a:gd name="adj2" fmla="val 123068"/>
            </a:avLst>
          </a:prstGeom>
          <a:solidFill>
            <a:srgbClr val="18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Xilinx IP Generator</a:t>
            </a:r>
            <a:endParaRPr lang="zh-TW" altLang="en-US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3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002098" y="1863519"/>
            <a:ext cx="5257803" cy="885828"/>
            <a:chOff x="838196" y="1857369"/>
            <a:chExt cx="5257803" cy="885828"/>
          </a:xfrm>
          <a:solidFill>
            <a:srgbClr val="182B49"/>
          </a:solidFill>
        </p:grpSpPr>
        <p:grpSp>
          <p:nvGrpSpPr>
            <p:cNvPr id="9" name="Group 8"/>
            <p:cNvGrpSpPr/>
            <p:nvPr/>
          </p:nvGrpSpPr>
          <p:grpSpPr>
            <a:xfrm>
              <a:off x="838196" y="2247897"/>
              <a:ext cx="5257803" cy="495300"/>
              <a:chOff x="838197" y="2019300"/>
              <a:chExt cx="5598008" cy="49530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838197" y="2019300"/>
                <a:ext cx="1259999" cy="495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Command</a:t>
                </a:r>
              </a:p>
              <a:p>
                <a:pPr algn="ctr"/>
                <a:r>
                  <a:rPr lang="en-US" altLang="zh-TW" sz="1400" dirty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bits</a:t>
                </a:r>
                <a:endParaRPr lang="zh-TW" altLang="en-US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39860" y="2019300"/>
                <a:ext cx="1854675" cy="495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Row</a:t>
                </a:r>
              </a:p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16 bits</a:t>
                </a:r>
                <a:endParaRPr lang="zh-TW" altLang="en-US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94540" y="2019300"/>
                <a:ext cx="1241665" cy="495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Value</a:t>
                </a:r>
              </a:p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8 bits</a:t>
                </a:r>
                <a:endParaRPr lang="zh-TW" altLang="en-US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38199" y="1857369"/>
              <a:ext cx="5257800" cy="3905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TW" b="1" dirty="0" smtClean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Write Packet (Input/Weight)</a:t>
              </a:r>
              <a:endParaRPr lang="zh-TW" altLang="en-US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02101" y="3592927"/>
            <a:ext cx="5257800" cy="390525"/>
          </a:xfrm>
          <a:prstGeom prst="rect">
            <a:avLst/>
          </a:prstGeom>
          <a:solidFill>
            <a:srgbClr val="182B49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Read </a:t>
            </a:r>
            <a:r>
              <a:rPr lang="en-US" altLang="zh-TW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Packet (</a:t>
            </a:r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Input/Weight/Output)</a:t>
            </a:r>
            <a:endParaRPr lang="zh-TW" altLang="en-US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endParaRPr lang="zh-TW" altLang="en-US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530246" y="1862737"/>
            <a:ext cx="2954024" cy="1733669"/>
            <a:chOff x="7104377" y="1798320"/>
            <a:chExt cx="2954024" cy="1733669"/>
          </a:xfrm>
          <a:solidFill>
            <a:srgbClr val="182B49"/>
          </a:solidFill>
        </p:grpSpPr>
        <p:sp>
          <p:nvSpPr>
            <p:cNvPr id="16" name="TextBox 15"/>
            <p:cNvSpPr txBox="1"/>
            <p:nvPr/>
          </p:nvSpPr>
          <p:spPr>
            <a:xfrm>
              <a:off x="7104381" y="1798320"/>
              <a:ext cx="2954020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CB9400"/>
                  </a:solidFill>
                </a:rPr>
                <a:t>Input Data RAM</a:t>
              </a:r>
              <a:endParaRPr lang="zh-TW" altLang="en-US" sz="2400" b="1" dirty="0">
                <a:solidFill>
                  <a:srgbClr val="CB94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05343" y="2233255"/>
              <a:ext cx="2353058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Width 4 * 8 bit</a:t>
              </a:r>
              <a:endParaRPr lang="zh-TW" altLang="en-US" sz="2400" dirty="0">
                <a:solidFill>
                  <a:srgbClr val="CB94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04378" y="2233254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00</a:t>
              </a:r>
              <a:endParaRPr lang="zh-TW" altLang="en-US" sz="2400" dirty="0">
                <a:solidFill>
                  <a:srgbClr val="CB94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05339" y="2666166"/>
              <a:ext cx="2353058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Width 4 * 8 bit</a:t>
              </a:r>
              <a:endParaRPr lang="zh-TW" altLang="en-US" sz="2400" dirty="0">
                <a:solidFill>
                  <a:srgbClr val="CB94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04378" y="2666166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01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05335" y="3099076"/>
              <a:ext cx="2353058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…</a:t>
              </a:r>
              <a:endParaRPr lang="zh-TW" altLang="en-US" sz="2400" dirty="0">
                <a:solidFill>
                  <a:srgbClr val="CB94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04377" y="3099077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…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516053" y="2457113"/>
            <a:ext cx="2954024" cy="1733669"/>
            <a:chOff x="7104377" y="1798320"/>
            <a:chExt cx="2954024" cy="1733669"/>
          </a:xfrm>
          <a:solidFill>
            <a:srgbClr val="182B49">
              <a:alpha val="75000"/>
            </a:srgbClr>
          </a:solidFill>
        </p:grpSpPr>
        <p:sp>
          <p:nvSpPr>
            <p:cNvPr id="39" name="TextBox 38"/>
            <p:cNvSpPr txBox="1"/>
            <p:nvPr/>
          </p:nvSpPr>
          <p:spPr>
            <a:xfrm>
              <a:off x="7104381" y="1798320"/>
              <a:ext cx="2954020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CB9400"/>
                  </a:solidFill>
                </a:rPr>
                <a:t>Weight Data RAM</a:t>
              </a:r>
              <a:endParaRPr lang="zh-TW" altLang="en-US" sz="2400" b="1" dirty="0">
                <a:solidFill>
                  <a:srgbClr val="CB94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05343" y="2233255"/>
              <a:ext cx="2353058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Width 4 * 8 bit</a:t>
              </a:r>
              <a:endParaRPr lang="zh-TW" altLang="en-US" sz="2400" dirty="0">
                <a:solidFill>
                  <a:srgbClr val="CB94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04378" y="2233254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00</a:t>
              </a:r>
              <a:endParaRPr lang="zh-TW" altLang="en-US" sz="2400" dirty="0">
                <a:solidFill>
                  <a:srgbClr val="CB94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05339" y="2666166"/>
              <a:ext cx="2353054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Width 4 * 8 bit</a:t>
              </a:r>
              <a:endParaRPr lang="zh-TW" altLang="en-US" sz="2400" dirty="0">
                <a:solidFill>
                  <a:srgbClr val="CB94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4378" y="2666166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05335" y="3099076"/>
              <a:ext cx="2353058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…</a:t>
              </a:r>
              <a:endParaRPr lang="zh-TW" altLang="en-US" sz="2400" dirty="0">
                <a:solidFill>
                  <a:srgbClr val="CB94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04377" y="3099077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CB9400"/>
                  </a:solidFill>
                </a:rPr>
                <a:t>…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02097" y="5322333"/>
            <a:ext cx="5257804" cy="885825"/>
            <a:chOff x="846804" y="4410075"/>
            <a:chExt cx="5257804" cy="885825"/>
          </a:xfrm>
          <a:solidFill>
            <a:srgbClr val="182B49"/>
          </a:solidFill>
        </p:grpSpPr>
        <p:grpSp>
          <p:nvGrpSpPr>
            <p:cNvPr id="27" name="Group 26"/>
            <p:cNvGrpSpPr/>
            <p:nvPr/>
          </p:nvGrpSpPr>
          <p:grpSpPr>
            <a:xfrm>
              <a:off x="846804" y="4800600"/>
              <a:ext cx="5257804" cy="495300"/>
              <a:chOff x="838196" y="2019300"/>
              <a:chExt cx="5598009" cy="495300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838196" y="2019300"/>
                <a:ext cx="1241664" cy="495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Command</a:t>
                </a:r>
              </a:p>
              <a:p>
                <a:pPr algn="ctr"/>
                <a:r>
                  <a:rPr lang="en-US" altLang="zh-TW" sz="1400" dirty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bits</a:t>
                </a:r>
                <a:endParaRPr lang="zh-TW" altLang="en-US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79860" y="2019300"/>
                <a:ext cx="4356345" cy="495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400" dirty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Pad 0s</a:t>
                </a:r>
              </a:p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28 bits</a:t>
                </a:r>
                <a:endParaRPr lang="zh-TW" altLang="en-US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46808" y="4410075"/>
              <a:ext cx="5257800" cy="3905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TW" b="1" dirty="0" err="1" smtClean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Matmul</a:t>
              </a:r>
              <a:r>
                <a:rPr lang="en-US" altLang="zh-TW" b="1" dirty="0" smtClean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Packet</a:t>
              </a:r>
              <a:endParaRPr lang="zh-TW" altLang="en-US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30238" y="4474491"/>
            <a:ext cx="2954024" cy="1733669"/>
            <a:chOff x="7104377" y="1798320"/>
            <a:chExt cx="2954024" cy="1733669"/>
          </a:xfrm>
          <a:solidFill>
            <a:schemeClr val="bg2">
              <a:lumMod val="75000"/>
              <a:alpha val="90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7104381" y="1798320"/>
              <a:ext cx="2954020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b="1" dirty="0" smtClean="0"/>
                <a:t>Output Data RAM</a:t>
              </a:r>
              <a:endParaRPr lang="zh-TW" altLang="en-US" sz="2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05343" y="2233255"/>
              <a:ext cx="2353058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/>
                <a:t>Width 4 * 8 bit</a:t>
              </a:r>
              <a:endParaRPr lang="zh-TW" alt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04378" y="2233254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/>
                <a:t>00</a:t>
              </a:r>
              <a:endParaRPr lang="zh-TW" altLang="en-US" sz="2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705339" y="2666166"/>
              <a:ext cx="2353058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/>
                <a:t>Width 4 * 8 bit</a:t>
              </a:r>
              <a:endParaRPr lang="zh-TW" alt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04378" y="2666166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2400" dirty="0" smtClean="0"/>
                <a:t>01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05335" y="3099076"/>
              <a:ext cx="2353058" cy="43291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US" altLang="zh-TW" sz="2400" dirty="0" smtClean="0"/>
                <a:t>…</a:t>
              </a:r>
              <a:endParaRPr lang="zh-TW" alt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04377" y="3099077"/>
              <a:ext cx="600961" cy="4329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vert="eaVert" wrap="square" rtlCol="0" anchor="ctr">
              <a:noAutofit/>
            </a:bodyPr>
            <a:lstStyle/>
            <a:p>
              <a:pPr algn="ctr"/>
              <a:r>
                <a:rPr lang="en-US" altLang="zh-TW" sz="2400" dirty="0" smtClean="0"/>
                <a:t>…</a:t>
              </a:r>
            </a:p>
          </p:txBody>
        </p:sp>
      </p:grpSp>
      <p:sp>
        <p:nvSpPr>
          <p:cNvPr id="55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 Transfer Packet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Straight Arrow Connector 35"/>
          <p:cNvCxnSpPr>
            <a:stCxn id="8" idx="3"/>
          </p:cNvCxnSpPr>
          <p:nvPr/>
        </p:nvCxnSpPr>
        <p:spPr>
          <a:xfrm flipV="1">
            <a:off x="6259901" y="2495112"/>
            <a:ext cx="1288370" cy="6585"/>
          </a:xfrm>
          <a:prstGeom prst="straightConnector1">
            <a:avLst/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41" idx="1"/>
          </p:cNvCxnSpPr>
          <p:nvPr/>
        </p:nvCxnSpPr>
        <p:spPr>
          <a:xfrm>
            <a:off x="6877050" y="2501697"/>
            <a:ext cx="1639004" cy="606806"/>
          </a:xfrm>
          <a:prstGeom prst="bentConnector3">
            <a:avLst>
              <a:gd name="adj1" fmla="val -560"/>
            </a:avLst>
          </a:prstGeom>
          <a:ln w="5715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</p:cNvCxnSpPr>
          <p:nvPr/>
        </p:nvCxnSpPr>
        <p:spPr>
          <a:xfrm rot="10800000">
            <a:off x="6259901" y="4231103"/>
            <a:ext cx="1270338" cy="1327691"/>
          </a:xfrm>
          <a:prstGeom prst="bentConnector3">
            <a:avLst>
              <a:gd name="adj1" fmla="val 35004"/>
            </a:avLst>
          </a:prstGeom>
          <a:ln w="57150">
            <a:solidFill>
              <a:srgbClr val="CB9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3" idx="1"/>
          </p:cNvCxnSpPr>
          <p:nvPr/>
        </p:nvCxnSpPr>
        <p:spPr>
          <a:xfrm rot="10800000" flipV="1">
            <a:off x="6259902" y="3541414"/>
            <a:ext cx="2256153" cy="689687"/>
          </a:xfrm>
          <a:prstGeom prst="bentConnector3">
            <a:avLst>
              <a:gd name="adj1" fmla="val 63510"/>
            </a:avLst>
          </a:prstGeom>
          <a:ln w="57150">
            <a:solidFill>
              <a:srgbClr val="CB9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4" idx="1"/>
          </p:cNvCxnSpPr>
          <p:nvPr/>
        </p:nvCxnSpPr>
        <p:spPr>
          <a:xfrm rot="10800000" flipV="1">
            <a:off x="6259901" y="2947038"/>
            <a:ext cx="1270346" cy="1284063"/>
          </a:xfrm>
          <a:prstGeom prst="bentConnector3">
            <a:avLst>
              <a:gd name="adj1" fmla="val 35504"/>
            </a:avLst>
          </a:prstGeom>
          <a:ln w="57150">
            <a:solidFill>
              <a:srgbClr val="CB9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91119" y="2254047"/>
            <a:ext cx="1183426" cy="495300"/>
          </a:xfrm>
          <a:prstGeom prst="rect">
            <a:avLst/>
          </a:prstGeom>
          <a:solidFill>
            <a:srgbClr val="182B49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1400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Column</a:t>
            </a:r>
            <a:endParaRPr lang="en-US" altLang="zh-TW" sz="1400" dirty="0" smtClean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400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en-US" altLang="zh-TW" sz="1400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bits</a:t>
            </a:r>
            <a:endParaRPr lang="zh-TW" altLang="en-US" sz="1400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02097" y="3983450"/>
            <a:ext cx="5257803" cy="495300"/>
            <a:chOff x="-1618194" y="3499031"/>
            <a:chExt cx="5257803" cy="495300"/>
          </a:xfrm>
        </p:grpSpPr>
        <p:grpSp>
          <p:nvGrpSpPr>
            <p:cNvPr id="61" name="Group 60"/>
            <p:cNvGrpSpPr/>
            <p:nvPr/>
          </p:nvGrpSpPr>
          <p:grpSpPr>
            <a:xfrm>
              <a:off x="-1618194" y="3499031"/>
              <a:ext cx="5257803" cy="495300"/>
              <a:chOff x="838197" y="2019300"/>
              <a:chExt cx="5598008" cy="495300"/>
            </a:xfrm>
            <a:solidFill>
              <a:srgbClr val="182B49"/>
            </a:solidFill>
          </p:grpSpPr>
          <p:sp>
            <p:nvSpPr>
              <p:cNvPr id="63" name="TextBox 62"/>
              <p:cNvSpPr txBox="1"/>
              <p:nvPr/>
            </p:nvSpPr>
            <p:spPr>
              <a:xfrm>
                <a:off x="838197" y="2019300"/>
                <a:ext cx="1259999" cy="495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Command</a:t>
                </a:r>
              </a:p>
              <a:p>
                <a:pPr algn="ctr"/>
                <a:r>
                  <a:rPr lang="en-US" altLang="zh-TW" sz="1400" dirty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bits</a:t>
                </a:r>
                <a:endParaRPr lang="zh-TW" altLang="en-US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339860" y="2019300"/>
                <a:ext cx="1854675" cy="495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Row</a:t>
                </a:r>
              </a:p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16 bits</a:t>
                </a:r>
                <a:endParaRPr lang="zh-TW" altLang="en-US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194540" y="2019300"/>
                <a:ext cx="1241665" cy="4953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Pad 0s</a:t>
                </a:r>
              </a:p>
              <a:p>
                <a:pPr algn="ctr"/>
                <a:r>
                  <a:rPr lang="en-US" altLang="zh-TW" sz="1400" dirty="0" smtClean="0">
                    <a:solidFill>
                      <a:srgbClr val="CB94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8 bits</a:t>
                </a:r>
                <a:endParaRPr lang="zh-TW" altLang="en-US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-451989" y="3499031"/>
              <a:ext cx="1183426" cy="495300"/>
            </a:xfrm>
            <a:prstGeom prst="rect">
              <a:avLst/>
            </a:prstGeom>
            <a:solidFill>
              <a:srgbClr val="182B49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TW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Column</a:t>
              </a:r>
              <a:endParaRPr lang="en-US" altLang="zh-TW" sz="1400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/>
              <a:r>
                <a:rPr lang="en-US" altLang="zh-TW" sz="1400" dirty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4</a:t>
              </a:r>
              <a:r>
                <a:rPr lang="en-US" altLang="zh-TW" sz="1400" dirty="0" smtClean="0">
                  <a:solidFill>
                    <a:srgbClr val="CB94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bits</a:t>
              </a:r>
              <a:endParaRPr lang="zh-TW" altLang="en-US" sz="1400" dirty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1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94002"/>
              </p:ext>
            </p:extLst>
          </p:nvPr>
        </p:nvGraphicFramePr>
        <p:xfrm>
          <a:off x="4355381" y="1538822"/>
          <a:ext cx="3657600" cy="502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3280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576399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632445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484311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9313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001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W12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692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W13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W14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W15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W16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377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W17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W18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W19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9942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731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248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W29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W30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W33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W32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19414"/>
                  </a:ext>
                </a:extLst>
              </a:tr>
              <a:tr h="4572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vert="eaVert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546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W57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W58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W59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W60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804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W61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W62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W63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EF2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W64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E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16876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 Implementation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3" name="Bent-Up Arrow 72"/>
          <p:cNvSpPr/>
          <p:nvPr/>
        </p:nvSpPr>
        <p:spPr>
          <a:xfrm rot="5400000">
            <a:off x="5502967" y="3486207"/>
            <a:ext cx="1254790" cy="1028556"/>
          </a:xfrm>
          <a:prstGeom prst="bentUpArrow">
            <a:avLst>
              <a:gd name="adj1" fmla="val 7156"/>
              <a:gd name="adj2" fmla="val 7742"/>
              <a:gd name="adj3" fmla="val 1367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70245"/>
              </p:ext>
            </p:extLst>
          </p:nvPr>
        </p:nvGraphicFramePr>
        <p:xfrm>
          <a:off x="736108" y="1538821"/>
          <a:ext cx="3073316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8329">
                  <a:extLst>
                    <a:ext uri="{9D8B030D-6E8A-4147-A177-3AD203B41FA5}">
                      <a16:colId xmlns:a16="http://schemas.microsoft.com/office/drawing/2014/main" val="53280858"/>
                    </a:ext>
                  </a:extLst>
                </a:gridCol>
                <a:gridCol w="768329">
                  <a:extLst>
                    <a:ext uri="{9D8B030D-6E8A-4147-A177-3AD203B41FA5}">
                      <a16:colId xmlns:a16="http://schemas.microsoft.com/office/drawing/2014/main" val="2557639940"/>
                    </a:ext>
                  </a:extLst>
                </a:gridCol>
                <a:gridCol w="768329">
                  <a:extLst>
                    <a:ext uri="{9D8B030D-6E8A-4147-A177-3AD203B41FA5}">
                      <a16:colId xmlns:a16="http://schemas.microsoft.com/office/drawing/2014/main" val="1263244596"/>
                    </a:ext>
                  </a:extLst>
                </a:gridCol>
                <a:gridCol w="768329">
                  <a:extLst>
                    <a:ext uri="{9D8B030D-6E8A-4147-A177-3AD203B41FA5}">
                      <a16:colId xmlns:a16="http://schemas.microsoft.com/office/drawing/2014/main" val="18484311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9313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X8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001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692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37719"/>
                  </a:ext>
                </a:extLst>
              </a:tr>
            </a:tbl>
          </a:graphicData>
        </a:graphic>
      </p:graphicFrame>
      <p:sp>
        <p:nvSpPr>
          <p:cNvPr id="78" name="Bent-Up Arrow 77"/>
          <p:cNvSpPr/>
          <p:nvPr/>
        </p:nvSpPr>
        <p:spPr>
          <a:xfrm rot="5400000">
            <a:off x="6296755" y="3925257"/>
            <a:ext cx="2830162" cy="1694204"/>
          </a:xfrm>
          <a:prstGeom prst="bentUpArrow">
            <a:avLst>
              <a:gd name="adj1" fmla="val 4526"/>
              <a:gd name="adj2" fmla="val 5112"/>
              <a:gd name="adj3" fmla="val 8259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Bent-Up Arrow 76"/>
          <p:cNvSpPr/>
          <p:nvPr/>
        </p:nvSpPr>
        <p:spPr>
          <a:xfrm rot="5400000">
            <a:off x="6852151" y="4137753"/>
            <a:ext cx="2476918" cy="936655"/>
          </a:xfrm>
          <a:prstGeom prst="bentUpArrow">
            <a:avLst>
              <a:gd name="adj1" fmla="val 7786"/>
              <a:gd name="adj2" fmla="val 8473"/>
              <a:gd name="adj3" fmla="val 15202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84973"/>
              </p:ext>
            </p:extLst>
          </p:nvPr>
        </p:nvGraphicFramePr>
        <p:xfrm>
          <a:off x="4766573" y="1826908"/>
          <a:ext cx="3657600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32808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576399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632445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484311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X4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313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X5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X6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X7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X8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01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X9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X10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X11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X12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tint val="2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92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X13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X14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X15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X16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37719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91421"/>
              </p:ext>
            </p:extLst>
          </p:nvPr>
        </p:nvGraphicFramePr>
        <p:xfrm>
          <a:off x="9271288" y="1538821"/>
          <a:ext cx="2708052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08052">
                  <a:extLst>
                    <a:ext uri="{9D8B030D-6E8A-4147-A177-3AD203B41FA5}">
                      <a16:colId xmlns:a16="http://schemas.microsoft.com/office/drawing/2014/main" val="5328085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Output 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9313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Output 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0018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Output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692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 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337719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8558938" y="5509693"/>
            <a:ext cx="1553992" cy="677747"/>
          </a:xfrm>
          <a:prstGeom prst="rect">
            <a:avLst/>
          </a:prstGeom>
          <a:solidFill>
            <a:srgbClr val="182B49"/>
          </a:solidFill>
          <a:ln>
            <a:solidFill>
              <a:srgbClr val="182B49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Dot Product</a:t>
            </a:r>
          </a:p>
          <a:p>
            <a:pPr algn="ctr"/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Operation</a:t>
            </a:r>
            <a:endParaRPr lang="zh-TW" altLang="en-US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2" name="Bent-Up Arrow 71"/>
          <p:cNvSpPr/>
          <p:nvPr/>
        </p:nvSpPr>
        <p:spPr>
          <a:xfrm rot="5400000">
            <a:off x="5973328" y="3783848"/>
            <a:ext cx="793984" cy="548640"/>
          </a:xfrm>
          <a:prstGeom prst="bentUpArrow">
            <a:avLst>
              <a:gd name="adj1" fmla="val 12342"/>
              <a:gd name="adj2" fmla="val 11076"/>
              <a:gd name="adj3" fmla="val 2626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Bent-Up Arrow 73"/>
          <p:cNvSpPr/>
          <p:nvPr/>
        </p:nvSpPr>
        <p:spPr>
          <a:xfrm rot="5400000">
            <a:off x="4819298" y="3139936"/>
            <a:ext cx="1597653" cy="2053030"/>
          </a:xfrm>
          <a:prstGeom prst="bentUpArrow">
            <a:avLst>
              <a:gd name="adj1" fmla="val 4187"/>
              <a:gd name="adj2" fmla="val 5116"/>
              <a:gd name="adj3" fmla="val 900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Bent-Up Arrow 74"/>
          <p:cNvSpPr/>
          <p:nvPr/>
        </p:nvSpPr>
        <p:spPr>
          <a:xfrm rot="5400000">
            <a:off x="5345299" y="3480939"/>
            <a:ext cx="1124572" cy="1474110"/>
          </a:xfrm>
          <a:prstGeom prst="bentUpArrow">
            <a:avLst>
              <a:gd name="adj1" fmla="val 5605"/>
              <a:gd name="adj2" fmla="val 6191"/>
              <a:gd name="adj3" fmla="val 122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Bent-Up Arrow 75"/>
          <p:cNvSpPr/>
          <p:nvPr/>
        </p:nvSpPr>
        <p:spPr>
          <a:xfrm rot="5400000">
            <a:off x="7275629" y="4390978"/>
            <a:ext cx="2023344" cy="548640"/>
          </a:xfrm>
          <a:prstGeom prst="bentUpArrow">
            <a:avLst>
              <a:gd name="adj1" fmla="val 12342"/>
              <a:gd name="adj2" fmla="val 11076"/>
              <a:gd name="adj3" fmla="val 2626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Bent-Up Arrow 78"/>
          <p:cNvSpPr/>
          <p:nvPr/>
        </p:nvSpPr>
        <p:spPr>
          <a:xfrm rot="5400000">
            <a:off x="6710726" y="4168543"/>
            <a:ext cx="2361047" cy="1335377"/>
          </a:xfrm>
          <a:prstGeom prst="bentUpArrow">
            <a:avLst>
              <a:gd name="adj1" fmla="val 5605"/>
              <a:gd name="adj2" fmla="val 5963"/>
              <a:gd name="adj3" fmla="val 1039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644640" y="4287528"/>
            <a:ext cx="1553992" cy="677747"/>
          </a:xfrm>
          <a:prstGeom prst="rect">
            <a:avLst/>
          </a:prstGeom>
          <a:solidFill>
            <a:srgbClr val="182B49"/>
          </a:solidFill>
          <a:ln>
            <a:solidFill>
              <a:srgbClr val="182B49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Dot Product</a:t>
            </a:r>
          </a:p>
          <a:p>
            <a:pPr algn="ctr"/>
            <a:r>
              <a:rPr lang="en-US" altLang="zh-TW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Operation</a:t>
            </a:r>
            <a:endParaRPr lang="zh-TW" altLang="en-US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900010" y="4281530"/>
            <a:ext cx="871848" cy="677747"/>
          </a:xfrm>
          <a:prstGeom prst="rect">
            <a:avLst/>
          </a:prstGeom>
          <a:solidFill>
            <a:srgbClr val="182B49"/>
          </a:solidFill>
          <a:ln>
            <a:solidFill>
              <a:srgbClr val="182B49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endParaRPr lang="zh-TW" altLang="en-US" sz="20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189390" y="4291682"/>
            <a:ext cx="651330" cy="677747"/>
          </a:xfrm>
          <a:prstGeom prst="rect">
            <a:avLst/>
          </a:prstGeom>
          <a:solidFill>
            <a:srgbClr val="182B49"/>
          </a:solidFill>
          <a:ln>
            <a:solidFill>
              <a:srgbClr val="182B49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endParaRPr lang="zh-TW" altLang="en-US" sz="20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2" name="Straight Arrow Connector 101"/>
          <p:cNvCxnSpPr>
            <a:stCxn id="66" idx="3"/>
            <a:endCxn id="83" idx="1"/>
          </p:cNvCxnSpPr>
          <p:nvPr/>
        </p:nvCxnSpPr>
        <p:spPr>
          <a:xfrm flipV="1">
            <a:off x="8198632" y="4620404"/>
            <a:ext cx="701378" cy="5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3" idx="3"/>
            <a:endCxn id="87" idx="1"/>
          </p:cNvCxnSpPr>
          <p:nvPr/>
        </p:nvCxnSpPr>
        <p:spPr>
          <a:xfrm>
            <a:off x="9771858" y="4620404"/>
            <a:ext cx="417532" cy="10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9" idx="0"/>
            <a:endCxn id="83" idx="2"/>
          </p:cNvCxnSpPr>
          <p:nvPr/>
        </p:nvCxnSpPr>
        <p:spPr>
          <a:xfrm flipV="1">
            <a:off x="9335934" y="4959277"/>
            <a:ext cx="0" cy="550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eft Brace 110"/>
          <p:cNvSpPr/>
          <p:nvPr/>
        </p:nvSpPr>
        <p:spPr>
          <a:xfrm>
            <a:off x="496650" y="1538819"/>
            <a:ext cx="182968" cy="1818457"/>
          </a:xfrm>
          <a:prstGeom prst="leftBrace">
            <a:avLst/>
          </a:prstGeom>
          <a:ln w="31750">
            <a:solidFill>
              <a:srgbClr val="18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Left Brace 111"/>
          <p:cNvSpPr/>
          <p:nvPr/>
        </p:nvSpPr>
        <p:spPr>
          <a:xfrm>
            <a:off x="4105373" y="1538819"/>
            <a:ext cx="194847" cy="5029203"/>
          </a:xfrm>
          <a:prstGeom prst="leftBrace">
            <a:avLst/>
          </a:prstGeom>
          <a:ln w="31750">
            <a:solidFill>
              <a:srgbClr val="18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328010" y="4291682"/>
            <a:ext cx="651330" cy="677747"/>
          </a:xfrm>
          <a:prstGeom prst="rect">
            <a:avLst/>
          </a:prstGeom>
          <a:solidFill>
            <a:srgbClr val="182B49"/>
          </a:solidFill>
          <a:ln>
            <a:solidFill>
              <a:srgbClr val="182B49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</a:t>
            </a:r>
          </a:p>
          <a:p>
            <a:pPr algn="ctr"/>
            <a:r>
              <a:rPr lang="en-US" altLang="zh-TW" sz="1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REG</a:t>
            </a:r>
            <a:endParaRPr lang="zh-TW" altLang="en-US" sz="1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17" name="Straight Arrow Connector 116"/>
          <p:cNvCxnSpPr>
            <a:stCxn id="87" idx="3"/>
            <a:endCxn id="116" idx="1"/>
          </p:cNvCxnSpPr>
          <p:nvPr/>
        </p:nvCxnSpPr>
        <p:spPr>
          <a:xfrm>
            <a:off x="10840720" y="4630556"/>
            <a:ext cx="4872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16" idx="2"/>
            <a:endCxn id="87" idx="2"/>
          </p:cNvCxnSpPr>
          <p:nvPr/>
        </p:nvCxnSpPr>
        <p:spPr>
          <a:xfrm rot="5400000">
            <a:off x="11084365" y="4400119"/>
            <a:ext cx="12700" cy="113862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6" idx="0"/>
            <a:endCxn id="65" idx="1"/>
          </p:cNvCxnSpPr>
          <p:nvPr/>
        </p:nvCxnSpPr>
        <p:spPr>
          <a:xfrm rot="16200000" flipV="1">
            <a:off x="9543252" y="2181258"/>
            <a:ext cx="1838461" cy="2382387"/>
          </a:xfrm>
          <a:prstGeom prst="bentConnector4">
            <a:avLst>
              <a:gd name="adj1" fmla="val 25131"/>
              <a:gd name="adj2" fmla="val 1155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454144" y="4166984"/>
            <a:ext cx="3068158" cy="2401038"/>
            <a:chOff x="6125938" y="1725377"/>
            <a:chExt cx="3558627" cy="2896167"/>
          </a:xfrm>
        </p:grpSpPr>
        <p:sp>
          <p:nvSpPr>
            <p:cNvPr id="133" name="TextBox 132"/>
            <p:cNvSpPr txBox="1"/>
            <p:nvPr/>
          </p:nvSpPr>
          <p:spPr>
            <a:xfrm>
              <a:off x="6796092" y="1775348"/>
              <a:ext cx="633510" cy="33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W1</a:t>
              </a:r>
              <a:endParaRPr lang="zh-TW" altLang="en-US" sz="1200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125938" y="1725377"/>
              <a:ext cx="3558627" cy="2896167"/>
              <a:chOff x="6125938" y="1725377"/>
              <a:chExt cx="3558627" cy="2896167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6125938" y="1725377"/>
                <a:ext cx="693505" cy="28961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991059" y="1725377"/>
                <a:ext cx="693506" cy="2896167"/>
              </a:xfrm>
              <a:prstGeom prst="rect">
                <a:avLst/>
              </a:prstGeom>
              <a:solidFill>
                <a:srgbClr val="CB9400"/>
              </a:solidFill>
            </p:spPr>
            <p:txBody>
              <a:bodyPr wrap="square" rtlCol="0">
                <a:noAutofit/>
              </a:bodyPr>
              <a:lstStyle/>
              <a:p>
                <a:endParaRPr lang="zh-TW" alt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244090" y="1867317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1</a:t>
                </a:r>
                <a:endParaRPr lang="zh-TW" altLang="en-US" sz="1000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244090" y="2434238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2</a:t>
                </a:r>
                <a:endParaRPr lang="zh-TW" altLang="en-US" sz="1000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244090" y="3001159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dirty="0" smtClean="0"/>
                  <a:t>3</a:t>
                </a:r>
                <a:endParaRPr lang="zh-TW" altLang="en-US" sz="1000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255850" y="3990605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700" dirty="0" smtClean="0"/>
                  <a:t>16</a:t>
                </a:r>
                <a:endParaRPr lang="zh-TW" altLang="en-US" sz="700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9109210" y="1867317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1</a:t>
                </a:r>
                <a:endParaRPr lang="zh-TW" altLang="en-US" sz="1000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9109211" y="2540678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2</a:t>
                </a:r>
                <a:endParaRPr lang="zh-TW" altLang="en-US" sz="1200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9109210" y="3216331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3</a:t>
                </a:r>
                <a:endParaRPr lang="zh-TW" altLang="en-US" sz="1200" dirty="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9106430" y="3886408"/>
                <a:ext cx="457200" cy="457200"/>
              </a:xfrm>
              <a:prstGeom prst="ellipse">
                <a:avLst/>
              </a:prstGeom>
              <a:solidFill>
                <a:srgbClr val="182B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/>
                  <a:t>4</a:t>
                </a:r>
                <a:endParaRPr lang="zh-TW" altLang="en-US" sz="700" dirty="0"/>
              </a:p>
            </p:txBody>
          </p:sp>
          <p:cxnSp>
            <p:nvCxnSpPr>
              <p:cNvPr id="145" name="Elbow Connector 144"/>
              <p:cNvCxnSpPr>
                <a:stCxn id="138" idx="6"/>
                <a:endCxn id="141" idx="0"/>
              </p:cNvCxnSpPr>
              <p:nvPr/>
            </p:nvCxnSpPr>
            <p:spPr>
              <a:xfrm flipV="1">
                <a:off x="6701290" y="1867317"/>
                <a:ext cx="2636520" cy="795521"/>
              </a:xfrm>
              <a:prstGeom prst="bentConnector4">
                <a:avLst>
                  <a:gd name="adj1" fmla="val 30251"/>
                  <a:gd name="adj2" fmla="val 132567"/>
                </a:avLst>
              </a:prstGeom>
              <a:ln w="28575">
                <a:solidFill>
                  <a:srgbClr val="182B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>
                <a:stCxn id="139" idx="6"/>
                <a:endCxn id="141" idx="1"/>
              </p:cNvCxnSpPr>
              <p:nvPr/>
            </p:nvCxnSpPr>
            <p:spPr>
              <a:xfrm flipV="1">
                <a:off x="6701290" y="1934272"/>
                <a:ext cx="2474875" cy="1295487"/>
              </a:xfrm>
              <a:prstGeom prst="bentConnector4">
                <a:avLst>
                  <a:gd name="adj1" fmla="val 37152"/>
                  <a:gd name="adj2" fmla="val 115756"/>
                </a:avLst>
              </a:prstGeom>
              <a:ln w="28575">
                <a:solidFill>
                  <a:srgbClr val="182B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137" idx="6"/>
                <a:endCxn id="141" idx="7"/>
              </p:cNvCxnSpPr>
              <p:nvPr/>
            </p:nvCxnSpPr>
            <p:spPr>
              <a:xfrm flipV="1">
                <a:off x="6701290" y="1934271"/>
                <a:ext cx="2798165" cy="182880"/>
              </a:xfrm>
              <a:prstGeom prst="bentConnector4">
                <a:avLst>
                  <a:gd name="adj1" fmla="val 24146"/>
                  <a:gd name="adj2" fmla="val 339410"/>
                </a:avLst>
              </a:prstGeom>
              <a:ln w="28575">
                <a:solidFill>
                  <a:srgbClr val="182B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>
                <a:stCxn id="140" idx="6"/>
                <a:endCxn id="141" idx="2"/>
              </p:cNvCxnSpPr>
              <p:nvPr/>
            </p:nvCxnSpPr>
            <p:spPr>
              <a:xfrm flipV="1">
                <a:off x="6713050" y="2095917"/>
                <a:ext cx="2396160" cy="2123288"/>
              </a:xfrm>
              <a:prstGeom prst="bentConnector3">
                <a:avLst>
                  <a:gd name="adj1" fmla="val 43004"/>
                </a:avLst>
              </a:prstGeom>
              <a:ln w="28575">
                <a:solidFill>
                  <a:srgbClr val="182B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TextBox 151"/>
          <p:cNvSpPr txBox="1"/>
          <p:nvPr/>
        </p:nvSpPr>
        <p:spPr>
          <a:xfrm>
            <a:off x="1011000" y="4678738"/>
            <a:ext cx="54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W2</a:t>
            </a:r>
            <a:endParaRPr lang="zh-TW" alt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001927" y="5165455"/>
            <a:ext cx="54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W3</a:t>
            </a:r>
            <a:endParaRPr lang="zh-TW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011000" y="6009585"/>
            <a:ext cx="546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W16</a:t>
            </a:r>
            <a:endParaRPr lang="zh-TW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114915" y="5703523"/>
            <a:ext cx="461665" cy="3348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88134" y="5703523"/>
            <a:ext cx="461665" cy="3348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639" y="2032549"/>
            <a:ext cx="5964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16</a:t>
            </a:r>
          </a:p>
          <a:p>
            <a:pPr algn="ctr"/>
            <a:r>
              <a:rPr lang="en-US" altLang="zh-TW" sz="1050" dirty="0" smtClean="0"/>
              <a:t>inputs</a:t>
            </a:r>
            <a:endParaRPr lang="zh-TW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3643031" y="3626005"/>
            <a:ext cx="61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64</a:t>
            </a:r>
          </a:p>
          <a:p>
            <a:pPr algn="ctr"/>
            <a:r>
              <a:rPr lang="en-US" altLang="zh-TW" sz="1050" dirty="0" smtClean="0"/>
              <a:t>weights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875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182B49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>
                <a:solidFill>
                  <a:srgbClr val="CB94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Simple Implementation Simulation</a:t>
            </a:r>
            <a:endParaRPr lang="zh-TW" altLang="en-US" sz="3600" b="1" dirty="0">
              <a:solidFill>
                <a:srgbClr val="CB94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23" y="1465943"/>
            <a:ext cx="9626953" cy="52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55457</TotalTime>
  <Words>724</Words>
  <Application>Microsoft Office PowerPoint</Application>
  <PresentationFormat>Widescreen</PresentationFormat>
  <Paragraphs>287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Calibri Light</vt:lpstr>
      <vt:lpstr>Office Theme</vt:lpstr>
      <vt:lpstr>Large-Scale Reconfigurable  Digital Neuromorphic Architecture</vt:lpstr>
      <vt:lpstr>Core of the Project</vt:lpstr>
      <vt:lpstr>Project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Nat'l Central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 Project</dc:title>
  <dc:creator>Taur Eric</dc:creator>
  <cp:lastModifiedBy>Taur Eric</cp:lastModifiedBy>
  <cp:revision>99</cp:revision>
  <dcterms:created xsi:type="dcterms:W3CDTF">2019-08-02T20:00:56Z</dcterms:created>
  <dcterms:modified xsi:type="dcterms:W3CDTF">2019-09-14T11:17:35Z</dcterms:modified>
</cp:coreProperties>
</file>