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Feasibility study is based on data from IMDB, BOX office mojo, rotten tomatoes, </a:t>
          </a:r>
          <a:r>
            <a:rPr lang="en-US" dirty="0" err="1"/>
            <a:t>themoviedb</a:t>
          </a:r>
          <a:r>
            <a:rPr lang="en-US" dirty="0"/>
            <a:t>, and </a:t>
          </a:r>
          <a:r>
            <a:rPr lang="en-US" dirty="0" err="1"/>
            <a:t>thenumbers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1) How is overall movie gross product trending compared to the economy?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2) Are films’ critical rating and ROI correlated?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3) Do high or low-budget films tend toward better </a:t>
          </a:r>
          <a:r>
            <a:rPr lang="en-US" b="0" i="0" dirty="0" err="1"/>
            <a:t>roi</a:t>
          </a:r>
          <a:r>
            <a:rPr lang="en-US" b="0" i="0" dirty="0"/>
            <a:t>/rating?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4) Do films of certain genres tend toward better </a:t>
          </a:r>
          <a:r>
            <a:rPr lang="en-US" b="0" i="0" dirty="0" err="1"/>
            <a:t>roi</a:t>
          </a:r>
          <a:r>
            <a:rPr lang="en-US" b="0" i="0" dirty="0"/>
            <a:t>/rating?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5) Do films with certain ratings (g-</a:t>
          </a:r>
          <a:r>
            <a:rPr lang="en-US" b="0" i="0" dirty="0" err="1"/>
            <a:t>pg</a:t>
          </a:r>
          <a:r>
            <a:rPr lang="en-US" b="0" i="0" dirty="0"/>
            <a:t>-r) tend toward better </a:t>
          </a:r>
          <a:r>
            <a:rPr lang="en-US" b="0" i="0" dirty="0" err="1"/>
            <a:t>roi</a:t>
          </a:r>
          <a:r>
            <a:rPr lang="en-US" b="0" i="0" dirty="0"/>
            <a:t>/rating?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6) What is the current market share of current studios &amp; what are their </a:t>
          </a:r>
          <a:r>
            <a:rPr lang="en-US" b="0" i="0" dirty="0" err="1"/>
            <a:t>roi</a:t>
          </a:r>
          <a:r>
            <a:rPr lang="en-US" b="0" i="0" dirty="0"/>
            <a:t>/Critical ratings?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Primary Metrics of Success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: -Return on investment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-Critical rating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Ang="0" custScaleX="287325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Ang="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407404" y="466051"/>
          <a:ext cx="1166625" cy="1166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656029" y="714676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4467" y="1996051"/>
          <a:ext cx="1912500" cy="132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Feasibility study is based on data from IMDB, BOX office mojo, rotten tomatoes, </a:t>
          </a:r>
          <a:r>
            <a:rPr lang="en-US" sz="1100" kern="1200" dirty="0" err="1"/>
            <a:t>themoviedb</a:t>
          </a:r>
          <a:r>
            <a:rPr lang="en-US" sz="1100" kern="1200" dirty="0"/>
            <a:t>, and </a:t>
          </a:r>
          <a:r>
            <a:rPr lang="en-US" sz="1100" kern="1200" dirty="0" err="1"/>
            <a:t>thenumbers</a:t>
          </a:r>
          <a:endParaRPr lang="en-US" sz="1100" kern="1200" dirty="0"/>
        </a:p>
      </dsp:txBody>
      <dsp:txXfrm>
        <a:off x="34467" y="1996051"/>
        <a:ext cx="1912500" cy="1323977"/>
      </dsp:txXfrm>
    </dsp:sp>
    <dsp:sp modelId="{543C18BC-1989-44B2-9862-C670C61D3452}">
      <dsp:nvSpPr>
        <dsp:cNvPr id="0" name=""/>
        <dsp:cNvSpPr/>
      </dsp:nvSpPr>
      <dsp:spPr>
        <a:xfrm>
          <a:off x="4445887" y="466051"/>
          <a:ext cx="1166625" cy="1166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694512" y="714676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281654" y="1996051"/>
          <a:ext cx="5495090" cy="132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1) How is overall movie gross product trending compared to the economy?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2) Are films’ critical rating and ROI correlated?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3) Do high or low-budget films tend toward better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/rating?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4) Do films of certain genres tend toward better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/rating?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5) Do films with certain ratings (g-</a:t>
          </a:r>
          <a:r>
            <a:rPr lang="en-US" sz="1100" b="0" i="0" kern="1200" dirty="0" err="1"/>
            <a:t>pg</a:t>
          </a:r>
          <a:r>
            <a:rPr lang="en-US" sz="1100" b="0" i="0" kern="1200" dirty="0"/>
            <a:t>-r) tend toward better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/rating?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6) What is the current market share of current studios &amp; what are their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/Critical ratings?</a:t>
          </a:r>
          <a:endParaRPr lang="en-US" sz="1100" kern="1200" dirty="0"/>
        </a:p>
      </dsp:txBody>
      <dsp:txXfrm>
        <a:off x="2281654" y="1996051"/>
        <a:ext cx="5495090" cy="1323977"/>
      </dsp:txXfrm>
    </dsp:sp>
    <dsp:sp modelId="{5BDDFF18-9AEC-4E5E-B9AA-33D86F01A63E}">
      <dsp:nvSpPr>
        <dsp:cNvPr id="0" name=""/>
        <dsp:cNvSpPr/>
      </dsp:nvSpPr>
      <dsp:spPr>
        <a:xfrm>
          <a:off x="8484370" y="466051"/>
          <a:ext cx="1166625" cy="1166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732995" y="714676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8111432" y="1996051"/>
          <a:ext cx="1912500" cy="132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Primary Metrics of Success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: -Return on investment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-Critical rating </a:t>
          </a:r>
        </a:p>
      </dsp:txBody>
      <dsp:txXfrm>
        <a:off x="8111432" y="1996051"/>
        <a:ext cx="1912500" cy="132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Movie Studio Feasibility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Fictional Client: Microsoft</a:t>
            </a:r>
          </a:p>
          <a:p>
            <a:r>
              <a:rPr lang="en-US" dirty="0"/>
              <a:t>Investigating Viability of Entering the Movie Industry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40B0-D2A7-43E6-A0C4-F14A9BE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7EC7-8775-45D2-B4A5-02A825B6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areas to investigate further:</a:t>
            </a:r>
          </a:p>
          <a:p>
            <a:r>
              <a:rPr lang="en-US" dirty="0"/>
              <a:t>-Analyze release date (seasonal, month, day/holiday)</a:t>
            </a:r>
          </a:p>
          <a:p>
            <a:r>
              <a:rPr lang="en-US" dirty="0"/>
              <a:t>-Identify successful directors/actors/combinations</a:t>
            </a:r>
          </a:p>
          <a:p>
            <a:r>
              <a:rPr lang="en-US" dirty="0"/>
              <a:t>-Look into correlation of runtime with movie success</a:t>
            </a:r>
          </a:p>
          <a:p>
            <a:r>
              <a:rPr lang="en-US" dirty="0"/>
              <a:t>-Follow analysis by year to examine any changes in trend in 2020/2021 due to COVID-19</a:t>
            </a:r>
          </a:p>
          <a:p>
            <a:r>
              <a:rPr lang="en-US" dirty="0"/>
              <a:t>-Examine business of streaming-only content creators to determine business advantage/viability of leveraging Microsoft’s technological edge</a:t>
            </a:r>
          </a:p>
          <a:p>
            <a:r>
              <a:rPr lang="en-US" dirty="0"/>
              <a:t>-Develop revenue “completion factor” to extend prediction based on initial performance</a:t>
            </a:r>
          </a:p>
          <a:p>
            <a:r>
              <a:rPr lang="en-US" dirty="0"/>
              <a:t>-Questions?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EB16-AE18-401A-AE78-ED4B2F275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And Questions</a:t>
            </a:r>
          </a:p>
        </p:txBody>
      </p:sp>
    </p:spTree>
    <p:extLst>
      <p:ext uri="{BB962C8B-B14F-4D97-AF65-F5344CB8AC3E}">
        <p14:creationId xmlns:p14="http://schemas.microsoft.com/office/powerpoint/2010/main" val="214047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4E49-40BE-4356-8DAD-18A42156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63D1-2A3B-496E-BEC0-7B2033D0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time, consideration, and the opportunity to hear your feedback.</a:t>
            </a:r>
          </a:p>
        </p:txBody>
      </p:sp>
    </p:spTree>
    <p:extLst>
      <p:ext uri="{BB962C8B-B14F-4D97-AF65-F5344CB8AC3E}">
        <p14:creationId xmlns:p14="http://schemas.microsoft.com/office/powerpoint/2010/main" val="337606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81" y="286603"/>
            <a:ext cx="11536393" cy="1450757"/>
          </a:xfrm>
        </p:spPr>
        <p:txBody>
          <a:bodyPr>
            <a:normAutofit/>
          </a:bodyPr>
          <a:lstStyle/>
          <a:p>
            <a:r>
              <a:rPr lang="en-US" dirty="0"/>
              <a:t>Overview of Data Sources, Metrics, Investigations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696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7040-F808-4F26-BEC4-62A925B8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is Overall Movie Revenue Trending?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(Question 1)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7A200AE-2731-45D9-924F-63C822A1B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There is an overall positive regression trend in revenue from 2010 to 2018 of 1.6% per year on average. The confidence interval shown is 95%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-There is some variance/instability but the raw dollars in the industry are growing. However, inflation rate was 1.79% on average </a:t>
            </a:r>
            <a:r>
              <a:rPr lang="en-US" sz="1800">
                <a:solidFill>
                  <a:srgbClr val="FFFFFF"/>
                </a:solidFill>
              </a:rPr>
              <a:t>for that time period.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-Impact of COVID-19 is not shown in this study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B492E9-32C0-494C-9C18-0020E2C6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0875" y="113149"/>
            <a:ext cx="4774978" cy="349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135F372-99F5-4402-BD9C-22C5F90D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92" y="3495368"/>
            <a:ext cx="4774978" cy="33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4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C58DE-28A8-4C2E-8232-A91C7EC8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Are films ROI/Critical Rating Correlated?  (and what about any other factors?) 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(Questions 2-3)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8A575A2-243D-4F88-BBB3-268886FF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86" y="2799654"/>
            <a:ext cx="3773714" cy="3818859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-For question 2, there is not a strong relation between return on investment and any other category.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-Runtime has a sizable correlation to rating - but not to ROI - but not high enough to make much in the way of prediction. Possible area of further study.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-To our question 3, Budget has a .22 correlation coefficient with average rating - not above our usual threshold of 0.6, but not insignificant either.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-Budget has a small negative correlation with ROI which we will classify as insignificant.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-One other takeaway here is that if the client were to target ROI or Critical Rating success, they would not necessarily find success in the other category.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0C411-CA39-4564-B0A3-756C59B6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6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EB22-F9F2-4E44-B64E-B34177A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Is Genre associated with ROI? 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(question 4-a)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EFF7-FF4B-4293-8823-024BF901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-These graphs are of Year vs. ROI, with different genre trends shown.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-Sci-fi, adventure, animation, comedy are very stable and successful</a:t>
            </a:r>
          </a:p>
          <a:p>
            <a:r>
              <a:rPr lang="en-US" sz="1800" dirty="0">
                <a:solidFill>
                  <a:schemeClr val="tx1"/>
                </a:solidFill>
              </a:rPr>
              <a:t>-other genres (e.g. Music) have periods of high success but are unstable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70D60B-5FD6-444D-8D5E-4074C17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29" y="0"/>
            <a:ext cx="4124931" cy="34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3F9F55-3D8B-4B83-83C0-6CC6B96E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46" y="0"/>
            <a:ext cx="4016408" cy="34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D8E43E8-CA66-4752-B5A0-4745B103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43" y="3483386"/>
            <a:ext cx="4116780" cy="33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320F4C-1549-47D9-8EEC-D4C48FD4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660" y="3481654"/>
            <a:ext cx="4019980" cy="33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5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D0C5-27DB-43FF-9EC5-1B044489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Is Genre associated with Rating?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(question 4-b)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Content Placeholder 2069">
            <a:extLst>
              <a:ext uri="{FF2B5EF4-FFF2-40B4-BE49-F238E27FC236}">
                <a16:creationId xmlns:a16="http://schemas.microsoft.com/office/drawing/2014/main" id="{4D314FA7-9037-4B1E-A5AA-5281ED4F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-Sport, Biography, History, Sci-Fi are generally stable for rating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-Music/Musicals have high points but also low points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-Horror is generally not critically rated well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05D97A-3154-48F4-8BAA-9E4FAD8F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24" y="-8989"/>
            <a:ext cx="4051447" cy="34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48EE95-AA0E-444B-ADA4-969F478D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67" y="8989"/>
            <a:ext cx="4030018" cy="34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575E862-762D-4B16-AA11-FCE551B9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24" y="3428250"/>
            <a:ext cx="4051447" cy="342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1D71F00-F9B4-4488-9D03-13B3FB7B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67" y="3418220"/>
            <a:ext cx="4030033" cy="346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3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92C1-429E-4A7A-B8C3-1C23340D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Do films with certain ratings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elvetica Neue"/>
              </a:rPr>
              <a:t>ie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. G-PG-R) tend to have better Critical Rating? (question 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F100-851B-42BD-8470-6A0DC3A4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-Not Rated films tend toward higher mean, with more variance</a:t>
            </a:r>
          </a:p>
          <a:p>
            <a:r>
              <a:rPr lang="en-US" dirty="0"/>
              <a:t>-G-rated films have a high average critical rating</a:t>
            </a:r>
          </a:p>
          <a:p>
            <a:r>
              <a:rPr lang="en-US" dirty="0"/>
              <a:t>-PG-13 films tend to be critically regarded the lowest</a:t>
            </a:r>
          </a:p>
          <a:p>
            <a:r>
              <a:rPr lang="en-US" dirty="0"/>
              <a:t>-Consider also studios who tend toward making each type and their quality (e.g. Disney/BV)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C0BD11-A2E0-4B40-9659-F6B6640E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99" y="373506"/>
            <a:ext cx="4624992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171DC1-F93F-42A0-8F98-83D4C678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32" y="3240531"/>
            <a:ext cx="5246974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7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7040-F808-4F26-BEC4-62A925B8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/>
              <a:t>What is the current market share of current studios, and what are their ROI/Critical Ratings?</a:t>
            </a:r>
            <a:br>
              <a:rPr lang="en-US" sz="2200"/>
            </a:br>
            <a:r>
              <a:rPr lang="en-US" sz="2200"/>
              <a:t>(Question 6)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F5E01-F76F-4429-A657-F1185E37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-BV(Buena Vista – Disney) holds the highest market share; WB has two studios which combine to a similar value</a:t>
            </a:r>
          </a:p>
          <a:p>
            <a:pPr>
              <a:lnSpc>
                <a:spcPct val="100000"/>
              </a:lnSpc>
            </a:pPr>
            <a:r>
              <a:rPr lang="en-US" dirty="0"/>
              <a:t>-Strongest Rating/ROI studios are in the upper right of the lower graph (BV, P/DW, WB(NL), Uni)</a:t>
            </a:r>
          </a:p>
          <a:p>
            <a:pPr>
              <a:lnSpc>
                <a:spcPct val="100000"/>
              </a:lnSpc>
            </a:pPr>
            <a:r>
              <a:rPr lang="en-US" dirty="0"/>
              <a:t>-Weaker studios include LG/S, WB, Par., Sony)</a:t>
            </a:r>
          </a:p>
          <a:p>
            <a:pPr>
              <a:lnSpc>
                <a:spcPct val="100000"/>
              </a:lnSpc>
            </a:pPr>
            <a:r>
              <a:rPr lang="en-US" dirty="0"/>
              <a:t>-BV’s strength is anecdotally due to the strong performance of Marvel movies over the last decade, but also due to their reliable G-rated animated films</a:t>
            </a:r>
          </a:p>
        </p:txBody>
      </p:sp>
      <p:pic>
        <p:nvPicPr>
          <p:cNvPr id="614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102DDD8-6B9B-4768-B3F7-883D0BD85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7" y="136793"/>
            <a:ext cx="4059919" cy="300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59D7481-083E-4629-8C8B-10D05C8A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84" y="3277925"/>
            <a:ext cx="6556166" cy="35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4261-F98D-4BCB-B76A-95FC73D7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Conclusions/</a:t>
            </a:r>
            <a:br>
              <a:rPr lang="en-US" dirty="0"/>
            </a:br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3CDF-0F77-4108-89B0-CD3755B2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1) Movie industry revenue is growing though not outpacing inflation.  This could indicate an opening.  COVID-19 was a huge shock to the system, shuttering theaters but giving a surge to home-viewing, a shift that could be an opportunity, but also a field with a great deal of uncertainty.  Proceed but with an eye on innovation to meet new patterns of viewer behavior.</a:t>
            </a:r>
          </a:p>
          <a:p>
            <a:r>
              <a:rPr lang="en-US" dirty="0"/>
              <a:t>2) Critical Reception and Return-On-Investment are not well correlated.  Having both metrics as goals is desirable; performing well in one does not automatically lead to the other.</a:t>
            </a:r>
          </a:p>
          <a:p>
            <a:r>
              <a:rPr lang="en-US" dirty="0"/>
              <a:t>3) Higher budgets do tend to produce films with better critical reception; higher budgets do produce higher gross revenue (though not necessarily higher ROI).  Avoid making low-budget films to build up a quality reputation</a:t>
            </a:r>
          </a:p>
          <a:p>
            <a:r>
              <a:rPr lang="en-US" dirty="0"/>
              <a:t>4) Choose film genres carefully – some are stable, some are high-risk high-reward.  Sci-fi films generally do well in both.  Avoid horror due to its low critical rating.</a:t>
            </a:r>
          </a:p>
          <a:p>
            <a:r>
              <a:rPr lang="en-US" dirty="0"/>
              <a:t>5) G-Rated films tend to achieve good critical reviews – though this may be driven by BV/Disney, thus may be difficult to duplicate. Avoid PG-13 films.</a:t>
            </a:r>
          </a:p>
          <a:p>
            <a:r>
              <a:rPr lang="en-US" dirty="0"/>
              <a:t>6) BV(Disney), P/DW(Paramount), WB(NL)(Warner Brothers-New Line), Uni(Universal) are studios to emulate based on their ROI/Rating performance.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076D-BE56-4FEC-A6C7-574806CA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our fictional client, Microsoft, these are some business conclusions to take away from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999420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{D8B6BA65-D647-49DE-A20A-D603BCDE75F4}tf11437505_win32</Template>
  <TotalTime>231</TotalTime>
  <Words>1043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 Pro Cond Light</vt:lpstr>
      <vt:lpstr>Helvetica Neue</vt:lpstr>
      <vt:lpstr>Speak Pro</vt:lpstr>
      <vt:lpstr>RetrospectVTI</vt:lpstr>
      <vt:lpstr>Movie Studio Feasibility</vt:lpstr>
      <vt:lpstr>Overview of Data Sources, Metrics, Investigations</vt:lpstr>
      <vt:lpstr>How is Overall Movie Revenue Trending? (Question 1)</vt:lpstr>
      <vt:lpstr>Are films ROI/Critical Rating Correlated?  (and what about any other factors?)  (Questions 2-3)</vt:lpstr>
      <vt:lpstr>Is Genre associated with ROI?  (question 4-a)</vt:lpstr>
      <vt:lpstr>Is Genre associated with Rating? (question 4-b)</vt:lpstr>
      <vt:lpstr>Do films with certain ratings (ie. G-PG-R) tend to have better Critical Rating? (question 5)</vt:lpstr>
      <vt:lpstr>What is the current market share of current studios, and what are their ROI/Critical Ratings? (Question 6)</vt:lpstr>
      <vt:lpstr>Business Conclusions/ Actions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Studio Feasibility</dc:title>
  <dc:creator>Eric H</dc:creator>
  <cp:lastModifiedBy>Eric H</cp:lastModifiedBy>
  <cp:revision>28</cp:revision>
  <dcterms:created xsi:type="dcterms:W3CDTF">2021-06-07T16:49:03Z</dcterms:created>
  <dcterms:modified xsi:type="dcterms:W3CDTF">2021-06-08T02:09:57Z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