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ce_Needl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2FC1-8C66-4C43-9A1D-F78419154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8F00-46E1-4438-8EDB-C07EEE7E0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King county housing data</a:t>
            </a:r>
          </a:p>
          <a:p>
            <a:r>
              <a:rPr lang="en-US" dirty="0"/>
              <a:t>Eric Hansen</a:t>
            </a:r>
          </a:p>
          <a:p>
            <a:r>
              <a:rPr lang="en-US" dirty="0"/>
              <a:t>Flatiron </a:t>
            </a:r>
            <a:r>
              <a:rPr lang="en-US" dirty="0" err="1"/>
              <a:t>dS</a:t>
            </a:r>
            <a:r>
              <a:rPr lang="en-US" dirty="0"/>
              <a:t>; self paced</a:t>
            </a:r>
          </a:p>
          <a:p>
            <a:r>
              <a:rPr lang="en-US" dirty="0"/>
              <a:t>9/7/2021</a:t>
            </a:r>
          </a:p>
        </p:txBody>
      </p:sp>
    </p:spTree>
    <p:extLst>
      <p:ext uri="{BB962C8B-B14F-4D97-AF65-F5344CB8AC3E}">
        <p14:creationId xmlns:p14="http://schemas.microsoft.com/office/powerpoint/2010/main" val="41098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/>
              <a:t>Problem – Provide insight into most influential factors when buying/selling a home</a:t>
            </a:r>
          </a:p>
          <a:p>
            <a:r>
              <a:rPr lang="en-US" dirty="0"/>
              <a:t>Stakeholder – family selling and potentially buying home in Seattle area</a:t>
            </a:r>
          </a:p>
          <a:p>
            <a:r>
              <a:rPr lang="en-US" dirty="0"/>
              <a:t>Data – Kings County, WA Home Sale data; 2014-2015</a:t>
            </a:r>
          </a:p>
          <a:p>
            <a:r>
              <a:rPr lang="en-US" dirty="0"/>
              <a:t>Model – Multiple Regression</a:t>
            </a:r>
          </a:p>
          <a:p>
            <a:r>
              <a:rPr lang="en-US" dirty="0"/>
              <a:t>Goals </a:t>
            </a:r>
          </a:p>
          <a:p>
            <a:pPr lvl="1"/>
            <a:r>
              <a:rPr lang="en-US" dirty="0"/>
              <a:t>Identify areas for improvement of current home/ areas of savings for future home</a:t>
            </a:r>
          </a:p>
          <a:p>
            <a:pPr lvl="1"/>
            <a:r>
              <a:rPr lang="en-US" dirty="0"/>
              <a:t>Identify strategic timing for sale/purchase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F41C0-70F4-4CB6-8B1E-9B6712307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9337" y="0"/>
            <a:ext cx="347827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2965-846E-43C4-A88C-B9D1BE185AB3}"/>
              </a:ext>
            </a:extLst>
          </p:cNvPr>
          <p:cNvSpPr txBox="1"/>
          <p:nvPr/>
        </p:nvSpPr>
        <p:spPr>
          <a:xfrm>
            <a:off x="8779337" y="6858000"/>
            <a:ext cx="3478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Space_Needl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89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7" y="2142067"/>
            <a:ext cx="11772181" cy="36491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1) I performed Exploratory Data Analysis to identify characteristics of the data  </a:t>
            </a:r>
          </a:p>
          <a:p>
            <a:r>
              <a:rPr lang="en-US" dirty="0"/>
              <a:t>2) I created several new features including grade squared, day of the week, month.  </a:t>
            </a:r>
          </a:p>
          <a:p>
            <a:r>
              <a:rPr lang="en-US" dirty="0"/>
              <a:t>3) I performed multiple linear regression (with one polynomial regression term) under several different permutations (e.g. logging </a:t>
            </a:r>
            <a:r>
              <a:rPr lang="en-US" dirty="0" err="1"/>
              <a:t>numericals</a:t>
            </a:r>
            <a:r>
              <a:rPr lang="en-US" dirty="0"/>
              <a:t>, scaling </a:t>
            </a:r>
            <a:r>
              <a:rPr lang="en-US" dirty="0" err="1"/>
              <a:t>numericals</a:t>
            </a:r>
            <a:r>
              <a:rPr lang="en-US" dirty="0"/>
              <a:t>, and different ways of classifying </a:t>
            </a:r>
            <a:r>
              <a:rPr lang="en-US" dirty="0" err="1"/>
              <a:t>categoricals</a:t>
            </a:r>
            <a:r>
              <a:rPr lang="en-US" dirty="0"/>
              <a:t>/numeric values  </a:t>
            </a:r>
          </a:p>
          <a:p>
            <a:r>
              <a:rPr lang="en-US" dirty="0"/>
              <a:t>4) I identified a model that had a good Score as well as minimal multicollinearity.  </a:t>
            </a:r>
          </a:p>
          <a:p>
            <a:r>
              <a:rPr lang="en-US" dirty="0"/>
              <a:t>5) I examined the necessary conditions of linear regression  </a:t>
            </a:r>
          </a:p>
          <a:p>
            <a:r>
              <a:rPr lang="en-US" dirty="0"/>
              <a:t>6) The business takeaways: </a:t>
            </a:r>
            <a:r>
              <a:rPr lang="en-US" dirty="0" err="1"/>
              <a:t>sqft_living</a:t>
            </a:r>
            <a:r>
              <a:rPr lang="en-US" dirty="0"/>
              <a:t>, </a:t>
            </a:r>
            <a:r>
              <a:rPr lang="en-US" dirty="0" err="1"/>
              <a:t>grade_squared</a:t>
            </a:r>
            <a:r>
              <a:rPr lang="en-US" dirty="0"/>
              <a:t>, </a:t>
            </a:r>
            <a:r>
              <a:rPr lang="en-US" dirty="0" err="1"/>
              <a:t>zipcode_avg</a:t>
            </a:r>
            <a:r>
              <a:rPr lang="en-US" dirty="0"/>
              <a:t>, waterfront, View, day of week (namely Saturday vs Sunday) all have a (normalized) significant impact on price. The top 6 coefficients in descending order are: </a:t>
            </a:r>
            <a:r>
              <a:rPr lang="en-US" dirty="0" err="1"/>
              <a:t>zipcode_avg</a:t>
            </a:r>
            <a:r>
              <a:rPr lang="en-US" dirty="0"/>
              <a:t>, view_3.0, view_4.0, waterfront_1.0, </a:t>
            </a:r>
            <a:r>
              <a:rPr lang="en-US" dirty="0" err="1"/>
              <a:t>sqft_living</a:t>
            </a:r>
            <a:r>
              <a:rPr lang="en-US" dirty="0"/>
              <a:t>, and </a:t>
            </a:r>
            <a:r>
              <a:rPr lang="en-US" dirty="0" err="1"/>
              <a:t>grade_squared</a:t>
            </a:r>
            <a:r>
              <a:rPr lang="en-US" dirty="0"/>
              <a:t>.</a:t>
            </a:r>
          </a:p>
          <a:p>
            <a:r>
              <a:rPr lang="en-US" dirty="0"/>
              <a:t>Furthermore, the model is ready to accept any new home predictors for comparison to current prices, in order to establish if a home is over- or under-valued.</a:t>
            </a:r>
          </a:p>
        </p:txBody>
      </p:sp>
    </p:spTree>
    <p:extLst>
      <p:ext uri="{BB962C8B-B14F-4D97-AF65-F5344CB8AC3E}">
        <p14:creationId xmlns:p14="http://schemas.microsoft.com/office/powerpoint/2010/main" val="134239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– Average Price vs time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8F8617-B90E-4077-9DA9-5AB8CEEDAB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9" y="2121597"/>
            <a:ext cx="5219047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1D37F3-C729-4CDE-98B0-6FF58A6F9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121597"/>
            <a:ext cx="5219047" cy="33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D93-B5BF-43F7-A296-5923555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847-ACC6-4B2D-8712-9719287A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This map illustrates the price differentials by location.  </a:t>
            </a:r>
            <a:r>
              <a:rPr lang="en-US" dirty="0" err="1"/>
              <a:t>Zipcode_avg_price</a:t>
            </a:r>
            <a:r>
              <a:rPr lang="en-US" dirty="0"/>
              <a:t> served as a representation of this in the model.</a:t>
            </a:r>
          </a:p>
          <a:p>
            <a:r>
              <a:rPr lang="en-US" dirty="0"/>
              <a:t>Future work could include looking at pricing trends since 2015 to identify what neighborhoods have upwardly trending prices.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AAEC5-F17F-40F6-A3A9-9982F3CA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51" y="796413"/>
            <a:ext cx="4847795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44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D93-B5BF-43F7-A296-5923555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0" y="2739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Results 3</a:t>
            </a:r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6BB4CC38-4A7E-4481-8B71-BB404962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20" y="2178579"/>
            <a:ext cx="4099947" cy="36491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A242CB-BB3B-47A7-A812-92C00969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40" y="856931"/>
            <a:ext cx="5899931" cy="3262770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3E8F3FD-7181-43ED-B1BF-5EC3824D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40" y="4115019"/>
            <a:ext cx="5899931" cy="2664948"/>
          </a:xfrm>
          <a:prstGeom prst="roundRect">
            <a:avLst>
              <a:gd name="adj" fmla="val 4207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0DA4D9C-C819-4EF7-AE43-FA34784E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70" y="4115019"/>
            <a:ext cx="6177115" cy="2759568"/>
          </a:xfrm>
          <a:prstGeom prst="roundRect">
            <a:avLst>
              <a:gd name="adj" fmla="val 4528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551A429-A8BB-41B8-B02A-34229E03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469" y="856931"/>
            <a:ext cx="6292647" cy="3258088"/>
          </a:xfrm>
          <a:prstGeom prst="roundRect">
            <a:avLst>
              <a:gd name="adj" fmla="val 4528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/>
              <a:t>Linear regression model has identified some characteristics to dial in on.</a:t>
            </a:r>
          </a:p>
          <a:p>
            <a:pPr lvl="1"/>
            <a:r>
              <a:rPr lang="en-US" sz="1800" dirty="0"/>
              <a:t>As stated earlier, the top 6 coefficients of linear regression, in descending order, are: </a:t>
            </a:r>
            <a:r>
              <a:rPr lang="en-US" sz="1800" dirty="0" err="1"/>
              <a:t>zipcode_avg</a:t>
            </a:r>
            <a:r>
              <a:rPr lang="en-US" sz="1800" dirty="0"/>
              <a:t>, view_3.0, view_4.0, waterfront_1.0, </a:t>
            </a:r>
            <a:r>
              <a:rPr lang="en-US" sz="1800" dirty="0" err="1"/>
              <a:t>sqft_living</a:t>
            </a:r>
            <a:r>
              <a:rPr lang="en-US" sz="1800" dirty="0"/>
              <a:t>, and </a:t>
            </a:r>
            <a:r>
              <a:rPr lang="en-US" sz="1800" dirty="0" err="1"/>
              <a:t>grade_squared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This model had an R^2 value of 0.8241.  Compared to </a:t>
            </a:r>
            <a:r>
              <a:rPr lang="en-US" sz="1800"/>
              <a:t>a ceiling </a:t>
            </a:r>
            <a:r>
              <a:rPr lang="en-US" sz="1800" dirty="0"/>
              <a:t>of 1.0, and maintaining good interpretability of predictors, this is a strong result.</a:t>
            </a:r>
          </a:p>
          <a:p>
            <a:r>
              <a:rPr lang="en-US" sz="2000" dirty="0"/>
              <a:t>Actionable items:</a:t>
            </a:r>
          </a:p>
          <a:p>
            <a:pPr lvl="1"/>
            <a:r>
              <a:rPr lang="en-US" sz="1800" dirty="0"/>
              <a:t>Strategically time home sale/purchase during the year and even within the week</a:t>
            </a:r>
          </a:p>
          <a:p>
            <a:pPr lvl="1"/>
            <a:r>
              <a:rPr lang="en-US" sz="1800" dirty="0"/>
              <a:t>Examine locations/</a:t>
            </a:r>
            <a:r>
              <a:rPr lang="en-US" sz="1800" dirty="0" err="1"/>
              <a:t>zipcodes</a:t>
            </a:r>
            <a:r>
              <a:rPr lang="en-US" sz="1800" dirty="0"/>
              <a:t> carefully.  In the future, could project </a:t>
            </a:r>
            <a:r>
              <a:rPr lang="en-US" sz="1800" dirty="0" err="1"/>
              <a:t>zipcodes</a:t>
            </a:r>
            <a:r>
              <a:rPr lang="en-US" sz="1800" dirty="0"/>
              <a:t> with desirable growth</a:t>
            </a:r>
          </a:p>
          <a:p>
            <a:pPr lvl="1"/>
            <a:r>
              <a:rPr lang="en-US" sz="1800" dirty="0"/>
              <a:t>Improve grade/square footage of current home to increase its value</a:t>
            </a:r>
          </a:p>
          <a:p>
            <a:pPr lvl="1"/>
            <a:r>
              <a:rPr lang="en-US" sz="1800" dirty="0"/>
              <a:t>Identify future homes for purchase where grade/square footage are not yet maximized</a:t>
            </a:r>
          </a:p>
          <a:p>
            <a:pPr lvl="1"/>
            <a:r>
              <a:rPr lang="en-US" sz="1800" dirty="0"/>
              <a:t>Use linear regression or other model to investigate current / prospective home price points.</a:t>
            </a:r>
            <a:endParaRPr lang="en-US" sz="2000" dirty="0"/>
          </a:p>
          <a:p>
            <a:r>
              <a:rPr lang="en-US" sz="2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5924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515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Project 2: Linear regression</vt:lpstr>
      <vt:lpstr>Background </vt:lpstr>
      <vt:lpstr>Methodology </vt:lpstr>
      <vt:lpstr>Results 1 – Average Price vs time </vt:lpstr>
      <vt:lpstr>Results 2</vt:lpstr>
      <vt:lpstr>Results 3</vt:lpstr>
      <vt:lpstr>Conclusions/questions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Linear regression</dc:title>
  <dc:creator>Eric H</dc:creator>
  <cp:lastModifiedBy>Eric H</cp:lastModifiedBy>
  <cp:revision>7</cp:revision>
  <dcterms:created xsi:type="dcterms:W3CDTF">2021-09-07T13:54:01Z</dcterms:created>
  <dcterms:modified xsi:type="dcterms:W3CDTF">2021-09-13T02:10:30Z</dcterms:modified>
</cp:coreProperties>
</file>