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7" r:id="rId5"/>
    <p:sldId id="263" r:id="rId6"/>
    <p:sldId id="260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Parkinson+Speech+Dataset+with++Multiple+Types+of+Sound+Recording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2FC1-8C66-4C43-9A1D-F78419154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18F00-46E1-4438-8EDB-C07EEE7E01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Parkinson’s Disease Voice Data</a:t>
            </a:r>
          </a:p>
          <a:p>
            <a:r>
              <a:rPr lang="en-US" dirty="0"/>
              <a:t>Eric Hansen</a:t>
            </a:r>
          </a:p>
          <a:p>
            <a:r>
              <a:rPr lang="en-US" dirty="0"/>
              <a:t>Flatiron </a:t>
            </a:r>
            <a:r>
              <a:rPr lang="en-US" dirty="0" err="1"/>
              <a:t>dS</a:t>
            </a:r>
            <a:r>
              <a:rPr lang="en-US" dirty="0"/>
              <a:t>; self paced</a:t>
            </a:r>
          </a:p>
          <a:p>
            <a:r>
              <a:rPr lang="en-US"/>
              <a:t>12/23/2021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0B60-E93D-45B0-9D1B-84053176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1655-AF51-4798-B22E-B4EA9A0E9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8093536" cy="364913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Problem – Parkinson’s Disease affects seven million people globally; voice features are used for diagnosis, but can they be used more effectively?</a:t>
            </a:r>
          </a:p>
          <a:p>
            <a:r>
              <a:rPr lang="en-US" dirty="0"/>
              <a:t>Stakeholder – Medical professionals, Patients With Parkinson’s (PWP), aging adults</a:t>
            </a:r>
          </a:p>
          <a:p>
            <a:r>
              <a:rPr lang="en-US" dirty="0"/>
              <a:t>Data –  'Collection and Analysis of a Parkinson Speech Dataset with Multiple Types of Sound Recordings', IEEE Journal of Biomedical and Health Informatics, vol. 17(4), pp. 828-834, 2013. </a:t>
            </a:r>
            <a:r>
              <a:rPr lang="en-US" b="0" i="0" u="sng" dirty="0">
                <a:solidFill>
                  <a:srgbClr val="1A466C"/>
                </a:solidFill>
                <a:effectLst/>
                <a:latin typeface="Helvetica Neue"/>
                <a:hlinkClick r:id="rId2"/>
              </a:rPr>
              <a:t>https://archive.ics.uci.edu/ml/datasets/Parkinson+Speech+Dataset+with++Multiple+Types+of+Sound+Recordings#</a:t>
            </a:r>
            <a:endParaRPr lang="en-US" dirty="0"/>
          </a:p>
          <a:p>
            <a:r>
              <a:rPr lang="en-US" dirty="0"/>
              <a:t>Model – Eight non-linear classification tools, including logistic regression, k-nearest neighbors, random forest, bagging, gradient boosting and more</a:t>
            </a:r>
          </a:p>
          <a:p>
            <a:r>
              <a:rPr lang="en-US" dirty="0"/>
              <a:t>Goals </a:t>
            </a:r>
          </a:p>
          <a:p>
            <a:pPr lvl="1"/>
            <a:r>
              <a:rPr lang="en-US" dirty="0"/>
              <a:t>Identify actionable features of voice samples that may predict Parkinson’s to augment existing diagnosis tools</a:t>
            </a:r>
          </a:p>
          <a:p>
            <a:pPr lvl="1"/>
            <a:r>
              <a:rPr lang="en-US" dirty="0"/>
              <a:t>Create optimized model for classification of new voice data</a:t>
            </a:r>
          </a:p>
        </p:txBody>
      </p:sp>
    </p:spTree>
    <p:extLst>
      <p:ext uri="{BB962C8B-B14F-4D97-AF65-F5344CB8AC3E}">
        <p14:creationId xmlns:p14="http://schemas.microsoft.com/office/powerpoint/2010/main" val="48965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0B60-E93D-45B0-9D1B-84053176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1655-AF51-4798-B22E-B4EA9A0E9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47" y="2142067"/>
            <a:ext cx="11772181" cy="3649133"/>
          </a:xfrm>
        </p:spPr>
        <p:txBody>
          <a:bodyPr>
            <a:normAutofit/>
          </a:bodyPr>
          <a:lstStyle/>
          <a:p>
            <a:r>
              <a:rPr lang="en-US" dirty="0"/>
              <a:t>1) I performed Exploratory Data Analysis to identify characteristics of the data  </a:t>
            </a:r>
          </a:p>
          <a:p>
            <a:r>
              <a:rPr lang="en-US" dirty="0"/>
              <a:t>2) I created several new features including monotonicity, oral festination, projected gender  </a:t>
            </a:r>
          </a:p>
          <a:p>
            <a:r>
              <a:rPr lang="en-US" dirty="0"/>
              <a:t>3) I created numerous models and optimized their parameters for best recall score (due to priority of avoiding false negatives for PD) across </a:t>
            </a:r>
            <a:r>
              <a:rPr lang="en-US" dirty="0" err="1"/>
              <a:t>crossvalidation</a:t>
            </a:r>
            <a:endParaRPr lang="en-US" dirty="0"/>
          </a:p>
          <a:p>
            <a:r>
              <a:rPr lang="en-US" dirty="0"/>
              <a:t>4) I tested each of these models on the test set</a:t>
            </a:r>
          </a:p>
          <a:p>
            <a:r>
              <a:rPr lang="en-US" dirty="0"/>
              <a:t>5) I identified a model which scored highly on the training and test set and extracted meaningful important features</a:t>
            </a:r>
          </a:p>
          <a:p>
            <a:r>
              <a:rPr lang="en-US" dirty="0"/>
              <a:t>6) I created a pipeline and pickled it for portability and ease of future use</a:t>
            </a:r>
          </a:p>
          <a:p>
            <a:r>
              <a:rPr lang="en-US" dirty="0"/>
              <a:t>7) The conclusions: x model had a high recall score; it assigned high feature importance to: </a:t>
            </a:r>
          </a:p>
          <a:p>
            <a:r>
              <a:rPr lang="en-US" dirty="0"/>
              <a:t>Furthermore, the model is ready to accept any new voice data, to aid in diagnosis</a:t>
            </a:r>
          </a:p>
        </p:txBody>
      </p:sp>
    </p:spTree>
    <p:extLst>
      <p:ext uri="{BB962C8B-B14F-4D97-AF65-F5344CB8AC3E}">
        <p14:creationId xmlns:p14="http://schemas.microsoft.com/office/powerpoint/2010/main" val="134239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F5DAC7F-B72E-4788-88FC-638A285D9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0B60-E93D-45B0-9D1B-84053176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Results 1 – CrossValidation Recall vs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6CC11-FF4D-440A-9E0A-57313A9CB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1" y="2142067"/>
            <a:ext cx="4973127" cy="3649133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Multiple </a:t>
            </a:r>
            <a:r>
              <a:rPr lang="en-US" dirty="0" err="1"/>
              <a:t>crossvalidation</a:t>
            </a:r>
            <a:r>
              <a:rPr lang="en-US" dirty="0"/>
              <a:t> rounds were taken for each model, average recall was computed across these rounds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Recall was also computed for each model on the test set (which is 100% patients with Parkinson’s)</a:t>
            </a:r>
          </a:p>
          <a:p>
            <a:pPr marL="285750" indent="-285750">
              <a:buFontTx/>
              <a:buChar char="-"/>
            </a:pPr>
            <a:r>
              <a:rPr lang="en-US" dirty="0"/>
              <a:t>Some models had significantly different </a:t>
            </a:r>
            <a:r>
              <a:rPr lang="en-US" dirty="0" err="1"/>
              <a:t>trainCV</a:t>
            </a:r>
            <a:r>
              <a:rPr lang="en-US" dirty="0"/>
              <a:t>/test recall</a:t>
            </a:r>
          </a:p>
          <a:p>
            <a:pPr marL="285750" indent="-285750">
              <a:buFontTx/>
              <a:buChar char="-"/>
            </a:pPr>
            <a:r>
              <a:rPr lang="en-US" dirty="0"/>
              <a:t>One model which did well on both was Random Forest, which had recall scores of 90% and 89%</a:t>
            </a:r>
          </a:p>
          <a:p>
            <a:pPr marL="285750" indent="-285750">
              <a:buFontTx/>
              <a:buChar char="-"/>
            </a:pPr>
            <a:r>
              <a:rPr lang="en-US" dirty="0"/>
              <a:t>Other models and scores are: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logistic regression: 69%, 33%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knn</a:t>
            </a:r>
            <a:r>
              <a:rPr lang="en-US" dirty="0"/>
              <a:t>: 60%, 77%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decision tree: 73%, 91%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bagging: 70%, 59%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adaboost</a:t>
            </a:r>
            <a:r>
              <a:rPr lang="en-US" dirty="0"/>
              <a:t>: 77%, 39%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gradientboost</a:t>
            </a:r>
            <a:r>
              <a:rPr lang="en-US" dirty="0"/>
              <a:t>: 100%, 54%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xgboost</a:t>
            </a:r>
            <a:r>
              <a:rPr lang="en-US" dirty="0"/>
              <a:t>: 100%, 54%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0" indent="0"/>
            <a:endParaRPr lang="en-US" dirty="0"/>
          </a:p>
        </p:txBody>
      </p:sp>
      <p:pic>
        <p:nvPicPr>
          <p:cNvPr id="11" name="Picture 10" descr="Scatterplot of recall values by model">
            <a:extLst>
              <a:ext uri="{FF2B5EF4-FFF2-40B4-BE49-F238E27FC236}">
                <a16:creationId xmlns:a16="http://schemas.microsoft.com/office/drawing/2014/main" id="{E08450EA-418E-4418-85C4-83DB1F01D3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/>
        </p:blipFill>
        <p:spPr>
          <a:xfrm>
            <a:off x="5840402" y="42254"/>
            <a:ext cx="6326724" cy="6815746"/>
          </a:xfrm>
          <a:prstGeom prst="roundRect">
            <a:avLst>
              <a:gd name="adj" fmla="val 4380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462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0B60-E93D-45B0-9D1B-84053176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3868946" cy="145626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Results 2 – Feature </a:t>
            </a:r>
            <a:r>
              <a:rPr lang="en-US" sz="3300" dirty="0" err="1"/>
              <a:t>Importances</a:t>
            </a:r>
            <a:r>
              <a:rPr lang="en-US" sz="3300" dirty="0"/>
              <a:t> for Random Forest model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CDA5D6-0F4E-4E7C-9671-F3273CF1F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3771180" cy="364913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top 10 features of highest importance are:</a:t>
            </a:r>
          </a:p>
          <a:p>
            <a:pPr lvl="1"/>
            <a:r>
              <a:rPr lang="en-US" dirty="0"/>
              <a:t>Jitter_ppq5</a:t>
            </a:r>
          </a:p>
          <a:p>
            <a:pPr lvl="1"/>
            <a:r>
              <a:rPr lang="en-US" dirty="0"/>
              <a:t>pg4aharmAveMaxMinPitch</a:t>
            </a:r>
          </a:p>
          <a:p>
            <a:pPr lvl="1"/>
            <a:r>
              <a:rPr lang="en-US" dirty="0" err="1"/>
              <a:t>Std_dev</a:t>
            </a:r>
            <a:r>
              <a:rPr lang="en-US" dirty="0"/>
              <a:t> (of pitch)</a:t>
            </a:r>
          </a:p>
          <a:p>
            <a:pPr lvl="1"/>
            <a:r>
              <a:rPr lang="en-US" dirty="0"/>
              <a:t>AC (autocorrelation)</a:t>
            </a:r>
          </a:p>
          <a:p>
            <a:pPr lvl="1"/>
            <a:r>
              <a:rPr lang="en-US" dirty="0"/>
              <a:t>pg3aSqSq-crosspitch</a:t>
            </a:r>
          </a:p>
          <a:p>
            <a:pPr lvl="1"/>
            <a:r>
              <a:rPr lang="en-US" dirty="0" err="1"/>
              <a:t>Jitter_local_abs</a:t>
            </a:r>
            <a:endParaRPr lang="en-US" dirty="0"/>
          </a:p>
          <a:p>
            <a:pPr lvl="1"/>
            <a:r>
              <a:rPr lang="en-US" dirty="0" err="1"/>
              <a:t>Jitter_rap</a:t>
            </a:r>
            <a:endParaRPr lang="en-US" dirty="0"/>
          </a:p>
          <a:p>
            <a:pPr lvl="1"/>
            <a:r>
              <a:rPr lang="en-US" dirty="0" err="1"/>
              <a:t>Jitter_ddp</a:t>
            </a:r>
            <a:endParaRPr lang="en-US" dirty="0"/>
          </a:p>
          <a:p>
            <a:pPr lvl="1"/>
            <a:r>
              <a:rPr lang="en-US" dirty="0"/>
              <a:t>pg5aMean/</a:t>
            </a:r>
            <a:r>
              <a:rPr lang="en-US" dirty="0" err="1"/>
              <a:t>StddevPitch</a:t>
            </a:r>
            <a:endParaRPr lang="en-US" dirty="0"/>
          </a:p>
          <a:p>
            <a:pPr lvl="1"/>
            <a:r>
              <a:rPr lang="en-US" dirty="0"/>
              <a:t>Degree of voice breaks</a:t>
            </a:r>
          </a:p>
          <a:p>
            <a:r>
              <a:rPr lang="en-US" dirty="0"/>
              <a:t>Festination and Pitch Range were in the next six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EC6FCAF-79D3-4E37-BBA8-D361B01D52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4393721" y="762762"/>
            <a:ext cx="7798279" cy="6095238"/>
          </a:xfrm>
          <a:prstGeom prst="roundRect">
            <a:avLst>
              <a:gd name="adj" fmla="val 4380"/>
            </a:avLst>
          </a:prstGeom>
          <a:gradFill>
            <a:gsLst>
              <a:gs pos="79000">
                <a:srgbClr val="FFFFFF"/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415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8D93-B5BF-43F7-A296-5923555F3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30289"/>
            <a:ext cx="6814749" cy="1035578"/>
          </a:xfrm>
        </p:spPr>
        <p:txBody>
          <a:bodyPr>
            <a:normAutofit/>
          </a:bodyPr>
          <a:lstStyle/>
          <a:p>
            <a:r>
              <a:rPr lang="en-US" dirty="0"/>
              <a:t>Jitter_ppq5 Further inspection</a:t>
            </a:r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7C1BFBC3-5375-4CEC-B6BD-3325F704F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814749" cy="3649133"/>
          </a:xfrm>
        </p:spPr>
        <p:txBody>
          <a:bodyPr>
            <a:normAutofit/>
          </a:bodyPr>
          <a:lstStyle/>
          <a:p>
            <a:r>
              <a:rPr lang="en-US" dirty="0"/>
              <a:t>It is challenging to visually identify relationships between a numeric predictor and a binary target variable, as seen in the top graph.  </a:t>
            </a:r>
          </a:p>
          <a:p>
            <a:r>
              <a:rPr lang="en-US" dirty="0"/>
              <a:t>Jitter_ppq5 didn’t have any distinctive features in its distribution function</a:t>
            </a:r>
          </a:p>
          <a:p>
            <a:endParaRPr lang="en-US" dirty="0"/>
          </a:p>
        </p:txBody>
      </p:sp>
      <p:pic>
        <p:nvPicPr>
          <p:cNvPr id="10" name="Content Placeholder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5F57347-83A9-47EF-88B0-2F7E458F2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998" y="0"/>
            <a:ext cx="3868112" cy="3490971"/>
          </a:xfrm>
          <a:prstGeom prst="roundRect">
            <a:avLst>
              <a:gd name="adj" fmla="val 5170"/>
            </a:avLst>
          </a:prstGeom>
          <a:solidFill>
            <a:schemeClr val="tx1"/>
          </a:solidFill>
          <a:ln w="50800" cap="sq" cmpd="dbl">
            <a:noFill/>
            <a:miter lim="800000"/>
          </a:ln>
          <a:effectLst/>
        </p:spPr>
      </p:pic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A10985E7-BF37-49A7-A6C9-D7E473F649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/>
        </p:blipFill>
        <p:spPr>
          <a:xfrm>
            <a:off x="8287110" y="3483073"/>
            <a:ext cx="3868112" cy="3374928"/>
          </a:xfrm>
          <a:prstGeom prst="roundRect">
            <a:avLst>
              <a:gd name="adj" fmla="val 5170"/>
            </a:avLst>
          </a:prstGeom>
          <a:solidFill>
            <a:schemeClr val="tx1"/>
          </a:solidFill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65592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0B60-E93D-45B0-9D1B-84053176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/>
              <a:t>Jitter_ppq5 – including pg4a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CDA5D6-0F4E-4E7C-9671-F3273CF1F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If we try to separate behavior by not just one predictor, but two, and color code by target variable, we can get a little visual insight.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D1035A27-F0FA-44B1-816A-B43A5F410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513" y="330587"/>
            <a:ext cx="6783488" cy="6162228"/>
          </a:xfrm>
          <a:prstGeom prst="roundRect">
            <a:avLst>
              <a:gd name="adj" fmla="val 4380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731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FD2A8-64BB-42F7-92B0-C7B752C8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/>
              <a:t>Conclusions/questions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8630A-A75C-4956-B156-7598776A4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 fontScale="77500" lnSpcReduction="20000"/>
          </a:bodyPr>
          <a:lstStyle/>
          <a:p>
            <a:r>
              <a:rPr lang="en-US" sz="2000" dirty="0"/>
              <a:t>A random forest model has identified some characteristics to dial in on.</a:t>
            </a:r>
          </a:p>
          <a:p>
            <a:pPr lvl="1"/>
            <a:r>
              <a:rPr lang="en-US" sz="1800" dirty="0"/>
              <a:t>As stated earlier, the top 5 features are Jitter_ppq5, pg4aharmAveMaxMinPitch, </a:t>
            </a:r>
            <a:r>
              <a:rPr lang="en-US" sz="1800" dirty="0" err="1"/>
              <a:t>Std_dev</a:t>
            </a:r>
            <a:r>
              <a:rPr lang="en-US" sz="1800" dirty="0"/>
              <a:t> (of pitch), AC (autocorrelation), pg3aSqSq-crosspitch</a:t>
            </a:r>
          </a:p>
          <a:p>
            <a:pPr lvl="1"/>
            <a:r>
              <a:rPr lang="en-US" sz="1800" dirty="0"/>
              <a:t>This model had a mean recall score over cross-validation of 90%.  It had recall score on the test set of 89%.</a:t>
            </a:r>
          </a:p>
          <a:p>
            <a:r>
              <a:rPr lang="en-US" sz="2000" dirty="0"/>
              <a:t>Actionable items:</a:t>
            </a:r>
          </a:p>
          <a:p>
            <a:pPr lvl="1"/>
            <a:r>
              <a:rPr lang="en-US" sz="1800" dirty="0"/>
              <a:t>Prioritize identifying speech pathologies that correspond to jitter_ppq5, harmonic average of max and min pitch, pitch standard deviation, and autocorrelation</a:t>
            </a:r>
          </a:p>
          <a:p>
            <a:pPr lvl="1"/>
            <a:r>
              <a:rPr lang="en-US" sz="1800" dirty="0"/>
              <a:t>Use random forests or other model to add layer of additional screening to PD evaluations.</a:t>
            </a:r>
          </a:p>
          <a:p>
            <a:r>
              <a:rPr lang="en-US" sz="2200" dirty="0"/>
              <a:t>Potential further steps:</a:t>
            </a:r>
          </a:p>
          <a:p>
            <a:pPr lvl="1"/>
            <a:r>
              <a:rPr lang="en-US" sz="2000" dirty="0"/>
              <a:t> acquire more labeled data to further train models.  </a:t>
            </a:r>
          </a:p>
          <a:p>
            <a:pPr lvl="1"/>
            <a:r>
              <a:rPr lang="en-US" sz="2000" dirty="0"/>
              <a:t>Perform study over time to identify early-changing features that predict eventual PD.</a:t>
            </a:r>
          </a:p>
          <a:p>
            <a:r>
              <a:rPr lang="en-US" sz="2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45924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3150</TotalTime>
  <Words>711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Celestial</vt:lpstr>
      <vt:lpstr>Project 3</vt:lpstr>
      <vt:lpstr>Background </vt:lpstr>
      <vt:lpstr>Methodology </vt:lpstr>
      <vt:lpstr>Results 1 – CrossValidation Recall vs Model</vt:lpstr>
      <vt:lpstr>Results 2 – Feature Importances for Random Forest model</vt:lpstr>
      <vt:lpstr>Jitter_ppq5 Further inspection</vt:lpstr>
      <vt:lpstr>Jitter_ppq5 – including pg4a</vt:lpstr>
      <vt:lpstr>Conclusions/questions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Linear regression</dc:title>
  <dc:creator>Eric H</dc:creator>
  <cp:lastModifiedBy>Eric H</cp:lastModifiedBy>
  <cp:revision>14</cp:revision>
  <dcterms:created xsi:type="dcterms:W3CDTF">2021-09-07T13:54:01Z</dcterms:created>
  <dcterms:modified xsi:type="dcterms:W3CDTF">2021-12-22T22:48:02Z</dcterms:modified>
</cp:coreProperties>
</file>