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8" r:id="rId6"/>
    <p:sldId id="267" r:id="rId7"/>
    <p:sldId id="261" r:id="rId8"/>
    <p:sldId id="257" r:id="rId9"/>
    <p:sldId id="263" r:id="rId10"/>
    <p:sldId id="260" r:id="rId11"/>
    <p:sldId id="264" r:id="rId12"/>
    <p:sldId id="269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Parkinson+Speech+Dataset+with++Multiple+Types+of+Sound+Record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2FC1-8C66-4C43-9A1D-F78419154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18F00-46E1-4438-8EDB-C07EEE7E0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Parkinson’s Disease Voice Data</a:t>
            </a:r>
          </a:p>
          <a:p>
            <a:r>
              <a:rPr lang="en-US" dirty="0"/>
              <a:t>Eric Hansen</a:t>
            </a:r>
          </a:p>
          <a:p>
            <a:r>
              <a:rPr lang="en-US" dirty="0"/>
              <a:t>Flatiron </a:t>
            </a:r>
            <a:r>
              <a:rPr lang="en-US" dirty="0" err="1"/>
              <a:t>dS</a:t>
            </a:r>
            <a:r>
              <a:rPr lang="en-US" dirty="0"/>
              <a:t>; self paced</a:t>
            </a:r>
          </a:p>
          <a:p>
            <a:r>
              <a:rPr lang="en-US" dirty="0"/>
              <a:t>3/16/2022</a:t>
            </a:r>
          </a:p>
        </p:txBody>
      </p:sp>
    </p:spTree>
    <p:extLst>
      <p:ext uri="{BB962C8B-B14F-4D97-AF65-F5344CB8AC3E}">
        <p14:creationId xmlns:p14="http://schemas.microsoft.com/office/powerpoint/2010/main" val="41098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8D93-B5BF-43F7-A296-5923555F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dirty="0" err="1"/>
              <a:t>Std_dev</a:t>
            </a:r>
            <a:r>
              <a:rPr lang="en-US" dirty="0"/>
              <a:t> Further inspection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7C1BFBC3-5375-4CEC-B6BD-3325F704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/>
              <a:t>Class 0 = Non PD, Class 1 = Patient with PD</a:t>
            </a:r>
          </a:p>
          <a:p>
            <a:r>
              <a:rPr lang="en-US" dirty="0"/>
              <a:t>It is challenging to visually identify relationships between a numeric predictor and a binary target variable, as seen in the top graph.  </a:t>
            </a:r>
          </a:p>
          <a:p>
            <a:r>
              <a:rPr lang="en-US" dirty="0"/>
              <a:t>But we can observe some separation in behavior of the two classes in the bottom histogram – patients without PD appear to have more standard deviation of pitch – i.e. this may be consistent with less monotonicity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E76E8A8-5BD9-4EB5-813D-81A1211D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740" y="3180060"/>
            <a:ext cx="4577090" cy="36102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0E7AAD-6856-463A-B7AF-2729DC6F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305" y="-42597"/>
            <a:ext cx="4691450" cy="31813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65592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Two feature separation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DA5D6-0F4E-4E7C-9671-F3273CF1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If we try to separate behavior by not just one predictor, but two, and color code by target variable, we can get a little more visual insight.</a:t>
            </a:r>
          </a:p>
          <a:p>
            <a:r>
              <a:rPr lang="en-US" dirty="0"/>
              <a:t>Some combinations of important features show more separation, some show less – one example of illustrative graph is shown</a:t>
            </a:r>
          </a:p>
          <a:p>
            <a:r>
              <a:rPr lang="en-US" dirty="0"/>
              <a:t>In this case, we can see that Patients with </a:t>
            </a:r>
            <a:r>
              <a:rPr lang="en-US" dirty="0" err="1"/>
              <a:t>Parkinsons</a:t>
            </a:r>
            <a:r>
              <a:rPr lang="en-US" dirty="0"/>
              <a:t> (class1) frequently have very low, and occasionally higher than usual </a:t>
            </a:r>
            <a:r>
              <a:rPr lang="en-US" dirty="0" err="1"/>
              <a:t>jitter_local</a:t>
            </a:r>
            <a:endParaRPr 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1FD34869-71C9-47CB-B6CC-28ED48D5B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66" y="218715"/>
            <a:ext cx="6896458" cy="60670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89731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D2A8-64BB-42F7-92B0-C7B752C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8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Conclusions/questions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30A-A75C-4956-B156-7598776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XGBoost</a:t>
            </a:r>
            <a:r>
              <a:rPr lang="en-US" sz="2000" dirty="0"/>
              <a:t> model has identified some characteristics to dial in on.</a:t>
            </a:r>
          </a:p>
          <a:p>
            <a:pPr lvl="1"/>
            <a:r>
              <a:rPr lang="en-US" sz="1800" dirty="0"/>
              <a:t>As stated earlier, the top 5 features are Standard deviation of pitch, Fraction of locally unvoiced frames, Pg4 (harmonic avg of max/min pitch), Jitter local, Jitter ppq5</a:t>
            </a:r>
          </a:p>
          <a:p>
            <a:pPr lvl="1"/>
            <a:r>
              <a:rPr lang="en-US" sz="1800" dirty="0"/>
              <a:t>This model had a test set accuracy of 72% and recall of 81%</a:t>
            </a:r>
          </a:p>
        </p:txBody>
      </p:sp>
    </p:spTree>
    <p:extLst>
      <p:ext uri="{BB962C8B-B14F-4D97-AF65-F5344CB8AC3E}">
        <p14:creationId xmlns:p14="http://schemas.microsoft.com/office/powerpoint/2010/main" val="345120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D2A8-64BB-42F7-92B0-C7B752C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8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Conclusions/questions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30A-A75C-4956-B156-7598776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 dirty="0"/>
              <a:t>Actionable items:</a:t>
            </a:r>
          </a:p>
          <a:p>
            <a:pPr lvl="1"/>
            <a:r>
              <a:rPr lang="en-US" sz="1800" dirty="0"/>
              <a:t>Prioritize identifying speech pathologies that correspond to pitch standard deviation, fraction of unvoiced frames, and jitter.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XGBoost</a:t>
            </a:r>
            <a:r>
              <a:rPr lang="en-US" sz="1800" dirty="0"/>
              <a:t> or other model to add layer of additional screening to PD evaluations</a:t>
            </a:r>
          </a:p>
        </p:txBody>
      </p:sp>
    </p:spTree>
    <p:extLst>
      <p:ext uri="{BB962C8B-B14F-4D97-AF65-F5344CB8AC3E}">
        <p14:creationId xmlns:p14="http://schemas.microsoft.com/office/powerpoint/2010/main" val="20612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D2A8-64BB-42F7-92B0-C7B752C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8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Conclusions/questions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30A-A75C-4956-B156-7598776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200" dirty="0"/>
              <a:t>Potential further steps:</a:t>
            </a:r>
          </a:p>
          <a:p>
            <a:pPr lvl="1"/>
            <a:r>
              <a:rPr lang="en-US" sz="2000" dirty="0"/>
              <a:t> acquire more labeled data to further train models.  </a:t>
            </a:r>
          </a:p>
          <a:p>
            <a:pPr lvl="1"/>
            <a:r>
              <a:rPr lang="en-US" sz="2000" dirty="0"/>
              <a:t>Perform study over time to identify early-changing features that predict eventual PD.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019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D2A8-64BB-42F7-92B0-C7B752C8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48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/>
              <a:t>Conclusions/questions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630A-A75C-4956-B156-7598776A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r>
              <a:rPr lang="en-US" sz="2000" dirty="0"/>
              <a:t>Questions?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819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	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093536" cy="3649133"/>
          </a:xfrm>
        </p:spPr>
        <p:txBody>
          <a:bodyPr>
            <a:normAutofit/>
          </a:bodyPr>
          <a:lstStyle/>
          <a:p>
            <a:r>
              <a:rPr lang="en-US" dirty="0"/>
              <a:t>Parkinson’s Disease affects seven million people globally; voice features are used for diagnosis, but can they be used more effectively? </a:t>
            </a:r>
          </a:p>
        </p:txBody>
      </p:sp>
    </p:spTree>
    <p:extLst>
      <p:ext uri="{BB962C8B-B14F-4D97-AF65-F5344CB8AC3E}">
        <p14:creationId xmlns:p14="http://schemas.microsoft.com/office/powerpoint/2010/main" val="4896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3CED-2213-47FB-8740-DDA60BC8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-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A7FA-EBAB-4390-A2C9-1F9AB9F1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professionals, Patients With Parkinson’s (PWP), aging adults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7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946D-701F-489C-B866-28BB0738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–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A02A-A46D-4E2F-B276-1A8A16AF8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'Collection and Analysis of a Parkinson Speech Dataset with Multiple Types of Sound Recordings', IEEE Journal of Biomedical and Health Informatics, vol. 17(4), pp. 828-834, 2013. </a:t>
            </a:r>
            <a:r>
              <a:rPr lang="en-US" b="0" i="0" u="sng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https://archive.ics.uci.edu/ml/datasets/Parkinson+Speech+Dataset+with++Multiple+Types+of+Sound+Recordings#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4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F756-346B-4ED6-97E4-EF59309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AF62-393A-4666-A39F-A92C112D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Eight non-linear classification tools, including logistic regression, k-nearest neighbors, random forest, bagging, gradient boosting 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7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C3DF-277D-41DB-BBC0-A043CF8E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801F-1B02-4079-B2A0-E9316987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Identify actionable features of voice samples that may predict Parkinson’s to augment existing diagnosis tools</a:t>
            </a:r>
          </a:p>
          <a:p>
            <a:pPr lvl="1"/>
            <a:r>
              <a:rPr lang="en-US" dirty="0"/>
              <a:t>Create optimized model for classification of new voice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7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Details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71655-AF51-4798-B22E-B4EA9A0E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47" y="2142067"/>
            <a:ext cx="11772181" cy="36491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1) I performed Exploratory Data Analysis to identify characteristics of the data  </a:t>
            </a:r>
          </a:p>
          <a:p>
            <a:r>
              <a:rPr lang="en-US" dirty="0"/>
              <a:t>2) I created several new features based on investigation of PD and discussion with geriatric speech pathologist, including monotonicity, oral festination, projected gender  </a:t>
            </a:r>
          </a:p>
          <a:p>
            <a:r>
              <a:rPr lang="en-US" dirty="0"/>
              <a:t>3) I created numerous models and optimized their parameters for best accuracy (generally desirable) and recall score (due to priority of avoiding false negatives for PD) across cross validation </a:t>
            </a:r>
          </a:p>
          <a:p>
            <a:r>
              <a:rPr lang="en-US" dirty="0"/>
              <a:t>4) I tested each of these models on the test set</a:t>
            </a:r>
          </a:p>
          <a:p>
            <a:r>
              <a:rPr lang="en-US" dirty="0"/>
              <a:t>5) I identified a model which scored highly on the training and test set and extracted meaningful important features</a:t>
            </a:r>
          </a:p>
          <a:p>
            <a:r>
              <a:rPr lang="en-US" dirty="0"/>
              <a:t>6) I created a pipeline and pickled it for portability and ease of future use</a:t>
            </a:r>
          </a:p>
          <a:p>
            <a:r>
              <a:rPr lang="en-US" dirty="0"/>
              <a:t>7) The conclusions: </a:t>
            </a:r>
            <a:r>
              <a:rPr lang="en-US" dirty="0" err="1"/>
              <a:t>XGBoost</a:t>
            </a:r>
            <a:r>
              <a:rPr lang="en-US" dirty="0"/>
              <a:t> model had high accuracy and recall; it assigned high feature importance to some jitter and pitch features</a:t>
            </a:r>
          </a:p>
          <a:p>
            <a:r>
              <a:rPr lang="en-US" dirty="0"/>
              <a:t>8) Furthermore, the model is ready to accept any new voice data, to aid in diagnosis</a:t>
            </a:r>
          </a:p>
        </p:txBody>
      </p:sp>
    </p:spTree>
    <p:extLst>
      <p:ext uri="{BB962C8B-B14F-4D97-AF65-F5344CB8AC3E}">
        <p14:creationId xmlns:p14="http://schemas.microsoft.com/office/powerpoint/2010/main" val="134239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F5DAC7F-B72E-4788-88FC-638A285D9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Results 1 – Test Set </a:t>
            </a:r>
            <a:r>
              <a:rPr lang="en-US" sz="3300" dirty="0" err="1"/>
              <a:t>Accuracy&amp;Recall</a:t>
            </a:r>
            <a:r>
              <a:rPr lang="en-US" sz="3300" dirty="0"/>
              <a:t> By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CC11-FF4D-440A-9E0A-57313A9C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4973127" cy="3649133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Multiple </a:t>
            </a:r>
            <a:r>
              <a:rPr lang="en-US" dirty="0" err="1"/>
              <a:t>crossvalidation</a:t>
            </a:r>
            <a:r>
              <a:rPr lang="en-US" dirty="0"/>
              <a:t> rounds were taken for each model, average accuracy and recall were computed across these rounds; then tuned models tested on the test 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One model which did well on both was </a:t>
            </a:r>
            <a:r>
              <a:rPr lang="en-US" dirty="0" err="1"/>
              <a:t>XGBoost</a:t>
            </a:r>
            <a:r>
              <a:rPr lang="en-US" dirty="0"/>
              <a:t>, which had 72% accuracy and 81% recall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models and scores(acc, rec) are: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logistic regression: 66%, 76%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knn</a:t>
            </a:r>
            <a:r>
              <a:rPr lang="en-US" dirty="0"/>
              <a:t>: 70%, 73%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decision tree: 63%, 89%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random forest: 66%, 75%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bagging: 69%, 76%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adaboost</a:t>
            </a:r>
            <a:r>
              <a:rPr lang="en-US" dirty="0"/>
              <a:t>: 68%, 74%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gradientboost</a:t>
            </a:r>
            <a:r>
              <a:rPr lang="en-US" dirty="0"/>
              <a:t>: 71%, 80%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5B6F3-AD42-4B70-A478-477106FF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484" y="145122"/>
            <a:ext cx="5915025" cy="63722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9462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0B60-E93D-45B0-9D1B-84053176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868946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Results 2 – Feature </a:t>
            </a:r>
            <a:r>
              <a:rPr lang="en-US" sz="3300" dirty="0" err="1"/>
              <a:t>Importances</a:t>
            </a:r>
            <a:r>
              <a:rPr lang="en-US" sz="3300" dirty="0"/>
              <a:t> for model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CDA5D6-0F4E-4E7C-9671-F3273CF1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42" y="2142067"/>
            <a:ext cx="4203940" cy="36491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top 10 features of highest importance are:</a:t>
            </a:r>
          </a:p>
          <a:p>
            <a:pPr lvl="1"/>
            <a:r>
              <a:rPr lang="en-US" dirty="0"/>
              <a:t>Standard deviation of pitch</a:t>
            </a:r>
          </a:p>
          <a:p>
            <a:pPr lvl="1"/>
            <a:r>
              <a:rPr lang="en-US" dirty="0"/>
              <a:t>Fraction of locally unvoiced frames</a:t>
            </a:r>
          </a:p>
          <a:p>
            <a:pPr lvl="1"/>
            <a:r>
              <a:rPr lang="en-US" dirty="0"/>
              <a:t>Pg4 (harmonic avg of max/min pitch)*</a:t>
            </a:r>
          </a:p>
          <a:p>
            <a:pPr lvl="1"/>
            <a:r>
              <a:rPr lang="en-US" dirty="0" err="1"/>
              <a:t>Jitter_local</a:t>
            </a:r>
            <a:endParaRPr lang="en-US" dirty="0"/>
          </a:p>
          <a:p>
            <a:pPr lvl="1"/>
            <a:r>
              <a:rPr lang="en-US" dirty="0"/>
              <a:t>Jitter_ppq5</a:t>
            </a:r>
          </a:p>
          <a:p>
            <a:pPr lvl="1"/>
            <a:r>
              <a:rPr lang="en-US" dirty="0" err="1"/>
              <a:t>Median_pitch</a:t>
            </a:r>
            <a:endParaRPr lang="en-US" dirty="0"/>
          </a:p>
          <a:p>
            <a:pPr lvl="1"/>
            <a:r>
              <a:rPr lang="en-US" dirty="0"/>
              <a:t>Pg5(mean/</a:t>
            </a:r>
            <a:r>
              <a:rPr lang="en-US" dirty="0" err="1"/>
              <a:t>stddev</a:t>
            </a:r>
            <a:r>
              <a:rPr lang="en-US" dirty="0"/>
              <a:t> of pitch)*</a:t>
            </a:r>
          </a:p>
          <a:p>
            <a:pPr lvl="1"/>
            <a:r>
              <a:rPr lang="en-US" dirty="0"/>
              <a:t>Degree of voice breaks</a:t>
            </a:r>
          </a:p>
          <a:p>
            <a:pPr lvl="1"/>
            <a:r>
              <a:rPr lang="en-US" dirty="0"/>
              <a:t>Number of periods</a:t>
            </a:r>
          </a:p>
          <a:p>
            <a:pPr lvl="1"/>
            <a:r>
              <a:rPr lang="en-US" dirty="0"/>
              <a:t>Pg3 (maxpitch^2+minpitch^2-2maxp*</a:t>
            </a:r>
            <a:r>
              <a:rPr lang="en-US" dirty="0" err="1"/>
              <a:t>minp</a:t>
            </a:r>
            <a:r>
              <a:rPr lang="en-US" dirty="0"/>
              <a:t>)*</a:t>
            </a:r>
          </a:p>
          <a:p>
            <a:r>
              <a:rPr lang="en-US" dirty="0"/>
              <a:t>* These features were manually engineered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B1E4016-F541-4846-8A4B-CE4983CE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929" y="178279"/>
            <a:ext cx="7763476" cy="63490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274158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50348</TotalTime>
  <Words>830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Celestial</vt:lpstr>
      <vt:lpstr>Project 3</vt:lpstr>
      <vt:lpstr>Background - Problem</vt:lpstr>
      <vt:lpstr>Background - Stakeholders</vt:lpstr>
      <vt:lpstr>Background – Data </vt:lpstr>
      <vt:lpstr>Model</vt:lpstr>
      <vt:lpstr>Goals</vt:lpstr>
      <vt:lpstr>Methodology Details </vt:lpstr>
      <vt:lpstr>Results 1 – Test Set Accuracy&amp;Recall By Model</vt:lpstr>
      <vt:lpstr>Results 2 – Feature Importances for model</vt:lpstr>
      <vt:lpstr>Std_dev Further inspection</vt:lpstr>
      <vt:lpstr>Two feature separation</vt:lpstr>
      <vt:lpstr>Conclusions/questions</vt:lpstr>
      <vt:lpstr>Conclusions/questions</vt:lpstr>
      <vt:lpstr>Conclusions/questions</vt:lpstr>
      <vt:lpstr>Conclusions/questions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Linear regression</dc:title>
  <dc:creator>Eric H</dc:creator>
  <cp:lastModifiedBy>Eric H</cp:lastModifiedBy>
  <cp:revision>26</cp:revision>
  <dcterms:created xsi:type="dcterms:W3CDTF">2021-09-07T13:54:01Z</dcterms:created>
  <dcterms:modified xsi:type="dcterms:W3CDTF">2022-03-16T13:52:50Z</dcterms:modified>
</cp:coreProperties>
</file>