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5" r:id="rId4"/>
    <p:sldId id="266" r:id="rId5"/>
    <p:sldId id="268" r:id="rId6"/>
    <p:sldId id="267" r:id="rId7"/>
    <p:sldId id="261" r:id="rId8"/>
    <p:sldId id="257" r:id="rId9"/>
    <p:sldId id="274" r:id="rId10"/>
    <p:sldId id="275" r:id="rId11"/>
    <p:sldId id="276" r:id="rId12"/>
    <p:sldId id="277" r:id="rId13"/>
    <p:sldId id="269" r:id="rId14"/>
    <p:sldId id="270" r:id="rId15"/>
    <p:sldId id="272"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83" d="100"/>
          <a:sy n="83" d="100"/>
        </p:scale>
        <p:origin x="45"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12/18/2022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de/luixmartins/starter-eda-steam-game-review/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2FC1-8C66-4C43-9A1D-F7841915496B}"/>
              </a:ext>
            </a:extLst>
          </p:cNvPr>
          <p:cNvSpPr>
            <a:spLocks noGrp="1"/>
          </p:cNvSpPr>
          <p:nvPr>
            <p:ph type="ctrTitle"/>
          </p:nvPr>
        </p:nvSpPr>
        <p:spPr/>
        <p:txBody>
          <a:bodyPr/>
          <a:lstStyle/>
          <a:p>
            <a:r>
              <a:rPr lang="en-US" dirty="0"/>
              <a:t>Project 4</a:t>
            </a:r>
          </a:p>
        </p:txBody>
      </p:sp>
      <p:sp>
        <p:nvSpPr>
          <p:cNvPr id="3" name="Subtitle 2">
            <a:extLst>
              <a:ext uri="{FF2B5EF4-FFF2-40B4-BE49-F238E27FC236}">
                <a16:creationId xmlns:a16="http://schemas.microsoft.com/office/drawing/2014/main" id="{3F418F00-46E1-4438-8EDB-C07EEE7E0156}"/>
              </a:ext>
            </a:extLst>
          </p:cNvPr>
          <p:cNvSpPr>
            <a:spLocks noGrp="1"/>
          </p:cNvSpPr>
          <p:nvPr>
            <p:ph type="subTitle" idx="1"/>
          </p:nvPr>
        </p:nvSpPr>
        <p:spPr/>
        <p:txBody>
          <a:bodyPr>
            <a:normAutofit fontScale="92500" lnSpcReduction="10000"/>
          </a:bodyPr>
          <a:lstStyle/>
          <a:p>
            <a:r>
              <a:rPr lang="en-US" dirty="0"/>
              <a:t>Steam game reviews – natural language processing</a:t>
            </a:r>
          </a:p>
          <a:p>
            <a:r>
              <a:rPr lang="en-US" dirty="0"/>
              <a:t>Eric Hansen</a:t>
            </a:r>
          </a:p>
          <a:p>
            <a:r>
              <a:rPr lang="en-US" dirty="0"/>
              <a:t>Flatiron </a:t>
            </a:r>
            <a:r>
              <a:rPr lang="en-US" dirty="0" err="1"/>
              <a:t>dS</a:t>
            </a:r>
            <a:r>
              <a:rPr lang="en-US" dirty="0"/>
              <a:t>; self paced</a:t>
            </a:r>
          </a:p>
          <a:p>
            <a:r>
              <a:rPr lang="en-US" dirty="0"/>
              <a:t>4/3/2022</a:t>
            </a:r>
          </a:p>
        </p:txBody>
      </p:sp>
    </p:spTree>
    <p:extLst>
      <p:ext uri="{BB962C8B-B14F-4D97-AF65-F5344CB8AC3E}">
        <p14:creationId xmlns:p14="http://schemas.microsoft.com/office/powerpoint/2010/main" val="410982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9">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8C30B60-E93D-45B0-9D1B-84053176BE8E}"/>
              </a:ext>
            </a:extLst>
          </p:cNvPr>
          <p:cNvSpPr>
            <a:spLocks noGrp="1"/>
          </p:cNvSpPr>
          <p:nvPr>
            <p:ph type="title"/>
          </p:nvPr>
        </p:nvSpPr>
        <p:spPr>
          <a:xfrm>
            <a:off x="685801" y="1358900"/>
            <a:ext cx="2908539" cy="1651000"/>
          </a:xfrm>
        </p:spPr>
        <p:txBody>
          <a:bodyPr vert="horz" lIns="91440" tIns="45720" rIns="91440" bIns="45720" rtlCol="0" anchor="b">
            <a:normAutofit/>
          </a:bodyPr>
          <a:lstStyle/>
          <a:p>
            <a:r>
              <a:rPr lang="en-US" sz="2400" dirty="0"/>
              <a:t>Visualizations 3 – Bigram </a:t>
            </a:r>
            <a:r>
              <a:rPr lang="en-US" sz="2400" dirty="0" err="1"/>
              <a:t>Bubbleplot</a:t>
            </a:r>
            <a:endParaRPr lang="en-US" sz="2400" dirty="0"/>
          </a:p>
        </p:txBody>
      </p:sp>
      <p:sp>
        <p:nvSpPr>
          <p:cNvPr id="3" name="Content Placeholder 2">
            <a:extLst>
              <a:ext uri="{FF2B5EF4-FFF2-40B4-BE49-F238E27FC236}">
                <a16:creationId xmlns:a16="http://schemas.microsoft.com/office/drawing/2014/main" id="{75C6CC11-FF4D-440A-9E0A-57313A9CBF22}"/>
              </a:ext>
            </a:extLst>
          </p:cNvPr>
          <p:cNvSpPr>
            <a:spLocks noGrp="1"/>
          </p:cNvSpPr>
          <p:nvPr>
            <p:ph type="body" sz="half" idx="2"/>
          </p:nvPr>
        </p:nvSpPr>
        <p:spPr>
          <a:xfrm>
            <a:off x="685801" y="3009900"/>
            <a:ext cx="3771899" cy="2781300"/>
          </a:xfrm>
        </p:spPr>
        <p:txBody>
          <a:bodyPr vert="horz" lIns="91440" tIns="45720" rIns="91440" bIns="45720" rtlCol="0" anchor="t">
            <a:normAutofit/>
          </a:bodyPr>
          <a:lstStyle/>
          <a:p>
            <a:pPr>
              <a:buFont typeface="Arial"/>
              <a:buChar char="•"/>
            </a:pPr>
            <a:r>
              <a:rPr lang="en-US" sz="1600" dirty="0"/>
              <a:t>Positive count on x-axis</a:t>
            </a:r>
          </a:p>
          <a:p>
            <a:pPr>
              <a:buFont typeface="Arial"/>
              <a:buChar char="•"/>
            </a:pPr>
            <a:r>
              <a:rPr lang="en-US" sz="1600" dirty="0"/>
              <a:t>Negative count on y-axis</a:t>
            </a:r>
          </a:p>
          <a:p>
            <a:pPr>
              <a:buFont typeface="Arial"/>
              <a:buChar char="•"/>
            </a:pPr>
            <a:r>
              <a:rPr lang="en-US" sz="1600" dirty="0"/>
              <a:t> Overall frequency is size</a:t>
            </a:r>
          </a:p>
          <a:p>
            <a:pPr>
              <a:buFont typeface="Arial"/>
              <a:buChar char="•"/>
            </a:pPr>
            <a:r>
              <a:rPr lang="en-US" sz="1600" dirty="0"/>
              <a:t> Color shows positivity</a:t>
            </a:r>
          </a:p>
          <a:p>
            <a:pPr>
              <a:buFont typeface="Arial"/>
              <a:buChar char="•"/>
            </a:pPr>
            <a:r>
              <a:rPr lang="en-US" sz="1600" dirty="0"/>
              <a:t>Interactive version available</a:t>
            </a:r>
          </a:p>
        </p:txBody>
      </p:sp>
      <p:pic>
        <p:nvPicPr>
          <p:cNvPr id="5" name="Picture 4" descr="Chart, bubble chart&#10;&#10;Description automatically generated">
            <a:extLst>
              <a:ext uri="{FF2B5EF4-FFF2-40B4-BE49-F238E27FC236}">
                <a16:creationId xmlns:a16="http://schemas.microsoft.com/office/drawing/2014/main" id="{0A84B75D-4E7C-D636-B6AB-B7BB2A9E5225}"/>
              </a:ext>
            </a:extLst>
          </p:cNvPr>
          <p:cNvPicPr>
            <a:picLocks noChangeAspect="1"/>
          </p:cNvPicPr>
          <p:nvPr/>
        </p:nvPicPr>
        <p:blipFill>
          <a:blip r:embed="rId4"/>
          <a:stretch>
            <a:fillRect/>
          </a:stretch>
        </p:blipFill>
        <p:spPr>
          <a:xfrm>
            <a:off x="3434223" y="1702279"/>
            <a:ext cx="8593557" cy="300774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67384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CA824BD-6F5F-E858-9397-D315AF1AE7D5}"/>
              </a:ext>
            </a:extLst>
          </p:cNvPr>
          <p:cNvSpPr>
            <a:spLocks noGrp="1"/>
          </p:cNvSpPr>
          <p:nvPr>
            <p:ph type="title"/>
          </p:nvPr>
        </p:nvSpPr>
        <p:spPr>
          <a:xfrm>
            <a:off x="685801" y="609600"/>
            <a:ext cx="5219699" cy="1456267"/>
          </a:xfrm>
        </p:spPr>
        <p:txBody>
          <a:bodyPr vert="horz" lIns="91440" tIns="45720" rIns="91440" bIns="45720" rtlCol="0" anchor="ctr">
            <a:normAutofit/>
          </a:bodyPr>
          <a:lstStyle/>
          <a:p>
            <a:r>
              <a:rPr lang="en-US" sz="3600"/>
              <a:t>Model Results</a:t>
            </a:r>
          </a:p>
        </p:txBody>
      </p:sp>
      <p:sp>
        <p:nvSpPr>
          <p:cNvPr id="4" name="Text Placeholder 3">
            <a:extLst>
              <a:ext uri="{FF2B5EF4-FFF2-40B4-BE49-F238E27FC236}">
                <a16:creationId xmlns:a16="http://schemas.microsoft.com/office/drawing/2014/main" id="{FD9BB10C-A6E7-263A-ADCF-6BEFD1CC85AD}"/>
              </a:ext>
            </a:extLst>
          </p:cNvPr>
          <p:cNvSpPr>
            <a:spLocks noGrp="1"/>
          </p:cNvSpPr>
          <p:nvPr>
            <p:ph type="body" sz="half" idx="2"/>
          </p:nvPr>
        </p:nvSpPr>
        <p:spPr>
          <a:xfrm>
            <a:off x="685801" y="2142067"/>
            <a:ext cx="5219699" cy="3649133"/>
          </a:xfrm>
        </p:spPr>
        <p:txBody>
          <a:bodyPr vert="horz" lIns="91440" tIns="45720" rIns="91440" bIns="45720" rtlCol="0" anchor="ctr">
            <a:normAutofit/>
          </a:bodyPr>
          <a:lstStyle/>
          <a:p>
            <a:pPr marL="285750" indent="-285750">
              <a:buFont typeface="Arial"/>
              <a:buChar char="•"/>
            </a:pPr>
            <a:r>
              <a:rPr lang="en-US" dirty="0"/>
              <a:t>32 Models were produced</a:t>
            </a:r>
          </a:p>
          <a:p>
            <a:pPr marL="285750" indent="-285750">
              <a:buFont typeface="Arial"/>
              <a:buChar char="•"/>
            </a:pPr>
            <a:r>
              <a:rPr lang="en-US" dirty="0"/>
              <a:t>Of these, the top 10 highest-accuracy (on validation set) models are presented</a:t>
            </a:r>
          </a:p>
          <a:p>
            <a:pPr marL="285750" indent="-285750">
              <a:buFont typeface="Arial"/>
              <a:buChar char="•"/>
            </a:pPr>
            <a:r>
              <a:rPr lang="en-US" dirty="0"/>
              <a:t>Highest Accuracy Model is Logistic Regression on TF-IDF, with score of 87% </a:t>
            </a:r>
          </a:p>
          <a:p>
            <a:pPr marL="285750" indent="-285750">
              <a:buFont typeface="Arial"/>
              <a:buChar char="•"/>
            </a:pPr>
            <a:r>
              <a:rPr lang="en-US" dirty="0"/>
              <a:t>(Industry best is mid-90%, but that doesn’t factor in so much slang/vernacular)</a:t>
            </a:r>
          </a:p>
          <a:p>
            <a:pPr marL="285750" indent="-285750">
              <a:buFont typeface="Arial"/>
              <a:buChar char="•"/>
            </a:pPr>
            <a:r>
              <a:rPr lang="en-US" dirty="0"/>
              <a:t>Naïve Bayes is also investigated further for its interpretability</a:t>
            </a:r>
          </a:p>
          <a:p>
            <a:pPr>
              <a:buFont typeface="Arial"/>
              <a:buChar char="•"/>
            </a:pPr>
            <a:endParaRPr lang="en-US" dirty="0"/>
          </a:p>
        </p:txBody>
      </p:sp>
      <p:pic>
        <p:nvPicPr>
          <p:cNvPr id="6" name="Picture Placeholder 5" descr="Chart&#10;&#10;Description automatically generated">
            <a:extLst>
              <a:ext uri="{FF2B5EF4-FFF2-40B4-BE49-F238E27FC236}">
                <a16:creationId xmlns:a16="http://schemas.microsoft.com/office/drawing/2014/main" id="{C158BB43-AED2-B743-1682-ADE70B4109DD}"/>
              </a:ext>
            </a:extLst>
          </p:cNvPr>
          <p:cNvPicPr>
            <a:picLocks noGrp="1" noChangeAspect="1"/>
          </p:cNvPicPr>
          <p:nvPr>
            <p:ph type="pic" idx="1"/>
          </p:nvPr>
        </p:nvPicPr>
        <p:blipFill rotWithShape="1">
          <a:blip r:embed="rId4"/>
          <a:srcRect t="472" b="-355"/>
          <a:stretch/>
        </p:blipFill>
        <p:spPr>
          <a:xfrm>
            <a:off x="5756008" y="138765"/>
            <a:ext cx="5447070" cy="6400800"/>
          </a:xfrm>
          <a:prstGeom prst="roundRect">
            <a:avLst>
              <a:gd name="adj" fmla="val 4380"/>
            </a:avLst>
          </a:prstGeom>
          <a:gradFill>
            <a:gsLst>
              <a:gs pos="77000">
                <a:srgbClr val="FFFFFF"/>
              </a:gs>
              <a:gs pos="100000">
                <a:schemeClr val="tx1">
                  <a:alpha val="0"/>
                </a:schemeClr>
              </a:gs>
            </a:gsLst>
            <a:path path="circle">
              <a:fillToRect l="50000" t="50000" r="50000" b="50000"/>
            </a:path>
          </a:gra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9370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7" name="Picture 23">
            <a:extLst>
              <a:ext uri="{FF2B5EF4-FFF2-40B4-BE49-F238E27FC236}">
                <a16:creationId xmlns:a16="http://schemas.microsoft.com/office/drawing/2014/main" id="{C3ED72BE-2F78-4DD7-B0A1-DCD0503B10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CA824BD-6F5F-E858-9397-D315AF1AE7D5}"/>
              </a:ext>
            </a:extLst>
          </p:cNvPr>
          <p:cNvSpPr>
            <a:spLocks noGrp="1"/>
          </p:cNvSpPr>
          <p:nvPr>
            <p:ph type="title"/>
          </p:nvPr>
        </p:nvSpPr>
        <p:spPr>
          <a:xfrm>
            <a:off x="1361187" y="1030288"/>
            <a:ext cx="4099947" cy="1035579"/>
          </a:xfrm>
        </p:spPr>
        <p:txBody>
          <a:bodyPr vert="horz" lIns="91440" tIns="45720" rIns="91440" bIns="45720" rtlCol="0" anchor="ctr">
            <a:normAutofit/>
          </a:bodyPr>
          <a:lstStyle/>
          <a:p>
            <a:pPr>
              <a:lnSpc>
                <a:spcPct val="90000"/>
              </a:lnSpc>
            </a:pPr>
            <a:r>
              <a:rPr lang="en-US" sz="3300"/>
              <a:t>Naïve Bayes: Word Salience</a:t>
            </a:r>
          </a:p>
        </p:txBody>
      </p:sp>
      <p:sp>
        <p:nvSpPr>
          <p:cNvPr id="26" name="Rectangle 25">
            <a:extLst>
              <a:ext uri="{FF2B5EF4-FFF2-40B4-BE49-F238E27FC236}">
                <a16:creationId xmlns:a16="http://schemas.microsoft.com/office/drawing/2014/main" id="{738C413B-57E4-4FAD-AF00-1E89B427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FD9BB10C-A6E7-263A-ADCF-6BEFD1CC85AD}"/>
              </a:ext>
            </a:extLst>
          </p:cNvPr>
          <p:cNvSpPr>
            <a:spLocks noGrp="1"/>
          </p:cNvSpPr>
          <p:nvPr>
            <p:ph type="body" sz="half" idx="2"/>
          </p:nvPr>
        </p:nvSpPr>
        <p:spPr>
          <a:xfrm>
            <a:off x="1361187" y="2142067"/>
            <a:ext cx="4099947" cy="3649133"/>
          </a:xfrm>
        </p:spPr>
        <p:txBody>
          <a:bodyPr vert="horz" lIns="91440" tIns="45720" rIns="91440" bIns="45720" rtlCol="0" anchor="ctr">
            <a:normAutofit fontScale="92500" lnSpcReduction="20000"/>
          </a:bodyPr>
          <a:lstStyle/>
          <a:p>
            <a:pPr marL="285750" indent="-285750">
              <a:lnSpc>
                <a:spcPct val="90000"/>
              </a:lnSpc>
              <a:buFont typeface="Arial"/>
              <a:buChar char="•"/>
            </a:pPr>
            <a:r>
              <a:rPr lang="en-US" sz="1400" dirty="0"/>
              <a:t>The model that performed Naïve Bayes prediction on count vectorized data had respectable accuracy, but also is notable because the word weights are accessible and interpretable</a:t>
            </a:r>
          </a:p>
          <a:p>
            <a:pPr marL="285750" indent="-285750">
              <a:lnSpc>
                <a:spcPct val="90000"/>
              </a:lnSpc>
              <a:buFont typeface="Arial"/>
              <a:buChar char="•"/>
            </a:pPr>
            <a:r>
              <a:rPr lang="en-US" sz="1400" dirty="0"/>
              <a:t>Upon word salience investigation, relative word importance sheds some illumination</a:t>
            </a:r>
          </a:p>
          <a:p>
            <a:pPr marL="285750" indent="-285750">
              <a:lnSpc>
                <a:spcPct val="90000"/>
              </a:lnSpc>
              <a:buFont typeface="Arial"/>
              <a:buChar char="•"/>
            </a:pPr>
            <a:r>
              <a:rPr lang="en-US" sz="1400" dirty="0"/>
              <a:t>“</a:t>
            </a:r>
            <a:r>
              <a:rPr lang="en-US" sz="1400" dirty="0" err="1"/>
              <a:t>Pootis</a:t>
            </a:r>
            <a:r>
              <a:rPr lang="en-US" sz="1400" dirty="0"/>
              <a:t>” has a high correlation with positive reviews.  It is a phrase from a game called Team Fortress; this is a phrase very localized to video gaming.  </a:t>
            </a:r>
          </a:p>
          <a:p>
            <a:pPr marL="285750" indent="-285750">
              <a:lnSpc>
                <a:spcPct val="90000"/>
              </a:lnSpc>
              <a:buFont typeface="Arial"/>
              <a:buChar char="•"/>
            </a:pPr>
            <a:r>
              <a:rPr lang="en-US" sz="1400" dirty="0"/>
              <a:t>“</a:t>
            </a:r>
            <a:r>
              <a:rPr lang="en-US" sz="1400" dirty="0" err="1"/>
              <a:t>Rakovina</a:t>
            </a:r>
            <a:r>
              <a:rPr lang="en-US" sz="1400" dirty="0"/>
              <a:t>” (a Slavic word for cancer) has a strong correlation with negative review.  However, as above, this word is unlikely to appear in “usual” or pretrained models</a:t>
            </a:r>
          </a:p>
          <a:p>
            <a:pPr marL="285750" indent="-285750">
              <a:lnSpc>
                <a:spcPct val="90000"/>
              </a:lnSpc>
              <a:buFont typeface="Arial"/>
              <a:buChar char="•"/>
            </a:pPr>
            <a:r>
              <a:rPr lang="en-US" sz="1400" dirty="0"/>
              <a:t>It is possible that the high presence and influence of these unusual words caused the models that were based on pre-trained vectors (e.g. </a:t>
            </a:r>
            <a:r>
              <a:rPr lang="en-US" sz="1400" dirty="0" err="1"/>
              <a:t>GloVe</a:t>
            </a:r>
            <a:r>
              <a:rPr lang="en-US" sz="1400" dirty="0"/>
              <a:t>) to underperform</a:t>
            </a:r>
          </a:p>
          <a:p>
            <a:pPr marL="285750" indent="-285750">
              <a:lnSpc>
                <a:spcPct val="90000"/>
              </a:lnSpc>
              <a:buFont typeface="Arial"/>
              <a:buChar char="•"/>
            </a:pPr>
            <a:r>
              <a:rPr lang="en-US" sz="1400" dirty="0"/>
              <a:t>It is also possible that the unusual grammatical structures also contributed to the deep learning models’ lower performance.</a:t>
            </a:r>
          </a:p>
          <a:p>
            <a:pPr>
              <a:lnSpc>
                <a:spcPct val="90000"/>
              </a:lnSpc>
              <a:buFont typeface="Arial"/>
              <a:buChar char="•"/>
            </a:pPr>
            <a:endParaRPr lang="en-US" sz="1400" dirty="0"/>
          </a:p>
        </p:txBody>
      </p:sp>
      <p:sp>
        <p:nvSpPr>
          <p:cNvPr id="28" name="Rounded Rectangle 30">
            <a:extLst>
              <a:ext uri="{FF2B5EF4-FFF2-40B4-BE49-F238E27FC236}">
                <a16:creationId xmlns:a16="http://schemas.microsoft.com/office/drawing/2014/main" id="{96184565-6B22-40B8-AEFC-E5D103C55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Text&#10;&#10;Description automatically generated">
            <a:extLst>
              <a:ext uri="{FF2B5EF4-FFF2-40B4-BE49-F238E27FC236}">
                <a16:creationId xmlns:a16="http://schemas.microsoft.com/office/drawing/2014/main" id="{8F445ADC-E69E-A31F-7F97-7858C91F09F6}"/>
              </a:ext>
            </a:extLst>
          </p:cNvPr>
          <p:cNvPicPr>
            <a:picLocks noChangeAspect="1"/>
          </p:cNvPicPr>
          <p:nvPr/>
        </p:nvPicPr>
        <p:blipFill>
          <a:blip r:embed="rId4"/>
          <a:stretch>
            <a:fillRect/>
          </a:stretch>
        </p:blipFill>
        <p:spPr>
          <a:xfrm>
            <a:off x="6508891" y="728133"/>
            <a:ext cx="4603994" cy="2497667"/>
          </a:xfrm>
          <a:prstGeom prst="roundRect">
            <a:avLst>
              <a:gd name="adj" fmla="val 5453"/>
            </a:avLst>
          </a:prstGeom>
          <a:ln w="50800" cap="sq" cmpd="dbl">
            <a:noFill/>
            <a:miter lim="800000"/>
          </a:ln>
          <a:effectLst/>
        </p:spPr>
      </p:pic>
      <p:sp>
        <p:nvSpPr>
          <p:cNvPr id="30" name="Rounded Rectangle 35">
            <a:extLst>
              <a:ext uri="{FF2B5EF4-FFF2-40B4-BE49-F238E27FC236}">
                <a16:creationId xmlns:a16="http://schemas.microsoft.com/office/drawing/2014/main" id="{A9B5337D-1BB2-4459-9BD6-59184E38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Text&#10;&#10;Description automatically generated">
            <a:extLst>
              <a:ext uri="{FF2B5EF4-FFF2-40B4-BE49-F238E27FC236}">
                <a16:creationId xmlns:a16="http://schemas.microsoft.com/office/drawing/2014/main" id="{E319968C-68D0-37CE-7E94-DD02782989F5}"/>
              </a:ext>
            </a:extLst>
          </p:cNvPr>
          <p:cNvPicPr>
            <a:picLocks noChangeAspect="1"/>
          </p:cNvPicPr>
          <p:nvPr/>
        </p:nvPicPr>
        <p:blipFill>
          <a:blip r:embed="rId5"/>
          <a:stretch>
            <a:fillRect/>
          </a:stretch>
        </p:blipFill>
        <p:spPr>
          <a:xfrm>
            <a:off x="6508891" y="3617588"/>
            <a:ext cx="4603994" cy="2497667"/>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182975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D2A8-64BB-42F7-92B0-C7B752C8B5BB}"/>
              </a:ext>
            </a:extLst>
          </p:cNvPr>
          <p:cNvSpPr>
            <a:spLocks noGrp="1"/>
          </p:cNvSpPr>
          <p:nvPr>
            <p:ph type="title"/>
          </p:nvPr>
        </p:nvSpPr>
        <p:spPr>
          <a:xfrm>
            <a:off x="668548" y="533400"/>
            <a:ext cx="10820400" cy="1177092"/>
          </a:xfrm>
        </p:spPr>
        <p:txBody>
          <a:bodyPr anchor="b">
            <a:normAutofit/>
          </a:bodyPr>
          <a:lstStyle/>
          <a:p>
            <a:pPr algn="ctr"/>
            <a:r>
              <a:rPr lang="en-US" sz="4400" dirty="0"/>
              <a:t>Conclusions/questions</a:t>
            </a:r>
          </a:p>
        </p:txBody>
      </p:sp>
      <p:sp>
        <p:nvSpPr>
          <p:cNvPr id="3" name="Content Placeholder 2">
            <a:extLst>
              <a:ext uri="{FF2B5EF4-FFF2-40B4-BE49-F238E27FC236}">
                <a16:creationId xmlns:a16="http://schemas.microsoft.com/office/drawing/2014/main" id="{0A58630A-A75C-4956-B156-7598776A412B}"/>
              </a:ext>
            </a:extLst>
          </p:cNvPr>
          <p:cNvSpPr>
            <a:spLocks noGrp="1"/>
          </p:cNvSpPr>
          <p:nvPr>
            <p:ph idx="1"/>
          </p:nvPr>
        </p:nvSpPr>
        <p:spPr>
          <a:xfrm>
            <a:off x="685801" y="2243892"/>
            <a:ext cx="10820400" cy="3547308"/>
          </a:xfrm>
        </p:spPr>
        <p:txBody>
          <a:bodyPr anchor="t">
            <a:normAutofit/>
          </a:bodyPr>
          <a:lstStyle/>
          <a:p>
            <a:r>
              <a:rPr lang="en-US" sz="1800" dirty="0"/>
              <a:t>Steam reviews can be classified positive/negative with ~87% accuracy.</a:t>
            </a:r>
          </a:p>
          <a:p>
            <a:r>
              <a:rPr lang="en-US" sz="1800" dirty="0"/>
              <a:t>NLP analysis of video game reviews is nuanced due to specific vernacular to that communit</a:t>
            </a:r>
            <a:r>
              <a:rPr lang="en-US" dirty="0"/>
              <a:t>y</a:t>
            </a:r>
          </a:p>
          <a:p>
            <a:r>
              <a:rPr lang="en-US" sz="1800" dirty="0"/>
              <a:t>Model could be extended to produce continuous “positivity” sentiment score, rather than just binary</a:t>
            </a:r>
          </a:p>
        </p:txBody>
      </p:sp>
    </p:spTree>
    <p:extLst>
      <p:ext uri="{BB962C8B-B14F-4D97-AF65-F5344CB8AC3E}">
        <p14:creationId xmlns:p14="http://schemas.microsoft.com/office/powerpoint/2010/main" val="345120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D2A8-64BB-42F7-92B0-C7B752C8B5BB}"/>
              </a:ext>
            </a:extLst>
          </p:cNvPr>
          <p:cNvSpPr>
            <a:spLocks noGrp="1"/>
          </p:cNvSpPr>
          <p:nvPr>
            <p:ph type="title"/>
          </p:nvPr>
        </p:nvSpPr>
        <p:spPr>
          <a:xfrm>
            <a:off x="668548" y="533400"/>
            <a:ext cx="10820400" cy="1177092"/>
          </a:xfrm>
        </p:spPr>
        <p:txBody>
          <a:bodyPr anchor="b">
            <a:normAutofit/>
          </a:bodyPr>
          <a:lstStyle/>
          <a:p>
            <a:pPr algn="ctr"/>
            <a:r>
              <a:rPr lang="en-US" sz="4400" dirty="0"/>
              <a:t>Conclusions/questions</a:t>
            </a:r>
          </a:p>
        </p:txBody>
      </p:sp>
      <p:sp>
        <p:nvSpPr>
          <p:cNvPr id="3" name="Content Placeholder 2">
            <a:extLst>
              <a:ext uri="{FF2B5EF4-FFF2-40B4-BE49-F238E27FC236}">
                <a16:creationId xmlns:a16="http://schemas.microsoft.com/office/drawing/2014/main" id="{0A58630A-A75C-4956-B156-7598776A412B}"/>
              </a:ext>
            </a:extLst>
          </p:cNvPr>
          <p:cNvSpPr>
            <a:spLocks noGrp="1"/>
          </p:cNvSpPr>
          <p:nvPr>
            <p:ph idx="1"/>
          </p:nvPr>
        </p:nvSpPr>
        <p:spPr>
          <a:xfrm>
            <a:off x="685801" y="2243892"/>
            <a:ext cx="10820400" cy="3547308"/>
          </a:xfrm>
        </p:spPr>
        <p:txBody>
          <a:bodyPr anchor="t">
            <a:normAutofit/>
          </a:bodyPr>
          <a:lstStyle/>
          <a:p>
            <a:r>
              <a:rPr lang="en-US" sz="2000" dirty="0"/>
              <a:t>Actionable items using this model:</a:t>
            </a:r>
          </a:p>
          <a:p>
            <a:pPr lvl="1"/>
            <a:r>
              <a:rPr lang="en-US" sz="1800" dirty="0"/>
              <a:t>Validate user-generated scores</a:t>
            </a:r>
          </a:p>
          <a:p>
            <a:pPr lvl="1"/>
            <a:r>
              <a:rPr lang="en-US" sz="1800" dirty="0"/>
              <a:t>Bolster fraud/abuse checking</a:t>
            </a:r>
          </a:p>
          <a:p>
            <a:pPr lvl="1"/>
            <a:r>
              <a:rPr lang="en-US" sz="1800" dirty="0"/>
              <a:t>Incorporate generated scores into game ratings</a:t>
            </a:r>
          </a:p>
          <a:p>
            <a:pPr lvl="2"/>
            <a:r>
              <a:rPr lang="en-US" sz="1600" dirty="0"/>
              <a:t>Include off-platform reviews for more comprehensive score</a:t>
            </a:r>
          </a:p>
        </p:txBody>
      </p:sp>
    </p:spTree>
    <p:extLst>
      <p:ext uri="{BB962C8B-B14F-4D97-AF65-F5344CB8AC3E}">
        <p14:creationId xmlns:p14="http://schemas.microsoft.com/office/powerpoint/2010/main" val="206125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D2A8-64BB-42F7-92B0-C7B752C8B5BB}"/>
              </a:ext>
            </a:extLst>
          </p:cNvPr>
          <p:cNvSpPr>
            <a:spLocks noGrp="1"/>
          </p:cNvSpPr>
          <p:nvPr>
            <p:ph type="title"/>
          </p:nvPr>
        </p:nvSpPr>
        <p:spPr>
          <a:xfrm>
            <a:off x="668548" y="533400"/>
            <a:ext cx="10820400" cy="1177092"/>
          </a:xfrm>
        </p:spPr>
        <p:txBody>
          <a:bodyPr anchor="b">
            <a:normAutofit/>
          </a:bodyPr>
          <a:lstStyle/>
          <a:p>
            <a:pPr algn="ctr"/>
            <a:r>
              <a:rPr lang="en-US" sz="4400" dirty="0"/>
              <a:t>Conclusions/questions</a:t>
            </a:r>
          </a:p>
        </p:txBody>
      </p:sp>
      <p:sp>
        <p:nvSpPr>
          <p:cNvPr id="3" name="Content Placeholder 2">
            <a:extLst>
              <a:ext uri="{FF2B5EF4-FFF2-40B4-BE49-F238E27FC236}">
                <a16:creationId xmlns:a16="http://schemas.microsoft.com/office/drawing/2014/main" id="{0A58630A-A75C-4956-B156-7598776A412B}"/>
              </a:ext>
            </a:extLst>
          </p:cNvPr>
          <p:cNvSpPr>
            <a:spLocks noGrp="1"/>
          </p:cNvSpPr>
          <p:nvPr>
            <p:ph idx="1"/>
          </p:nvPr>
        </p:nvSpPr>
        <p:spPr>
          <a:xfrm>
            <a:off x="685801" y="2243892"/>
            <a:ext cx="10820400" cy="3547308"/>
          </a:xfrm>
        </p:spPr>
        <p:txBody>
          <a:bodyPr anchor="t">
            <a:normAutofit/>
          </a:bodyPr>
          <a:lstStyle/>
          <a:p>
            <a:r>
              <a:rPr lang="en-US" sz="2200" dirty="0"/>
              <a:t>Potential further steps:</a:t>
            </a:r>
          </a:p>
          <a:p>
            <a:pPr lvl="1"/>
            <a:r>
              <a:rPr lang="en-US" sz="2000" dirty="0"/>
              <a:t>acquire more labeled data to further train models</a:t>
            </a:r>
          </a:p>
          <a:p>
            <a:pPr lvl="1"/>
            <a:r>
              <a:rPr lang="en-US" sz="2000" dirty="0"/>
              <a:t>use extracted observations about word frequencies over time to investigate emergent language behavior</a:t>
            </a:r>
          </a:p>
          <a:p>
            <a:pPr marL="0" indent="0">
              <a:buNone/>
            </a:pPr>
            <a:endParaRPr lang="en-US" sz="2000" dirty="0"/>
          </a:p>
        </p:txBody>
      </p:sp>
    </p:spTree>
    <p:extLst>
      <p:ext uri="{BB962C8B-B14F-4D97-AF65-F5344CB8AC3E}">
        <p14:creationId xmlns:p14="http://schemas.microsoft.com/office/powerpoint/2010/main" val="3170197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D2A8-64BB-42F7-92B0-C7B752C8B5BB}"/>
              </a:ext>
            </a:extLst>
          </p:cNvPr>
          <p:cNvSpPr>
            <a:spLocks noGrp="1"/>
          </p:cNvSpPr>
          <p:nvPr>
            <p:ph type="title"/>
          </p:nvPr>
        </p:nvSpPr>
        <p:spPr>
          <a:xfrm>
            <a:off x="668548" y="533400"/>
            <a:ext cx="10820400" cy="1177092"/>
          </a:xfrm>
        </p:spPr>
        <p:txBody>
          <a:bodyPr anchor="b">
            <a:normAutofit/>
          </a:bodyPr>
          <a:lstStyle/>
          <a:p>
            <a:pPr algn="ctr"/>
            <a:r>
              <a:rPr lang="en-US" sz="4400" dirty="0"/>
              <a:t>Conclusions/questions</a:t>
            </a:r>
          </a:p>
        </p:txBody>
      </p:sp>
      <p:sp>
        <p:nvSpPr>
          <p:cNvPr id="3" name="Content Placeholder 2">
            <a:extLst>
              <a:ext uri="{FF2B5EF4-FFF2-40B4-BE49-F238E27FC236}">
                <a16:creationId xmlns:a16="http://schemas.microsoft.com/office/drawing/2014/main" id="{0A58630A-A75C-4956-B156-7598776A412B}"/>
              </a:ext>
            </a:extLst>
          </p:cNvPr>
          <p:cNvSpPr>
            <a:spLocks noGrp="1"/>
          </p:cNvSpPr>
          <p:nvPr>
            <p:ph idx="1"/>
          </p:nvPr>
        </p:nvSpPr>
        <p:spPr>
          <a:xfrm>
            <a:off x="685801" y="2243892"/>
            <a:ext cx="10820400" cy="3547308"/>
          </a:xfrm>
        </p:spPr>
        <p:txBody>
          <a:bodyPr anchor="t">
            <a:normAutofit/>
          </a:bodyPr>
          <a:lstStyle/>
          <a:p>
            <a:r>
              <a:rPr lang="en-US" sz="2000" dirty="0"/>
              <a:t>Questions?</a:t>
            </a:r>
          </a:p>
          <a:p>
            <a:pPr marL="0" indent="0">
              <a:buNone/>
            </a:pPr>
            <a:endParaRPr lang="en-US" sz="2000" dirty="0"/>
          </a:p>
        </p:txBody>
      </p:sp>
    </p:spTree>
    <p:extLst>
      <p:ext uri="{BB962C8B-B14F-4D97-AF65-F5344CB8AC3E}">
        <p14:creationId xmlns:p14="http://schemas.microsoft.com/office/powerpoint/2010/main" val="4258194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D2A8-64BB-42F7-92B0-C7B752C8B5BB}"/>
              </a:ext>
            </a:extLst>
          </p:cNvPr>
          <p:cNvSpPr>
            <a:spLocks noGrp="1"/>
          </p:cNvSpPr>
          <p:nvPr>
            <p:ph type="title"/>
          </p:nvPr>
        </p:nvSpPr>
        <p:spPr>
          <a:xfrm>
            <a:off x="668548" y="533400"/>
            <a:ext cx="10820400" cy="1177092"/>
          </a:xfrm>
        </p:spPr>
        <p:txBody>
          <a:bodyPr anchor="b">
            <a:normAutofit/>
          </a:bodyPr>
          <a:lstStyle/>
          <a:p>
            <a:pPr algn="ctr"/>
            <a:r>
              <a:rPr lang="en-US" sz="4400" dirty="0"/>
              <a:t>Conclusions/questions</a:t>
            </a:r>
          </a:p>
        </p:txBody>
      </p:sp>
      <p:sp>
        <p:nvSpPr>
          <p:cNvPr id="3" name="Content Placeholder 2">
            <a:extLst>
              <a:ext uri="{FF2B5EF4-FFF2-40B4-BE49-F238E27FC236}">
                <a16:creationId xmlns:a16="http://schemas.microsoft.com/office/drawing/2014/main" id="{0A58630A-A75C-4956-B156-7598776A412B}"/>
              </a:ext>
            </a:extLst>
          </p:cNvPr>
          <p:cNvSpPr>
            <a:spLocks noGrp="1"/>
          </p:cNvSpPr>
          <p:nvPr>
            <p:ph idx="1"/>
          </p:nvPr>
        </p:nvSpPr>
        <p:spPr>
          <a:xfrm>
            <a:off x="685801" y="2243892"/>
            <a:ext cx="10820400" cy="3547308"/>
          </a:xfrm>
        </p:spPr>
        <p:txBody>
          <a:bodyPr anchor="t">
            <a:normAutofit/>
          </a:bodyPr>
          <a:lstStyle/>
          <a:p>
            <a:r>
              <a:rPr lang="en-US" sz="2000" dirty="0"/>
              <a:t>Thank you!</a:t>
            </a:r>
          </a:p>
          <a:p>
            <a:pPr marL="0" indent="0">
              <a:buNone/>
            </a:pPr>
            <a:endParaRPr lang="en-US" sz="2000" dirty="0"/>
          </a:p>
        </p:txBody>
      </p:sp>
    </p:spTree>
    <p:extLst>
      <p:ext uri="{BB962C8B-B14F-4D97-AF65-F5344CB8AC3E}">
        <p14:creationId xmlns:p14="http://schemas.microsoft.com/office/powerpoint/2010/main" val="43111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0B60-E93D-45B0-9D1B-84053176BE8E}"/>
              </a:ext>
            </a:extLst>
          </p:cNvPr>
          <p:cNvSpPr>
            <a:spLocks noGrp="1"/>
          </p:cNvSpPr>
          <p:nvPr>
            <p:ph type="title"/>
          </p:nvPr>
        </p:nvSpPr>
        <p:spPr/>
        <p:txBody>
          <a:bodyPr/>
          <a:lstStyle/>
          <a:p>
            <a:r>
              <a:rPr lang="en-US" dirty="0"/>
              <a:t>Background	- Context</a:t>
            </a:r>
          </a:p>
        </p:txBody>
      </p:sp>
      <p:sp>
        <p:nvSpPr>
          <p:cNvPr id="3" name="Content Placeholder 2">
            <a:extLst>
              <a:ext uri="{FF2B5EF4-FFF2-40B4-BE49-F238E27FC236}">
                <a16:creationId xmlns:a16="http://schemas.microsoft.com/office/drawing/2014/main" id="{A5971655-AF51-4798-B22E-B4EA9A0E92A5}"/>
              </a:ext>
            </a:extLst>
          </p:cNvPr>
          <p:cNvSpPr>
            <a:spLocks noGrp="1"/>
          </p:cNvSpPr>
          <p:nvPr>
            <p:ph idx="1"/>
          </p:nvPr>
        </p:nvSpPr>
        <p:spPr>
          <a:xfrm>
            <a:off x="685802" y="2142067"/>
            <a:ext cx="8093536" cy="3649133"/>
          </a:xfrm>
        </p:spPr>
        <p:txBody>
          <a:bodyPr>
            <a:normAutofit/>
          </a:bodyPr>
          <a:lstStyle/>
          <a:p>
            <a:r>
              <a:rPr lang="en-US" dirty="0"/>
              <a:t>Classification of text reviews is a useful tool for many different fields and is an ideal application of Natural Language Processing (NLP) techniques within Machine Learning/Deep Learning.</a:t>
            </a:r>
          </a:p>
          <a:p>
            <a:r>
              <a:rPr lang="en-US" dirty="0"/>
              <a:t>We investigate reviews of video games on the Steam platform (a digital distribution service and storefront developed by Valve). Launched in 2003, users can view ratings and reviews, and purchase and download games. </a:t>
            </a:r>
          </a:p>
          <a:p>
            <a:r>
              <a:rPr lang="en-US" dirty="0"/>
              <a:t>In 2017, Steam earned $4.3 billion in sales.</a:t>
            </a:r>
          </a:p>
          <a:p>
            <a:r>
              <a:rPr lang="en-US" dirty="0"/>
              <a:t>As of March 29, 2022, Steam reports over 27 million concurrent users at peak logged in to their service, with over 120 million total users.</a:t>
            </a:r>
          </a:p>
          <a:p>
            <a:endParaRPr lang="en-US" dirty="0"/>
          </a:p>
        </p:txBody>
      </p:sp>
    </p:spTree>
    <p:extLst>
      <p:ext uri="{BB962C8B-B14F-4D97-AF65-F5344CB8AC3E}">
        <p14:creationId xmlns:p14="http://schemas.microsoft.com/office/powerpoint/2010/main" val="48965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3CED-2213-47FB-8740-DDA60BC855C2}"/>
              </a:ext>
            </a:extLst>
          </p:cNvPr>
          <p:cNvSpPr>
            <a:spLocks noGrp="1"/>
          </p:cNvSpPr>
          <p:nvPr>
            <p:ph type="title"/>
          </p:nvPr>
        </p:nvSpPr>
        <p:spPr/>
        <p:txBody>
          <a:bodyPr/>
          <a:lstStyle/>
          <a:p>
            <a:r>
              <a:rPr lang="en-US" dirty="0"/>
              <a:t>Background - Stakeholders</a:t>
            </a:r>
          </a:p>
        </p:txBody>
      </p:sp>
      <p:sp>
        <p:nvSpPr>
          <p:cNvPr id="3" name="Content Placeholder 2">
            <a:extLst>
              <a:ext uri="{FF2B5EF4-FFF2-40B4-BE49-F238E27FC236}">
                <a16:creationId xmlns:a16="http://schemas.microsoft.com/office/drawing/2014/main" id="{C1C8A7FA-EBAB-4390-A2C9-1F9AB9F14ACE}"/>
              </a:ext>
            </a:extLst>
          </p:cNvPr>
          <p:cNvSpPr>
            <a:spLocks noGrp="1"/>
          </p:cNvSpPr>
          <p:nvPr>
            <p:ph idx="1"/>
          </p:nvPr>
        </p:nvSpPr>
        <p:spPr/>
        <p:txBody>
          <a:bodyPr/>
          <a:lstStyle/>
          <a:p>
            <a:r>
              <a:rPr lang="en-US" dirty="0"/>
              <a:t>Stakeholders in this process include (but aren't limited to)</a:t>
            </a:r>
          </a:p>
          <a:p>
            <a:pPr lvl="1"/>
            <a:r>
              <a:rPr lang="en-US" dirty="0"/>
              <a:t>Valve (or other digital distributors, e.g. Epic Games, Xbox Games Store, Apple App Store, Google Play),</a:t>
            </a:r>
          </a:p>
          <a:p>
            <a:pPr lvl="1"/>
            <a:r>
              <a:rPr lang="en-US" dirty="0"/>
              <a:t>video game developers/publishers,</a:t>
            </a:r>
          </a:p>
          <a:p>
            <a:pPr lvl="1"/>
            <a:r>
              <a:rPr lang="en-US" dirty="0"/>
              <a:t>video game consumers (including reviewers, critics, players, streamers, etc.),</a:t>
            </a:r>
          </a:p>
          <a:p>
            <a:pPr lvl="1"/>
            <a:r>
              <a:rPr lang="en-US" dirty="0"/>
              <a:t>computer hardware manufacturers (e.g., insight about game popularity could drive video card architecture)</a:t>
            </a:r>
          </a:p>
          <a:p>
            <a:pPr lvl="1"/>
            <a:r>
              <a:rPr lang="en-US" dirty="0"/>
              <a:t>cultural linguists (due to the nuanced and specialized vernacular exhibited by video gaming communities).</a:t>
            </a:r>
          </a:p>
        </p:txBody>
      </p:sp>
    </p:spTree>
    <p:extLst>
      <p:ext uri="{BB962C8B-B14F-4D97-AF65-F5344CB8AC3E}">
        <p14:creationId xmlns:p14="http://schemas.microsoft.com/office/powerpoint/2010/main" val="2247677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946D-701F-489C-B866-28BB0738F8A4}"/>
              </a:ext>
            </a:extLst>
          </p:cNvPr>
          <p:cNvSpPr>
            <a:spLocks noGrp="1"/>
          </p:cNvSpPr>
          <p:nvPr>
            <p:ph type="title"/>
          </p:nvPr>
        </p:nvSpPr>
        <p:spPr/>
        <p:txBody>
          <a:bodyPr/>
          <a:lstStyle/>
          <a:p>
            <a:r>
              <a:rPr lang="en-US" dirty="0"/>
              <a:t>Background – Data	</a:t>
            </a:r>
          </a:p>
        </p:txBody>
      </p:sp>
      <p:sp>
        <p:nvSpPr>
          <p:cNvPr id="3" name="Content Placeholder 2">
            <a:extLst>
              <a:ext uri="{FF2B5EF4-FFF2-40B4-BE49-F238E27FC236}">
                <a16:creationId xmlns:a16="http://schemas.microsoft.com/office/drawing/2014/main" id="{EB9EA02A-A46D-4E2F-B276-1A8A16AF8BF6}"/>
              </a:ext>
            </a:extLst>
          </p:cNvPr>
          <p:cNvSpPr>
            <a:spLocks noGrp="1"/>
          </p:cNvSpPr>
          <p:nvPr>
            <p:ph idx="1"/>
          </p:nvPr>
        </p:nvSpPr>
        <p:spPr/>
        <p:txBody>
          <a:bodyPr/>
          <a:lstStyle/>
          <a:p>
            <a:r>
              <a:rPr lang="en-US" dirty="0"/>
              <a:t>Kaggle – Steam Game Review by Luiz Martins; sourced from Steam Digital Distribution</a:t>
            </a:r>
          </a:p>
          <a:p>
            <a:r>
              <a:rPr lang="en-US" dirty="0">
                <a:hlinkClick r:id="rId2"/>
              </a:rPr>
              <a:t>Link to data</a:t>
            </a:r>
            <a:endParaRPr lang="en-US" dirty="0"/>
          </a:p>
        </p:txBody>
      </p:sp>
    </p:spTree>
    <p:extLst>
      <p:ext uri="{BB962C8B-B14F-4D97-AF65-F5344CB8AC3E}">
        <p14:creationId xmlns:p14="http://schemas.microsoft.com/office/powerpoint/2010/main" val="270694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F756-346B-4ED6-97E4-EF59309C074D}"/>
              </a:ext>
            </a:extLst>
          </p:cNvPr>
          <p:cNvSpPr>
            <a:spLocks noGrp="1"/>
          </p:cNvSpPr>
          <p:nvPr>
            <p:ph type="title"/>
          </p:nvPr>
        </p:nvSpPr>
        <p:spPr/>
        <p:txBody>
          <a:bodyPr/>
          <a:lstStyle/>
          <a:p>
            <a:r>
              <a:rPr lang="en-US" dirty="0" err="1"/>
              <a:t>ModelS</a:t>
            </a:r>
            <a:endParaRPr lang="en-US" dirty="0"/>
          </a:p>
        </p:txBody>
      </p:sp>
      <p:sp>
        <p:nvSpPr>
          <p:cNvPr id="3" name="Content Placeholder 2">
            <a:extLst>
              <a:ext uri="{FF2B5EF4-FFF2-40B4-BE49-F238E27FC236}">
                <a16:creationId xmlns:a16="http://schemas.microsoft.com/office/drawing/2014/main" id="{F91DAF62-393A-4666-A39F-A92C112DE7A8}"/>
              </a:ext>
            </a:extLst>
          </p:cNvPr>
          <p:cNvSpPr>
            <a:spLocks noGrp="1"/>
          </p:cNvSpPr>
          <p:nvPr>
            <p:ph idx="1"/>
          </p:nvPr>
        </p:nvSpPr>
        <p:spPr/>
        <p:txBody>
          <a:bodyPr/>
          <a:lstStyle/>
          <a:p>
            <a:r>
              <a:rPr lang="en-US" dirty="0"/>
              <a:t>32 NLP models, including on both </a:t>
            </a:r>
            <a:r>
              <a:rPr lang="en-US" dirty="0" err="1"/>
              <a:t>CountVectorized</a:t>
            </a:r>
            <a:r>
              <a:rPr lang="en-US" dirty="0"/>
              <a:t> and TF-IDF data, with/without Lemmatization: logistic regression, naïve Bayes, support vector machines, singular value decomposition, </a:t>
            </a:r>
            <a:r>
              <a:rPr lang="en-US" dirty="0" err="1"/>
              <a:t>XGBoost</a:t>
            </a:r>
            <a:r>
              <a:rPr lang="en-US" dirty="0"/>
              <a:t>, and multiple versions each of deep learning models LSTM and GRU (14 different DL architectures)</a:t>
            </a:r>
          </a:p>
        </p:txBody>
      </p:sp>
    </p:spTree>
    <p:extLst>
      <p:ext uri="{BB962C8B-B14F-4D97-AF65-F5344CB8AC3E}">
        <p14:creationId xmlns:p14="http://schemas.microsoft.com/office/powerpoint/2010/main" val="204827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C3DF-277D-41DB-BBC0-A043CF8ED44E}"/>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4E1F801F-1B02-4079-B2A0-E931698717CB}"/>
              </a:ext>
            </a:extLst>
          </p:cNvPr>
          <p:cNvSpPr>
            <a:spLocks noGrp="1"/>
          </p:cNvSpPr>
          <p:nvPr>
            <p:ph idx="1"/>
          </p:nvPr>
        </p:nvSpPr>
        <p:spPr>
          <a:xfrm>
            <a:off x="685801" y="2142067"/>
            <a:ext cx="10131425" cy="3649133"/>
          </a:xfrm>
        </p:spPr>
        <p:txBody>
          <a:bodyPr>
            <a:normAutofit/>
          </a:bodyPr>
          <a:lstStyle/>
          <a:p>
            <a:r>
              <a:rPr lang="en-US" dirty="0"/>
              <a:t>Applications</a:t>
            </a:r>
          </a:p>
          <a:p>
            <a:pPr lvl="1"/>
            <a:r>
              <a:rPr lang="en-US" dirty="0"/>
              <a:t>Validate new ratings (i.e. checking consistency between user text and user binary rating). </a:t>
            </a:r>
          </a:p>
          <a:p>
            <a:pPr lvl="1"/>
            <a:r>
              <a:rPr lang="en-US" dirty="0"/>
              <a:t>Prompt users to verify their intended binary rating if their text review seems inconsistent.</a:t>
            </a:r>
          </a:p>
          <a:p>
            <a:pPr lvl="1"/>
            <a:r>
              <a:rPr lang="en-US" dirty="0"/>
              <a:t>Notify distributor of potential abuse/manipulation of the rating system</a:t>
            </a:r>
          </a:p>
          <a:p>
            <a:pPr lvl="1"/>
            <a:r>
              <a:rPr lang="en-US" dirty="0"/>
              <a:t>Apply a rating to unlabeled reviews, acquired from off-platform sources</a:t>
            </a:r>
          </a:p>
          <a:p>
            <a:pPr lvl="1"/>
            <a:r>
              <a:rPr lang="en-US" dirty="0"/>
              <a:t>Generate continuous (non-binary) rating number for each review</a:t>
            </a:r>
          </a:p>
          <a:p>
            <a:endParaRPr lang="en-US" dirty="0"/>
          </a:p>
        </p:txBody>
      </p:sp>
    </p:spTree>
    <p:extLst>
      <p:ext uri="{BB962C8B-B14F-4D97-AF65-F5344CB8AC3E}">
        <p14:creationId xmlns:p14="http://schemas.microsoft.com/office/powerpoint/2010/main" val="298897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0B60-E93D-45B0-9D1B-84053176BE8E}"/>
              </a:ext>
            </a:extLst>
          </p:cNvPr>
          <p:cNvSpPr>
            <a:spLocks noGrp="1"/>
          </p:cNvSpPr>
          <p:nvPr>
            <p:ph type="title"/>
          </p:nvPr>
        </p:nvSpPr>
        <p:spPr/>
        <p:txBody>
          <a:bodyPr/>
          <a:lstStyle/>
          <a:p>
            <a:r>
              <a:rPr lang="en-US" dirty="0"/>
              <a:t>Methodology Details	</a:t>
            </a:r>
          </a:p>
        </p:txBody>
      </p:sp>
      <p:sp>
        <p:nvSpPr>
          <p:cNvPr id="3" name="Content Placeholder 2">
            <a:extLst>
              <a:ext uri="{FF2B5EF4-FFF2-40B4-BE49-F238E27FC236}">
                <a16:creationId xmlns:a16="http://schemas.microsoft.com/office/drawing/2014/main" id="{A5971655-AF51-4798-B22E-B4EA9A0E92A5}"/>
              </a:ext>
            </a:extLst>
          </p:cNvPr>
          <p:cNvSpPr>
            <a:spLocks noGrp="1"/>
          </p:cNvSpPr>
          <p:nvPr>
            <p:ph idx="1"/>
          </p:nvPr>
        </p:nvSpPr>
        <p:spPr>
          <a:xfrm>
            <a:off x="287547" y="2142067"/>
            <a:ext cx="11772181" cy="3649133"/>
          </a:xfrm>
        </p:spPr>
        <p:txBody>
          <a:bodyPr>
            <a:normAutofit/>
          </a:bodyPr>
          <a:lstStyle/>
          <a:p>
            <a:r>
              <a:rPr lang="en-US" dirty="0"/>
              <a:t>1) I performed Exploratory Data Analysis to identify characteristics of the data  </a:t>
            </a:r>
          </a:p>
          <a:p>
            <a:r>
              <a:rPr lang="en-US" dirty="0"/>
              <a:t>2) I created numerous models, optimized them, and compared their performance on several metrics (f1, log-loss, AUC, accuracy)</a:t>
            </a:r>
          </a:p>
          <a:p>
            <a:r>
              <a:rPr lang="en-US" dirty="0"/>
              <a:t>3) I identified one of the high performing, interpretable models for word features of high importance</a:t>
            </a:r>
          </a:p>
          <a:p>
            <a:r>
              <a:rPr lang="en-US" dirty="0"/>
              <a:t>4) I identified the models with overall best performance on accuracy</a:t>
            </a:r>
          </a:p>
          <a:p>
            <a:r>
              <a:rPr lang="en-US" dirty="0"/>
              <a:t>5) I created a pickled version of the best model for portability and ease of future use</a:t>
            </a:r>
          </a:p>
          <a:p>
            <a:r>
              <a:rPr lang="en-US" dirty="0"/>
              <a:t>6) The conclusions: Logistic Regression on Lemmatized data categorized reviews best, with accuracy of 87%</a:t>
            </a:r>
          </a:p>
        </p:txBody>
      </p:sp>
    </p:spTree>
    <p:extLst>
      <p:ext uri="{BB962C8B-B14F-4D97-AF65-F5344CB8AC3E}">
        <p14:creationId xmlns:p14="http://schemas.microsoft.com/office/powerpoint/2010/main" val="134239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3ED72BE-2F78-4DD7-B0A1-DCD0503B10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8C30B60-E93D-45B0-9D1B-84053176BE8E}"/>
              </a:ext>
            </a:extLst>
          </p:cNvPr>
          <p:cNvSpPr>
            <a:spLocks noGrp="1"/>
          </p:cNvSpPr>
          <p:nvPr>
            <p:ph type="title"/>
          </p:nvPr>
        </p:nvSpPr>
        <p:spPr>
          <a:xfrm>
            <a:off x="1361187" y="1030288"/>
            <a:ext cx="4099947" cy="1035579"/>
          </a:xfrm>
        </p:spPr>
        <p:txBody>
          <a:bodyPr vert="horz" lIns="91440" tIns="45720" rIns="91440" bIns="45720" rtlCol="0" anchor="ctr">
            <a:normAutofit fontScale="90000"/>
          </a:bodyPr>
          <a:lstStyle/>
          <a:p>
            <a:pPr>
              <a:lnSpc>
                <a:spcPct val="90000"/>
              </a:lnSpc>
            </a:pPr>
            <a:r>
              <a:rPr lang="en-US" sz="2500" dirty="0"/>
              <a:t>Visualizations 1 – Word Cloud of frequently used words</a:t>
            </a:r>
          </a:p>
        </p:txBody>
      </p:sp>
      <p:sp>
        <p:nvSpPr>
          <p:cNvPr id="31" name="Rectangle 24">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C6CC11-FF4D-440A-9E0A-57313A9CBF22}"/>
              </a:ext>
            </a:extLst>
          </p:cNvPr>
          <p:cNvSpPr>
            <a:spLocks noGrp="1"/>
          </p:cNvSpPr>
          <p:nvPr>
            <p:ph type="body" sz="half" idx="2"/>
          </p:nvPr>
        </p:nvSpPr>
        <p:spPr>
          <a:xfrm>
            <a:off x="1361187" y="2142067"/>
            <a:ext cx="4099947" cy="3649133"/>
          </a:xfrm>
        </p:spPr>
        <p:txBody>
          <a:bodyPr vert="horz" lIns="91440" tIns="45720" rIns="91440" bIns="45720" rtlCol="0" anchor="ctr">
            <a:normAutofit/>
          </a:bodyPr>
          <a:lstStyle/>
          <a:p>
            <a:pPr marL="285750" indent="-285750">
              <a:buFont typeface="Arial"/>
              <a:buChar char="•"/>
            </a:pPr>
            <a:r>
              <a:rPr lang="en-US" dirty="0"/>
              <a:t>Highly used words for both positive and negative reviews are shown</a:t>
            </a:r>
          </a:p>
          <a:p>
            <a:pPr marL="285750" indent="-285750">
              <a:buFont typeface="Arial"/>
              <a:buChar char="•"/>
            </a:pPr>
            <a:r>
              <a:rPr lang="en-US" dirty="0"/>
              <a:t>Commonly used words to describe games appear in both positive and negative reviews, but when there is difference, this can help develop insight</a:t>
            </a:r>
          </a:p>
        </p:txBody>
      </p:sp>
      <p:sp>
        <p:nvSpPr>
          <p:cNvPr id="32"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2F6104AD-7732-A1FD-7366-AE2564198076}"/>
              </a:ext>
            </a:extLst>
          </p:cNvPr>
          <p:cNvPicPr>
            <a:picLocks noChangeAspect="1"/>
          </p:cNvPicPr>
          <p:nvPr/>
        </p:nvPicPr>
        <p:blipFill>
          <a:blip r:embed="rId4"/>
          <a:stretch>
            <a:fillRect/>
          </a:stretch>
        </p:blipFill>
        <p:spPr>
          <a:xfrm>
            <a:off x="6365123" y="733077"/>
            <a:ext cx="4860074" cy="2636590"/>
          </a:xfrm>
          <a:prstGeom prst="roundRect">
            <a:avLst>
              <a:gd name="adj" fmla="val 4207"/>
            </a:avLst>
          </a:prstGeom>
          <a:ln w="50800" cap="sq" cmpd="dbl">
            <a:noFill/>
            <a:miter lim="800000"/>
          </a:ln>
          <a:effectLst/>
        </p:spPr>
      </p:pic>
      <p:pic>
        <p:nvPicPr>
          <p:cNvPr id="5" name="Picture 4" descr="Text&#10;&#10;Description automatically generated">
            <a:extLst>
              <a:ext uri="{FF2B5EF4-FFF2-40B4-BE49-F238E27FC236}">
                <a16:creationId xmlns:a16="http://schemas.microsoft.com/office/drawing/2014/main" id="{3BBBDEFE-CE45-22A0-7BBF-B2A5CF1A2A53}"/>
              </a:ext>
            </a:extLst>
          </p:cNvPr>
          <p:cNvPicPr>
            <a:picLocks noChangeAspect="1"/>
          </p:cNvPicPr>
          <p:nvPr/>
        </p:nvPicPr>
        <p:blipFill>
          <a:blip r:embed="rId5"/>
          <a:stretch>
            <a:fillRect/>
          </a:stretch>
        </p:blipFill>
        <p:spPr>
          <a:xfrm>
            <a:off x="6365122" y="3483966"/>
            <a:ext cx="4860074"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49462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6" name="Picture 102">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8C30B60-E93D-45B0-9D1B-84053176BE8E}"/>
              </a:ext>
            </a:extLst>
          </p:cNvPr>
          <p:cNvSpPr>
            <a:spLocks noGrp="1"/>
          </p:cNvSpPr>
          <p:nvPr>
            <p:ph type="title"/>
          </p:nvPr>
        </p:nvSpPr>
        <p:spPr>
          <a:xfrm>
            <a:off x="486876" y="1756147"/>
            <a:ext cx="3768821" cy="2601011"/>
          </a:xfrm>
        </p:spPr>
        <p:txBody>
          <a:bodyPr vert="horz" lIns="91440" tIns="45720" rIns="91440" bIns="45720" rtlCol="0" anchor="b">
            <a:normAutofit fontScale="90000"/>
          </a:bodyPr>
          <a:lstStyle/>
          <a:p>
            <a:pPr algn="r"/>
            <a:r>
              <a:rPr lang="en-US" sz="4800" dirty="0"/>
              <a:t>Visualizations 2 – Bigram Histogram</a:t>
            </a:r>
          </a:p>
        </p:txBody>
      </p:sp>
      <p:sp>
        <p:nvSpPr>
          <p:cNvPr id="3" name="Content Placeholder 2">
            <a:extLst>
              <a:ext uri="{FF2B5EF4-FFF2-40B4-BE49-F238E27FC236}">
                <a16:creationId xmlns:a16="http://schemas.microsoft.com/office/drawing/2014/main" id="{75C6CC11-FF4D-440A-9E0A-57313A9CBF22}"/>
              </a:ext>
            </a:extLst>
          </p:cNvPr>
          <p:cNvSpPr>
            <a:spLocks noGrp="1"/>
          </p:cNvSpPr>
          <p:nvPr>
            <p:ph type="body" sz="half" idx="2"/>
          </p:nvPr>
        </p:nvSpPr>
        <p:spPr>
          <a:xfrm>
            <a:off x="486877" y="4357159"/>
            <a:ext cx="2285078" cy="914403"/>
          </a:xfrm>
        </p:spPr>
        <p:txBody>
          <a:bodyPr vert="horz" lIns="91440" tIns="45720" rIns="91440" bIns="45720" rtlCol="0" anchor="t">
            <a:normAutofit/>
          </a:bodyPr>
          <a:lstStyle/>
          <a:p>
            <a:pPr algn="r"/>
            <a:r>
              <a:rPr lang="en-US" cap="all" dirty="0"/>
              <a:t>Most frequent bi-grams shown in histogram form</a:t>
            </a:r>
          </a:p>
        </p:txBody>
      </p:sp>
      <p:sp>
        <p:nvSpPr>
          <p:cNvPr id="105" name="Rounded Rectangle 34">
            <a:extLst>
              <a:ext uri="{FF2B5EF4-FFF2-40B4-BE49-F238E27FC236}">
                <a16:creationId xmlns:a16="http://schemas.microsoft.com/office/drawing/2014/main" id="{34A918FF-5290-4B4B-83A9-D73C8CA8E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chart&#10;&#10;Description automatically generated">
            <a:extLst>
              <a:ext uri="{FF2B5EF4-FFF2-40B4-BE49-F238E27FC236}">
                <a16:creationId xmlns:a16="http://schemas.microsoft.com/office/drawing/2014/main" id="{009A3EA4-9322-E2FD-31F4-B313AD081CA5}"/>
              </a:ext>
            </a:extLst>
          </p:cNvPr>
          <p:cNvPicPr>
            <a:picLocks noChangeAspect="1"/>
          </p:cNvPicPr>
          <p:nvPr/>
        </p:nvPicPr>
        <p:blipFill>
          <a:blip r:embed="rId4"/>
          <a:stretch>
            <a:fillRect/>
          </a:stretch>
        </p:blipFill>
        <p:spPr>
          <a:xfrm>
            <a:off x="6208709" y="1215829"/>
            <a:ext cx="5204358" cy="1522275"/>
          </a:xfrm>
          <a:prstGeom prst="roundRect">
            <a:avLst>
              <a:gd name="adj" fmla="val 5453"/>
            </a:avLst>
          </a:prstGeom>
          <a:ln w="50800" cap="sq" cmpd="dbl">
            <a:noFill/>
            <a:miter lim="800000"/>
          </a:ln>
          <a:effectLst/>
        </p:spPr>
      </p:pic>
      <p:sp>
        <p:nvSpPr>
          <p:cNvPr id="107" name="Rounded Rectangle 37">
            <a:extLst>
              <a:ext uri="{FF2B5EF4-FFF2-40B4-BE49-F238E27FC236}">
                <a16:creationId xmlns:a16="http://schemas.microsoft.com/office/drawing/2014/main" id="{35BB87D9-C656-40D9-982C-E5C527908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icon&#10;&#10;Description automatically generated">
            <a:extLst>
              <a:ext uri="{FF2B5EF4-FFF2-40B4-BE49-F238E27FC236}">
                <a16:creationId xmlns:a16="http://schemas.microsoft.com/office/drawing/2014/main" id="{F5726720-9332-D578-56D5-74943E8175B8}"/>
              </a:ext>
            </a:extLst>
          </p:cNvPr>
          <p:cNvPicPr>
            <a:picLocks noChangeAspect="1"/>
          </p:cNvPicPr>
          <p:nvPr/>
        </p:nvPicPr>
        <p:blipFill>
          <a:blip r:embed="rId5"/>
          <a:stretch>
            <a:fillRect/>
          </a:stretch>
        </p:blipFill>
        <p:spPr>
          <a:xfrm>
            <a:off x="6208709" y="4105284"/>
            <a:ext cx="5204358" cy="1522275"/>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946012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
  <TotalTime>55030</TotalTime>
  <Words>896</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Celestial</vt:lpstr>
      <vt:lpstr>Project 4</vt:lpstr>
      <vt:lpstr>Background - Context</vt:lpstr>
      <vt:lpstr>Background - Stakeholders</vt:lpstr>
      <vt:lpstr>Background – Data </vt:lpstr>
      <vt:lpstr>ModelS</vt:lpstr>
      <vt:lpstr>Goals</vt:lpstr>
      <vt:lpstr>Methodology Details </vt:lpstr>
      <vt:lpstr>Visualizations 1 – Word Cloud of frequently used words</vt:lpstr>
      <vt:lpstr>Visualizations 2 – Bigram Histogram</vt:lpstr>
      <vt:lpstr>Visualizations 3 – Bigram Bubbleplot</vt:lpstr>
      <vt:lpstr>Model Results</vt:lpstr>
      <vt:lpstr>Naïve Bayes: Word Salience</vt:lpstr>
      <vt:lpstr>Conclusions/questions</vt:lpstr>
      <vt:lpstr>Conclusions/questions</vt:lpstr>
      <vt:lpstr>Conclusions/questions</vt:lpstr>
      <vt:lpstr>Conclusions/questions</vt:lpstr>
      <vt:lpstr>Conclusions/questions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Linear regression</dc:title>
  <dc:creator>Eric H</dc:creator>
  <cp:lastModifiedBy>Eric H</cp:lastModifiedBy>
  <cp:revision>30</cp:revision>
  <dcterms:created xsi:type="dcterms:W3CDTF">2021-09-07T13:54:01Z</dcterms:created>
  <dcterms:modified xsi:type="dcterms:W3CDTF">2022-12-22T02:38:51Z</dcterms:modified>
</cp:coreProperties>
</file>