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5143500" cx="9144000"/>
  <p:notesSz cx="6858000" cy="9144000"/>
  <p:embeddedFontLst>
    <p:embeddedFont>
      <p:font typeface="Roboto Slab"/>
      <p:regular r:id="rId33"/>
      <p:bold r:id="rId34"/>
    </p:embeddedFont>
    <p:embeddedFont>
      <p:font typeface="Robo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obotoSlab-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Roboto-regular.fntdata"/><Relationship Id="rId12" Type="http://schemas.openxmlformats.org/officeDocument/2006/relationships/slide" Target="slides/slide8.xml"/><Relationship Id="rId34" Type="http://schemas.openxmlformats.org/officeDocument/2006/relationships/font" Target="fonts/RobotoSlab-bold.fntdata"/><Relationship Id="rId15" Type="http://schemas.openxmlformats.org/officeDocument/2006/relationships/slide" Target="slides/slide11.xml"/><Relationship Id="rId37" Type="http://schemas.openxmlformats.org/officeDocument/2006/relationships/font" Target="fonts/Roboto-italic.fntdata"/><Relationship Id="rId14" Type="http://schemas.openxmlformats.org/officeDocument/2006/relationships/slide" Target="slides/slide10.xml"/><Relationship Id="rId36" Type="http://schemas.openxmlformats.org/officeDocument/2006/relationships/font" Target="fonts/Roboto-bold.fntdata"/><Relationship Id="rId17" Type="http://schemas.openxmlformats.org/officeDocument/2006/relationships/slide" Target="slides/slide13.xml"/><Relationship Id="rId16" Type="http://schemas.openxmlformats.org/officeDocument/2006/relationships/slide" Target="slides/slide12.xml"/><Relationship Id="rId38" Type="http://schemas.openxmlformats.org/officeDocument/2006/relationships/font" Target="fonts/Roboto-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1524800" y="672606"/>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lim="8000"/>
            <a:headEnd len="med" w="med" type="none"/>
            <a:tailEnd len="med" w="med" type="none"/>
          </a:ln>
        </p:spPr>
      </p:sp>
      <p:sp>
        <p:nvSpPr>
          <p:cNvPr id="11" name="Shape 11"/>
          <p:cNvSpPr/>
          <p:nvPr/>
        </p:nvSpPr>
        <p:spPr>
          <a:xfrm rot="10800000">
            <a:off x="6537563" y="3342925"/>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lim="8000"/>
            <a:headEnd len="med" w="med" type="none"/>
            <a:tailEnd len="med" w="med" type="none"/>
          </a:ln>
        </p:spPr>
      </p:sp>
      <p:cxnSp>
        <p:nvCxnSpPr>
          <p:cNvPr id="12" name="Shape 12"/>
          <p:cNvCxnSpPr/>
          <p:nvPr/>
        </p:nvCxnSpPr>
        <p:spPr>
          <a:xfrm>
            <a:off x="4359602" y="2817464"/>
            <a:ext cx="424800" cy="0"/>
          </a:xfrm>
          <a:prstGeom prst="straightConnector1">
            <a:avLst/>
          </a:prstGeom>
          <a:noFill/>
          <a:ln cap="flat" cmpd="sng" w="38100">
            <a:solidFill>
              <a:schemeClr val="accent4"/>
            </a:solidFill>
            <a:prstDash val="solid"/>
            <a:round/>
            <a:headEnd len="med" w="med" type="none"/>
            <a:tailEnd len="med" w="med" type="none"/>
          </a:ln>
        </p:spPr>
      </p:cxnSp>
      <p:sp>
        <p:nvSpPr>
          <p:cNvPr id="13" name="Shape 13"/>
          <p:cNvSpPr txBox="1"/>
          <p:nvPr>
            <p:ph type="ctrTitle"/>
          </p:nvPr>
        </p:nvSpPr>
        <p:spPr>
          <a:xfrm>
            <a:off x="1680302" y="1188925"/>
            <a:ext cx="5783400" cy="1457400"/>
          </a:xfrm>
          <a:prstGeom prst="rect">
            <a:avLst/>
          </a:prstGeom>
        </p:spPr>
        <p:txBody>
          <a:bodyPr anchorCtr="0" anchor="b" bIns="91425" lIns="91425" rIns="91425" wrap="square" tIns="91425"/>
          <a:lstStyle>
            <a:lvl1pPr lvl="0" algn="ctr">
              <a:spcBef>
                <a:spcPts val="0"/>
              </a:spcBef>
              <a:buSzPts val="4000"/>
              <a:buNone/>
              <a:defRPr sz="4000"/>
            </a:lvl1pPr>
            <a:lvl2pPr lvl="1" algn="ctr">
              <a:spcBef>
                <a:spcPts val="0"/>
              </a:spcBef>
              <a:buSzPts val="4000"/>
              <a:buNone/>
              <a:defRPr sz="4000"/>
            </a:lvl2pPr>
            <a:lvl3pPr lvl="2" algn="ctr">
              <a:spcBef>
                <a:spcPts val="0"/>
              </a:spcBef>
              <a:buSzPts val="4000"/>
              <a:buNone/>
              <a:defRPr sz="4000"/>
            </a:lvl3pPr>
            <a:lvl4pPr lvl="3" algn="ctr">
              <a:spcBef>
                <a:spcPts val="0"/>
              </a:spcBef>
              <a:buSzPts val="4000"/>
              <a:buNone/>
              <a:defRPr sz="4000"/>
            </a:lvl4pPr>
            <a:lvl5pPr lvl="4" algn="ctr">
              <a:spcBef>
                <a:spcPts val="0"/>
              </a:spcBef>
              <a:buSzPts val="4000"/>
              <a:buNone/>
              <a:defRPr sz="4000"/>
            </a:lvl5pPr>
            <a:lvl6pPr lvl="5" algn="ctr">
              <a:spcBef>
                <a:spcPts val="0"/>
              </a:spcBef>
              <a:buSzPts val="4000"/>
              <a:buNone/>
              <a:defRPr sz="4000"/>
            </a:lvl6pPr>
            <a:lvl7pPr lvl="6" algn="ctr">
              <a:spcBef>
                <a:spcPts val="0"/>
              </a:spcBef>
              <a:buSzPts val="4000"/>
              <a:buNone/>
              <a:defRPr sz="4000"/>
            </a:lvl7pPr>
            <a:lvl8pPr lvl="7" algn="ctr">
              <a:spcBef>
                <a:spcPts val="0"/>
              </a:spcBef>
              <a:buSzPts val="4000"/>
              <a:buNone/>
              <a:defRPr sz="4000"/>
            </a:lvl8pPr>
            <a:lvl9pPr lvl="8" algn="ctr">
              <a:spcBef>
                <a:spcPts val="0"/>
              </a:spcBef>
              <a:buSzPts val="4000"/>
              <a:buNone/>
              <a:defRPr sz="4000"/>
            </a:lvl9pPr>
          </a:lstStyle>
          <a:p/>
        </p:txBody>
      </p:sp>
      <p:sp>
        <p:nvSpPr>
          <p:cNvPr id="14" name="Shape 14"/>
          <p:cNvSpPr txBox="1"/>
          <p:nvPr>
            <p:ph idx="1" type="subTitle"/>
          </p:nvPr>
        </p:nvSpPr>
        <p:spPr>
          <a:xfrm>
            <a:off x="1680302" y="3049450"/>
            <a:ext cx="5783400" cy="909000"/>
          </a:xfrm>
          <a:prstGeom prst="rect">
            <a:avLst/>
          </a:prstGeom>
        </p:spPr>
        <p:txBody>
          <a:bodyPr anchorCtr="0" anchor="t" bIns="91425" lIns="91425" rIns="91425" wrap="square" tIns="91425"/>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2" name="Shape 52"/>
        <p:cNvGrpSpPr/>
        <p:nvPr/>
      </p:nvGrpSpPr>
      <p:grpSpPr>
        <a:xfrm>
          <a:off x="0" y="0"/>
          <a:ext cx="0" cy="0"/>
          <a:chOff x="0" y="0"/>
          <a:chExt cx="0" cy="0"/>
        </a:xfrm>
      </p:grpSpPr>
      <p:sp>
        <p:nvSpPr>
          <p:cNvPr id="53" name="Shape 53"/>
          <p:cNvSpPr/>
          <p:nvPr/>
        </p:nvSpPr>
        <p:spPr>
          <a:xfrm>
            <a:off x="150" y="5076825"/>
            <a:ext cx="9143700" cy="666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54" name="Shape 54"/>
          <p:cNvSpPr txBox="1"/>
          <p:nvPr>
            <p:ph type="title"/>
          </p:nvPr>
        </p:nvSpPr>
        <p:spPr>
          <a:xfrm>
            <a:off x="387900" y="1152450"/>
            <a:ext cx="8368200" cy="1538400"/>
          </a:xfrm>
          <a:prstGeom prst="rect">
            <a:avLst/>
          </a:prstGeom>
        </p:spPr>
        <p:txBody>
          <a:bodyPr anchorCtr="0" anchor="ctr" bIns="91425" lIns="91425" rIns="91425" wrap="square" tIns="91425"/>
          <a:lstStyle>
            <a:lvl1pPr lvl="0" algn="ctr">
              <a:spcBef>
                <a:spcPts val="0"/>
              </a:spcBef>
              <a:buClr>
                <a:schemeClr val="accent5"/>
              </a:buClr>
              <a:buSzPts val="13000"/>
              <a:buNone/>
              <a:defRPr sz="13000">
                <a:solidFill>
                  <a:schemeClr val="accent5"/>
                </a:solidFill>
              </a:defRPr>
            </a:lvl1pPr>
            <a:lvl2pPr lvl="1" algn="ctr">
              <a:spcBef>
                <a:spcPts val="0"/>
              </a:spcBef>
              <a:buClr>
                <a:schemeClr val="accent5"/>
              </a:buClr>
              <a:buSzPts val="13000"/>
              <a:buNone/>
              <a:defRPr sz="13000">
                <a:solidFill>
                  <a:schemeClr val="accent5"/>
                </a:solidFill>
              </a:defRPr>
            </a:lvl2pPr>
            <a:lvl3pPr lvl="2" algn="ctr">
              <a:spcBef>
                <a:spcPts val="0"/>
              </a:spcBef>
              <a:buClr>
                <a:schemeClr val="accent5"/>
              </a:buClr>
              <a:buSzPts val="13000"/>
              <a:buNone/>
              <a:defRPr sz="13000">
                <a:solidFill>
                  <a:schemeClr val="accent5"/>
                </a:solidFill>
              </a:defRPr>
            </a:lvl3pPr>
            <a:lvl4pPr lvl="3" algn="ctr">
              <a:spcBef>
                <a:spcPts val="0"/>
              </a:spcBef>
              <a:buClr>
                <a:schemeClr val="accent5"/>
              </a:buClr>
              <a:buSzPts val="13000"/>
              <a:buNone/>
              <a:defRPr sz="13000">
                <a:solidFill>
                  <a:schemeClr val="accent5"/>
                </a:solidFill>
              </a:defRPr>
            </a:lvl4pPr>
            <a:lvl5pPr lvl="4" algn="ctr">
              <a:spcBef>
                <a:spcPts val="0"/>
              </a:spcBef>
              <a:buClr>
                <a:schemeClr val="accent5"/>
              </a:buClr>
              <a:buSzPts val="13000"/>
              <a:buNone/>
              <a:defRPr sz="13000">
                <a:solidFill>
                  <a:schemeClr val="accent5"/>
                </a:solidFill>
              </a:defRPr>
            </a:lvl5pPr>
            <a:lvl6pPr lvl="5" algn="ctr">
              <a:spcBef>
                <a:spcPts val="0"/>
              </a:spcBef>
              <a:buClr>
                <a:schemeClr val="accent5"/>
              </a:buClr>
              <a:buSzPts val="13000"/>
              <a:buNone/>
              <a:defRPr sz="13000">
                <a:solidFill>
                  <a:schemeClr val="accent5"/>
                </a:solidFill>
              </a:defRPr>
            </a:lvl6pPr>
            <a:lvl7pPr lvl="6" algn="ctr">
              <a:spcBef>
                <a:spcPts val="0"/>
              </a:spcBef>
              <a:buClr>
                <a:schemeClr val="accent5"/>
              </a:buClr>
              <a:buSzPts val="13000"/>
              <a:buNone/>
              <a:defRPr sz="13000">
                <a:solidFill>
                  <a:schemeClr val="accent5"/>
                </a:solidFill>
              </a:defRPr>
            </a:lvl7pPr>
            <a:lvl8pPr lvl="7" algn="ctr">
              <a:spcBef>
                <a:spcPts val="0"/>
              </a:spcBef>
              <a:buClr>
                <a:schemeClr val="accent5"/>
              </a:buClr>
              <a:buSzPts val="13000"/>
              <a:buNone/>
              <a:defRPr sz="13000">
                <a:solidFill>
                  <a:schemeClr val="accent5"/>
                </a:solidFill>
              </a:defRPr>
            </a:lvl8pPr>
            <a:lvl9pPr lvl="8" algn="ctr">
              <a:spcBef>
                <a:spcPts val="0"/>
              </a:spcBef>
              <a:buClr>
                <a:schemeClr val="accent5"/>
              </a:buClr>
              <a:buSzPts val="13000"/>
              <a:buNone/>
              <a:defRPr sz="13000">
                <a:solidFill>
                  <a:schemeClr val="accent5"/>
                </a:solidFill>
              </a:defRPr>
            </a:lvl9pPr>
          </a:lstStyle>
          <a:p/>
        </p:txBody>
      </p:sp>
      <p:sp>
        <p:nvSpPr>
          <p:cNvPr id="55" name="Shape 55"/>
          <p:cNvSpPr txBox="1"/>
          <p:nvPr>
            <p:ph idx="1" type="body"/>
          </p:nvPr>
        </p:nvSpPr>
        <p:spPr>
          <a:xfrm>
            <a:off x="387900" y="2919450"/>
            <a:ext cx="8368200" cy="10716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56" name="Shape 56"/>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7" name="Shape 57"/>
        <p:cNvGrpSpPr/>
        <p:nvPr/>
      </p:nvGrpSpPr>
      <p:grpSpPr>
        <a:xfrm>
          <a:off x="0" y="0"/>
          <a:ext cx="0" cy="0"/>
          <a:chOff x="0" y="0"/>
          <a:chExt cx="0" cy="0"/>
        </a:xfrm>
      </p:grpSpPr>
      <p:sp>
        <p:nvSpPr>
          <p:cNvPr id="58" name="Shape 5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6" name="Shape 16"/>
        <p:cNvGrpSpPr/>
        <p:nvPr/>
      </p:nvGrpSpPr>
      <p:grpSpPr>
        <a:xfrm>
          <a:off x="0" y="0"/>
          <a:ext cx="0" cy="0"/>
          <a:chOff x="0" y="0"/>
          <a:chExt cx="0" cy="0"/>
        </a:xfrm>
      </p:grpSpPr>
      <p:cxnSp>
        <p:nvCxnSpPr>
          <p:cNvPr id="17" name="Shape 17"/>
          <p:cNvCxnSpPr/>
          <p:nvPr/>
        </p:nvCxnSpPr>
        <p:spPr>
          <a:xfrm>
            <a:off x="4359602" y="2817464"/>
            <a:ext cx="424800" cy="0"/>
          </a:xfrm>
          <a:prstGeom prst="straightConnector1">
            <a:avLst/>
          </a:prstGeom>
          <a:noFill/>
          <a:ln cap="flat" cmpd="sng" w="38100">
            <a:solidFill>
              <a:schemeClr val="accent4"/>
            </a:solidFill>
            <a:prstDash val="solid"/>
            <a:round/>
            <a:headEnd len="med" w="med" type="none"/>
            <a:tailEnd len="med" w="med" type="none"/>
          </a:ln>
        </p:spPr>
      </p:cxnSp>
      <p:sp>
        <p:nvSpPr>
          <p:cNvPr id="18" name="Shape 18"/>
          <p:cNvSpPr txBox="1"/>
          <p:nvPr>
            <p:ph type="title"/>
          </p:nvPr>
        </p:nvSpPr>
        <p:spPr>
          <a:xfrm>
            <a:off x="480750" y="1764950"/>
            <a:ext cx="8222100" cy="907500"/>
          </a:xfrm>
          <a:prstGeom prst="rect">
            <a:avLst/>
          </a:prstGeom>
        </p:spPr>
        <p:txBody>
          <a:bodyPr anchorCtr="0" anchor="b" bIns="91425" lIns="91425" rIns="91425" wrap="square" tIns="91425"/>
          <a:lstStyle>
            <a:lvl1pPr lvl="0" algn="ctr">
              <a:spcBef>
                <a:spcPts val="0"/>
              </a:spcBef>
              <a:buSzPts val="4800"/>
              <a:buNone/>
              <a:defRPr sz="4800"/>
            </a:lvl1pPr>
            <a:lvl2pPr lvl="1" algn="ctr">
              <a:spcBef>
                <a:spcPts val="0"/>
              </a:spcBef>
              <a:buSzPts val="4800"/>
              <a:buNone/>
              <a:defRPr sz="4800"/>
            </a:lvl2pPr>
            <a:lvl3pPr lvl="2" algn="ctr">
              <a:spcBef>
                <a:spcPts val="0"/>
              </a:spcBef>
              <a:buSzPts val="4800"/>
              <a:buNone/>
              <a:defRPr sz="4800"/>
            </a:lvl3pPr>
            <a:lvl4pPr lvl="3" algn="ctr">
              <a:spcBef>
                <a:spcPts val="0"/>
              </a:spcBef>
              <a:buSzPts val="4800"/>
              <a:buNone/>
              <a:defRPr sz="4800"/>
            </a:lvl4pPr>
            <a:lvl5pPr lvl="4" algn="ctr">
              <a:spcBef>
                <a:spcPts val="0"/>
              </a:spcBef>
              <a:buSzPts val="4800"/>
              <a:buNone/>
              <a:defRPr sz="4800"/>
            </a:lvl5pPr>
            <a:lvl6pPr lvl="5" algn="ctr">
              <a:spcBef>
                <a:spcPts val="0"/>
              </a:spcBef>
              <a:buSzPts val="4800"/>
              <a:buNone/>
              <a:defRPr sz="4800"/>
            </a:lvl6pPr>
            <a:lvl7pPr lvl="6" algn="ctr">
              <a:spcBef>
                <a:spcPts val="0"/>
              </a:spcBef>
              <a:buSzPts val="4800"/>
              <a:buNone/>
              <a:defRPr sz="4800"/>
            </a:lvl7pPr>
            <a:lvl8pPr lvl="7" algn="ctr">
              <a:spcBef>
                <a:spcPts val="0"/>
              </a:spcBef>
              <a:buSzPts val="4800"/>
              <a:buNone/>
              <a:defRPr sz="4800"/>
            </a:lvl8pPr>
            <a:lvl9pPr lvl="8" algn="ctr">
              <a:spcBef>
                <a:spcPts val="0"/>
              </a:spcBef>
              <a:buSzPts val="4800"/>
              <a:buNone/>
              <a:defRPr sz="4800"/>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0" name="Shape 20"/>
        <p:cNvGrpSpPr/>
        <p:nvPr/>
      </p:nvGrpSpPr>
      <p:grpSpPr>
        <a:xfrm>
          <a:off x="0" y="0"/>
          <a:ext cx="0" cy="0"/>
          <a:chOff x="0" y="0"/>
          <a:chExt cx="0" cy="0"/>
        </a:xfrm>
      </p:grpSpPr>
      <p:cxnSp>
        <p:nvCxnSpPr>
          <p:cNvPr id="21" name="Shape 21"/>
          <p:cNvCxnSpPr/>
          <p:nvPr/>
        </p:nvCxnSpPr>
        <p:spPr>
          <a:xfrm>
            <a:off x="492563" y="1260284"/>
            <a:ext cx="424800" cy="0"/>
          </a:xfrm>
          <a:prstGeom prst="straightConnector1">
            <a:avLst/>
          </a:prstGeom>
          <a:noFill/>
          <a:ln cap="flat" cmpd="sng" w="38100">
            <a:solidFill>
              <a:schemeClr val="accent4"/>
            </a:solidFill>
            <a:prstDash val="solid"/>
            <a:round/>
            <a:headEnd len="med" w="med" type="none"/>
            <a:tailEnd len="med" w="med" type="none"/>
          </a:ln>
        </p:spPr>
      </p:cxnSp>
      <p:sp>
        <p:nvSpPr>
          <p:cNvPr id="22" name="Shape 22"/>
          <p:cNvSpPr txBox="1"/>
          <p:nvPr>
            <p:ph type="title"/>
          </p:nvPr>
        </p:nvSpPr>
        <p:spPr>
          <a:xfrm>
            <a:off x="387900" y="458025"/>
            <a:ext cx="8368200" cy="686100"/>
          </a:xfrm>
          <a:prstGeom prst="rect">
            <a:avLst/>
          </a:prstGeom>
        </p:spPr>
        <p:txBody>
          <a:bodyPr anchorCtr="0" anchor="b" bIns="91425" lIns="91425" rIns="91425" wrap="square" tIns="91425"/>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p:txBody>
      </p:sp>
      <p:sp>
        <p:nvSpPr>
          <p:cNvPr id="23" name="Shape 23"/>
          <p:cNvSpPr txBox="1"/>
          <p:nvPr>
            <p:ph idx="1" type="body"/>
          </p:nvPr>
        </p:nvSpPr>
        <p:spPr>
          <a:xfrm>
            <a:off x="387900" y="1489824"/>
            <a:ext cx="8368200" cy="30789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5" name="Shape 25"/>
        <p:cNvGrpSpPr/>
        <p:nvPr/>
      </p:nvGrpSpPr>
      <p:grpSpPr>
        <a:xfrm>
          <a:off x="0" y="0"/>
          <a:ext cx="0" cy="0"/>
          <a:chOff x="0" y="0"/>
          <a:chExt cx="0" cy="0"/>
        </a:xfrm>
      </p:grpSpPr>
      <p:cxnSp>
        <p:nvCxnSpPr>
          <p:cNvPr id="26" name="Shape 26"/>
          <p:cNvCxnSpPr/>
          <p:nvPr/>
        </p:nvCxnSpPr>
        <p:spPr>
          <a:xfrm>
            <a:off x="492563" y="1260284"/>
            <a:ext cx="424800" cy="0"/>
          </a:xfrm>
          <a:prstGeom prst="straightConnector1">
            <a:avLst/>
          </a:prstGeom>
          <a:noFill/>
          <a:ln cap="flat" cmpd="sng" w="38100">
            <a:solidFill>
              <a:schemeClr val="accent4"/>
            </a:solidFill>
            <a:prstDash val="solid"/>
            <a:round/>
            <a:headEnd len="med" w="med" type="none"/>
            <a:tailEnd len="med" w="med" type="none"/>
          </a:ln>
        </p:spPr>
      </p:cxnSp>
      <p:sp>
        <p:nvSpPr>
          <p:cNvPr id="27" name="Shape 27"/>
          <p:cNvSpPr txBox="1"/>
          <p:nvPr>
            <p:ph type="title"/>
          </p:nvPr>
        </p:nvSpPr>
        <p:spPr>
          <a:xfrm>
            <a:off x="387900" y="458025"/>
            <a:ext cx="8368200" cy="686100"/>
          </a:xfrm>
          <a:prstGeom prst="rect">
            <a:avLst/>
          </a:prstGeom>
        </p:spPr>
        <p:txBody>
          <a:bodyPr anchorCtr="0" anchor="b" bIns="91425" lIns="91425" rIns="91425" wrap="square" tIns="91425"/>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p:txBody>
      </p:sp>
      <p:sp>
        <p:nvSpPr>
          <p:cNvPr id="28" name="Shape 28"/>
          <p:cNvSpPr txBox="1"/>
          <p:nvPr>
            <p:ph idx="1" type="body"/>
          </p:nvPr>
        </p:nvSpPr>
        <p:spPr>
          <a:xfrm>
            <a:off x="387900" y="1489825"/>
            <a:ext cx="3999900" cy="30789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9" name="Shape 29"/>
          <p:cNvSpPr txBox="1"/>
          <p:nvPr>
            <p:ph idx="2" type="body"/>
          </p:nvPr>
        </p:nvSpPr>
        <p:spPr>
          <a:xfrm>
            <a:off x="4756200" y="1489825"/>
            <a:ext cx="3999900" cy="30789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0" name="Shape 3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1" name="Shape 31"/>
        <p:cNvGrpSpPr/>
        <p:nvPr/>
      </p:nvGrpSpPr>
      <p:grpSpPr>
        <a:xfrm>
          <a:off x="0" y="0"/>
          <a:ext cx="0" cy="0"/>
          <a:chOff x="0" y="0"/>
          <a:chExt cx="0" cy="0"/>
        </a:xfrm>
      </p:grpSpPr>
      <p:sp>
        <p:nvSpPr>
          <p:cNvPr id="32" name="Shape 32"/>
          <p:cNvSpPr txBox="1"/>
          <p:nvPr>
            <p:ph type="title"/>
          </p:nvPr>
        </p:nvSpPr>
        <p:spPr>
          <a:xfrm>
            <a:off x="387900" y="458025"/>
            <a:ext cx="8368200" cy="686100"/>
          </a:xfrm>
          <a:prstGeom prst="rect">
            <a:avLst/>
          </a:prstGeom>
        </p:spPr>
        <p:txBody>
          <a:bodyPr anchorCtr="0" anchor="b" bIns="91425" lIns="91425" rIns="91425" wrap="square" tIns="91425"/>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p:txBody>
      </p:sp>
      <p:sp>
        <p:nvSpPr>
          <p:cNvPr id="33" name="Shape 3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4" name="Shape 34"/>
        <p:cNvGrpSpPr/>
        <p:nvPr/>
      </p:nvGrpSpPr>
      <p:grpSpPr>
        <a:xfrm>
          <a:off x="0" y="0"/>
          <a:ext cx="0" cy="0"/>
          <a:chOff x="0" y="0"/>
          <a:chExt cx="0" cy="0"/>
        </a:xfrm>
      </p:grpSpPr>
      <p:cxnSp>
        <p:nvCxnSpPr>
          <p:cNvPr id="35" name="Shape 35"/>
          <p:cNvCxnSpPr/>
          <p:nvPr/>
        </p:nvCxnSpPr>
        <p:spPr>
          <a:xfrm>
            <a:off x="489218" y="1412277"/>
            <a:ext cx="331500" cy="0"/>
          </a:xfrm>
          <a:prstGeom prst="straightConnector1">
            <a:avLst/>
          </a:prstGeom>
          <a:noFill/>
          <a:ln cap="flat" cmpd="sng" w="38100">
            <a:solidFill>
              <a:schemeClr val="accent4"/>
            </a:solidFill>
            <a:prstDash val="solid"/>
            <a:round/>
            <a:headEnd len="med" w="med" type="none"/>
            <a:tailEnd len="med" w="med" type="none"/>
          </a:ln>
        </p:spPr>
      </p:cxnSp>
      <p:sp>
        <p:nvSpPr>
          <p:cNvPr id="36" name="Shape 36"/>
          <p:cNvSpPr txBox="1"/>
          <p:nvPr>
            <p:ph type="title"/>
          </p:nvPr>
        </p:nvSpPr>
        <p:spPr>
          <a:xfrm>
            <a:off x="3879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7" name="Shape 37"/>
          <p:cNvSpPr txBox="1"/>
          <p:nvPr>
            <p:ph idx="1" type="body"/>
          </p:nvPr>
        </p:nvSpPr>
        <p:spPr>
          <a:xfrm>
            <a:off x="387900" y="1594025"/>
            <a:ext cx="2808000" cy="26811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8" name="Shape 3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9" name="Shape 39"/>
        <p:cNvGrpSpPr/>
        <p:nvPr/>
      </p:nvGrpSpPr>
      <p:grpSpPr>
        <a:xfrm>
          <a:off x="0" y="0"/>
          <a:ext cx="0" cy="0"/>
          <a:chOff x="0" y="0"/>
          <a:chExt cx="0" cy="0"/>
        </a:xfrm>
      </p:grpSpPr>
      <p:sp>
        <p:nvSpPr>
          <p:cNvPr id="40" name="Shape 40"/>
          <p:cNvSpPr txBox="1"/>
          <p:nvPr>
            <p:ph type="title"/>
          </p:nvPr>
        </p:nvSpPr>
        <p:spPr>
          <a:xfrm>
            <a:off x="490250" y="526350"/>
            <a:ext cx="56187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41" name="Shape 4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2" name="Shape 42"/>
        <p:cNvGrpSpPr/>
        <p:nvPr/>
      </p:nvGrpSpPr>
      <p:grpSpPr>
        <a:xfrm>
          <a:off x="0" y="0"/>
          <a:ext cx="0" cy="0"/>
          <a:chOff x="0" y="0"/>
          <a:chExt cx="0" cy="0"/>
        </a:xfrm>
      </p:grpSpPr>
      <p:sp>
        <p:nvSpPr>
          <p:cNvPr id="43" name="Shape 43"/>
          <p:cNvSpPr/>
          <p:nvPr/>
        </p:nvSpPr>
        <p:spPr>
          <a:xfrm>
            <a:off x="4572000" y="-75"/>
            <a:ext cx="4572000" cy="5143500"/>
          </a:xfrm>
          <a:prstGeom prst="rect">
            <a:avLst/>
          </a:prstGeom>
          <a:solidFill>
            <a:schemeClr val="dk2"/>
          </a:solidFill>
          <a:ln>
            <a:noFill/>
          </a:ln>
        </p:spPr>
        <p:txBody>
          <a:bodyPr anchorCtr="0" anchor="ctr" bIns="91425" lIns="91425" rIns="91425" wrap="square" tIns="91425">
            <a:noAutofit/>
          </a:bodyPr>
          <a:lstStyle/>
          <a:p>
            <a:pPr indent="0" lvl="0" marL="0">
              <a:spcBef>
                <a:spcPts val="0"/>
              </a:spcBef>
              <a:buNone/>
            </a:pPr>
            <a:r>
              <a:t/>
            </a:r>
            <a:endParaRPr/>
          </a:p>
        </p:txBody>
      </p:sp>
      <p:cxnSp>
        <p:nvCxnSpPr>
          <p:cNvPr id="44" name="Shape 44"/>
          <p:cNvCxnSpPr/>
          <p:nvPr/>
        </p:nvCxnSpPr>
        <p:spPr>
          <a:xfrm>
            <a:off x="5029675" y="4495503"/>
            <a:ext cx="540900" cy="0"/>
          </a:xfrm>
          <a:prstGeom prst="straightConnector1">
            <a:avLst/>
          </a:prstGeom>
          <a:noFill/>
          <a:ln cap="flat" cmpd="sng" w="38100">
            <a:solidFill>
              <a:schemeClr val="accent5"/>
            </a:solidFill>
            <a:prstDash val="solid"/>
            <a:round/>
            <a:headEnd len="med" w="med" type="none"/>
            <a:tailEnd len="med" w="med" type="none"/>
          </a:ln>
        </p:spPr>
      </p:cxnSp>
      <p:sp>
        <p:nvSpPr>
          <p:cNvPr id="45" name="Shape 45"/>
          <p:cNvSpPr txBox="1"/>
          <p:nvPr>
            <p:ph type="title"/>
          </p:nvPr>
        </p:nvSpPr>
        <p:spPr>
          <a:xfrm>
            <a:off x="265500" y="1209075"/>
            <a:ext cx="4045200" cy="1506300"/>
          </a:xfrm>
          <a:prstGeom prst="rect">
            <a:avLst/>
          </a:prstGeom>
        </p:spPr>
        <p:txBody>
          <a:bodyPr anchorCtr="0" anchor="b" bIns="91425" lIns="91425" rIns="91425" wrap="square" tIns="91425"/>
          <a:lstStyle>
            <a:lvl1pPr lvl="0" algn="ctr">
              <a:spcBef>
                <a:spcPts val="0"/>
              </a:spcBef>
              <a:buSzPts val="3800"/>
              <a:buNone/>
              <a:defRPr sz="3800"/>
            </a:lvl1pPr>
            <a:lvl2pPr lvl="1" algn="ctr">
              <a:spcBef>
                <a:spcPts val="0"/>
              </a:spcBef>
              <a:buSzPts val="3800"/>
              <a:buNone/>
              <a:defRPr sz="3800"/>
            </a:lvl2pPr>
            <a:lvl3pPr lvl="2" algn="ctr">
              <a:spcBef>
                <a:spcPts val="0"/>
              </a:spcBef>
              <a:buSzPts val="3800"/>
              <a:buNone/>
              <a:defRPr sz="3800"/>
            </a:lvl3pPr>
            <a:lvl4pPr lvl="3" algn="ctr">
              <a:spcBef>
                <a:spcPts val="0"/>
              </a:spcBef>
              <a:buSzPts val="3800"/>
              <a:buNone/>
              <a:defRPr sz="3800"/>
            </a:lvl4pPr>
            <a:lvl5pPr lvl="4" algn="ctr">
              <a:spcBef>
                <a:spcPts val="0"/>
              </a:spcBef>
              <a:buSzPts val="3800"/>
              <a:buNone/>
              <a:defRPr sz="3800"/>
            </a:lvl5pPr>
            <a:lvl6pPr lvl="5" algn="ctr">
              <a:spcBef>
                <a:spcPts val="0"/>
              </a:spcBef>
              <a:buSzPts val="3800"/>
              <a:buNone/>
              <a:defRPr sz="3800"/>
            </a:lvl6pPr>
            <a:lvl7pPr lvl="6" algn="ctr">
              <a:spcBef>
                <a:spcPts val="0"/>
              </a:spcBef>
              <a:buSzPts val="3800"/>
              <a:buNone/>
              <a:defRPr sz="3800"/>
            </a:lvl7pPr>
            <a:lvl8pPr lvl="7" algn="ctr">
              <a:spcBef>
                <a:spcPts val="0"/>
              </a:spcBef>
              <a:buSzPts val="3800"/>
              <a:buNone/>
              <a:defRPr sz="3800"/>
            </a:lvl8pPr>
            <a:lvl9pPr lvl="8" algn="ctr">
              <a:spcBef>
                <a:spcPts val="0"/>
              </a:spcBef>
              <a:buSzPts val="3800"/>
              <a:buNone/>
              <a:defRPr sz="3800"/>
            </a:lvl9pPr>
          </a:lstStyle>
          <a:p/>
        </p:txBody>
      </p:sp>
      <p:sp>
        <p:nvSpPr>
          <p:cNvPr id="46" name="Shape 46"/>
          <p:cNvSpPr txBox="1"/>
          <p:nvPr>
            <p:ph idx="1" type="subTitle"/>
          </p:nvPr>
        </p:nvSpPr>
        <p:spPr>
          <a:xfrm>
            <a:off x="265500" y="2769001"/>
            <a:ext cx="4045200" cy="1345500"/>
          </a:xfrm>
          <a:prstGeom prst="rect">
            <a:avLst/>
          </a:prstGeom>
        </p:spPr>
        <p:txBody>
          <a:bodyPr anchorCtr="0" anchor="t" bIns="91425" lIns="91425" rIns="91425" wrap="square" tIns="91425"/>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Shape 47"/>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48" name="Shape 4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9" name="Shape 49"/>
        <p:cNvGrpSpPr/>
        <p:nvPr/>
      </p:nvGrpSpPr>
      <p:grpSpPr>
        <a:xfrm>
          <a:off x="0" y="0"/>
          <a:ext cx="0" cy="0"/>
          <a:chOff x="0" y="0"/>
          <a:chExt cx="0" cy="0"/>
        </a:xfrm>
      </p:grpSpPr>
      <p:sp>
        <p:nvSpPr>
          <p:cNvPr id="50" name="Shape 50"/>
          <p:cNvSpPr txBox="1"/>
          <p:nvPr>
            <p:ph idx="1" type="body"/>
          </p:nvPr>
        </p:nvSpPr>
        <p:spPr>
          <a:xfrm>
            <a:off x="319500" y="4233725"/>
            <a:ext cx="5998800" cy="598800"/>
          </a:xfrm>
          <a:prstGeom prst="rect">
            <a:avLst/>
          </a:prstGeom>
        </p:spPr>
        <p:txBody>
          <a:bodyPr anchorCtr="0" anchor="ctr" bIns="91425" lIns="91425" rIns="91425" wrap="square" tIns="91425"/>
          <a:lstStyle>
            <a:lvl1pPr lv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Shape 5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87900" y="458025"/>
            <a:ext cx="8368200" cy="686100"/>
          </a:xfrm>
          <a:prstGeom prst="rect">
            <a:avLst/>
          </a:prstGeom>
          <a:noFill/>
          <a:ln>
            <a:noFill/>
          </a:ln>
        </p:spPr>
        <p:txBody>
          <a:bodyPr anchorCtr="0" anchor="b" bIns="91425" lIns="91425" rIns="91425" wrap="square" tIns="91425"/>
          <a:lstStyle>
            <a:lvl1pPr lvl="0">
              <a:spcBef>
                <a:spcPts val="0"/>
              </a:spcBef>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Shape 7"/>
          <p:cNvSpPr txBox="1"/>
          <p:nvPr>
            <p:ph idx="1" type="body"/>
          </p:nvPr>
        </p:nvSpPr>
        <p:spPr>
          <a:xfrm>
            <a:off x="387900" y="1489824"/>
            <a:ext cx="8368200" cy="30789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1"/>
              </a:buClr>
              <a:buSzPts val="1800"/>
              <a:buFont typeface="Roboto"/>
              <a:buChar char="●"/>
              <a:defRPr sz="1800">
                <a:solidFill>
                  <a:schemeClr val="dk1"/>
                </a:solidFill>
                <a:latin typeface="Roboto"/>
                <a:ea typeface="Roboto"/>
                <a:cs typeface="Roboto"/>
                <a:sym typeface="Roboto"/>
              </a:defRPr>
            </a:lvl1pPr>
            <a:lvl2pPr lvl="1">
              <a:lnSpc>
                <a:spcPct val="115000"/>
              </a:lnSpc>
              <a:spcBef>
                <a:spcPts val="0"/>
              </a:spcBef>
              <a:spcAft>
                <a:spcPts val="1600"/>
              </a:spcAft>
              <a:buClr>
                <a:schemeClr val="dk1"/>
              </a:buClr>
              <a:buSzPts val="1400"/>
              <a:buFont typeface="Roboto"/>
              <a:buChar char="○"/>
              <a:defRPr>
                <a:solidFill>
                  <a:schemeClr val="dk1"/>
                </a:solidFill>
                <a:latin typeface="Roboto"/>
                <a:ea typeface="Roboto"/>
                <a:cs typeface="Roboto"/>
                <a:sym typeface="Roboto"/>
              </a:defRPr>
            </a:lvl2pPr>
            <a:lvl3pPr lvl="2">
              <a:lnSpc>
                <a:spcPct val="115000"/>
              </a:lnSpc>
              <a:spcBef>
                <a:spcPts val="0"/>
              </a:spcBef>
              <a:spcAft>
                <a:spcPts val="1600"/>
              </a:spcAft>
              <a:buClr>
                <a:schemeClr val="dk1"/>
              </a:buClr>
              <a:buSzPts val="1400"/>
              <a:buFont typeface="Roboto"/>
              <a:buChar char="■"/>
              <a:defRPr>
                <a:solidFill>
                  <a:schemeClr val="dk1"/>
                </a:solidFill>
                <a:latin typeface="Roboto"/>
                <a:ea typeface="Roboto"/>
                <a:cs typeface="Roboto"/>
                <a:sym typeface="Roboto"/>
              </a:defRPr>
            </a:lvl3pPr>
            <a:lvl4pPr lvl="3">
              <a:lnSpc>
                <a:spcPct val="115000"/>
              </a:lnSpc>
              <a:spcBef>
                <a:spcPts val="0"/>
              </a:spcBef>
              <a:spcAft>
                <a:spcPts val="1600"/>
              </a:spcAft>
              <a:buClr>
                <a:schemeClr val="dk1"/>
              </a:buClr>
              <a:buSzPts val="1400"/>
              <a:buFont typeface="Roboto"/>
              <a:buChar char="●"/>
              <a:defRPr>
                <a:solidFill>
                  <a:schemeClr val="dk1"/>
                </a:solidFill>
                <a:latin typeface="Roboto"/>
                <a:ea typeface="Roboto"/>
                <a:cs typeface="Roboto"/>
                <a:sym typeface="Roboto"/>
              </a:defRPr>
            </a:lvl4pPr>
            <a:lvl5pPr lvl="4">
              <a:lnSpc>
                <a:spcPct val="115000"/>
              </a:lnSpc>
              <a:spcBef>
                <a:spcPts val="0"/>
              </a:spcBef>
              <a:spcAft>
                <a:spcPts val="1600"/>
              </a:spcAft>
              <a:buClr>
                <a:schemeClr val="dk1"/>
              </a:buClr>
              <a:buSzPts val="1400"/>
              <a:buFont typeface="Roboto"/>
              <a:buChar char="○"/>
              <a:defRPr>
                <a:solidFill>
                  <a:schemeClr val="dk1"/>
                </a:solidFill>
                <a:latin typeface="Roboto"/>
                <a:ea typeface="Roboto"/>
                <a:cs typeface="Roboto"/>
                <a:sym typeface="Roboto"/>
              </a:defRPr>
            </a:lvl5pPr>
            <a:lvl6pPr lvl="5">
              <a:lnSpc>
                <a:spcPct val="115000"/>
              </a:lnSpc>
              <a:spcBef>
                <a:spcPts val="0"/>
              </a:spcBef>
              <a:spcAft>
                <a:spcPts val="1600"/>
              </a:spcAft>
              <a:buClr>
                <a:schemeClr val="dk1"/>
              </a:buClr>
              <a:buSzPts val="1400"/>
              <a:buFont typeface="Roboto"/>
              <a:buChar char="■"/>
              <a:defRPr>
                <a:solidFill>
                  <a:schemeClr val="dk1"/>
                </a:solidFill>
                <a:latin typeface="Roboto"/>
                <a:ea typeface="Roboto"/>
                <a:cs typeface="Roboto"/>
                <a:sym typeface="Roboto"/>
              </a:defRPr>
            </a:lvl6pPr>
            <a:lvl7pPr lvl="6">
              <a:lnSpc>
                <a:spcPct val="115000"/>
              </a:lnSpc>
              <a:spcBef>
                <a:spcPts val="0"/>
              </a:spcBef>
              <a:spcAft>
                <a:spcPts val="1600"/>
              </a:spcAft>
              <a:buClr>
                <a:schemeClr val="dk1"/>
              </a:buClr>
              <a:buSzPts val="1400"/>
              <a:buFont typeface="Roboto"/>
              <a:buChar char="●"/>
              <a:defRPr>
                <a:solidFill>
                  <a:schemeClr val="dk1"/>
                </a:solidFill>
                <a:latin typeface="Roboto"/>
                <a:ea typeface="Roboto"/>
                <a:cs typeface="Roboto"/>
                <a:sym typeface="Roboto"/>
              </a:defRPr>
            </a:lvl7pPr>
            <a:lvl8pPr lvl="7">
              <a:lnSpc>
                <a:spcPct val="115000"/>
              </a:lnSpc>
              <a:spcBef>
                <a:spcPts val="0"/>
              </a:spcBef>
              <a:spcAft>
                <a:spcPts val="1600"/>
              </a:spcAft>
              <a:buClr>
                <a:schemeClr val="dk1"/>
              </a:buClr>
              <a:buSzPts val="1400"/>
              <a:buFont typeface="Roboto"/>
              <a:buChar char="○"/>
              <a:defRPr>
                <a:solidFill>
                  <a:schemeClr val="dk1"/>
                </a:solidFill>
                <a:latin typeface="Roboto"/>
                <a:ea typeface="Roboto"/>
                <a:cs typeface="Roboto"/>
                <a:sym typeface="Roboto"/>
              </a:defRPr>
            </a:lvl8pPr>
            <a:lvl9pPr lvl="8">
              <a:lnSpc>
                <a:spcPct val="115000"/>
              </a:lnSpc>
              <a:spcBef>
                <a:spcPts val="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dk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2.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4.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Shape 63"/>
          <p:cNvSpPr txBox="1"/>
          <p:nvPr>
            <p:ph type="ctrTitle"/>
          </p:nvPr>
        </p:nvSpPr>
        <p:spPr>
          <a:xfrm>
            <a:off x="1680302" y="1040450"/>
            <a:ext cx="5783400" cy="1457400"/>
          </a:xfrm>
          <a:prstGeom prst="rect">
            <a:avLst/>
          </a:prstGeom>
        </p:spPr>
        <p:txBody>
          <a:bodyPr anchorCtr="0" anchor="b" bIns="91425" lIns="91425" rIns="91425" wrap="square" tIns="91425">
            <a:noAutofit/>
          </a:bodyPr>
          <a:lstStyle/>
          <a:p>
            <a:pPr indent="0" lvl="0" marL="0">
              <a:spcBef>
                <a:spcPts val="0"/>
              </a:spcBef>
              <a:buNone/>
            </a:pPr>
            <a:r>
              <a:rPr lang="en"/>
              <a:t>Analysis of</a:t>
            </a:r>
          </a:p>
          <a:p>
            <a:pPr indent="0" lvl="0" marL="0" rtl="0">
              <a:spcBef>
                <a:spcPts val="0"/>
              </a:spcBef>
              <a:buNone/>
            </a:pPr>
            <a:r>
              <a:rPr lang="en"/>
              <a:t>Track User Logs</a:t>
            </a:r>
          </a:p>
        </p:txBody>
      </p:sp>
      <p:sp>
        <p:nvSpPr>
          <p:cNvPr id="64" name="Shape 64"/>
          <p:cNvSpPr txBox="1"/>
          <p:nvPr>
            <p:ph idx="1" type="subTitle"/>
          </p:nvPr>
        </p:nvSpPr>
        <p:spPr>
          <a:xfrm>
            <a:off x="1680300" y="3049450"/>
            <a:ext cx="5783400" cy="1277400"/>
          </a:xfrm>
          <a:prstGeom prst="rect">
            <a:avLst/>
          </a:prstGeom>
        </p:spPr>
        <p:txBody>
          <a:bodyPr anchorCtr="0" anchor="t" bIns="91425" lIns="91425" rIns="91425" wrap="square" tIns="91425">
            <a:noAutofit/>
          </a:bodyPr>
          <a:lstStyle/>
          <a:p>
            <a:pPr indent="0" lvl="0" marL="0">
              <a:spcBef>
                <a:spcPts val="0"/>
              </a:spcBef>
              <a:buNone/>
            </a:pPr>
            <a:r>
              <a:rPr lang="en"/>
              <a:t>Eric Malek</a:t>
            </a:r>
          </a:p>
          <a:p>
            <a:pPr indent="0" lvl="0" marL="0">
              <a:spcBef>
                <a:spcPts val="0"/>
              </a:spcBef>
              <a:buNone/>
            </a:pPr>
            <a:r>
              <a:t/>
            </a:r>
            <a:endParaRPr/>
          </a:p>
          <a:p>
            <a:pPr indent="0" lvl="0" marL="0">
              <a:spcBef>
                <a:spcPts val="0"/>
              </a:spcBef>
              <a:buNone/>
            </a:pPr>
            <a:r>
              <a:rPr lang="en"/>
              <a:t>December 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idx="1" type="body"/>
          </p:nvPr>
        </p:nvSpPr>
        <p:spPr>
          <a:xfrm>
            <a:off x="387900" y="1484700"/>
            <a:ext cx="4511700" cy="3263100"/>
          </a:xfrm>
          <a:prstGeom prst="rect">
            <a:avLst/>
          </a:prstGeom>
        </p:spPr>
        <p:txBody>
          <a:bodyPr anchorCtr="0" anchor="t" bIns="91425" lIns="91425" rIns="91425" wrap="square" tIns="91425">
            <a:noAutofit/>
          </a:bodyPr>
          <a:lstStyle/>
          <a:p>
            <a:pPr indent="0" lvl="0" marL="0">
              <a:spcBef>
                <a:spcPts val="0"/>
              </a:spcBef>
              <a:buNone/>
            </a:pPr>
            <a:r>
              <a:rPr lang="en"/>
              <a:t>The vast majority of users (73.2%), both overall and within every age group, are female.</a:t>
            </a:r>
          </a:p>
          <a:p>
            <a:pPr indent="0" lvl="0" marL="0">
              <a:spcBef>
                <a:spcPts val="0"/>
              </a:spcBef>
              <a:buNone/>
            </a:pPr>
            <a:r>
              <a:t/>
            </a:r>
            <a:endParaRPr/>
          </a:p>
          <a:p>
            <a:pPr indent="0" lvl="0" marL="0">
              <a:spcBef>
                <a:spcPts val="0"/>
              </a:spcBef>
              <a:buNone/>
            </a:pPr>
            <a:r>
              <a:rPr lang="en"/>
              <a:t>More than two-thirds of users (68%) are between 18 and 45 years of age, with the most common age group being 25-34.</a:t>
            </a:r>
          </a:p>
        </p:txBody>
      </p:sp>
      <p:pic>
        <p:nvPicPr>
          <p:cNvPr id="117" name="Shape 117"/>
          <p:cNvPicPr preferRelativeResize="0"/>
          <p:nvPr/>
        </p:nvPicPr>
        <p:blipFill>
          <a:blip r:embed="rId3">
            <a:alphaModFix/>
          </a:blip>
          <a:stretch>
            <a:fillRect/>
          </a:stretch>
        </p:blipFill>
        <p:spPr>
          <a:xfrm>
            <a:off x="5129113" y="319725"/>
            <a:ext cx="3933825" cy="4610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idx="1" type="body"/>
          </p:nvPr>
        </p:nvSpPr>
        <p:spPr>
          <a:xfrm>
            <a:off x="387900" y="100550"/>
            <a:ext cx="8368200" cy="1044900"/>
          </a:xfrm>
          <a:prstGeom prst="rect">
            <a:avLst/>
          </a:prstGeom>
        </p:spPr>
        <p:txBody>
          <a:bodyPr anchorCtr="0" anchor="t" bIns="91425" lIns="91425" rIns="91425" wrap="square" tIns="91425">
            <a:noAutofit/>
          </a:bodyPr>
          <a:lstStyle/>
          <a:p>
            <a:pPr indent="0" lvl="0" marL="0">
              <a:spcBef>
                <a:spcPts val="0"/>
              </a:spcBef>
              <a:buNone/>
            </a:pPr>
            <a:r>
              <a:rPr lang="en"/>
              <a:t>For both males and females, the middle 4 age groups (ages 25-64) experience the most week over week weight change. In addition, for users under 45, females experience greater weekly weight delta compared with males, p = .001.</a:t>
            </a:r>
          </a:p>
        </p:txBody>
      </p:sp>
      <p:pic>
        <p:nvPicPr>
          <p:cNvPr id="123" name="Shape 123"/>
          <p:cNvPicPr preferRelativeResize="0"/>
          <p:nvPr/>
        </p:nvPicPr>
        <p:blipFill>
          <a:blip r:embed="rId3">
            <a:alphaModFix/>
          </a:blip>
          <a:stretch>
            <a:fillRect/>
          </a:stretch>
        </p:blipFill>
        <p:spPr>
          <a:xfrm>
            <a:off x="1431700" y="1450250"/>
            <a:ext cx="6076751" cy="3693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idx="1" type="body"/>
          </p:nvPr>
        </p:nvSpPr>
        <p:spPr>
          <a:xfrm>
            <a:off x="387900" y="100550"/>
            <a:ext cx="8368200" cy="1349700"/>
          </a:xfrm>
          <a:prstGeom prst="rect">
            <a:avLst/>
          </a:prstGeom>
        </p:spPr>
        <p:txBody>
          <a:bodyPr anchorCtr="0" anchor="t" bIns="91425" lIns="91425" rIns="91425" wrap="square" tIns="91425">
            <a:noAutofit/>
          </a:bodyPr>
          <a:lstStyle/>
          <a:p>
            <a:pPr indent="0" lvl="0" marL="0" rtl="0">
              <a:spcBef>
                <a:spcPts val="0"/>
              </a:spcBef>
              <a:buNone/>
            </a:pPr>
            <a:r>
              <a:rPr lang="en"/>
              <a:t>Across all age groups, male users exercise for more minutes per week than female users, p &lt; .001. In addition, users aged 45 and above exercise for slightly more minutes compared with users under 45, p = .012.</a:t>
            </a:r>
          </a:p>
        </p:txBody>
      </p:sp>
      <p:pic>
        <p:nvPicPr>
          <p:cNvPr id="129" name="Shape 129"/>
          <p:cNvPicPr preferRelativeResize="0"/>
          <p:nvPr/>
        </p:nvPicPr>
        <p:blipFill>
          <a:blip r:embed="rId3">
            <a:alphaModFix/>
          </a:blip>
          <a:stretch>
            <a:fillRect/>
          </a:stretch>
        </p:blipFill>
        <p:spPr>
          <a:xfrm>
            <a:off x="1198375" y="1389275"/>
            <a:ext cx="6638826" cy="37542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idx="1" type="body"/>
          </p:nvPr>
        </p:nvSpPr>
        <p:spPr>
          <a:xfrm>
            <a:off x="318150" y="100550"/>
            <a:ext cx="8558400" cy="1352400"/>
          </a:xfrm>
          <a:prstGeom prst="rect">
            <a:avLst/>
          </a:prstGeom>
        </p:spPr>
        <p:txBody>
          <a:bodyPr anchorCtr="0" anchor="t" bIns="91425" lIns="91425" rIns="91425" wrap="square" tIns="91425">
            <a:noAutofit/>
          </a:bodyPr>
          <a:lstStyle/>
          <a:p>
            <a:pPr indent="0" lvl="0" marL="0" rtl="0">
              <a:spcBef>
                <a:spcPts val="0"/>
              </a:spcBef>
              <a:buNone/>
            </a:pPr>
            <a:r>
              <a:rPr lang="en"/>
              <a:t>Male users consume significantly more calories daily compared with female users, p &lt; .001. In addition, with the apparent exception of male users aged 25-34, users tend to consume fewer calories as they get older, p &lt; .001. Again, the number of daily calories per group is likely underestimated, due to underreporting of meals.</a:t>
            </a:r>
          </a:p>
        </p:txBody>
      </p:sp>
      <p:pic>
        <p:nvPicPr>
          <p:cNvPr id="135" name="Shape 135"/>
          <p:cNvPicPr preferRelativeResize="0"/>
          <p:nvPr/>
        </p:nvPicPr>
        <p:blipFill>
          <a:blip r:embed="rId3">
            <a:alphaModFix/>
          </a:blip>
          <a:stretch>
            <a:fillRect/>
          </a:stretch>
        </p:blipFill>
        <p:spPr>
          <a:xfrm>
            <a:off x="1410475" y="1611975"/>
            <a:ext cx="6257049" cy="35315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idx="1" type="body"/>
          </p:nvPr>
        </p:nvSpPr>
        <p:spPr>
          <a:xfrm>
            <a:off x="296950" y="100550"/>
            <a:ext cx="8664600" cy="1352400"/>
          </a:xfrm>
          <a:prstGeom prst="rect">
            <a:avLst/>
          </a:prstGeom>
        </p:spPr>
        <p:txBody>
          <a:bodyPr anchorCtr="0" anchor="t" bIns="91425" lIns="91425" rIns="91425" wrap="square" tIns="91425">
            <a:noAutofit/>
          </a:bodyPr>
          <a:lstStyle/>
          <a:p>
            <a:pPr indent="0" lvl="0" marL="0" rtl="0">
              <a:spcBef>
                <a:spcPts val="0"/>
              </a:spcBef>
              <a:buNone/>
            </a:pPr>
            <a:r>
              <a:rPr lang="en"/>
              <a:t>For users under 25, males and females have approximately the same number of weekly entries. For both genders, usage generally increases as age progresses, with older males (over 45) having considerably more weekly entries compared with older females, p = .021.</a:t>
            </a:r>
          </a:p>
        </p:txBody>
      </p:sp>
      <p:pic>
        <p:nvPicPr>
          <p:cNvPr id="141" name="Shape 141"/>
          <p:cNvPicPr preferRelativeResize="0"/>
          <p:nvPr/>
        </p:nvPicPr>
        <p:blipFill>
          <a:blip r:embed="rId3">
            <a:alphaModFix/>
          </a:blip>
          <a:stretch>
            <a:fillRect/>
          </a:stretch>
        </p:blipFill>
        <p:spPr>
          <a:xfrm>
            <a:off x="1219600" y="1611975"/>
            <a:ext cx="6670626" cy="35315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idx="1" type="body"/>
          </p:nvPr>
        </p:nvSpPr>
        <p:spPr>
          <a:xfrm>
            <a:off x="296950" y="100550"/>
            <a:ext cx="8664600" cy="1352400"/>
          </a:xfrm>
          <a:prstGeom prst="rect">
            <a:avLst/>
          </a:prstGeom>
        </p:spPr>
        <p:txBody>
          <a:bodyPr anchorCtr="0" anchor="t" bIns="91425" lIns="91425" rIns="91425" wrap="square" tIns="91425">
            <a:noAutofit/>
          </a:bodyPr>
          <a:lstStyle/>
          <a:p>
            <a:pPr indent="0" lvl="0" marL="0" rtl="0">
              <a:spcBef>
                <a:spcPts val="0"/>
              </a:spcBef>
              <a:buNone/>
            </a:pPr>
            <a:r>
              <a:rPr lang="en"/>
              <a:t>For both male and female users, BMI generally increases with age until around age 45, p &lt; .001. For users under 35, females generally have slightly higher BMI than males, while for users over 35, males have higher BMI than females, p &lt; .001.</a:t>
            </a:r>
          </a:p>
        </p:txBody>
      </p:sp>
      <p:pic>
        <p:nvPicPr>
          <p:cNvPr id="147" name="Shape 147"/>
          <p:cNvPicPr preferRelativeResize="0"/>
          <p:nvPr/>
        </p:nvPicPr>
        <p:blipFill>
          <a:blip r:embed="rId3">
            <a:alphaModFix/>
          </a:blip>
          <a:stretch>
            <a:fillRect/>
          </a:stretch>
        </p:blipFill>
        <p:spPr>
          <a:xfrm>
            <a:off x="1463500" y="1452950"/>
            <a:ext cx="6235849" cy="3690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idx="1" type="body"/>
          </p:nvPr>
        </p:nvSpPr>
        <p:spPr>
          <a:xfrm>
            <a:off x="387900" y="89925"/>
            <a:ext cx="8368200" cy="1108500"/>
          </a:xfrm>
          <a:prstGeom prst="rect">
            <a:avLst/>
          </a:prstGeom>
        </p:spPr>
        <p:txBody>
          <a:bodyPr anchorCtr="0" anchor="t" bIns="91425" lIns="91425" rIns="91425" wrap="square" tIns="91425">
            <a:noAutofit/>
          </a:bodyPr>
          <a:lstStyle/>
          <a:p>
            <a:pPr indent="0" lvl="0" marL="0">
              <a:spcBef>
                <a:spcPts val="0"/>
              </a:spcBef>
              <a:buNone/>
            </a:pPr>
            <a:r>
              <a:rPr lang="en"/>
              <a:t>Across all age groups and genders, users see a steady drop in weight until about 8-10 weeks after signing up. For males, users under 18 years of age experience much more variability in weight change compared with other age groups. </a:t>
            </a:r>
          </a:p>
        </p:txBody>
      </p:sp>
      <p:pic>
        <p:nvPicPr>
          <p:cNvPr id="153" name="Shape 153"/>
          <p:cNvPicPr preferRelativeResize="0"/>
          <p:nvPr/>
        </p:nvPicPr>
        <p:blipFill>
          <a:blip r:embed="rId3">
            <a:alphaModFix/>
          </a:blip>
          <a:stretch>
            <a:fillRect/>
          </a:stretch>
        </p:blipFill>
        <p:spPr>
          <a:xfrm>
            <a:off x="1173050" y="1262075"/>
            <a:ext cx="6797899" cy="38284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idx="1" type="body"/>
          </p:nvPr>
        </p:nvSpPr>
        <p:spPr>
          <a:xfrm>
            <a:off x="387900" y="115075"/>
            <a:ext cx="8368200" cy="1108500"/>
          </a:xfrm>
          <a:prstGeom prst="rect">
            <a:avLst/>
          </a:prstGeom>
        </p:spPr>
        <p:txBody>
          <a:bodyPr anchorCtr="0" anchor="t" bIns="91425" lIns="91425" rIns="91425" wrap="square" tIns="91425">
            <a:noAutofit/>
          </a:bodyPr>
          <a:lstStyle/>
          <a:p>
            <a:pPr indent="0" lvl="0" marL="0" rtl="0">
              <a:spcBef>
                <a:spcPts val="0"/>
              </a:spcBef>
              <a:buNone/>
            </a:pPr>
            <a:r>
              <a:rPr lang="en"/>
              <a:t>Overall, male users burn a greater number of calories per week compared with female users. There is no clear pattern in weekly exercise duration or number of calories burned across age groups.</a:t>
            </a:r>
          </a:p>
        </p:txBody>
      </p:sp>
      <p:pic>
        <p:nvPicPr>
          <p:cNvPr id="159" name="Shape 159"/>
          <p:cNvPicPr preferRelativeResize="0"/>
          <p:nvPr/>
        </p:nvPicPr>
        <p:blipFill>
          <a:blip r:embed="rId3">
            <a:alphaModFix/>
          </a:blip>
          <a:stretch>
            <a:fillRect/>
          </a:stretch>
        </p:blipFill>
        <p:spPr>
          <a:xfrm>
            <a:off x="99375" y="1350825"/>
            <a:ext cx="4672950" cy="3640276"/>
          </a:xfrm>
          <a:prstGeom prst="rect">
            <a:avLst/>
          </a:prstGeom>
          <a:noFill/>
          <a:ln>
            <a:noFill/>
          </a:ln>
        </p:spPr>
      </p:pic>
      <p:pic>
        <p:nvPicPr>
          <p:cNvPr id="160" name="Shape 160"/>
          <p:cNvPicPr preferRelativeResize="0"/>
          <p:nvPr/>
        </p:nvPicPr>
        <p:blipFill>
          <a:blip r:embed="rId4">
            <a:alphaModFix/>
          </a:blip>
          <a:stretch>
            <a:fillRect/>
          </a:stretch>
        </p:blipFill>
        <p:spPr>
          <a:xfrm>
            <a:off x="4814750" y="1350825"/>
            <a:ext cx="4273875" cy="3640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idx="1" type="body"/>
          </p:nvPr>
        </p:nvSpPr>
        <p:spPr>
          <a:xfrm>
            <a:off x="233325" y="89925"/>
            <a:ext cx="8770500" cy="1606800"/>
          </a:xfrm>
          <a:prstGeom prst="rect">
            <a:avLst/>
          </a:prstGeom>
        </p:spPr>
        <p:txBody>
          <a:bodyPr anchorCtr="0" anchor="t" bIns="91425" lIns="91425" rIns="91425" wrap="square" tIns="91425">
            <a:noAutofit/>
          </a:bodyPr>
          <a:lstStyle/>
          <a:p>
            <a:pPr indent="0" lvl="0" marL="0" rtl="0">
              <a:spcBef>
                <a:spcPts val="0"/>
              </a:spcBef>
              <a:buNone/>
            </a:pPr>
            <a:r>
              <a:rPr lang="en" sz="1700"/>
              <a:t>Overall, male users consume more calories per day than female users. They also experience higher variability in daily calorie consumption across age groups and time compared with female users. In addition, female users experience a small but consistent decline in daily calories consumed week over week, while this pattern is not as evident for male users.</a:t>
            </a:r>
          </a:p>
        </p:txBody>
      </p:sp>
      <p:pic>
        <p:nvPicPr>
          <p:cNvPr id="166" name="Shape 166"/>
          <p:cNvPicPr preferRelativeResize="0"/>
          <p:nvPr/>
        </p:nvPicPr>
        <p:blipFill>
          <a:blip r:embed="rId3">
            <a:alphaModFix/>
          </a:blip>
          <a:stretch>
            <a:fillRect/>
          </a:stretch>
        </p:blipFill>
        <p:spPr>
          <a:xfrm>
            <a:off x="1208975" y="1771050"/>
            <a:ext cx="6914550" cy="3304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idx="1" type="body"/>
          </p:nvPr>
        </p:nvSpPr>
        <p:spPr>
          <a:xfrm>
            <a:off x="387900" y="89925"/>
            <a:ext cx="8368200" cy="1119000"/>
          </a:xfrm>
          <a:prstGeom prst="rect">
            <a:avLst/>
          </a:prstGeom>
        </p:spPr>
        <p:txBody>
          <a:bodyPr anchorCtr="0" anchor="t" bIns="91425" lIns="91425" rIns="91425" wrap="square" tIns="91425">
            <a:noAutofit/>
          </a:bodyPr>
          <a:lstStyle/>
          <a:p>
            <a:pPr indent="0" lvl="0" marL="0" rtl="0">
              <a:spcBef>
                <a:spcPts val="0"/>
              </a:spcBef>
              <a:buNone/>
            </a:pPr>
            <a:r>
              <a:rPr lang="en"/>
              <a:t>Overall, male users as well as younger users (under 35) consume more calories per meal compared with female users and users 35 years and older. This pattern remains generally consistent over time.</a:t>
            </a:r>
          </a:p>
        </p:txBody>
      </p:sp>
      <p:pic>
        <p:nvPicPr>
          <p:cNvPr id="172" name="Shape 172"/>
          <p:cNvPicPr preferRelativeResize="0"/>
          <p:nvPr/>
        </p:nvPicPr>
        <p:blipFill>
          <a:blip r:embed="rId3">
            <a:alphaModFix/>
          </a:blip>
          <a:stretch>
            <a:fillRect/>
          </a:stretch>
        </p:blipFill>
        <p:spPr>
          <a:xfrm>
            <a:off x="996875" y="1346850"/>
            <a:ext cx="7052425" cy="37542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idx="1" type="body"/>
          </p:nvPr>
        </p:nvSpPr>
        <p:spPr>
          <a:xfrm>
            <a:off x="462175" y="1385849"/>
            <a:ext cx="8368200" cy="3078900"/>
          </a:xfrm>
          <a:prstGeom prst="rect">
            <a:avLst/>
          </a:prstGeom>
        </p:spPr>
        <p:txBody>
          <a:bodyPr anchorCtr="0" anchor="t" bIns="91425" lIns="91425" rIns="91425" wrap="square" tIns="91425">
            <a:noAutofit/>
          </a:bodyPr>
          <a:lstStyle/>
          <a:p>
            <a:pPr indent="0" lvl="0" marL="0" rtl="0" algn="ctr">
              <a:spcBef>
                <a:spcPts val="0"/>
              </a:spcBef>
              <a:buNone/>
            </a:pPr>
            <a:r>
              <a:t/>
            </a:r>
            <a:endParaRPr sz="2400"/>
          </a:p>
          <a:p>
            <a:pPr indent="0" lvl="0" marL="0" algn="ctr">
              <a:spcBef>
                <a:spcPts val="0"/>
              </a:spcBef>
              <a:buNone/>
            </a:pPr>
            <a:r>
              <a:rPr lang="en" sz="4000"/>
              <a:t>Part I: Trends over Time</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idx="1" type="body"/>
          </p:nvPr>
        </p:nvSpPr>
        <p:spPr>
          <a:xfrm>
            <a:off x="387900" y="58100"/>
            <a:ext cx="8368200" cy="1437300"/>
          </a:xfrm>
          <a:prstGeom prst="rect">
            <a:avLst/>
          </a:prstGeom>
        </p:spPr>
        <p:txBody>
          <a:bodyPr anchorCtr="0" anchor="t" bIns="91425" lIns="91425" rIns="91425" wrap="square" tIns="91425">
            <a:noAutofit/>
          </a:bodyPr>
          <a:lstStyle/>
          <a:p>
            <a:pPr indent="0" lvl="0" marL="0" rtl="0">
              <a:spcBef>
                <a:spcPts val="0"/>
              </a:spcBef>
              <a:buNone/>
            </a:pPr>
            <a:r>
              <a:rPr lang="en"/>
              <a:t>Weekly usage declines slightly over time for males and females of every age group. However, the sharpest drop-off in usage occurs for male users under 18 years of age. For this demographic, weekly usage decreases by half after 30 weeks </a:t>
            </a:r>
            <a:r>
              <a:rPr lang="en"/>
              <a:t>(from about 10 entries per week to only 5)</a:t>
            </a:r>
            <a:r>
              <a:rPr lang="en"/>
              <a:t>.</a:t>
            </a:r>
          </a:p>
        </p:txBody>
      </p:sp>
      <p:pic>
        <p:nvPicPr>
          <p:cNvPr id="178" name="Shape 178"/>
          <p:cNvPicPr preferRelativeResize="0"/>
          <p:nvPr/>
        </p:nvPicPr>
        <p:blipFill>
          <a:blip r:embed="rId3">
            <a:alphaModFix/>
          </a:blip>
          <a:stretch>
            <a:fillRect/>
          </a:stretch>
        </p:blipFill>
        <p:spPr>
          <a:xfrm>
            <a:off x="1082900" y="1495400"/>
            <a:ext cx="6978200" cy="35845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idx="1" type="body"/>
          </p:nvPr>
        </p:nvSpPr>
        <p:spPr>
          <a:xfrm>
            <a:off x="462175" y="1194974"/>
            <a:ext cx="8368200" cy="3078900"/>
          </a:xfrm>
          <a:prstGeom prst="rect">
            <a:avLst/>
          </a:prstGeom>
        </p:spPr>
        <p:txBody>
          <a:bodyPr anchorCtr="0" anchor="t" bIns="91425" lIns="91425" rIns="91425" wrap="square" tIns="91425">
            <a:noAutofit/>
          </a:bodyPr>
          <a:lstStyle/>
          <a:p>
            <a:pPr indent="0" lvl="0" marL="0" rtl="0" algn="ctr">
              <a:spcBef>
                <a:spcPts val="0"/>
              </a:spcBef>
              <a:buNone/>
            </a:pPr>
            <a:r>
              <a:t/>
            </a:r>
            <a:endParaRPr sz="2400"/>
          </a:p>
          <a:p>
            <a:pPr indent="0" lvl="0" marL="0" rtl="0" algn="ctr">
              <a:spcBef>
                <a:spcPts val="0"/>
              </a:spcBef>
              <a:buNone/>
            </a:pPr>
            <a:r>
              <a:rPr lang="en" sz="3600"/>
              <a:t>Part III: </a:t>
            </a:r>
          </a:p>
          <a:p>
            <a:pPr indent="0" lvl="0" marL="0" rtl="0" algn="ctr">
              <a:spcBef>
                <a:spcPts val="0"/>
              </a:spcBef>
              <a:buNone/>
            </a:pPr>
            <a:r>
              <a:rPr lang="en" sz="3200"/>
              <a:t>Relationships Among Weight, Exercise, Usage &amp; Calorie Consumption</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idx="1" type="body"/>
          </p:nvPr>
        </p:nvSpPr>
        <p:spPr>
          <a:xfrm>
            <a:off x="289350" y="58125"/>
            <a:ext cx="8565300" cy="1023600"/>
          </a:xfrm>
          <a:prstGeom prst="rect">
            <a:avLst/>
          </a:prstGeom>
        </p:spPr>
        <p:txBody>
          <a:bodyPr anchorCtr="0" anchor="t" bIns="91425" lIns="91425" rIns="91425" wrap="square" tIns="91425">
            <a:noAutofit/>
          </a:bodyPr>
          <a:lstStyle/>
          <a:p>
            <a:pPr indent="0" lvl="0" marL="0">
              <a:spcBef>
                <a:spcPts val="0"/>
              </a:spcBef>
              <a:buNone/>
            </a:pPr>
            <a:r>
              <a:rPr lang="en"/>
              <a:t>Surprisingly, there was only a small correlation between weekly exercise duration and weight change (expressed as a percent delta), r = -.027. The same pattern was observed for the relationship between weekly usage and weight change, r = -.019.</a:t>
            </a:r>
          </a:p>
        </p:txBody>
      </p:sp>
      <p:pic>
        <p:nvPicPr>
          <p:cNvPr id="189" name="Shape 189"/>
          <p:cNvPicPr preferRelativeResize="0"/>
          <p:nvPr/>
        </p:nvPicPr>
        <p:blipFill>
          <a:blip r:embed="rId3">
            <a:alphaModFix/>
          </a:blip>
          <a:stretch>
            <a:fillRect/>
          </a:stretch>
        </p:blipFill>
        <p:spPr>
          <a:xfrm>
            <a:off x="387900" y="1212799"/>
            <a:ext cx="4026424" cy="3852526"/>
          </a:xfrm>
          <a:prstGeom prst="rect">
            <a:avLst/>
          </a:prstGeom>
          <a:noFill/>
          <a:ln>
            <a:noFill/>
          </a:ln>
        </p:spPr>
      </p:pic>
      <p:pic>
        <p:nvPicPr>
          <p:cNvPr id="190" name="Shape 190"/>
          <p:cNvPicPr preferRelativeResize="0"/>
          <p:nvPr/>
        </p:nvPicPr>
        <p:blipFill>
          <a:blip r:embed="rId4">
            <a:alphaModFix/>
          </a:blip>
          <a:stretch>
            <a:fillRect/>
          </a:stretch>
        </p:blipFill>
        <p:spPr>
          <a:xfrm>
            <a:off x="4701174" y="1212799"/>
            <a:ext cx="4054935" cy="38525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idx="1" type="body"/>
          </p:nvPr>
        </p:nvSpPr>
        <p:spPr>
          <a:xfrm>
            <a:off x="201425" y="0"/>
            <a:ext cx="8791800" cy="1611900"/>
          </a:xfrm>
          <a:prstGeom prst="rect">
            <a:avLst/>
          </a:prstGeom>
        </p:spPr>
        <p:txBody>
          <a:bodyPr anchorCtr="0" anchor="t" bIns="91425" lIns="91425" rIns="91425" wrap="square" tIns="91425">
            <a:noAutofit/>
          </a:bodyPr>
          <a:lstStyle/>
          <a:p>
            <a:pPr indent="0" lvl="0" marL="0" rtl="0">
              <a:spcBef>
                <a:spcPts val="0"/>
              </a:spcBef>
              <a:buNone/>
            </a:pPr>
            <a:r>
              <a:rPr lang="en" sz="1700"/>
              <a:t>There is a moderate positive correlation between weekly usage and exercise duration, r = .353. However, this does not necessarily indicate that people who use the app more frequently are more motivated to exercise. Instead, it could simply mean that users who exercise more frequently have more entries to record, or that people who use the app more frequently are more diligent about recording their exercise sessions.</a:t>
            </a:r>
          </a:p>
        </p:txBody>
      </p:sp>
      <p:pic>
        <p:nvPicPr>
          <p:cNvPr id="196" name="Shape 196"/>
          <p:cNvPicPr preferRelativeResize="0"/>
          <p:nvPr/>
        </p:nvPicPr>
        <p:blipFill>
          <a:blip r:embed="rId3">
            <a:alphaModFix/>
          </a:blip>
          <a:stretch>
            <a:fillRect/>
          </a:stretch>
        </p:blipFill>
        <p:spPr>
          <a:xfrm>
            <a:off x="2492200" y="1686225"/>
            <a:ext cx="4210250" cy="3347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idx="1" type="body"/>
          </p:nvPr>
        </p:nvSpPr>
        <p:spPr>
          <a:xfrm>
            <a:off x="289350" y="63600"/>
            <a:ext cx="8565300" cy="1601400"/>
          </a:xfrm>
          <a:prstGeom prst="rect">
            <a:avLst/>
          </a:prstGeom>
        </p:spPr>
        <p:txBody>
          <a:bodyPr anchorCtr="0" anchor="t" bIns="91425" lIns="91425" rIns="91425" wrap="square" tIns="91425">
            <a:noAutofit/>
          </a:bodyPr>
          <a:lstStyle/>
          <a:p>
            <a:pPr indent="0" lvl="0" marL="0" rtl="0">
              <a:spcBef>
                <a:spcPts val="0"/>
              </a:spcBef>
              <a:buNone/>
            </a:pPr>
            <a:r>
              <a:rPr lang="en" sz="1600"/>
              <a:t>There is a fairly strong correlation between weekly usage and daily calorie consumption, r = .658. However, this does not necessarily mean that people who use the app more frequently consume more calories. It could simply indicate that more frequent users are more diligent about recording their meals. In fact, if we look at the relationship between usage and average calorie consumption per meal, the correlation is very modest, r = .095.</a:t>
            </a:r>
          </a:p>
        </p:txBody>
      </p:sp>
      <p:pic>
        <p:nvPicPr>
          <p:cNvPr id="202" name="Shape 202"/>
          <p:cNvPicPr preferRelativeResize="0"/>
          <p:nvPr/>
        </p:nvPicPr>
        <p:blipFill>
          <a:blip r:embed="rId3">
            <a:alphaModFix/>
          </a:blip>
          <a:stretch>
            <a:fillRect/>
          </a:stretch>
        </p:blipFill>
        <p:spPr>
          <a:xfrm>
            <a:off x="173600" y="1665000"/>
            <a:ext cx="4354801" cy="3421550"/>
          </a:xfrm>
          <a:prstGeom prst="rect">
            <a:avLst/>
          </a:prstGeom>
          <a:noFill/>
          <a:ln>
            <a:noFill/>
          </a:ln>
        </p:spPr>
      </p:pic>
      <p:pic>
        <p:nvPicPr>
          <p:cNvPr id="203" name="Shape 203"/>
          <p:cNvPicPr preferRelativeResize="0"/>
          <p:nvPr/>
        </p:nvPicPr>
        <p:blipFill>
          <a:blip r:embed="rId4">
            <a:alphaModFix/>
          </a:blip>
          <a:stretch>
            <a:fillRect/>
          </a:stretch>
        </p:blipFill>
        <p:spPr>
          <a:xfrm>
            <a:off x="4611875" y="1665000"/>
            <a:ext cx="4354801" cy="34215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idx="1" type="body"/>
          </p:nvPr>
        </p:nvSpPr>
        <p:spPr>
          <a:xfrm>
            <a:off x="462175" y="1194974"/>
            <a:ext cx="8368200" cy="3078900"/>
          </a:xfrm>
          <a:prstGeom prst="rect">
            <a:avLst/>
          </a:prstGeom>
        </p:spPr>
        <p:txBody>
          <a:bodyPr anchorCtr="0" anchor="t" bIns="91425" lIns="91425" rIns="91425" wrap="square" tIns="91425">
            <a:noAutofit/>
          </a:bodyPr>
          <a:lstStyle/>
          <a:p>
            <a:pPr indent="0" lvl="0" marL="0" rtl="0" algn="ctr">
              <a:spcBef>
                <a:spcPts val="0"/>
              </a:spcBef>
              <a:buNone/>
            </a:pPr>
            <a:r>
              <a:t/>
            </a:r>
            <a:endParaRPr sz="2400"/>
          </a:p>
          <a:p>
            <a:pPr indent="0" lvl="0" marL="0" rtl="0" algn="ctr">
              <a:spcBef>
                <a:spcPts val="0"/>
              </a:spcBef>
              <a:buNone/>
            </a:pPr>
            <a:r>
              <a:rPr lang="en" sz="4000"/>
              <a:t>Part IV: </a:t>
            </a:r>
          </a:p>
          <a:p>
            <a:pPr indent="0" lvl="0" marL="0" rtl="0" algn="ctr">
              <a:spcBef>
                <a:spcPts val="0"/>
              </a:spcBef>
              <a:buNone/>
            </a:pPr>
            <a:r>
              <a:rPr lang="en" sz="4000"/>
              <a:t>Calorie Composition</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idx="1" type="body"/>
          </p:nvPr>
        </p:nvSpPr>
        <p:spPr>
          <a:xfrm>
            <a:off x="387900" y="100525"/>
            <a:ext cx="8368200" cy="1119000"/>
          </a:xfrm>
          <a:prstGeom prst="rect">
            <a:avLst/>
          </a:prstGeom>
        </p:spPr>
        <p:txBody>
          <a:bodyPr anchorCtr="0" anchor="t" bIns="91425" lIns="91425" rIns="91425" wrap="square" tIns="91425">
            <a:noAutofit/>
          </a:bodyPr>
          <a:lstStyle/>
          <a:p>
            <a:pPr indent="0" lvl="0" marL="0">
              <a:spcBef>
                <a:spcPts val="0"/>
              </a:spcBef>
              <a:buNone/>
            </a:pPr>
            <a:r>
              <a:rPr lang="en"/>
              <a:t>Overall, 21% of users’ calorie consumption consists of protein, 39% consists of fats, and 41% consists of carbohydrates. This composition remains fairly consistent over time.</a:t>
            </a:r>
          </a:p>
        </p:txBody>
      </p:sp>
      <p:pic>
        <p:nvPicPr>
          <p:cNvPr id="214" name="Shape 214"/>
          <p:cNvPicPr preferRelativeResize="0"/>
          <p:nvPr/>
        </p:nvPicPr>
        <p:blipFill>
          <a:blip r:embed="rId3">
            <a:alphaModFix/>
          </a:blip>
          <a:stretch>
            <a:fillRect/>
          </a:stretch>
        </p:blipFill>
        <p:spPr>
          <a:xfrm>
            <a:off x="1198375" y="1322775"/>
            <a:ext cx="6808524" cy="37783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idx="1" type="body"/>
          </p:nvPr>
        </p:nvSpPr>
        <p:spPr>
          <a:xfrm>
            <a:off x="462175" y="1194974"/>
            <a:ext cx="8368200" cy="3078900"/>
          </a:xfrm>
          <a:prstGeom prst="rect">
            <a:avLst/>
          </a:prstGeom>
        </p:spPr>
        <p:txBody>
          <a:bodyPr anchorCtr="0" anchor="t" bIns="91425" lIns="91425" rIns="91425" wrap="square" tIns="91425">
            <a:noAutofit/>
          </a:bodyPr>
          <a:lstStyle/>
          <a:p>
            <a:pPr indent="0" lvl="0" marL="0" rtl="0" algn="ctr">
              <a:spcBef>
                <a:spcPts val="0"/>
              </a:spcBef>
              <a:buNone/>
            </a:pPr>
            <a:r>
              <a:t/>
            </a:r>
            <a:endParaRPr sz="2400"/>
          </a:p>
          <a:p>
            <a:pPr indent="0" lvl="0" marL="0" rtl="0" algn="ctr">
              <a:spcBef>
                <a:spcPts val="0"/>
              </a:spcBef>
              <a:buNone/>
            </a:pPr>
            <a:r>
              <a:rPr lang="en" sz="4000"/>
              <a:t>Part V: </a:t>
            </a:r>
          </a:p>
          <a:p>
            <a:pPr indent="0" lvl="0" marL="0" rtl="0" algn="ctr">
              <a:spcBef>
                <a:spcPts val="0"/>
              </a:spcBef>
              <a:buNone/>
            </a:pPr>
            <a:r>
              <a:rPr lang="en" sz="4000"/>
              <a:t>Weekdays vs. Weekends</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txBox="1"/>
          <p:nvPr>
            <p:ph idx="1" type="body"/>
          </p:nvPr>
        </p:nvSpPr>
        <p:spPr>
          <a:xfrm>
            <a:off x="387900" y="100525"/>
            <a:ext cx="8368200" cy="1108500"/>
          </a:xfrm>
          <a:prstGeom prst="rect">
            <a:avLst/>
          </a:prstGeom>
        </p:spPr>
        <p:txBody>
          <a:bodyPr anchorCtr="0" anchor="t" bIns="91425" lIns="91425" rIns="91425" wrap="square" tIns="91425">
            <a:noAutofit/>
          </a:bodyPr>
          <a:lstStyle/>
          <a:p>
            <a:pPr indent="0" lvl="0" marL="0" rtl="0">
              <a:spcBef>
                <a:spcPts val="0"/>
              </a:spcBef>
              <a:buNone/>
            </a:pPr>
            <a:r>
              <a:rPr lang="en"/>
              <a:t>Overall, users consume about 3% more calories daily on weekends compared with weekdays, p &lt; .001. However, there was no significant difference in average exercise duration between weekdays and weekends, p = 220.</a:t>
            </a:r>
          </a:p>
        </p:txBody>
      </p:sp>
      <p:pic>
        <p:nvPicPr>
          <p:cNvPr id="225" name="Shape 225"/>
          <p:cNvPicPr preferRelativeResize="0"/>
          <p:nvPr/>
        </p:nvPicPr>
        <p:blipFill>
          <a:blip r:embed="rId3">
            <a:alphaModFix/>
          </a:blip>
          <a:stretch>
            <a:fillRect/>
          </a:stretch>
        </p:blipFill>
        <p:spPr>
          <a:xfrm>
            <a:off x="788725" y="1361425"/>
            <a:ext cx="3818720" cy="3629674"/>
          </a:xfrm>
          <a:prstGeom prst="rect">
            <a:avLst/>
          </a:prstGeom>
          <a:noFill/>
          <a:ln>
            <a:noFill/>
          </a:ln>
        </p:spPr>
      </p:pic>
      <p:pic>
        <p:nvPicPr>
          <p:cNvPr id="226" name="Shape 226"/>
          <p:cNvPicPr preferRelativeResize="0"/>
          <p:nvPr/>
        </p:nvPicPr>
        <p:blipFill>
          <a:blip r:embed="rId4">
            <a:alphaModFix/>
          </a:blip>
          <a:stretch>
            <a:fillRect/>
          </a:stretch>
        </p:blipFill>
        <p:spPr>
          <a:xfrm>
            <a:off x="5130995" y="1361425"/>
            <a:ext cx="3338795" cy="3629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idx="1" type="body"/>
          </p:nvPr>
        </p:nvSpPr>
        <p:spPr>
          <a:xfrm>
            <a:off x="159075" y="148475"/>
            <a:ext cx="8844600" cy="1124100"/>
          </a:xfrm>
          <a:prstGeom prst="rect">
            <a:avLst/>
          </a:prstGeom>
        </p:spPr>
        <p:txBody>
          <a:bodyPr anchorCtr="0" anchor="t" bIns="91425" lIns="91425" rIns="91425" wrap="square" tIns="91425">
            <a:noAutofit/>
          </a:bodyPr>
          <a:lstStyle/>
          <a:p>
            <a:pPr indent="0" lvl="0" marL="0">
              <a:spcBef>
                <a:spcPts val="0"/>
              </a:spcBef>
              <a:buNone/>
            </a:pPr>
            <a:r>
              <a:rPr lang="en"/>
              <a:t>Users lose about 3% of their weight during the first 10 weeks after signup, but then gain about 1% of it back during the following 27 weeks. The correlation (r) between weight delta and time is -0.31, but r is much stronger (-0.51) for the first 10 weeks.</a:t>
            </a:r>
          </a:p>
        </p:txBody>
      </p:sp>
      <p:pic>
        <p:nvPicPr>
          <p:cNvPr id="75" name="Shape 75"/>
          <p:cNvPicPr preferRelativeResize="0"/>
          <p:nvPr/>
        </p:nvPicPr>
        <p:blipFill>
          <a:blip r:embed="rId3">
            <a:alphaModFix/>
          </a:blip>
          <a:stretch>
            <a:fillRect/>
          </a:stretch>
        </p:blipFill>
        <p:spPr>
          <a:xfrm>
            <a:off x="902600" y="1410475"/>
            <a:ext cx="7338800" cy="35951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idx="1" type="body"/>
          </p:nvPr>
        </p:nvSpPr>
        <p:spPr>
          <a:xfrm>
            <a:off x="387900" y="217200"/>
            <a:ext cx="8368200" cy="1681200"/>
          </a:xfrm>
          <a:prstGeom prst="rect">
            <a:avLst/>
          </a:prstGeom>
        </p:spPr>
        <p:txBody>
          <a:bodyPr anchorCtr="0" anchor="t" bIns="91425" lIns="91425" rIns="91425" wrap="square" tIns="91425">
            <a:noAutofit/>
          </a:bodyPr>
          <a:lstStyle/>
          <a:p>
            <a:pPr indent="0" lvl="0" marL="0">
              <a:spcBef>
                <a:spcPts val="0"/>
              </a:spcBef>
              <a:buNone/>
            </a:pPr>
            <a:r>
              <a:rPr lang="en"/>
              <a:t>There is no notable change in weekly exercise duration or calories burned over time, after signing up for the app. </a:t>
            </a:r>
          </a:p>
          <a:p>
            <a:pPr indent="0" lvl="0" marL="0">
              <a:spcBef>
                <a:spcPts val="0"/>
              </a:spcBef>
              <a:buNone/>
            </a:pPr>
            <a:r>
              <a:t/>
            </a:r>
            <a:endParaRPr sz="600"/>
          </a:p>
          <a:p>
            <a:pPr indent="0" lvl="0" marL="0">
              <a:spcBef>
                <a:spcPts val="0"/>
              </a:spcBef>
              <a:buNone/>
            </a:pPr>
            <a:r>
              <a:rPr lang="en"/>
              <a:t>                         </a:t>
            </a:r>
            <a:r>
              <a:rPr lang="en"/>
              <a:t>r =  -.016                                                                    r = -.005</a:t>
            </a:r>
          </a:p>
        </p:txBody>
      </p:sp>
      <p:pic>
        <p:nvPicPr>
          <p:cNvPr id="81" name="Shape 81"/>
          <p:cNvPicPr preferRelativeResize="0"/>
          <p:nvPr/>
        </p:nvPicPr>
        <p:blipFill>
          <a:blip r:embed="rId3">
            <a:alphaModFix/>
          </a:blip>
          <a:stretch>
            <a:fillRect/>
          </a:stretch>
        </p:blipFill>
        <p:spPr>
          <a:xfrm>
            <a:off x="88750" y="1845275"/>
            <a:ext cx="4428500" cy="3167025"/>
          </a:xfrm>
          <a:prstGeom prst="rect">
            <a:avLst/>
          </a:prstGeom>
          <a:noFill/>
          <a:ln>
            <a:noFill/>
          </a:ln>
        </p:spPr>
      </p:pic>
      <p:pic>
        <p:nvPicPr>
          <p:cNvPr id="82" name="Shape 82"/>
          <p:cNvPicPr preferRelativeResize="0"/>
          <p:nvPr/>
        </p:nvPicPr>
        <p:blipFill>
          <a:blip r:embed="rId4">
            <a:alphaModFix/>
          </a:blip>
          <a:stretch>
            <a:fillRect/>
          </a:stretch>
        </p:blipFill>
        <p:spPr>
          <a:xfrm>
            <a:off x="4623850" y="1845275"/>
            <a:ext cx="4428500" cy="31670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pic>
        <p:nvPicPr>
          <p:cNvPr id="87" name="Shape 87"/>
          <p:cNvPicPr preferRelativeResize="0"/>
          <p:nvPr/>
        </p:nvPicPr>
        <p:blipFill>
          <a:blip r:embed="rId3">
            <a:alphaModFix/>
          </a:blip>
          <a:stretch>
            <a:fillRect/>
          </a:stretch>
        </p:blipFill>
        <p:spPr>
          <a:xfrm>
            <a:off x="746950" y="1489825"/>
            <a:ext cx="7323576" cy="3500451"/>
          </a:xfrm>
          <a:prstGeom prst="rect">
            <a:avLst/>
          </a:prstGeom>
          <a:noFill/>
          <a:ln>
            <a:noFill/>
          </a:ln>
        </p:spPr>
      </p:pic>
      <p:sp>
        <p:nvSpPr>
          <p:cNvPr id="88" name="Shape 88"/>
          <p:cNvSpPr txBox="1"/>
          <p:nvPr/>
        </p:nvSpPr>
        <p:spPr>
          <a:xfrm>
            <a:off x="212100" y="127275"/>
            <a:ext cx="8749200" cy="943800"/>
          </a:xfrm>
          <a:prstGeom prst="rect">
            <a:avLst/>
          </a:prstGeom>
          <a:noFill/>
          <a:ln>
            <a:noFill/>
          </a:ln>
        </p:spPr>
        <p:txBody>
          <a:bodyPr anchorCtr="0" anchor="t" bIns="91425" lIns="91425" rIns="91425" wrap="square" tIns="91425">
            <a:noAutofit/>
          </a:bodyPr>
          <a:lstStyle/>
          <a:p>
            <a:pPr indent="0" lvl="0" marL="0">
              <a:spcBef>
                <a:spcPts val="0"/>
              </a:spcBef>
              <a:buNone/>
            </a:pPr>
            <a:r>
              <a:rPr lang="en" sz="1700">
                <a:solidFill>
                  <a:srgbClr val="FFFFFF"/>
                </a:solidFill>
                <a:latin typeface="Roboto"/>
                <a:ea typeface="Roboto"/>
                <a:cs typeface="Roboto"/>
                <a:sym typeface="Roboto"/>
              </a:rPr>
              <a:t>The average daily calories consumed decreases from about 1050 to 950 during the first 30 weeks after signing up, but then returns to its baseline level by week 43. The total number of daily calories is underestimated because most users do not record every meal.</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nvSpPr>
        <p:spPr>
          <a:xfrm>
            <a:off x="197400" y="95425"/>
            <a:ext cx="8749200" cy="9438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solidFill>
                  <a:srgbClr val="FFFFFF"/>
                </a:solidFill>
                <a:latin typeface="Roboto"/>
                <a:ea typeface="Roboto"/>
                <a:cs typeface="Roboto"/>
                <a:sym typeface="Roboto"/>
              </a:rPr>
              <a:t>The average number of calories consumed per meal (defined as unique “consumed at” timestamps on the user food log) does not change very much over time, with only a slight increase noted,  r = .031.</a:t>
            </a:r>
          </a:p>
        </p:txBody>
      </p:sp>
      <p:pic>
        <p:nvPicPr>
          <p:cNvPr id="94" name="Shape 94"/>
          <p:cNvPicPr preferRelativeResize="0"/>
          <p:nvPr/>
        </p:nvPicPr>
        <p:blipFill>
          <a:blip r:embed="rId3">
            <a:alphaModFix/>
          </a:blip>
          <a:stretch>
            <a:fillRect/>
          </a:stretch>
        </p:blipFill>
        <p:spPr>
          <a:xfrm>
            <a:off x="907925" y="1378675"/>
            <a:ext cx="7328174" cy="3669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nvSpPr>
        <p:spPr>
          <a:xfrm>
            <a:off x="176700" y="0"/>
            <a:ext cx="8790600" cy="12408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700">
                <a:solidFill>
                  <a:srgbClr val="FFFFFF"/>
                </a:solidFill>
                <a:latin typeface="Roboto"/>
                <a:ea typeface="Roboto"/>
                <a:cs typeface="Roboto"/>
                <a:sym typeface="Roboto"/>
              </a:rPr>
              <a:t>On average, users’ calorie consumption exceeds their stated calorie goals on 16-20% of days, or slightly more than 1 day per week. However, the actual number is probably higher, as users do not track all calories consumed in the app. The percent of days that users’ calorie consumption exceeds their goals does not change much over time, r = -.014.</a:t>
            </a:r>
          </a:p>
        </p:txBody>
      </p:sp>
      <p:pic>
        <p:nvPicPr>
          <p:cNvPr id="100" name="Shape 100"/>
          <p:cNvPicPr preferRelativeResize="0"/>
          <p:nvPr/>
        </p:nvPicPr>
        <p:blipFill>
          <a:blip r:embed="rId3">
            <a:alphaModFix/>
          </a:blip>
          <a:stretch>
            <a:fillRect/>
          </a:stretch>
        </p:blipFill>
        <p:spPr>
          <a:xfrm>
            <a:off x="1395750" y="1389275"/>
            <a:ext cx="6352500" cy="3711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nvSpPr>
        <p:spPr>
          <a:xfrm>
            <a:off x="197400" y="159075"/>
            <a:ext cx="8749200" cy="9438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solidFill>
                  <a:srgbClr val="FFFFFF"/>
                </a:solidFill>
                <a:latin typeface="Roboto"/>
                <a:ea typeface="Roboto"/>
                <a:cs typeface="Roboto"/>
                <a:sym typeface="Roboto"/>
              </a:rPr>
              <a:t>The average number of weekly Track entries (defined as unique “created at” timestamps on any user log) decreases steadily over time, from about 5 entries per week after signup to just over 4 entries per week one year after signing up, r = -.034.</a:t>
            </a:r>
          </a:p>
        </p:txBody>
      </p:sp>
      <p:pic>
        <p:nvPicPr>
          <p:cNvPr id="106" name="Shape 106"/>
          <p:cNvPicPr preferRelativeResize="0"/>
          <p:nvPr/>
        </p:nvPicPr>
        <p:blipFill>
          <a:blip r:embed="rId3">
            <a:alphaModFix/>
          </a:blip>
          <a:stretch>
            <a:fillRect/>
          </a:stretch>
        </p:blipFill>
        <p:spPr>
          <a:xfrm>
            <a:off x="975675" y="1389275"/>
            <a:ext cx="7232724" cy="3754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idx="1" type="body"/>
          </p:nvPr>
        </p:nvSpPr>
        <p:spPr>
          <a:xfrm>
            <a:off x="462175" y="1194974"/>
            <a:ext cx="8368200" cy="3078900"/>
          </a:xfrm>
          <a:prstGeom prst="rect">
            <a:avLst/>
          </a:prstGeom>
        </p:spPr>
        <p:txBody>
          <a:bodyPr anchorCtr="0" anchor="t" bIns="91425" lIns="91425" rIns="91425" wrap="square" tIns="91425">
            <a:noAutofit/>
          </a:bodyPr>
          <a:lstStyle/>
          <a:p>
            <a:pPr indent="0" lvl="0" marL="0" rtl="0" algn="ctr">
              <a:spcBef>
                <a:spcPts val="0"/>
              </a:spcBef>
              <a:buNone/>
            </a:pPr>
            <a:r>
              <a:t/>
            </a:r>
            <a:endParaRPr sz="2400"/>
          </a:p>
          <a:p>
            <a:pPr indent="0" lvl="0" marL="0" rtl="0" algn="ctr">
              <a:spcBef>
                <a:spcPts val="0"/>
              </a:spcBef>
              <a:buNone/>
            </a:pPr>
            <a:r>
              <a:rPr lang="en" sz="3600"/>
              <a:t>Part II: </a:t>
            </a:r>
          </a:p>
          <a:p>
            <a:pPr indent="0" lvl="0" marL="0" rtl="0" algn="ctr">
              <a:spcBef>
                <a:spcPts val="0"/>
              </a:spcBef>
              <a:buNone/>
            </a:pPr>
            <a:r>
              <a:rPr lang="en" sz="3200"/>
              <a:t>Comparing User Gender &amp; Age</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