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71" r:id="rId11"/>
    <p:sldId id="269" r:id="rId12"/>
    <p:sldId id="270" r:id="rId13"/>
    <p:sldId id="272" r:id="rId14"/>
    <p:sldId id="274" r:id="rId15"/>
    <p:sldId id="275" r:id="rId16"/>
    <p:sldId id="276" r:id="rId17"/>
    <p:sldId id="277" r:id="rId18"/>
    <p:sldId id="279" r:id="rId19"/>
    <p:sldId id="263" r:id="rId20"/>
    <p:sldId id="280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8B4BC6-D96C-E31F-83A9-B3CAD6F1D566}" v="1196" dt="2025-05-29T01:56:07.530"/>
    <p1510:client id="{C4D58CBE-5AE8-370B-E4E6-B72795CE0113}" v="912" dt="2025-05-28T13:52:18.560"/>
    <p1510:client id="{F73D7DB1-AE00-EFA0-8541-65C4CBE7477A}" v="353" dt="2025-05-27T13:34:03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9FDA5F-7777-4C2C-98DE-338DE607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N2-3:Ordenação de dados - </a:t>
            </a:r>
            <a:r>
              <a:rPr lang="pt-BR" b="1" i="0" dirty="0" err="1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3A2C7B0-9C10-46CE-AA90-73854F5FA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 : Eric Inácio de Toledo </a:t>
            </a:r>
          </a:p>
          <a:p>
            <a:pPr marL="0" indent="0">
              <a:buNone/>
            </a:pPr>
            <a:r>
              <a:rPr lang="pt-BR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Disciplina : Programação Estruturada e Modular</a:t>
            </a:r>
            <a:endParaRPr lang="pt-BR" b="0" i="0" dirty="0">
              <a:solidFill>
                <a:srgbClr val="2424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Instruções necessárias para o trabalho:</a:t>
            </a:r>
            <a:endParaRPr lang="pt-BR" dirty="0">
              <a:solidFill>
                <a:srgbClr val="2424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estado de memória sincronizado com o programa  representado pelo diagrama de blocos</a:t>
            </a:r>
          </a:p>
          <a:p>
            <a:r>
              <a:rPr lang="pt-BR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Demonstrar os ciclos de execução</a:t>
            </a:r>
          </a:p>
          <a:p>
            <a:r>
              <a:rPr lang="pt-BR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Demonstrar a recursividade</a:t>
            </a:r>
          </a:p>
          <a:p>
            <a:r>
              <a:rPr lang="pt-BR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demonstração animada (Teste de mesa) 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458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25818C0-1B32-D73B-EBA0-5C40B0633B31}"/>
              </a:ext>
            </a:extLst>
          </p:cNvPr>
          <p:cNvSpPr txBox="1"/>
          <p:nvPr/>
        </p:nvSpPr>
        <p:spPr>
          <a:xfrm>
            <a:off x="0" y="370702"/>
            <a:ext cx="121920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400" b="1" dirty="0">
                <a:latin typeface="Arial"/>
                <a:ea typeface="+mn-lt"/>
                <a:cs typeface="+mn-lt"/>
              </a:rPr>
              <a:t>Chamada Recursiva </a:t>
            </a:r>
            <a:r>
              <a:rPr lang="pt-BR" sz="4400" b="1" dirty="0" err="1">
                <a:latin typeface="Arial"/>
                <a:ea typeface="+mn-lt"/>
                <a:cs typeface="+mn-lt"/>
              </a:rPr>
              <a:t>Quicksort</a:t>
            </a:r>
            <a:r>
              <a:rPr lang="pt-BR" sz="4400" b="1" dirty="0">
                <a:latin typeface="Arial"/>
                <a:ea typeface="+mn-lt"/>
                <a:cs typeface="+mn-lt"/>
              </a:rPr>
              <a:t> (Esquerda)</a:t>
            </a:r>
            <a:endParaRPr lang="pt-BR" sz="4400" b="1" dirty="0"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85D1F1-4962-7E07-48DB-4604073A89C1}"/>
              </a:ext>
            </a:extLst>
          </p:cNvPr>
          <p:cNvSpPr txBox="1"/>
          <p:nvPr/>
        </p:nvSpPr>
        <p:spPr>
          <a:xfrm>
            <a:off x="397863" y="1364821"/>
            <a:ext cx="9144000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(vetor, inicio,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indicePivo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- 1);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("\n... chamada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(inicio=2, fim=1)</a:t>
            </a:r>
          </a:p>
          <a:p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Condição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(inicio &lt; fim)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/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(vetor, 2, 1)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</a:p>
          <a:p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Condição (2 &lt; 1)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Falsa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retorna pois 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é falso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901A4C1-FD62-57EF-8089-BC23A90A90BB}"/>
              </a:ext>
            </a:extLst>
          </p:cNvPr>
          <p:cNvSpPr/>
          <p:nvPr/>
        </p:nvSpPr>
        <p:spPr>
          <a:xfrm>
            <a:off x="1131974" y="3805181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D68B944-FCA1-2CF6-B771-26875CF6DE88}"/>
              </a:ext>
            </a:extLst>
          </p:cNvPr>
          <p:cNvSpPr/>
          <p:nvPr/>
        </p:nvSpPr>
        <p:spPr>
          <a:xfrm>
            <a:off x="2387034" y="3805181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D26EB30-45D6-0EC4-7576-C7D614805086}"/>
              </a:ext>
            </a:extLst>
          </p:cNvPr>
          <p:cNvSpPr/>
          <p:nvPr/>
        </p:nvSpPr>
        <p:spPr>
          <a:xfrm>
            <a:off x="3642094" y="3805181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DAD848D-C39C-43D3-3ADD-122AAB56D395}"/>
              </a:ext>
            </a:extLst>
          </p:cNvPr>
          <p:cNvSpPr/>
          <p:nvPr/>
        </p:nvSpPr>
        <p:spPr>
          <a:xfrm>
            <a:off x="4894767" y="3796615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9E9EE82-EBFE-0C1F-1FD4-2D10B4C7303B}"/>
              </a:ext>
            </a:extLst>
          </p:cNvPr>
          <p:cNvSpPr/>
          <p:nvPr/>
        </p:nvSpPr>
        <p:spPr>
          <a:xfrm>
            <a:off x="6149827" y="3805181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07D24C-FCAB-978B-52A1-30A46C27A008}"/>
              </a:ext>
            </a:extLst>
          </p:cNvPr>
          <p:cNvSpPr txBox="1"/>
          <p:nvPr/>
        </p:nvSpPr>
        <p:spPr>
          <a:xfrm>
            <a:off x="529700" y="4922108"/>
            <a:ext cx="7640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329E1DFA-AB15-2746-B46F-7CD60A0D2F0C}"/>
              </a:ext>
            </a:extLst>
          </p:cNvPr>
          <p:cNvSpPr/>
          <p:nvPr/>
        </p:nvSpPr>
        <p:spPr>
          <a:xfrm>
            <a:off x="7402500" y="3805181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4" name="Seta: para Cima 13">
            <a:extLst>
              <a:ext uri="{FF2B5EF4-FFF2-40B4-BE49-F238E27FC236}">
                <a16:creationId xmlns:a16="http://schemas.microsoft.com/office/drawing/2014/main" id="{D56A7865-FA68-45A0-9CEB-A4FFB7482E51}"/>
              </a:ext>
            </a:extLst>
          </p:cNvPr>
          <p:cNvSpPr/>
          <p:nvPr/>
        </p:nvSpPr>
        <p:spPr>
          <a:xfrm>
            <a:off x="2704265" y="4503051"/>
            <a:ext cx="261403" cy="419057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C42AD314-9547-4CE9-842D-5AAEA3DD24D2}"/>
              </a:ext>
            </a:extLst>
          </p:cNvPr>
          <p:cNvSpPr/>
          <p:nvPr/>
        </p:nvSpPr>
        <p:spPr>
          <a:xfrm>
            <a:off x="3956652" y="4503051"/>
            <a:ext cx="266748" cy="4190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C1A9A6E-E831-2002-2037-535ED4653B3E}"/>
              </a:ext>
            </a:extLst>
          </p:cNvPr>
          <p:cNvSpPr txBox="1"/>
          <p:nvPr/>
        </p:nvSpPr>
        <p:spPr>
          <a:xfrm>
            <a:off x="1" y="48846"/>
            <a:ext cx="121920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400" b="1" dirty="0">
                <a:latin typeface="Arial"/>
                <a:ea typeface="+mn-lt"/>
                <a:cs typeface="+mn-lt"/>
              </a:rPr>
              <a:t>Chamada Recursiva </a:t>
            </a:r>
            <a:r>
              <a:rPr lang="pt-BR" sz="4400" b="1" dirty="0" err="1">
                <a:latin typeface="Arial"/>
                <a:ea typeface="+mn-lt"/>
                <a:cs typeface="+mn-lt"/>
              </a:rPr>
              <a:t>Quicksort</a:t>
            </a:r>
            <a:r>
              <a:rPr lang="pt-BR" sz="4400" b="1" dirty="0">
                <a:latin typeface="Arial"/>
                <a:ea typeface="+mn-lt"/>
                <a:cs typeface="+mn-lt"/>
              </a:rPr>
              <a:t> (Direita)</a:t>
            </a:r>
            <a:endParaRPr lang="pt-BR" sz="4400" dirty="0"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9612F2-ECA5-BA21-DC88-41CDE201457D}"/>
              </a:ext>
            </a:extLst>
          </p:cNvPr>
          <p:cNvSpPr txBox="1"/>
          <p:nvPr/>
        </p:nvSpPr>
        <p:spPr>
          <a:xfrm>
            <a:off x="2034481" y="1284506"/>
            <a:ext cx="8530561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(vetor,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indicePivo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+ 1, fim);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("\n...== chamada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(inicio=2, fim=5)</a:t>
            </a:r>
          </a:p>
          <a:p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Condição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(inicio &lt; fim)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/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(vetor, 3, 5)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</a:p>
          <a:p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Condição (3&lt;5) ?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VERDADEIRA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Vetor: [9, 10, 8]</a:t>
            </a:r>
          </a:p>
          <a:p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 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4B35C1-3D9A-727A-EEC2-3106D8BB94EB}"/>
              </a:ext>
            </a:extLst>
          </p:cNvPr>
          <p:cNvSpPr txBox="1"/>
          <p:nvPr/>
        </p:nvSpPr>
        <p:spPr>
          <a:xfrm>
            <a:off x="1282014" y="2761834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 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AB0EA2-433E-B600-1088-25F30BE1FEA1}"/>
              </a:ext>
            </a:extLst>
          </p:cNvPr>
          <p:cNvSpPr/>
          <p:nvPr/>
        </p:nvSpPr>
        <p:spPr>
          <a:xfrm>
            <a:off x="2395060" y="5326691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7B53BDE-E05D-4645-C9A4-35C24155FB92}"/>
              </a:ext>
            </a:extLst>
          </p:cNvPr>
          <p:cNvSpPr/>
          <p:nvPr/>
        </p:nvSpPr>
        <p:spPr>
          <a:xfrm>
            <a:off x="3571249" y="5326692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1828CF-AED3-8F6E-EAD9-DF73ACAB4BA7}"/>
              </a:ext>
            </a:extLst>
          </p:cNvPr>
          <p:cNvSpPr/>
          <p:nvPr/>
        </p:nvSpPr>
        <p:spPr>
          <a:xfrm>
            <a:off x="4847981" y="5326693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473C3EF-9B4D-7317-39CA-613A4C8267D0}"/>
              </a:ext>
            </a:extLst>
          </p:cNvPr>
          <p:cNvSpPr/>
          <p:nvPr/>
        </p:nvSpPr>
        <p:spPr>
          <a:xfrm>
            <a:off x="6009342" y="5326694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9EDB0AA-EDA6-D64F-5E83-2B6F461080F9}"/>
              </a:ext>
            </a:extLst>
          </p:cNvPr>
          <p:cNvSpPr/>
          <p:nvPr/>
        </p:nvSpPr>
        <p:spPr>
          <a:xfrm>
            <a:off x="7286074" y="5326694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1BA7A8D-818D-F094-D292-95663EC9C8BB}"/>
              </a:ext>
            </a:extLst>
          </p:cNvPr>
          <p:cNvSpPr/>
          <p:nvPr/>
        </p:nvSpPr>
        <p:spPr>
          <a:xfrm>
            <a:off x="8413040" y="5326695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4" name="Seta: para Cima 13">
            <a:extLst>
              <a:ext uri="{FF2B5EF4-FFF2-40B4-BE49-F238E27FC236}">
                <a16:creationId xmlns:a16="http://schemas.microsoft.com/office/drawing/2014/main" id="{DD98430E-DE97-483C-9927-EF7DF2794CC9}"/>
              </a:ext>
            </a:extLst>
          </p:cNvPr>
          <p:cNvSpPr/>
          <p:nvPr/>
        </p:nvSpPr>
        <p:spPr>
          <a:xfrm>
            <a:off x="6299762" y="6067486"/>
            <a:ext cx="266748" cy="4190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678B6A29-6966-47A4-B94B-681F6E581384}"/>
              </a:ext>
            </a:extLst>
          </p:cNvPr>
          <p:cNvSpPr/>
          <p:nvPr/>
        </p:nvSpPr>
        <p:spPr>
          <a:xfrm>
            <a:off x="8778911" y="6067485"/>
            <a:ext cx="261403" cy="419057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16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D089290-B19B-9AEA-05A3-A8AE4D9EFC26}"/>
              </a:ext>
            </a:extLst>
          </p:cNvPr>
          <p:cNvSpPr txBox="1"/>
          <p:nvPr/>
        </p:nvSpPr>
        <p:spPr>
          <a:xfrm>
            <a:off x="0" y="12206"/>
            <a:ext cx="1219634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Terceira Chamada do </a:t>
            </a:r>
            <a:r>
              <a:rPr lang="pt-B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000" b="1" dirty="0"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C8A9D5B-F5A3-6FD9-BA90-877CA01C3729}"/>
              </a:ext>
            </a:extLst>
          </p:cNvPr>
          <p:cNvSpPr txBox="1"/>
          <p:nvPr/>
        </p:nvSpPr>
        <p:spPr>
          <a:xfrm>
            <a:off x="0" y="897611"/>
            <a:ext cx="10680225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 err="1">
                <a:latin typeface="Arial"/>
                <a:cs typeface="Arial"/>
              </a:rPr>
              <a:t>int</a:t>
            </a:r>
            <a:r>
              <a:rPr lang="pt-BR" sz="2800" dirty="0">
                <a:latin typeface="Arial"/>
                <a:cs typeface="Arial"/>
              </a:rPr>
              <a:t> </a:t>
            </a:r>
            <a:r>
              <a:rPr lang="pt-BR" sz="2800" dirty="0" err="1">
                <a:latin typeface="Arial"/>
                <a:cs typeface="Arial"/>
              </a:rPr>
              <a:t>indicePivo</a:t>
            </a:r>
            <a:r>
              <a:rPr lang="pt-BR" sz="2800" dirty="0">
                <a:latin typeface="Arial"/>
                <a:cs typeface="Arial"/>
              </a:rPr>
              <a:t> = particionar(vetor, inicio, fim);</a:t>
            </a:r>
            <a:r>
              <a:rPr lang="pt-BR" sz="2800" dirty="0">
                <a:latin typeface="Arial"/>
                <a:ea typeface="+mn-lt"/>
                <a:cs typeface="+mn-lt"/>
              </a:rPr>
              <a:t> </a:t>
            </a:r>
            <a:endParaRPr lang="pt-BR" sz="2800" dirty="0">
              <a:latin typeface="Arial"/>
              <a:cs typeface="Arial"/>
            </a:endParaRPr>
          </a:p>
          <a:p>
            <a:endParaRPr lang="pt-BR" sz="2800" dirty="0">
              <a:latin typeface="Arial"/>
              <a:cs typeface="Arial"/>
            </a:endParaRPr>
          </a:p>
          <a:p>
            <a:r>
              <a:rPr lang="pt-BR" sz="2800" dirty="0" err="1">
                <a:latin typeface="Arial"/>
                <a:cs typeface="Arial"/>
              </a:rPr>
              <a:t>printf</a:t>
            </a:r>
            <a:r>
              <a:rPr lang="pt-BR" sz="2800" dirty="0">
                <a:latin typeface="Arial"/>
                <a:cs typeface="Arial"/>
              </a:rPr>
              <a:t>("\n...chamou particionar (inicio=3, fim=5) / Vetor: [9, 10, 8]");</a:t>
            </a:r>
            <a:r>
              <a:rPr lang="pt-BR" sz="2800" dirty="0">
                <a:latin typeface="Arial"/>
                <a:ea typeface="+mn-lt"/>
                <a:cs typeface="+mn-lt"/>
              </a:rPr>
              <a:t> </a:t>
            </a:r>
            <a:endParaRPr lang="pt-BR" sz="2800" dirty="0">
              <a:latin typeface="Arial"/>
              <a:cs typeface="Arial"/>
            </a:endParaRPr>
          </a:p>
          <a:p>
            <a:endParaRPr lang="pt-BR" sz="2800" dirty="0">
              <a:latin typeface="Arial"/>
              <a:cs typeface="Arial"/>
            </a:endParaRPr>
          </a:p>
          <a:p>
            <a:r>
              <a:rPr lang="pt-BR" sz="2800" dirty="0">
                <a:latin typeface="Arial"/>
                <a:cs typeface="Arial"/>
              </a:rPr>
              <a:t>vetor[5];</a:t>
            </a:r>
            <a:r>
              <a:rPr lang="pt-BR" sz="2800" dirty="0">
                <a:latin typeface="Arial"/>
                <a:ea typeface="+mn-lt"/>
                <a:cs typeface="+mn-lt"/>
              </a:rPr>
              <a:t> (</a:t>
            </a:r>
            <a:r>
              <a:rPr lang="pt-BR" sz="2800" dirty="0" err="1">
                <a:latin typeface="Arial"/>
                <a:ea typeface="+mn-lt"/>
                <a:cs typeface="+mn-lt"/>
              </a:rPr>
              <a:t>pivo</a:t>
            </a:r>
            <a:r>
              <a:rPr lang="pt-BR" sz="2800" dirty="0">
                <a:latin typeface="Arial"/>
                <a:ea typeface="+mn-lt"/>
                <a:cs typeface="+mn-lt"/>
              </a:rPr>
              <a:t> = 8) </a:t>
            </a:r>
            <a:endParaRPr lang="pt-BR" sz="2800" dirty="0">
              <a:latin typeface="Arial"/>
              <a:cs typeface="Arial"/>
            </a:endParaRPr>
          </a:p>
          <a:p>
            <a:endParaRPr lang="pt-BR" sz="2800" dirty="0">
              <a:latin typeface="Arial"/>
              <a:cs typeface="Arial"/>
            </a:endParaRPr>
          </a:p>
          <a:p>
            <a:r>
              <a:rPr lang="pt-BR" sz="2800" dirty="0" err="1">
                <a:latin typeface="Arial"/>
                <a:cs typeface="Arial"/>
              </a:rPr>
              <a:t>int</a:t>
            </a:r>
            <a:r>
              <a:rPr lang="pt-BR" sz="2800" dirty="0">
                <a:latin typeface="Arial"/>
                <a:cs typeface="Arial"/>
              </a:rPr>
              <a:t> i = inicio - 1;</a:t>
            </a:r>
            <a:r>
              <a:rPr lang="pt-BR" sz="2800" dirty="0">
                <a:latin typeface="Arial"/>
                <a:ea typeface="+mn-lt"/>
                <a:cs typeface="+mn-lt"/>
              </a:rPr>
              <a:t> (i = 2) </a:t>
            </a:r>
            <a:endParaRPr lang="pt-BR" sz="2800" dirty="0">
              <a:latin typeface="Arial"/>
              <a:cs typeface="Arial"/>
            </a:endParaRPr>
          </a:p>
          <a:p>
            <a:pPr algn="l"/>
            <a:endParaRPr lang="pt-BR" dirty="0">
              <a:latin typeface="Arial"/>
            </a:endParaRP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ADD1DE-83E5-CE70-FD64-315AAD7EC856}"/>
              </a:ext>
            </a:extLst>
          </p:cNvPr>
          <p:cNvSpPr txBox="1"/>
          <p:nvPr/>
        </p:nvSpPr>
        <p:spPr>
          <a:xfrm>
            <a:off x="0" y="3368029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 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36A376F-1586-BBEA-3BE9-29721E1AC01B}"/>
              </a:ext>
            </a:extLst>
          </p:cNvPr>
          <p:cNvSpPr/>
          <p:nvPr/>
        </p:nvSpPr>
        <p:spPr>
          <a:xfrm>
            <a:off x="917950" y="4704050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3DA6426-FF0E-E924-98F4-BF056AA7213B}"/>
              </a:ext>
            </a:extLst>
          </p:cNvPr>
          <p:cNvSpPr/>
          <p:nvPr/>
        </p:nvSpPr>
        <p:spPr>
          <a:xfrm>
            <a:off x="2075800" y="4704051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C2C73B0-91FF-878C-339B-76F52FD42DFA}"/>
              </a:ext>
            </a:extLst>
          </p:cNvPr>
          <p:cNvSpPr/>
          <p:nvPr/>
        </p:nvSpPr>
        <p:spPr>
          <a:xfrm>
            <a:off x="3373402" y="4704051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38392F9-5968-8E9B-98E1-3F9FCC794445}"/>
              </a:ext>
            </a:extLst>
          </p:cNvPr>
          <p:cNvSpPr/>
          <p:nvPr/>
        </p:nvSpPr>
        <p:spPr>
          <a:xfrm>
            <a:off x="4671004" y="4704052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BA953C9-E76C-43D3-4CDB-67F752AD2B53}"/>
              </a:ext>
            </a:extLst>
          </p:cNvPr>
          <p:cNvSpPr/>
          <p:nvPr/>
        </p:nvSpPr>
        <p:spPr>
          <a:xfrm>
            <a:off x="5968606" y="4710819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950C1F9-CED3-6A52-71AA-F063BE0D04DA}"/>
              </a:ext>
            </a:extLst>
          </p:cNvPr>
          <p:cNvSpPr/>
          <p:nvPr/>
        </p:nvSpPr>
        <p:spPr>
          <a:xfrm>
            <a:off x="7266208" y="4704050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A08A180-7790-5D13-4504-D458AA6602FD}"/>
              </a:ext>
            </a:extLst>
          </p:cNvPr>
          <p:cNvSpPr txBox="1"/>
          <p:nvPr/>
        </p:nvSpPr>
        <p:spPr>
          <a:xfrm>
            <a:off x="7294686" y="4180830"/>
            <a:ext cx="8792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Pivô</a:t>
            </a:r>
          </a:p>
        </p:txBody>
      </p:sp>
      <p:sp>
        <p:nvSpPr>
          <p:cNvPr id="14" name="Seta: para Cima 13">
            <a:extLst>
              <a:ext uri="{FF2B5EF4-FFF2-40B4-BE49-F238E27FC236}">
                <a16:creationId xmlns:a16="http://schemas.microsoft.com/office/drawing/2014/main" id="{945B8807-7F74-49A3-8ED3-F0E89D7F7FFB}"/>
              </a:ext>
            </a:extLst>
          </p:cNvPr>
          <p:cNvSpPr/>
          <p:nvPr/>
        </p:nvSpPr>
        <p:spPr>
          <a:xfrm>
            <a:off x="7583438" y="5462537"/>
            <a:ext cx="261403" cy="419057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FFE02E8B-4F12-4901-B897-ABA70C5B90C0}"/>
              </a:ext>
            </a:extLst>
          </p:cNvPr>
          <p:cNvSpPr/>
          <p:nvPr/>
        </p:nvSpPr>
        <p:spPr>
          <a:xfrm>
            <a:off x="4985562" y="5476085"/>
            <a:ext cx="266748" cy="4190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976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450A2ED-49B1-91BF-149A-3760969406C1}"/>
              </a:ext>
            </a:extLst>
          </p:cNvPr>
          <p:cNvSpPr txBox="1"/>
          <p:nvPr/>
        </p:nvSpPr>
        <p:spPr>
          <a:xfrm>
            <a:off x="867906" y="224318"/>
            <a:ext cx="1065847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Ciclos j (Loop for) – Terceira Chamada</a:t>
            </a:r>
            <a:endParaRPr lang="pt-BR" sz="4400" b="1" dirty="0"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256E-89BC-FFB7-AA2B-51DE6BB38056}"/>
              </a:ext>
            </a:extLst>
          </p:cNvPr>
          <p:cNvSpPr txBox="1"/>
          <p:nvPr/>
        </p:nvSpPr>
        <p:spPr>
          <a:xfrm>
            <a:off x="103020" y="1891119"/>
            <a:ext cx="771769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>
              <a:latin typeface="Arial"/>
            </a:endParaRPr>
          </a:p>
          <a:p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Ciclo 1: j=3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("\n...valor (J):3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Pivo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8");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(vetor[j] &lt; </a:t>
            </a:r>
            <a:r>
              <a:rPr lang="pt-BR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pivo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)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Ciclo j=3 → 9 &lt; 8? → FALSO</a:t>
            </a:r>
          </a:p>
          <a:p>
            <a:endParaRPr lang="pt-BR" dirty="0">
              <a:latin typeface="Arial"/>
            </a:endParaRPr>
          </a:p>
          <a:p>
            <a:endParaRPr lang="pt-BR" dirty="0"/>
          </a:p>
          <a:p>
            <a:r>
              <a:rPr lang="pt-BR" dirty="0"/>
              <a:t>                            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E153CCB-8D4E-8923-559B-52A7AE5F5EF8}"/>
              </a:ext>
            </a:extLst>
          </p:cNvPr>
          <p:cNvSpPr txBox="1"/>
          <p:nvPr/>
        </p:nvSpPr>
        <p:spPr>
          <a:xfrm>
            <a:off x="7945869" y="2142362"/>
            <a:ext cx="477462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"/>
                <a:ea typeface="+mn-lt"/>
                <a:cs typeface="+mn-lt"/>
              </a:rPr>
              <a:t>Ciclo 2: j=4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("\n...valor (J):4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: 8");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if</a:t>
            </a:r>
            <a:r>
              <a:rPr lang="pt-BR" dirty="0">
                <a:latin typeface="Arial"/>
                <a:cs typeface="Arial"/>
              </a:rPr>
              <a:t> (vetor[j]</a:t>
            </a:r>
            <a:r>
              <a:rPr lang="pt-BR" dirty="0">
                <a:latin typeface="Arial"/>
                <a:ea typeface="+mn-lt"/>
                <a:cs typeface="Arial"/>
              </a:rPr>
              <a:t> </a:t>
            </a:r>
            <a:r>
              <a:rPr lang="pt-BR" dirty="0">
                <a:latin typeface="Arial"/>
                <a:cs typeface="Arial"/>
              </a:rPr>
              <a:t>&lt;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ea typeface="+mn-lt"/>
                <a:cs typeface="Arial"/>
              </a:rPr>
              <a:t>)</a:t>
            </a:r>
          </a:p>
          <a:p>
            <a:r>
              <a:rPr lang="pt-BR" dirty="0"/>
              <a:t>Ciclo j=4 → 10 &lt; 8? → FALSO</a:t>
            </a:r>
          </a:p>
          <a:p>
            <a:endParaRPr lang="pt-BR" dirty="0">
              <a:cs typeface="Arial"/>
            </a:endParaRPr>
          </a:p>
          <a:p>
            <a:pPr algn="l"/>
            <a:endParaRPr lang="pt-BR" dirty="0">
              <a:latin typeface="Arial"/>
              <a:cs typeface="Arial"/>
            </a:endParaRPr>
          </a:p>
          <a:p>
            <a:r>
              <a:rPr lang="pt-BR" dirty="0"/>
              <a:t>                      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62B5CFA-16DE-6D1C-4098-9E11BD623D07}"/>
              </a:ext>
            </a:extLst>
          </p:cNvPr>
          <p:cNvSpPr txBox="1"/>
          <p:nvPr/>
        </p:nvSpPr>
        <p:spPr>
          <a:xfrm>
            <a:off x="705209" y="6026003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 </a:t>
            </a:r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FAA4B6B-E0CB-0ADA-665F-9DC853FC127D}"/>
              </a:ext>
            </a:extLst>
          </p:cNvPr>
          <p:cNvSpPr/>
          <p:nvPr/>
        </p:nvSpPr>
        <p:spPr>
          <a:xfrm>
            <a:off x="1709415" y="5217263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4D0E702F-DDE8-916D-250C-D516EDE5B110}"/>
              </a:ext>
            </a:extLst>
          </p:cNvPr>
          <p:cNvSpPr/>
          <p:nvPr/>
        </p:nvSpPr>
        <p:spPr>
          <a:xfrm>
            <a:off x="3066002" y="5216335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F116BB6-8413-8CD4-3915-C5452511FFC9}"/>
              </a:ext>
            </a:extLst>
          </p:cNvPr>
          <p:cNvSpPr/>
          <p:nvPr/>
        </p:nvSpPr>
        <p:spPr>
          <a:xfrm>
            <a:off x="4422589" y="5216335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AECCB273-C426-4E68-5B2D-DB72067D843C}"/>
              </a:ext>
            </a:extLst>
          </p:cNvPr>
          <p:cNvSpPr/>
          <p:nvPr/>
        </p:nvSpPr>
        <p:spPr>
          <a:xfrm>
            <a:off x="8432423" y="5228337"/>
            <a:ext cx="895864" cy="6281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0AD3F41-10CA-C241-47E8-DFC53F557462}"/>
              </a:ext>
            </a:extLst>
          </p:cNvPr>
          <p:cNvSpPr/>
          <p:nvPr/>
        </p:nvSpPr>
        <p:spPr>
          <a:xfrm>
            <a:off x="7075836" y="5228337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3637D9B-AF22-EB0D-E0E7-018BAC7A5FED}"/>
              </a:ext>
            </a:extLst>
          </p:cNvPr>
          <p:cNvSpPr/>
          <p:nvPr/>
        </p:nvSpPr>
        <p:spPr>
          <a:xfrm>
            <a:off x="5779176" y="5216334"/>
            <a:ext cx="835937" cy="6281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7B84BC3-F802-4F39-9772-C6C95C654211}"/>
              </a:ext>
            </a:extLst>
          </p:cNvPr>
          <p:cNvSpPr txBox="1"/>
          <p:nvPr/>
        </p:nvSpPr>
        <p:spPr>
          <a:xfrm>
            <a:off x="3234669" y="1222679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rial"/>
                <a:ea typeface="+mn-lt"/>
                <a:cs typeface="+mn-lt"/>
              </a:rPr>
              <a:t>Loop </a:t>
            </a:r>
            <a:r>
              <a:rPr lang="pt-BR" sz="2800" dirty="0">
                <a:latin typeface="Arial"/>
                <a:cs typeface="Arial"/>
              </a:rPr>
              <a:t>for (</a:t>
            </a:r>
            <a:r>
              <a:rPr lang="pt-BR" sz="2800" dirty="0" err="1">
                <a:latin typeface="Arial"/>
                <a:cs typeface="Arial"/>
              </a:rPr>
              <a:t>int</a:t>
            </a:r>
            <a:r>
              <a:rPr lang="pt-BR" sz="2800" dirty="0">
                <a:latin typeface="Arial"/>
                <a:cs typeface="Arial"/>
              </a:rPr>
              <a:t> </a:t>
            </a:r>
            <a:r>
              <a:rPr lang="pt-BR" sz="2800" dirty="0">
                <a:latin typeface="Arial"/>
                <a:ea typeface="+mn-lt"/>
                <a:cs typeface="+mn-lt"/>
              </a:rPr>
              <a:t>j</a:t>
            </a:r>
            <a:r>
              <a:rPr lang="pt-BR" sz="2800" dirty="0">
                <a:latin typeface="Arial"/>
                <a:cs typeface="Arial"/>
              </a:rPr>
              <a:t> </a:t>
            </a:r>
            <a:r>
              <a:rPr lang="pt-BR" sz="2800" dirty="0">
                <a:latin typeface="Arial"/>
                <a:ea typeface="+mn-lt"/>
                <a:cs typeface="+mn-lt"/>
              </a:rPr>
              <a:t>=</a:t>
            </a:r>
            <a:r>
              <a:rPr lang="pt-BR" sz="2800" dirty="0">
                <a:latin typeface="Arial"/>
                <a:cs typeface="Arial"/>
              </a:rPr>
              <a:t> inicio; j &lt; fim; j</a:t>
            </a:r>
            <a:r>
              <a:rPr lang="pt-BR" sz="2800" dirty="0">
                <a:latin typeface="Arial"/>
                <a:ea typeface="+mn-lt"/>
                <a:cs typeface="+mn-lt"/>
              </a:rPr>
              <a:t>++)</a:t>
            </a:r>
            <a:endParaRPr lang="pt-BR" sz="2800" dirty="0">
              <a:latin typeface="Arial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9F2DA47-A90C-49A5-A8D2-31EA9CABAAA5}"/>
              </a:ext>
            </a:extLst>
          </p:cNvPr>
          <p:cNvSpPr txBox="1"/>
          <p:nvPr/>
        </p:nvSpPr>
        <p:spPr>
          <a:xfrm>
            <a:off x="4099722" y="4343218"/>
            <a:ext cx="6357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trocar(vetor[i + 1], vetor[fim]) </a:t>
            </a:r>
          </a:p>
          <a:p>
            <a:r>
              <a:rPr lang="pt-BR" dirty="0"/>
              <a:t>→ troca(9, 8)</a:t>
            </a:r>
          </a:p>
        </p:txBody>
      </p:sp>
    </p:spTree>
    <p:extLst>
      <p:ext uri="{BB962C8B-B14F-4D97-AF65-F5344CB8AC3E}">
        <p14:creationId xmlns:p14="http://schemas.microsoft.com/office/powerpoint/2010/main" val="2708613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4EF0CFB-E43A-991C-B4DA-6FED0C3F3843}"/>
              </a:ext>
            </a:extLst>
          </p:cNvPr>
          <p:cNvSpPr txBox="1"/>
          <p:nvPr/>
        </p:nvSpPr>
        <p:spPr>
          <a:xfrm>
            <a:off x="0" y="370702"/>
            <a:ext cx="121920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400" b="1" dirty="0">
                <a:latin typeface="Arial"/>
                <a:ea typeface="+mn-lt"/>
                <a:cs typeface="+mn-lt"/>
              </a:rPr>
              <a:t>Chamada Recursiva </a:t>
            </a:r>
            <a:r>
              <a:rPr lang="pt-BR" sz="4400" b="1" dirty="0" err="1">
                <a:latin typeface="Arial"/>
                <a:ea typeface="+mn-lt"/>
                <a:cs typeface="+mn-lt"/>
              </a:rPr>
              <a:t>Quicksort</a:t>
            </a:r>
            <a:r>
              <a:rPr lang="pt-BR" sz="4400" b="1" dirty="0">
                <a:latin typeface="Arial"/>
                <a:ea typeface="+mn-lt"/>
                <a:cs typeface="+mn-lt"/>
              </a:rPr>
              <a:t> (Esquerda)</a:t>
            </a:r>
            <a:endParaRPr lang="pt-BR" sz="4400" b="1" dirty="0"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3B4580-3AB4-CDF2-BD15-DF4F39B9127E}"/>
              </a:ext>
            </a:extLst>
          </p:cNvPr>
          <p:cNvSpPr txBox="1"/>
          <p:nvPr/>
        </p:nvSpPr>
        <p:spPr>
          <a:xfrm>
            <a:off x="831609" y="1265863"/>
            <a:ext cx="967709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índicePivo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retornado: 3</a:t>
            </a: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(vetor, inicio,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indicePivo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- 1);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(vetor, 3, 2)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("\n...== chamada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(inicio=3, fim=2)</a:t>
            </a:r>
          </a:p>
          <a:p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Condição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(inicio &lt; fim) /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(vetor, 3, 2)</a:t>
            </a:r>
          </a:p>
          <a:p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Condição (3 &lt; 2 )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 Falsa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retorna pois 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é falso.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A54B3D-189C-55B6-8E6E-535CDB5137D4}"/>
              </a:ext>
            </a:extLst>
          </p:cNvPr>
          <p:cNvSpPr txBox="1"/>
          <p:nvPr/>
        </p:nvSpPr>
        <p:spPr>
          <a:xfrm>
            <a:off x="298511" y="3052319"/>
            <a:ext cx="96770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 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1DBB604-DA88-888A-A79C-C563AA3EF378}"/>
              </a:ext>
            </a:extLst>
          </p:cNvPr>
          <p:cNvSpPr/>
          <p:nvPr/>
        </p:nvSpPr>
        <p:spPr>
          <a:xfrm>
            <a:off x="1076068" y="4826233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61D3B0-34FF-84FD-C16D-EC799BEFC528}"/>
              </a:ext>
            </a:extLst>
          </p:cNvPr>
          <p:cNvSpPr/>
          <p:nvPr/>
        </p:nvSpPr>
        <p:spPr>
          <a:xfrm>
            <a:off x="2419428" y="4826232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D8CC43-419B-7E40-9C4E-2E5C32388DC2}"/>
              </a:ext>
            </a:extLst>
          </p:cNvPr>
          <p:cNvSpPr/>
          <p:nvPr/>
        </p:nvSpPr>
        <p:spPr>
          <a:xfrm>
            <a:off x="3626809" y="4826232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767C20C-2EC5-1303-4AFF-844C7BDE2D40}"/>
              </a:ext>
            </a:extLst>
          </p:cNvPr>
          <p:cNvSpPr/>
          <p:nvPr/>
        </p:nvSpPr>
        <p:spPr>
          <a:xfrm>
            <a:off x="4895330" y="4826232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BBACABE-3534-CD05-567E-7433044DAE85}"/>
              </a:ext>
            </a:extLst>
          </p:cNvPr>
          <p:cNvSpPr/>
          <p:nvPr/>
        </p:nvSpPr>
        <p:spPr>
          <a:xfrm>
            <a:off x="6208120" y="4826232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E4F6B60-FEA1-37E1-687A-41B99AE0FA59}"/>
              </a:ext>
            </a:extLst>
          </p:cNvPr>
          <p:cNvSpPr/>
          <p:nvPr/>
        </p:nvSpPr>
        <p:spPr>
          <a:xfrm>
            <a:off x="7520910" y="4826232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8" name="Seta: para Cima 17">
            <a:extLst>
              <a:ext uri="{FF2B5EF4-FFF2-40B4-BE49-F238E27FC236}">
                <a16:creationId xmlns:a16="http://schemas.microsoft.com/office/drawing/2014/main" id="{CB207D43-0202-407F-8E67-35D76A090F41}"/>
              </a:ext>
            </a:extLst>
          </p:cNvPr>
          <p:cNvSpPr/>
          <p:nvPr/>
        </p:nvSpPr>
        <p:spPr>
          <a:xfrm>
            <a:off x="3944039" y="5542412"/>
            <a:ext cx="261403" cy="419057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Seta: para Cima 19">
            <a:extLst>
              <a:ext uri="{FF2B5EF4-FFF2-40B4-BE49-F238E27FC236}">
                <a16:creationId xmlns:a16="http://schemas.microsoft.com/office/drawing/2014/main" id="{4E3B3FC1-9704-4D32-9399-CB119CB6FF74}"/>
              </a:ext>
            </a:extLst>
          </p:cNvPr>
          <p:cNvSpPr/>
          <p:nvPr/>
        </p:nvSpPr>
        <p:spPr>
          <a:xfrm>
            <a:off x="5209888" y="5542412"/>
            <a:ext cx="266748" cy="4190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01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6EDE687-8F37-4214-0068-7D62B690C2EE}"/>
              </a:ext>
            </a:extLst>
          </p:cNvPr>
          <p:cNvSpPr txBox="1"/>
          <p:nvPr/>
        </p:nvSpPr>
        <p:spPr>
          <a:xfrm>
            <a:off x="1" y="48846"/>
            <a:ext cx="121920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400" b="1" dirty="0">
                <a:latin typeface="Arial"/>
                <a:ea typeface="+mn-lt"/>
                <a:cs typeface="+mn-lt"/>
              </a:rPr>
              <a:t>Chamada Recursiva </a:t>
            </a:r>
            <a:r>
              <a:rPr lang="pt-BR" sz="4400" b="1" dirty="0" err="1">
                <a:latin typeface="Arial"/>
                <a:ea typeface="+mn-lt"/>
                <a:cs typeface="+mn-lt"/>
              </a:rPr>
              <a:t>Quicksort</a:t>
            </a:r>
            <a:r>
              <a:rPr lang="pt-BR" sz="4400" b="1" dirty="0">
                <a:latin typeface="Arial"/>
                <a:ea typeface="+mn-lt"/>
                <a:cs typeface="+mn-lt"/>
              </a:rPr>
              <a:t> (Direita)</a:t>
            </a:r>
            <a:endParaRPr lang="pt-BR" sz="4400" dirty="0"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D15F28-B60C-DBB5-8855-A5C7326C7228}"/>
              </a:ext>
            </a:extLst>
          </p:cNvPr>
          <p:cNvSpPr txBox="1"/>
          <p:nvPr/>
        </p:nvSpPr>
        <p:spPr>
          <a:xfrm>
            <a:off x="1930311" y="1177524"/>
            <a:ext cx="8331377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(vetor,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indicePivo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+ 1, fim);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 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("\n...== chamada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(inicio=4, fim=5)  </a:t>
            </a:r>
          </a:p>
          <a:p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Condição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(inicio &lt; fim)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/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(4, 5) </a:t>
            </a:r>
            <a:endParaRPr lang="pt-BR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Condição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VERDADEIRA (4&lt; 5).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Vetor: [10, 9]</a:t>
            </a:r>
          </a:p>
          <a:p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</a:endParaRPr>
          </a:p>
          <a:p>
            <a:pPr algn="l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C221D9-DA52-07EC-CD99-124C4A7746DA}"/>
              </a:ext>
            </a:extLst>
          </p:cNvPr>
          <p:cNvSpPr/>
          <p:nvPr/>
        </p:nvSpPr>
        <p:spPr>
          <a:xfrm>
            <a:off x="2343848" y="4229507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AE8C724-5DED-1F12-D454-2070EC89CEE9}"/>
              </a:ext>
            </a:extLst>
          </p:cNvPr>
          <p:cNvSpPr/>
          <p:nvPr/>
        </p:nvSpPr>
        <p:spPr>
          <a:xfrm>
            <a:off x="3556388" y="4229507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B0A6CCC-C009-6EF2-B033-04B6A139BE5C}"/>
              </a:ext>
            </a:extLst>
          </p:cNvPr>
          <p:cNvSpPr/>
          <p:nvPr/>
        </p:nvSpPr>
        <p:spPr>
          <a:xfrm>
            <a:off x="4768928" y="4229507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1FA84EB-C39F-CD90-8A73-485944E6506C}"/>
              </a:ext>
            </a:extLst>
          </p:cNvPr>
          <p:cNvSpPr/>
          <p:nvPr/>
        </p:nvSpPr>
        <p:spPr>
          <a:xfrm>
            <a:off x="5958032" y="4229507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DF7805A-05A0-37CF-9EFF-5BB218AF381C}"/>
              </a:ext>
            </a:extLst>
          </p:cNvPr>
          <p:cNvSpPr/>
          <p:nvPr/>
        </p:nvSpPr>
        <p:spPr>
          <a:xfrm>
            <a:off x="7147136" y="4229507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399FEF3-3E36-7665-A9E0-A245DC539E97}"/>
              </a:ext>
            </a:extLst>
          </p:cNvPr>
          <p:cNvSpPr/>
          <p:nvPr/>
        </p:nvSpPr>
        <p:spPr>
          <a:xfrm>
            <a:off x="8322700" y="4214941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123856-05CA-4C00-9BC0-1375A1D6FF0C}"/>
              </a:ext>
            </a:extLst>
          </p:cNvPr>
          <p:cNvSpPr txBox="1"/>
          <p:nvPr/>
        </p:nvSpPr>
        <p:spPr>
          <a:xfrm>
            <a:off x="2962533" y="5225419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8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5FB67C47-964F-44DD-8428-2C9932DA081A}"/>
              </a:ext>
            </a:extLst>
          </p:cNvPr>
          <p:cNvSpPr/>
          <p:nvPr/>
        </p:nvSpPr>
        <p:spPr>
          <a:xfrm>
            <a:off x="8639930" y="4941299"/>
            <a:ext cx="261403" cy="419057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Seta: para Cima 17">
            <a:extLst>
              <a:ext uri="{FF2B5EF4-FFF2-40B4-BE49-F238E27FC236}">
                <a16:creationId xmlns:a16="http://schemas.microsoft.com/office/drawing/2014/main" id="{4DD6B0F2-ED2F-4DDA-8972-43DDF58ADC1C}"/>
              </a:ext>
            </a:extLst>
          </p:cNvPr>
          <p:cNvSpPr/>
          <p:nvPr/>
        </p:nvSpPr>
        <p:spPr>
          <a:xfrm>
            <a:off x="7461694" y="4932233"/>
            <a:ext cx="266748" cy="4190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357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D999E5C-3F33-993C-2EFC-C668E87F46F6}"/>
              </a:ext>
            </a:extLst>
          </p:cNvPr>
          <p:cNvSpPr txBox="1"/>
          <p:nvPr/>
        </p:nvSpPr>
        <p:spPr>
          <a:xfrm>
            <a:off x="300037" y="-3104"/>
            <a:ext cx="1054417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Quarta Chamada do </a:t>
            </a:r>
            <a:r>
              <a:rPr lang="pt-B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000" b="1" dirty="0"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C3D1B0-1AAC-89CE-20A4-5A2EED541BFF}"/>
              </a:ext>
            </a:extLst>
          </p:cNvPr>
          <p:cNvSpPr txBox="1"/>
          <p:nvPr/>
        </p:nvSpPr>
        <p:spPr>
          <a:xfrm>
            <a:off x="-7331" y="1112222"/>
            <a:ext cx="11022994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 err="1">
                <a:latin typeface="Arial"/>
                <a:cs typeface="Arial"/>
              </a:rPr>
              <a:t>int</a:t>
            </a:r>
            <a:r>
              <a:rPr lang="pt-BR" sz="2800" dirty="0">
                <a:latin typeface="Arial"/>
                <a:cs typeface="Arial"/>
              </a:rPr>
              <a:t> </a:t>
            </a:r>
            <a:r>
              <a:rPr lang="pt-BR" sz="2800" dirty="0" err="1">
                <a:latin typeface="Arial"/>
                <a:cs typeface="Arial"/>
              </a:rPr>
              <a:t>indicePivo</a:t>
            </a:r>
            <a:r>
              <a:rPr lang="pt-BR" sz="2800" dirty="0">
                <a:latin typeface="Arial"/>
                <a:cs typeface="Arial"/>
              </a:rPr>
              <a:t> = particionar(vetor, inicio, fim);</a:t>
            </a:r>
            <a:r>
              <a:rPr lang="pt-BR" sz="2800" dirty="0">
                <a:latin typeface="Arial"/>
                <a:ea typeface="+mn-lt"/>
                <a:cs typeface="+mn-lt"/>
              </a:rPr>
              <a:t> </a:t>
            </a:r>
            <a:endParaRPr lang="pt-BR" sz="2800" dirty="0">
              <a:latin typeface="Arial"/>
              <a:cs typeface="Arial"/>
            </a:endParaRPr>
          </a:p>
          <a:p>
            <a:endParaRPr lang="pt-BR" sz="2800" dirty="0">
              <a:latin typeface="Arial"/>
              <a:cs typeface="Arial"/>
            </a:endParaRPr>
          </a:p>
          <a:p>
            <a:r>
              <a:rPr lang="pt-BR" sz="2800" dirty="0" err="1">
                <a:latin typeface="Arial"/>
                <a:cs typeface="Arial"/>
              </a:rPr>
              <a:t>printf</a:t>
            </a:r>
            <a:r>
              <a:rPr lang="pt-BR" sz="2800" dirty="0">
                <a:latin typeface="Arial"/>
                <a:cs typeface="Arial"/>
              </a:rPr>
              <a:t>("\n...chamou particionar (inicio=4, fim=5) | Vetor: [10, 9]");</a:t>
            </a:r>
            <a:r>
              <a:rPr lang="pt-BR" sz="2800" dirty="0">
                <a:latin typeface="Arial"/>
                <a:ea typeface="+mn-lt"/>
                <a:cs typeface="+mn-lt"/>
              </a:rPr>
              <a:t> </a:t>
            </a:r>
            <a:endParaRPr lang="pt-BR" sz="2800" dirty="0">
              <a:latin typeface="Arial"/>
              <a:cs typeface="Arial"/>
            </a:endParaRPr>
          </a:p>
          <a:p>
            <a:endParaRPr lang="pt-BR" sz="2800" dirty="0">
              <a:latin typeface="Arial"/>
              <a:cs typeface="Arial"/>
            </a:endParaRPr>
          </a:p>
          <a:p>
            <a:r>
              <a:rPr lang="pt-BR" sz="2800" dirty="0">
                <a:latin typeface="Arial"/>
                <a:cs typeface="Arial"/>
              </a:rPr>
              <a:t>vetor[5];</a:t>
            </a:r>
            <a:r>
              <a:rPr lang="pt-BR" sz="2800" dirty="0">
                <a:latin typeface="Arial"/>
                <a:ea typeface="+mn-lt"/>
                <a:cs typeface="+mn-lt"/>
              </a:rPr>
              <a:t> (</a:t>
            </a:r>
            <a:r>
              <a:rPr lang="pt-BR" sz="2800" dirty="0" err="1">
                <a:latin typeface="Arial"/>
                <a:ea typeface="+mn-lt"/>
                <a:cs typeface="+mn-lt"/>
              </a:rPr>
              <a:t>pivo</a:t>
            </a:r>
            <a:r>
              <a:rPr lang="pt-BR" sz="2800" dirty="0">
                <a:latin typeface="Arial"/>
                <a:ea typeface="+mn-lt"/>
                <a:cs typeface="+mn-lt"/>
              </a:rPr>
              <a:t> = 9) </a:t>
            </a:r>
            <a:endParaRPr lang="pt-BR" sz="2800" dirty="0">
              <a:latin typeface="Arial"/>
              <a:cs typeface="Arial"/>
            </a:endParaRPr>
          </a:p>
          <a:p>
            <a:endParaRPr lang="pt-BR" sz="2800" dirty="0">
              <a:latin typeface="Arial"/>
              <a:cs typeface="Arial"/>
            </a:endParaRPr>
          </a:p>
          <a:p>
            <a:r>
              <a:rPr lang="pt-BR" sz="2800" dirty="0" err="1">
                <a:latin typeface="Arial"/>
                <a:cs typeface="Arial"/>
              </a:rPr>
              <a:t>int</a:t>
            </a:r>
            <a:r>
              <a:rPr lang="pt-BR" sz="2800" dirty="0">
                <a:latin typeface="Arial"/>
                <a:cs typeface="Arial"/>
              </a:rPr>
              <a:t> i = inicio - 1;</a:t>
            </a:r>
            <a:r>
              <a:rPr lang="pt-BR" sz="2800" dirty="0">
                <a:latin typeface="Arial"/>
                <a:ea typeface="+mn-lt"/>
                <a:cs typeface="+mn-lt"/>
              </a:rPr>
              <a:t> (i = 3) </a:t>
            </a:r>
            <a:endParaRPr lang="pt-BR" sz="2800" dirty="0">
              <a:latin typeface="Arial"/>
              <a:cs typeface="Arial"/>
            </a:endParaRPr>
          </a:p>
          <a:p>
            <a:pPr algn="l"/>
            <a:endParaRPr lang="pt-BR" dirty="0">
              <a:latin typeface="Arial"/>
            </a:endParaRP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04DACB-EAE3-BBDB-E5C6-E34A0CC266CC}"/>
              </a:ext>
            </a:extLst>
          </p:cNvPr>
          <p:cNvSpPr txBox="1"/>
          <p:nvPr/>
        </p:nvSpPr>
        <p:spPr>
          <a:xfrm>
            <a:off x="-288617" y="4477116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 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3D447E6-51D3-81F2-1071-1FD5496E0A08}"/>
              </a:ext>
            </a:extLst>
          </p:cNvPr>
          <p:cNvSpPr/>
          <p:nvPr/>
        </p:nvSpPr>
        <p:spPr>
          <a:xfrm>
            <a:off x="1633299" y="5102713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41299BE-9466-1D2B-F813-88E039C9784E}"/>
              </a:ext>
            </a:extLst>
          </p:cNvPr>
          <p:cNvSpPr/>
          <p:nvPr/>
        </p:nvSpPr>
        <p:spPr>
          <a:xfrm>
            <a:off x="2780048" y="5102714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5467E33-A138-DAF8-7006-AB6DAEA367CC}"/>
              </a:ext>
            </a:extLst>
          </p:cNvPr>
          <p:cNvSpPr/>
          <p:nvPr/>
        </p:nvSpPr>
        <p:spPr>
          <a:xfrm>
            <a:off x="3995136" y="5102716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A5E5E31-92C3-CC88-B17E-CD3F1EC9BAA8}"/>
              </a:ext>
            </a:extLst>
          </p:cNvPr>
          <p:cNvSpPr/>
          <p:nvPr/>
        </p:nvSpPr>
        <p:spPr>
          <a:xfrm>
            <a:off x="5222510" y="5102715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6D40871-454F-D77F-F13B-E971BC921B89}"/>
              </a:ext>
            </a:extLst>
          </p:cNvPr>
          <p:cNvSpPr/>
          <p:nvPr/>
        </p:nvSpPr>
        <p:spPr>
          <a:xfrm>
            <a:off x="6415912" y="5102717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AFBD095-BEEE-9683-CF4E-739D55D9EEF4}"/>
              </a:ext>
            </a:extLst>
          </p:cNvPr>
          <p:cNvSpPr/>
          <p:nvPr/>
        </p:nvSpPr>
        <p:spPr>
          <a:xfrm>
            <a:off x="7631000" y="5106066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E2BA50-0AD6-E019-551B-2719851C001C}"/>
              </a:ext>
            </a:extLst>
          </p:cNvPr>
          <p:cNvSpPr txBox="1"/>
          <p:nvPr/>
        </p:nvSpPr>
        <p:spPr>
          <a:xfrm>
            <a:off x="7584347" y="4657398"/>
            <a:ext cx="8792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Pivô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E7902B-B7CC-40C6-9C05-DC68F1A63684}"/>
              </a:ext>
            </a:extLst>
          </p:cNvPr>
          <p:cNvSpPr txBox="1"/>
          <p:nvPr/>
        </p:nvSpPr>
        <p:spPr>
          <a:xfrm>
            <a:off x="221545" y="4549676"/>
            <a:ext cx="6122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Arial"/>
                <a:ea typeface="+mn-lt"/>
                <a:cs typeface="+mn-lt"/>
              </a:rPr>
              <a:t> </a:t>
            </a:r>
            <a:endParaRPr lang="pt-BR" sz="1800" dirty="0">
              <a:latin typeface="Arial"/>
              <a:cs typeface="Arial"/>
            </a:endParaRPr>
          </a:p>
        </p:txBody>
      </p:sp>
      <p:sp>
        <p:nvSpPr>
          <p:cNvPr id="18" name="Seta: para Cima 17">
            <a:extLst>
              <a:ext uri="{FF2B5EF4-FFF2-40B4-BE49-F238E27FC236}">
                <a16:creationId xmlns:a16="http://schemas.microsoft.com/office/drawing/2014/main" id="{F79A82F9-590C-4B76-AC46-D2F800C75D43}"/>
              </a:ext>
            </a:extLst>
          </p:cNvPr>
          <p:cNvSpPr/>
          <p:nvPr/>
        </p:nvSpPr>
        <p:spPr>
          <a:xfrm>
            <a:off x="6709710" y="5777592"/>
            <a:ext cx="308268" cy="4190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Seta: para Cima 19">
            <a:extLst>
              <a:ext uri="{FF2B5EF4-FFF2-40B4-BE49-F238E27FC236}">
                <a16:creationId xmlns:a16="http://schemas.microsoft.com/office/drawing/2014/main" id="{F9EF2F92-DCEB-4A11-A930-A4A66387D744}"/>
              </a:ext>
            </a:extLst>
          </p:cNvPr>
          <p:cNvSpPr/>
          <p:nvPr/>
        </p:nvSpPr>
        <p:spPr>
          <a:xfrm>
            <a:off x="7948230" y="5784290"/>
            <a:ext cx="261403" cy="419057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34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3E37627-5C71-310E-C742-BB67F54CD05B}"/>
              </a:ext>
            </a:extLst>
          </p:cNvPr>
          <p:cNvSpPr txBox="1"/>
          <p:nvPr/>
        </p:nvSpPr>
        <p:spPr>
          <a:xfrm>
            <a:off x="985838" y="25974"/>
            <a:ext cx="10492652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Ciclos j (Loop for) – Quarta Chamada</a:t>
            </a:r>
            <a:endParaRPr lang="pt-BR" sz="4400" b="1" dirty="0">
              <a:latin typeface="Arial"/>
              <a:cs typeface="Arial"/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F633AE-ED54-3C59-CF14-EDB50EAEA4BC}"/>
              </a:ext>
            </a:extLst>
          </p:cNvPr>
          <p:cNvSpPr txBox="1"/>
          <p:nvPr/>
        </p:nvSpPr>
        <p:spPr>
          <a:xfrm>
            <a:off x="3141470" y="1072414"/>
            <a:ext cx="7717692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latin typeface="Arial"/>
                <a:ea typeface="+mn-lt"/>
                <a:cs typeface="+mn-lt"/>
              </a:rPr>
              <a:t>Loop </a:t>
            </a:r>
            <a:r>
              <a:rPr lang="pt-BR" sz="2800" dirty="0">
                <a:latin typeface="Arial"/>
                <a:cs typeface="Arial"/>
              </a:rPr>
              <a:t>for (</a:t>
            </a:r>
            <a:r>
              <a:rPr lang="pt-BR" sz="2800" dirty="0" err="1">
                <a:latin typeface="Arial"/>
                <a:cs typeface="Arial"/>
              </a:rPr>
              <a:t>int</a:t>
            </a:r>
            <a:r>
              <a:rPr lang="pt-BR" sz="2800" dirty="0">
                <a:latin typeface="Arial"/>
                <a:cs typeface="Arial"/>
              </a:rPr>
              <a:t> </a:t>
            </a:r>
            <a:r>
              <a:rPr lang="pt-BR" sz="2800" dirty="0">
                <a:latin typeface="Arial"/>
                <a:ea typeface="+mn-lt"/>
                <a:cs typeface="+mn-lt"/>
              </a:rPr>
              <a:t>j</a:t>
            </a:r>
            <a:r>
              <a:rPr lang="pt-BR" sz="2800" dirty="0">
                <a:latin typeface="Arial"/>
                <a:cs typeface="Arial"/>
              </a:rPr>
              <a:t> </a:t>
            </a:r>
            <a:r>
              <a:rPr lang="pt-BR" sz="2800" dirty="0">
                <a:latin typeface="Arial"/>
                <a:ea typeface="+mn-lt"/>
                <a:cs typeface="+mn-lt"/>
              </a:rPr>
              <a:t>=</a:t>
            </a:r>
            <a:r>
              <a:rPr lang="pt-BR" sz="2800" dirty="0">
                <a:latin typeface="Arial"/>
                <a:cs typeface="Arial"/>
              </a:rPr>
              <a:t> inicio; j &lt; fim; j</a:t>
            </a:r>
            <a:r>
              <a:rPr lang="pt-BR" sz="2800" dirty="0">
                <a:latin typeface="Arial"/>
                <a:ea typeface="+mn-lt"/>
                <a:cs typeface="+mn-lt"/>
              </a:rPr>
              <a:t>++)</a:t>
            </a:r>
            <a:endParaRPr lang="pt-BR" sz="2800" dirty="0">
              <a:latin typeface="Arial"/>
            </a:endParaRPr>
          </a:p>
          <a:p>
            <a:pPr algn="l"/>
            <a:endParaRPr lang="pt-BR" dirty="0">
              <a:latin typeface="Arial"/>
            </a:endParaRPr>
          </a:p>
          <a:p>
            <a:r>
              <a:rPr lang="pt-BR" b="1" dirty="0">
                <a:ea typeface="+mn-lt"/>
                <a:cs typeface="+mn-lt"/>
              </a:rPr>
              <a:t>Ciclo 1: j=4</a:t>
            </a:r>
            <a:endParaRPr lang="pt-BR" dirty="0"/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("\n...valor (J):4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: 9");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ea typeface="+mn-lt"/>
                <a:cs typeface="+mn-lt"/>
              </a:rPr>
              <a:t>if</a:t>
            </a:r>
            <a:r>
              <a:rPr lang="pt-BR" dirty="0">
                <a:latin typeface="Arial"/>
                <a:ea typeface="+mn-lt"/>
                <a:cs typeface="+mn-lt"/>
              </a:rPr>
              <a:t> (vetor[j] &lt; </a:t>
            </a:r>
            <a:r>
              <a:rPr lang="pt-BR" dirty="0" err="1">
                <a:latin typeface="Arial"/>
                <a:ea typeface="+mn-lt"/>
                <a:cs typeface="+mn-lt"/>
              </a:rPr>
              <a:t>pivo</a:t>
            </a:r>
            <a:r>
              <a:rPr lang="pt-BR" dirty="0">
                <a:latin typeface="Arial"/>
                <a:ea typeface="+mn-lt"/>
                <a:cs typeface="+mn-lt"/>
              </a:rPr>
              <a:t>)</a:t>
            </a:r>
            <a:endParaRPr lang="pt-BR" dirty="0">
              <a:latin typeface="Arial"/>
            </a:endParaRPr>
          </a:p>
          <a:p>
            <a:r>
              <a:rPr lang="pt-BR" dirty="0"/>
              <a:t>Ciclo j=4 → 10 &lt; 9? → FALSO</a:t>
            </a:r>
          </a:p>
          <a:p>
            <a:endParaRPr lang="pt-BR" dirty="0"/>
          </a:p>
          <a:p>
            <a:r>
              <a:rPr lang="pt-BR" dirty="0"/>
              <a:t>                            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AF7496-C9E0-6D78-F898-B97C23AB1A5B}"/>
              </a:ext>
            </a:extLst>
          </p:cNvPr>
          <p:cNvSpPr txBox="1"/>
          <p:nvPr/>
        </p:nvSpPr>
        <p:spPr>
          <a:xfrm>
            <a:off x="573506" y="4332669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 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CD01DF1-1A6A-A25C-0DA0-613D952574D1}"/>
              </a:ext>
            </a:extLst>
          </p:cNvPr>
          <p:cNvSpPr/>
          <p:nvPr/>
        </p:nvSpPr>
        <p:spPr>
          <a:xfrm>
            <a:off x="1495084" y="4202557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EF8A544-E4D5-CBCE-E588-5574A639E3B9}"/>
              </a:ext>
            </a:extLst>
          </p:cNvPr>
          <p:cNvSpPr/>
          <p:nvPr/>
        </p:nvSpPr>
        <p:spPr>
          <a:xfrm>
            <a:off x="2809639" y="4202558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F31D67F-8CE3-CE65-B685-1C7BFD3392A8}"/>
              </a:ext>
            </a:extLst>
          </p:cNvPr>
          <p:cNvSpPr/>
          <p:nvPr/>
        </p:nvSpPr>
        <p:spPr>
          <a:xfrm>
            <a:off x="4114504" y="4202558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0D24373-F6D1-C7DA-D879-5DDA9231EE97}"/>
              </a:ext>
            </a:extLst>
          </p:cNvPr>
          <p:cNvSpPr/>
          <p:nvPr/>
        </p:nvSpPr>
        <p:spPr>
          <a:xfrm>
            <a:off x="5387492" y="4202558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34C15AB-939B-551F-5B87-1DF6BD3CC0DE}"/>
              </a:ext>
            </a:extLst>
          </p:cNvPr>
          <p:cNvSpPr/>
          <p:nvPr/>
        </p:nvSpPr>
        <p:spPr>
          <a:xfrm>
            <a:off x="7938451" y="4202558"/>
            <a:ext cx="895864" cy="6281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AEEDA01-FC42-67E3-D942-1864149B7B26}"/>
              </a:ext>
            </a:extLst>
          </p:cNvPr>
          <p:cNvSpPr/>
          <p:nvPr/>
        </p:nvSpPr>
        <p:spPr>
          <a:xfrm>
            <a:off x="6692357" y="4202558"/>
            <a:ext cx="895864" cy="6281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2BAE68-3D39-4FE9-9656-6660C8B898F5}"/>
              </a:ext>
            </a:extLst>
          </p:cNvPr>
          <p:cNvSpPr txBox="1"/>
          <p:nvPr/>
        </p:nvSpPr>
        <p:spPr>
          <a:xfrm>
            <a:off x="3705503" y="3491171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trocar(vetor[i + 1], vetor[fim]) </a:t>
            </a:r>
          </a:p>
          <a:p>
            <a:r>
              <a:rPr lang="pt-BR" dirty="0"/>
              <a:t>→ troca(10, 9)</a:t>
            </a:r>
          </a:p>
        </p:txBody>
      </p:sp>
    </p:spTree>
    <p:extLst>
      <p:ext uri="{BB962C8B-B14F-4D97-AF65-F5344CB8AC3E}">
        <p14:creationId xmlns:p14="http://schemas.microsoft.com/office/powerpoint/2010/main" val="1461223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68B6D67-8048-66A7-357E-B08ACF790DA4}"/>
              </a:ext>
            </a:extLst>
          </p:cNvPr>
          <p:cNvSpPr txBox="1"/>
          <p:nvPr/>
        </p:nvSpPr>
        <p:spPr>
          <a:xfrm>
            <a:off x="0" y="284831"/>
            <a:ext cx="121920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400" b="1" dirty="0">
                <a:latin typeface="Arial"/>
                <a:ea typeface="+mn-lt"/>
                <a:cs typeface="+mn-lt"/>
              </a:rPr>
              <a:t>Chamada Recursiva </a:t>
            </a:r>
            <a:r>
              <a:rPr lang="pt-BR" sz="4400" b="1" dirty="0" err="1">
                <a:latin typeface="Arial"/>
                <a:ea typeface="+mn-lt"/>
                <a:cs typeface="+mn-lt"/>
              </a:rPr>
              <a:t>Quicksort</a:t>
            </a:r>
            <a:r>
              <a:rPr lang="pt-BR" sz="4400" b="1" dirty="0">
                <a:latin typeface="Arial"/>
                <a:ea typeface="+mn-lt"/>
                <a:cs typeface="+mn-lt"/>
              </a:rPr>
              <a:t> Final</a:t>
            </a:r>
            <a:endParaRPr lang="pt-BR" sz="4400" b="1" dirty="0">
              <a:latin typeface="Arial"/>
              <a:cs typeface="Arial"/>
            </a:endParaRPr>
          </a:p>
          <a:p>
            <a:pPr algn="ctr"/>
            <a:endParaRPr lang="pt-BR" sz="4400" b="1" dirty="0"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59C19D-C49D-E602-AEA1-7460A9877B92}"/>
              </a:ext>
            </a:extLst>
          </p:cNvPr>
          <p:cNvSpPr txBox="1"/>
          <p:nvPr/>
        </p:nvSpPr>
        <p:spPr>
          <a:xfrm>
            <a:off x="463378" y="1112108"/>
            <a:ext cx="914400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índicePivo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retornado: 4</a:t>
            </a: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(vetor, inicio,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indicePivo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- 1);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("\n...== chamada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(inicio=4, fim=3) </a:t>
            </a:r>
          </a:p>
          <a:p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Condição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(inicio &lt; fim)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/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(vetor, 4, 3)) </a:t>
            </a:r>
            <a:endParaRPr lang="pt-BR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Condição (4 &lt; 3)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→ Falsa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retorna pois 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é falso.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>
              <a:latin typeface="Arial"/>
            </a:endParaRPr>
          </a:p>
          <a:p>
            <a:pPr algn="l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DEE1B5A-7E8E-DD73-C64F-A21748F814AF}"/>
              </a:ext>
            </a:extLst>
          </p:cNvPr>
          <p:cNvSpPr/>
          <p:nvPr/>
        </p:nvSpPr>
        <p:spPr>
          <a:xfrm>
            <a:off x="944513" y="4398990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04AAA21-FAA3-F187-819C-44CB4F81128D}"/>
              </a:ext>
            </a:extLst>
          </p:cNvPr>
          <p:cNvSpPr/>
          <p:nvPr/>
        </p:nvSpPr>
        <p:spPr>
          <a:xfrm>
            <a:off x="2245734" y="4398991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05730DF-4E2B-4C6D-D8C8-9C3C7FCD2CFB}"/>
              </a:ext>
            </a:extLst>
          </p:cNvPr>
          <p:cNvSpPr/>
          <p:nvPr/>
        </p:nvSpPr>
        <p:spPr>
          <a:xfrm>
            <a:off x="3570172" y="4411573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72529AD-BB07-377A-D152-BC1B32F275F9}"/>
              </a:ext>
            </a:extLst>
          </p:cNvPr>
          <p:cNvSpPr/>
          <p:nvPr/>
        </p:nvSpPr>
        <p:spPr>
          <a:xfrm>
            <a:off x="4948534" y="4411574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7E14189-3DA7-E020-4932-EFE3A7D1C435}"/>
              </a:ext>
            </a:extLst>
          </p:cNvPr>
          <p:cNvSpPr/>
          <p:nvPr/>
        </p:nvSpPr>
        <p:spPr>
          <a:xfrm>
            <a:off x="6358288" y="4411576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C639841-C1C3-8DC4-ECF9-A693B1B2867B}"/>
              </a:ext>
            </a:extLst>
          </p:cNvPr>
          <p:cNvSpPr/>
          <p:nvPr/>
        </p:nvSpPr>
        <p:spPr>
          <a:xfrm>
            <a:off x="7736650" y="4411575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7CEE5E1B-DB10-4EE1-BBC3-AECE8188EB95}"/>
              </a:ext>
            </a:extLst>
          </p:cNvPr>
          <p:cNvSpPr/>
          <p:nvPr/>
        </p:nvSpPr>
        <p:spPr>
          <a:xfrm>
            <a:off x="5265764" y="5247714"/>
            <a:ext cx="261403" cy="419057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Seta: para Cima 17">
            <a:extLst>
              <a:ext uri="{FF2B5EF4-FFF2-40B4-BE49-F238E27FC236}">
                <a16:creationId xmlns:a16="http://schemas.microsoft.com/office/drawing/2014/main" id="{D4B8F191-65BD-449D-A98F-1260F4DD3432}"/>
              </a:ext>
            </a:extLst>
          </p:cNvPr>
          <p:cNvSpPr/>
          <p:nvPr/>
        </p:nvSpPr>
        <p:spPr>
          <a:xfrm>
            <a:off x="6664835" y="5247713"/>
            <a:ext cx="308268" cy="4190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50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87E2599-21E0-48D4-9861-4087E1E50113}"/>
              </a:ext>
            </a:extLst>
          </p:cNvPr>
          <p:cNvSpPr txBox="1"/>
          <p:nvPr/>
        </p:nvSpPr>
        <p:spPr>
          <a:xfrm>
            <a:off x="485775" y="1295933"/>
            <a:ext cx="112585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 err="1">
                <a:latin typeface="Arial"/>
                <a:cs typeface="Arial"/>
              </a:rPr>
              <a:t>quicksort</a:t>
            </a:r>
            <a:r>
              <a:rPr lang="pt-BR" sz="2800" dirty="0">
                <a:latin typeface="Arial"/>
                <a:cs typeface="Arial"/>
              </a:rPr>
              <a:t>(vetor, </a:t>
            </a:r>
            <a:r>
              <a:rPr lang="pt-BR" sz="2800" dirty="0" err="1">
                <a:latin typeface="Arial"/>
                <a:cs typeface="Arial"/>
              </a:rPr>
              <a:t>indicePivo</a:t>
            </a:r>
            <a:r>
              <a:rPr lang="pt-BR" sz="2800" dirty="0">
                <a:latin typeface="Arial"/>
                <a:cs typeface="Arial"/>
              </a:rPr>
              <a:t> + 1, fim);</a:t>
            </a:r>
            <a:r>
              <a:rPr lang="pt-BR" sz="2800" dirty="0">
                <a:latin typeface="Arial"/>
                <a:ea typeface="+mn-lt"/>
                <a:cs typeface="+mn-lt"/>
              </a:rPr>
              <a:t> </a:t>
            </a:r>
            <a:endParaRPr lang="pt-BR" sz="2800" dirty="0">
              <a:latin typeface="Arial"/>
              <a:cs typeface="Arial"/>
            </a:endParaRPr>
          </a:p>
          <a:p>
            <a:r>
              <a:rPr lang="pt-BR" sz="2800" dirty="0" err="1">
                <a:latin typeface="Arial"/>
                <a:cs typeface="Arial"/>
              </a:rPr>
              <a:t>printf</a:t>
            </a:r>
            <a:r>
              <a:rPr lang="pt-BR" sz="2800" dirty="0">
                <a:latin typeface="Arial"/>
                <a:cs typeface="Arial"/>
              </a:rPr>
              <a:t>("\n...== chamada </a:t>
            </a:r>
            <a:r>
              <a:rPr lang="pt-BR" sz="2800" dirty="0" err="1">
                <a:latin typeface="Arial"/>
                <a:cs typeface="Arial"/>
              </a:rPr>
              <a:t>quicksort</a:t>
            </a:r>
            <a:r>
              <a:rPr lang="pt-BR" sz="2800" dirty="0">
                <a:latin typeface="Arial"/>
                <a:cs typeface="Arial"/>
              </a:rPr>
              <a:t>(inicio=5, fim=5)</a:t>
            </a:r>
          </a:p>
          <a:p>
            <a:r>
              <a:rPr lang="pt-BR" sz="2800" dirty="0">
                <a:latin typeface="Arial"/>
                <a:ea typeface="+mn-lt"/>
                <a:cs typeface="+mn-lt"/>
              </a:rPr>
              <a:t>Condição </a:t>
            </a:r>
            <a:r>
              <a:rPr lang="pt-BR" sz="2800" dirty="0" err="1">
                <a:latin typeface="Arial"/>
                <a:ea typeface="+mn-lt"/>
                <a:cs typeface="+mn-lt"/>
              </a:rPr>
              <a:t>if</a:t>
            </a:r>
            <a:r>
              <a:rPr lang="pt-BR" sz="2800" dirty="0">
                <a:latin typeface="Arial"/>
                <a:ea typeface="+mn-lt"/>
                <a:cs typeface="+mn-lt"/>
              </a:rPr>
              <a:t> (inicio &lt; fim) / </a:t>
            </a:r>
            <a:r>
              <a:rPr lang="pt-BR" sz="2800" dirty="0" err="1">
                <a:latin typeface="Arial"/>
                <a:ea typeface="+mn-lt"/>
                <a:cs typeface="+mn-lt"/>
              </a:rPr>
              <a:t>quicksort</a:t>
            </a:r>
            <a:r>
              <a:rPr lang="pt-BR" sz="2800" dirty="0">
                <a:latin typeface="Arial"/>
                <a:ea typeface="+mn-lt"/>
                <a:cs typeface="+mn-lt"/>
              </a:rPr>
              <a:t> (5,5) </a:t>
            </a:r>
          </a:p>
          <a:p>
            <a:r>
              <a:rPr lang="pt-BR" sz="2800" dirty="0">
                <a:latin typeface="Arial"/>
                <a:ea typeface="+mn-lt"/>
                <a:cs typeface="+mn-lt"/>
              </a:rPr>
              <a:t>Condição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→ Falsa</a:t>
            </a:r>
            <a:endParaRPr lang="pt-BR" sz="2800" dirty="0">
              <a:latin typeface="Arial"/>
              <a:ea typeface="+mn-lt"/>
              <a:cs typeface="+mn-lt"/>
            </a:endParaRPr>
          </a:p>
          <a:p>
            <a:r>
              <a:rPr lang="pt-BR" sz="2800" dirty="0">
                <a:latin typeface="Arial"/>
                <a:ea typeface="+mn-lt"/>
                <a:cs typeface="+mn-lt"/>
              </a:rPr>
              <a:t>(Esta também retorna imediatamente, pois </a:t>
            </a:r>
            <a:r>
              <a:rPr lang="pt-BR" sz="2800" dirty="0">
                <a:latin typeface="Arial"/>
                <a:cs typeface="Arial"/>
              </a:rPr>
              <a:t>inicio</a:t>
            </a:r>
            <a:r>
              <a:rPr lang="pt-BR" sz="2800" dirty="0">
                <a:latin typeface="Arial"/>
                <a:ea typeface="+mn-lt"/>
                <a:cs typeface="+mn-lt"/>
              </a:rPr>
              <a:t> (5) não é menor que </a:t>
            </a:r>
            <a:r>
              <a:rPr lang="pt-BR" sz="2800" dirty="0">
                <a:latin typeface="Arial"/>
                <a:cs typeface="Arial"/>
              </a:rPr>
              <a:t>fim</a:t>
            </a:r>
            <a:r>
              <a:rPr lang="pt-BR" sz="2800" dirty="0">
                <a:latin typeface="Arial"/>
                <a:ea typeface="+mn-lt"/>
                <a:cs typeface="+mn-lt"/>
              </a:rPr>
              <a:t> (5)).</a:t>
            </a:r>
            <a:endParaRPr lang="pt-BR" sz="2800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EE4DD15-3DC3-435C-A4D5-C5B617546944}"/>
              </a:ext>
            </a:extLst>
          </p:cNvPr>
          <p:cNvSpPr txBox="1"/>
          <p:nvPr/>
        </p:nvSpPr>
        <p:spPr>
          <a:xfrm>
            <a:off x="157163" y="157162"/>
            <a:ext cx="11587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latin typeface="Arial"/>
                <a:ea typeface="+mn-lt"/>
                <a:cs typeface="+mn-lt"/>
              </a:rPr>
              <a:t>Chamada Recursiva </a:t>
            </a:r>
            <a:r>
              <a:rPr lang="pt-BR" sz="4400" b="1" dirty="0" err="1">
                <a:latin typeface="Arial"/>
                <a:ea typeface="+mn-lt"/>
                <a:cs typeface="+mn-lt"/>
              </a:rPr>
              <a:t>Quicksort</a:t>
            </a:r>
            <a:r>
              <a:rPr lang="pt-BR" sz="4400" b="1" dirty="0">
                <a:latin typeface="Arial"/>
                <a:ea typeface="+mn-lt"/>
                <a:cs typeface="+mn-lt"/>
              </a:rPr>
              <a:t> Final</a:t>
            </a:r>
            <a:endParaRPr lang="pt-BR" sz="4400" b="1" dirty="0">
              <a:latin typeface="Arial"/>
              <a:cs typeface="Arial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EF77710-FBBB-482D-9CFC-767DD1C2B34D}"/>
              </a:ext>
            </a:extLst>
          </p:cNvPr>
          <p:cNvSpPr txBox="1"/>
          <p:nvPr/>
        </p:nvSpPr>
        <p:spPr>
          <a:xfrm>
            <a:off x="3046810" y="4223239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D1592F7-AE46-444D-BC3E-35B2766F0C07}"/>
              </a:ext>
            </a:extLst>
          </p:cNvPr>
          <p:cNvSpPr/>
          <p:nvPr/>
        </p:nvSpPr>
        <p:spPr>
          <a:xfrm>
            <a:off x="2044650" y="4407905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B9EBE1-5123-4F43-BE26-396821048D7B}"/>
              </a:ext>
            </a:extLst>
          </p:cNvPr>
          <p:cNvSpPr/>
          <p:nvPr/>
        </p:nvSpPr>
        <p:spPr>
          <a:xfrm>
            <a:off x="3374447" y="4407904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681077-A36C-436B-9180-37B36963C788}"/>
              </a:ext>
            </a:extLst>
          </p:cNvPr>
          <p:cNvSpPr/>
          <p:nvPr/>
        </p:nvSpPr>
        <p:spPr>
          <a:xfrm>
            <a:off x="4759742" y="4407904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5EE4D23-933C-4647-9EFD-DCF664CE28F8}"/>
              </a:ext>
            </a:extLst>
          </p:cNvPr>
          <p:cNvSpPr/>
          <p:nvPr/>
        </p:nvSpPr>
        <p:spPr>
          <a:xfrm>
            <a:off x="6145037" y="4407903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02AF0C-C778-43D2-8A97-3CC26275ABD0}"/>
              </a:ext>
            </a:extLst>
          </p:cNvPr>
          <p:cNvSpPr/>
          <p:nvPr/>
        </p:nvSpPr>
        <p:spPr>
          <a:xfrm>
            <a:off x="7368538" y="4407903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FEAB4D-DA91-4FCA-A684-48B741614F25}"/>
              </a:ext>
            </a:extLst>
          </p:cNvPr>
          <p:cNvSpPr/>
          <p:nvPr/>
        </p:nvSpPr>
        <p:spPr>
          <a:xfrm>
            <a:off x="8692496" y="4407903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8709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A524E77-5A4F-F734-6FFF-95D85FC1C1DA}"/>
              </a:ext>
            </a:extLst>
          </p:cNvPr>
          <p:cNvSpPr txBox="1"/>
          <p:nvPr/>
        </p:nvSpPr>
        <p:spPr>
          <a:xfrm>
            <a:off x="2255108" y="263943"/>
            <a:ext cx="768178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Estado padrão da memória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6B9538-B11C-5439-5E9A-2BFDC81FF49D}"/>
              </a:ext>
            </a:extLst>
          </p:cNvPr>
          <p:cNvSpPr txBox="1"/>
          <p:nvPr/>
        </p:nvSpPr>
        <p:spPr>
          <a:xfrm>
            <a:off x="457473" y="1830975"/>
            <a:ext cx="97927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Arial"/>
                <a:ea typeface="+mn-lt"/>
                <a:cs typeface="+mn-lt"/>
              </a:rPr>
              <a:t>int</a:t>
            </a:r>
            <a:r>
              <a:rPr lang="pt-BR" sz="2800" dirty="0">
                <a:latin typeface="Arial"/>
                <a:ea typeface="+mn-lt"/>
                <a:cs typeface="+mn-lt"/>
              </a:rPr>
              <a:t> vetor[] = {10, 7, 8, 9, 1, 5};</a:t>
            </a:r>
            <a:endParaRPr lang="pt-BR" sz="2800" dirty="0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3A6F35-B593-86BE-FFDF-F3A768D7F823}"/>
              </a:ext>
            </a:extLst>
          </p:cNvPr>
          <p:cNvSpPr txBox="1"/>
          <p:nvPr/>
        </p:nvSpPr>
        <p:spPr>
          <a:xfrm>
            <a:off x="457473" y="2285579"/>
            <a:ext cx="114505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Arial"/>
                <a:ea typeface="+mn-lt"/>
                <a:cs typeface="+mn-lt"/>
              </a:rPr>
              <a:t>int</a:t>
            </a:r>
            <a:r>
              <a:rPr lang="pt-BR" sz="2800" dirty="0">
                <a:latin typeface="Arial"/>
                <a:ea typeface="+mn-lt"/>
                <a:cs typeface="+mn-lt"/>
              </a:rPr>
              <a:t> tamanho = </a:t>
            </a:r>
            <a:r>
              <a:rPr lang="pt-BR" sz="2800" dirty="0" err="1">
                <a:latin typeface="Arial"/>
                <a:ea typeface="+mn-lt"/>
                <a:cs typeface="+mn-lt"/>
              </a:rPr>
              <a:t>sizeof</a:t>
            </a:r>
            <a:r>
              <a:rPr lang="pt-BR" sz="2800" dirty="0">
                <a:latin typeface="Arial"/>
                <a:ea typeface="+mn-lt"/>
                <a:cs typeface="+mn-lt"/>
              </a:rPr>
              <a:t>(vetor) / </a:t>
            </a:r>
            <a:r>
              <a:rPr lang="pt-BR" sz="2800" dirty="0" err="1">
                <a:latin typeface="Arial"/>
                <a:ea typeface="+mn-lt"/>
                <a:cs typeface="+mn-lt"/>
              </a:rPr>
              <a:t>sizeof</a:t>
            </a:r>
            <a:r>
              <a:rPr lang="pt-BR" sz="2800" dirty="0">
                <a:latin typeface="Arial"/>
                <a:ea typeface="+mn-lt"/>
                <a:cs typeface="+mn-lt"/>
              </a:rPr>
              <a:t>(vetor[0]);</a:t>
            </a:r>
            <a:endParaRPr lang="pt-BR" sz="2800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EB4536B-8EDC-0ACE-B4C5-0C981504F704}"/>
              </a:ext>
            </a:extLst>
          </p:cNvPr>
          <p:cNvSpPr txBox="1"/>
          <p:nvPr/>
        </p:nvSpPr>
        <p:spPr>
          <a:xfrm>
            <a:off x="462653" y="3158387"/>
            <a:ext cx="96279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latin typeface="Arial"/>
                <a:cs typeface="Arial"/>
              </a:rPr>
              <a:t>Vetor Inicial (tamanho 6)</a:t>
            </a:r>
            <a:endParaRPr lang="pt-BR" sz="2800" b="1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014F5CF-79DC-C263-6C26-24CA03C04F13}"/>
              </a:ext>
            </a:extLst>
          </p:cNvPr>
          <p:cNvSpPr/>
          <p:nvPr/>
        </p:nvSpPr>
        <p:spPr>
          <a:xfrm>
            <a:off x="525162" y="3736527"/>
            <a:ext cx="895864" cy="62813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E27A5D7-75EF-B116-41D5-8E3AA8A4E593}"/>
              </a:ext>
            </a:extLst>
          </p:cNvPr>
          <p:cNvSpPr/>
          <p:nvPr/>
        </p:nvSpPr>
        <p:spPr>
          <a:xfrm>
            <a:off x="1768963" y="3736527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F10050-FF1E-4509-2F0B-E454C5B5044F}"/>
              </a:ext>
            </a:extLst>
          </p:cNvPr>
          <p:cNvSpPr/>
          <p:nvPr/>
        </p:nvSpPr>
        <p:spPr>
          <a:xfrm>
            <a:off x="3012764" y="3736527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570E19-E6E1-32B1-90BE-51EBE60A3F80}"/>
              </a:ext>
            </a:extLst>
          </p:cNvPr>
          <p:cNvSpPr/>
          <p:nvPr/>
        </p:nvSpPr>
        <p:spPr>
          <a:xfrm>
            <a:off x="4256565" y="3736527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93FF4A6-7D32-5BE0-774B-753CF60187F4}"/>
              </a:ext>
            </a:extLst>
          </p:cNvPr>
          <p:cNvSpPr/>
          <p:nvPr/>
        </p:nvSpPr>
        <p:spPr>
          <a:xfrm>
            <a:off x="5500366" y="3736526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F5D344-F981-5679-65E5-88843D7F45C5}"/>
              </a:ext>
            </a:extLst>
          </p:cNvPr>
          <p:cNvSpPr/>
          <p:nvPr/>
        </p:nvSpPr>
        <p:spPr>
          <a:xfrm>
            <a:off x="6744167" y="3736525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2884621-52F8-15C8-74DA-D08A535B06B6}"/>
              </a:ext>
            </a:extLst>
          </p:cNvPr>
          <p:cNvSpPr txBox="1"/>
          <p:nvPr/>
        </p:nvSpPr>
        <p:spPr>
          <a:xfrm>
            <a:off x="1603895" y="4272631"/>
            <a:ext cx="8443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/>
          </a:p>
          <a:p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9400F7-4A19-F5DB-DC1B-394FCB002BEB}"/>
              </a:ext>
            </a:extLst>
          </p:cNvPr>
          <p:cNvSpPr txBox="1"/>
          <p:nvPr/>
        </p:nvSpPr>
        <p:spPr>
          <a:xfrm>
            <a:off x="5122050" y="4246984"/>
            <a:ext cx="2743200" cy="348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025"/>
              </a:lnSpc>
            </a:pPr>
            <a:endParaRPr lang="pt-BR" dirty="0">
              <a:cs typeface="Segoe UI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B251BC5-C239-4004-852C-F29D37D1170A}"/>
              </a:ext>
            </a:extLst>
          </p:cNvPr>
          <p:cNvSpPr txBox="1"/>
          <p:nvPr/>
        </p:nvSpPr>
        <p:spPr>
          <a:xfrm>
            <a:off x="457473" y="1251902"/>
            <a:ext cx="97927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latin typeface="Arial"/>
              </a:rPr>
              <a:t>Linhas do código: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EC36259-FFF9-91CB-DF6E-3B98F1C71E79}"/>
              </a:ext>
            </a:extLst>
          </p:cNvPr>
          <p:cNvSpPr txBox="1"/>
          <p:nvPr/>
        </p:nvSpPr>
        <p:spPr>
          <a:xfrm>
            <a:off x="714617" y="3015632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 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EFBE7A6-E662-203F-300E-53DA57BECC00}"/>
              </a:ext>
            </a:extLst>
          </p:cNvPr>
          <p:cNvSpPr/>
          <p:nvPr/>
        </p:nvSpPr>
        <p:spPr>
          <a:xfrm>
            <a:off x="3400341" y="1299029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4F73E5F-15CF-48C2-4176-849D98E1F924}"/>
              </a:ext>
            </a:extLst>
          </p:cNvPr>
          <p:cNvSpPr/>
          <p:nvPr/>
        </p:nvSpPr>
        <p:spPr>
          <a:xfrm>
            <a:off x="4586129" y="1307036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7B77E3C-4DE6-D59C-99CA-977C2C736B3E}"/>
              </a:ext>
            </a:extLst>
          </p:cNvPr>
          <p:cNvSpPr/>
          <p:nvPr/>
        </p:nvSpPr>
        <p:spPr>
          <a:xfrm>
            <a:off x="5859117" y="1299029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C01657-AF68-E890-5720-37ECC34E8717}"/>
              </a:ext>
            </a:extLst>
          </p:cNvPr>
          <p:cNvSpPr/>
          <p:nvPr/>
        </p:nvSpPr>
        <p:spPr>
          <a:xfrm>
            <a:off x="7132105" y="1307036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7BFB40E-3ABB-C740-1248-705A6441F52B}"/>
              </a:ext>
            </a:extLst>
          </p:cNvPr>
          <p:cNvSpPr/>
          <p:nvPr/>
        </p:nvSpPr>
        <p:spPr>
          <a:xfrm>
            <a:off x="8405093" y="1307037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802868F-F249-43AC-BA69-BD4371D3B38A}"/>
              </a:ext>
            </a:extLst>
          </p:cNvPr>
          <p:cNvSpPr txBox="1"/>
          <p:nvPr/>
        </p:nvSpPr>
        <p:spPr>
          <a:xfrm>
            <a:off x="195197" y="215384"/>
            <a:ext cx="120729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Vetor Final Ordenado e Pilha de Chamadas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C2FB58D-9D4F-4CBF-8EF8-522A6462C886}"/>
              </a:ext>
            </a:extLst>
          </p:cNvPr>
          <p:cNvSpPr/>
          <p:nvPr/>
        </p:nvSpPr>
        <p:spPr>
          <a:xfrm>
            <a:off x="2170953" y="1299028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0B31A-D0C5-4526-90F5-9B3EE8616A76}"/>
              </a:ext>
            </a:extLst>
          </p:cNvPr>
          <p:cNvSpPr txBox="1"/>
          <p:nvPr/>
        </p:nvSpPr>
        <p:spPr>
          <a:xfrm>
            <a:off x="195197" y="2241366"/>
            <a:ext cx="1092047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Pilha de chamadas recursivas:</a:t>
            </a: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() →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(0, 5)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→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(2, 5)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→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(3, 5)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→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(4, 5)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→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(4, 3)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→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(5, 5)</a:t>
            </a:r>
          </a:p>
        </p:txBody>
      </p:sp>
    </p:spTree>
    <p:extLst>
      <p:ext uri="{BB962C8B-B14F-4D97-AF65-F5344CB8AC3E}">
        <p14:creationId xmlns:p14="http://schemas.microsoft.com/office/powerpoint/2010/main" val="177163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6275D62-8EBB-4576-331D-B0E76B3580AF}"/>
              </a:ext>
            </a:extLst>
          </p:cNvPr>
          <p:cNvSpPr txBox="1"/>
          <p:nvPr/>
        </p:nvSpPr>
        <p:spPr>
          <a:xfrm>
            <a:off x="0" y="284884"/>
            <a:ext cx="121920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Chamada inicial do </a:t>
            </a:r>
            <a:r>
              <a:rPr lang="pt-BR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endParaRPr lang="pt-B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F16F04-A6F3-9097-0174-6F7C89A6CFA9}"/>
              </a:ext>
            </a:extLst>
          </p:cNvPr>
          <p:cNvSpPr txBox="1"/>
          <p:nvPr/>
        </p:nvSpPr>
        <p:spPr>
          <a:xfrm>
            <a:off x="-28539" y="1833572"/>
            <a:ext cx="12501527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("\n....vai chamar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(vetor, 0, 5);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("\n...== chamada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(inicio=0, fim=5) | Vetor: [10, 7, 8, 9, 1, 5]");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Início: 0     Fim: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Pivô: 5 (vetor[5])</a:t>
            </a:r>
          </a:p>
          <a:p>
            <a:pPr algn="l"/>
            <a:endParaRPr lang="pt-BR" dirty="0">
              <a:latin typeface="Arial"/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F6940F-038F-ED95-98FA-A5E4BCF6E6A4}"/>
              </a:ext>
            </a:extLst>
          </p:cNvPr>
          <p:cNvSpPr txBox="1"/>
          <p:nvPr/>
        </p:nvSpPr>
        <p:spPr>
          <a:xfrm>
            <a:off x="-52741" y="4972855"/>
            <a:ext cx="962797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2800" dirty="0">
              <a:latin typeface="Arial"/>
              <a:cs typeface="Arial"/>
            </a:endParaRPr>
          </a:p>
          <a:p>
            <a:endParaRPr lang="pt-BR" sz="28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9F26D8-6617-3EAF-3AD2-623324C0BD42}"/>
              </a:ext>
            </a:extLst>
          </p:cNvPr>
          <p:cNvSpPr/>
          <p:nvPr/>
        </p:nvSpPr>
        <p:spPr>
          <a:xfrm>
            <a:off x="474935" y="4789859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0492D6D-096F-FB2F-75D1-1C3C2CD53101}"/>
              </a:ext>
            </a:extLst>
          </p:cNvPr>
          <p:cNvSpPr/>
          <p:nvPr/>
        </p:nvSpPr>
        <p:spPr>
          <a:xfrm>
            <a:off x="1570853" y="4789858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44EEB19-AB70-D924-472C-2E621809CAB5}"/>
              </a:ext>
            </a:extLst>
          </p:cNvPr>
          <p:cNvSpPr/>
          <p:nvPr/>
        </p:nvSpPr>
        <p:spPr>
          <a:xfrm>
            <a:off x="2685481" y="4789858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F156330-F779-5F98-6C06-F9F728CC1276}"/>
              </a:ext>
            </a:extLst>
          </p:cNvPr>
          <p:cNvSpPr/>
          <p:nvPr/>
        </p:nvSpPr>
        <p:spPr>
          <a:xfrm>
            <a:off x="3821654" y="4788106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79AAEA2-3B02-3941-DF36-36EC75DD789E}"/>
              </a:ext>
            </a:extLst>
          </p:cNvPr>
          <p:cNvSpPr/>
          <p:nvPr/>
        </p:nvSpPr>
        <p:spPr>
          <a:xfrm>
            <a:off x="4956797" y="4788105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C61DAE5-C87F-58ED-15E5-18551B281B8D}"/>
              </a:ext>
            </a:extLst>
          </p:cNvPr>
          <p:cNvSpPr/>
          <p:nvPr/>
        </p:nvSpPr>
        <p:spPr>
          <a:xfrm>
            <a:off x="6086372" y="4788104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4D557B5-12FD-592D-3EEA-8E1A725D3689}"/>
              </a:ext>
            </a:extLst>
          </p:cNvPr>
          <p:cNvSpPr txBox="1"/>
          <p:nvPr/>
        </p:nvSpPr>
        <p:spPr>
          <a:xfrm>
            <a:off x="7615275" y="4676548"/>
            <a:ext cx="823783" cy="3707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 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8D37131-612A-2D5E-E901-622F630713CF}"/>
              </a:ext>
            </a:extLst>
          </p:cNvPr>
          <p:cNvSpPr txBox="1"/>
          <p:nvPr/>
        </p:nvSpPr>
        <p:spPr>
          <a:xfrm>
            <a:off x="6086372" y="4357260"/>
            <a:ext cx="14554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Pivô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088E11-AA49-4C72-954A-4DE0CC40A525}"/>
              </a:ext>
            </a:extLst>
          </p:cNvPr>
          <p:cNvSpPr txBox="1"/>
          <p:nvPr/>
        </p:nvSpPr>
        <p:spPr>
          <a:xfrm>
            <a:off x="4583" y="1310352"/>
            <a:ext cx="394783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latin typeface="Arial"/>
              </a:rPr>
              <a:t>Linhas do código:</a:t>
            </a:r>
          </a:p>
        </p:txBody>
      </p:sp>
    </p:spTree>
    <p:extLst>
      <p:ext uri="{BB962C8B-B14F-4D97-AF65-F5344CB8AC3E}">
        <p14:creationId xmlns:p14="http://schemas.microsoft.com/office/powerpoint/2010/main" val="189601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5A91685-C9BD-9A00-A559-C9095E596A70}"/>
              </a:ext>
            </a:extLst>
          </p:cNvPr>
          <p:cNvSpPr txBox="1"/>
          <p:nvPr/>
        </p:nvSpPr>
        <p:spPr>
          <a:xfrm>
            <a:off x="-114300" y="-1264"/>
            <a:ext cx="123062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Ciclos j (Loop for) – Primeira Chamada</a:t>
            </a:r>
            <a:endParaRPr lang="pt-BR" sz="4800" b="1" dirty="0">
              <a:latin typeface="Arial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CA2FAD-7A87-AB60-5DFB-9B470DB886BE}"/>
              </a:ext>
            </a:extLst>
          </p:cNvPr>
          <p:cNvSpPr txBox="1"/>
          <p:nvPr/>
        </p:nvSpPr>
        <p:spPr>
          <a:xfrm>
            <a:off x="0" y="1648903"/>
            <a:ext cx="771769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>
              <a:latin typeface="Arial"/>
            </a:endParaRPr>
          </a:p>
          <a:p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Ciclo 1: j=0</a:t>
            </a:r>
            <a:r>
              <a:rPr lang="pt-B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("\n...valor (J):0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: 5");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ea typeface="+mn-lt"/>
                <a:cs typeface="+mn-lt"/>
              </a:rPr>
              <a:t>if</a:t>
            </a:r>
            <a:r>
              <a:rPr lang="pt-BR" dirty="0">
                <a:latin typeface="Arial"/>
                <a:ea typeface="+mn-lt"/>
                <a:cs typeface="+mn-lt"/>
              </a:rPr>
              <a:t> (vetor[j] &lt; </a:t>
            </a:r>
            <a:r>
              <a:rPr lang="pt-BR" dirty="0" err="1">
                <a:latin typeface="Arial"/>
                <a:ea typeface="+mn-lt"/>
                <a:cs typeface="+mn-lt"/>
              </a:rPr>
              <a:t>pivo</a:t>
            </a:r>
            <a:r>
              <a:rPr lang="pt-BR" dirty="0">
                <a:latin typeface="Arial"/>
                <a:ea typeface="+mn-lt"/>
                <a:cs typeface="+mn-lt"/>
              </a:rPr>
              <a:t>)</a:t>
            </a:r>
            <a:endParaRPr lang="pt-BR" dirty="0">
              <a:latin typeface="Arial"/>
            </a:endParaRP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Ciclo j=0 → 10 &lt; 5? → FALSO</a:t>
            </a:r>
          </a:p>
          <a:p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4CF9B6C-4A05-5E60-D137-525589B79AF2}"/>
              </a:ext>
            </a:extLst>
          </p:cNvPr>
          <p:cNvSpPr txBox="1"/>
          <p:nvPr/>
        </p:nvSpPr>
        <p:spPr>
          <a:xfrm>
            <a:off x="3544736" y="2735500"/>
            <a:ext cx="9707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79F75BF-4826-1B92-C5DE-9AC4EFC8C0B4}"/>
              </a:ext>
            </a:extLst>
          </p:cNvPr>
          <p:cNvSpPr txBox="1"/>
          <p:nvPr/>
        </p:nvSpPr>
        <p:spPr>
          <a:xfrm>
            <a:off x="0" y="3853066"/>
            <a:ext cx="474773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"/>
                <a:ea typeface="+mn-lt"/>
                <a:cs typeface="+mn-lt"/>
              </a:rPr>
              <a:t>Ciclo 2: j=1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("\n...valor (J):1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: 5");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if</a:t>
            </a:r>
            <a:r>
              <a:rPr lang="pt-BR" dirty="0">
                <a:latin typeface="Arial"/>
                <a:cs typeface="Arial"/>
              </a:rPr>
              <a:t> (vetor[j]</a:t>
            </a:r>
            <a:r>
              <a:rPr lang="pt-BR" dirty="0">
                <a:latin typeface="Arial"/>
                <a:ea typeface="+mn-lt"/>
                <a:cs typeface="Arial"/>
              </a:rPr>
              <a:t> </a:t>
            </a:r>
            <a:r>
              <a:rPr lang="pt-BR" dirty="0">
                <a:latin typeface="Arial"/>
                <a:cs typeface="Arial"/>
              </a:rPr>
              <a:t>&lt;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ea typeface="+mn-lt"/>
                <a:cs typeface="Arial"/>
              </a:rPr>
              <a:t>)</a:t>
            </a:r>
            <a:endParaRPr lang="pt-BR" dirty="0">
              <a:cs typeface="Arial"/>
            </a:endParaRP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Ciclo j=1 → 7 &lt; 5? → FALSO</a:t>
            </a:r>
          </a:p>
          <a:p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708329-85C0-4C08-A515-707B3D012482}"/>
              </a:ext>
            </a:extLst>
          </p:cNvPr>
          <p:cNvSpPr txBox="1"/>
          <p:nvPr/>
        </p:nvSpPr>
        <p:spPr>
          <a:xfrm>
            <a:off x="3344295" y="964111"/>
            <a:ext cx="612219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rial"/>
                <a:ea typeface="+mn-lt"/>
                <a:cs typeface="+mn-lt"/>
              </a:rPr>
              <a:t>Loop </a:t>
            </a:r>
            <a:r>
              <a:rPr lang="pt-BR" sz="2800" dirty="0">
                <a:latin typeface="Arial"/>
                <a:cs typeface="Arial"/>
              </a:rPr>
              <a:t>for (</a:t>
            </a:r>
            <a:r>
              <a:rPr lang="pt-BR" sz="2800" dirty="0" err="1">
                <a:latin typeface="Arial"/>
                <a:cs typeface="Arial"/>
              </a:rPr>
              <a:t>int</a:t>
            </a:r>
            <a:r>
              <a:rPr lang="pt-BR" sz="2800" dirty="0">
                <a:latin typeface="Arial"/>
                <a:cs typeface="Arial"/>
              </a:rPr>
              <a:t> </a:t>
            </a:r>
            <a:r>
              <a:rPr lang="pt-BR" sz="2800" dirty="0">
                <a:latin typeface="Arial"/>
                <a:ea typeface="+mn-lt"/>
                <a:cs typeface="+mn-lt"/>
              </a:rPr>
              <a:t>j</a:t>
            </a:r>
            <a:r>
              <a:rPr lang="pt-BR" sz="2800" dirty="0">
                <a:latin typeface="Arial"/>
                <a:cs typeface="Arial"/>
              </a:rPr>
              <a:t> </a:t>
            </a:r>
            <a:r>
              <a:rPr lang="pt-BR" sz="2800" dirty="0">
                <a:latin typeface="Arial"/>
                <a:ea typeface="+mn-lt"/>
                <a:cs typeface="+mn-lt"/>
              </a:rPr>
              <a:t>=</a:t>
            </a:r>
            <a:r>
              <a:rPr lang="pt-BR" sz="2800" dirty="0">
                <a:latin typeface="Arial"/>
                <a:cs typeface="Arial"/>
              </a:rPr>
              <a:t> inicio; j &lt; fim; j</a:t>
            </a:r>
            <a:r>
              <a:rPr lang="pt-BR" sz="2800" dirty="0">
                <a:latin typeface="Arial"/>
                <a:ea typeface="+mn-lt"/>
                <a:cs typeface="+mn-lt"/>
              </a:rPr>
              <a:t>++)</a:t>
            </a:r>
            <a:endParaRPr lang="pt-BR" sz="2800" dirty="0">
              <a:latin typeface="Arial"/>
            </a:endParaRPr>
          </a:p>
          <a:p>
            <a:pPr algn="l"/>
            <a:endParaRPr lang="pt-BR" dirty="0">
              <a:latin typeface="Arial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2159C8C-E49D-4BE6-ACA9-A50648C49C3E}"/>
              </a:ext>
            </a:extLst>
          </p:cNvPr>
          <p:cNvSpPr txBox="1"/>
          <p:nvPr/>
        </p:nvSpPr>
        <p:spPr>
          <a:xfrm>
            <a:off x="3745890" y="2920166"/>
            <a:ext cx="61221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Ciclo 3: j=2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("\n...valor (J):2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: 5");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ea typeface="+mn-lt"/>
                <a:cs typeface="+mn-lt"/>
              </a:rPr>
              <a:t>if</a:t>
            </a:r>
            <a:r>
              <a:rPr lang="pt-BR" dirty="0">
                <a:latin typeface="Arial"/>
                <a:ea typeface="+mn-lt"/>
                <a:cs typeface="+mn-lt"/>
              </a:rPr>
              <a:t> (vetor[j] &lt; </a:t>
            </a:r>
            <a:r>
              <a:rPr lang="pt-BR" dirty="0" err="1">
                <a:latin typeface="Arial"/>
                <a:ea typeface="+mn-lt"/>
                <a:cs typeface="+mn-lt"/>
              </a:rPr>
              <a:t>pivo</a:t>
            </a:r>
            <a:r>
              <a:rPr lang="pt-BR" dirty="0">
                <a:latin typeface="Arial"/>
                <a:ea typeface="+mn-lt"/>
                <a:cs typeface="+mn-lt"/>
              </a:rPr>
              <a:t>)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Ciclo j=2 → 8 &lt; 5? → FALSO</a:t>
            </a:r>
          </a:p>
          <a:p>
            <a:endParaRPr lang="pt-BR" dirty="0">
              <a:latin typeface="Arial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17E72D7-BC2C-45EB-9646-80B6A639D279}"/>
              </a:ext>
            </a:extLst>
          </p:cNvPr>
          <p:cNvSpPr txBox="1"/>
          <p:nvPr/>
        </p:nvSpPr>
        <p:spPr>
          <a:xfrm>
            <a:off x="7717692" y="1914456"/>
            <a:ext cx="61221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rial"/>
                <a:ea typeface="+mn-lt"/>
                <a:cs typeface="+mn-lt"/>
              </a:rPr>
              <a:t>Ciclo 4: j=3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("\n...valor (J):3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: 5");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if</a:t>
            </a:r>
            <a:r>
              <a:rPr lang="pt-BR" dirty="0">
                <a:latin typeface="Arial"/>
                <a:cs typeface="Arial"/>
              </a:rPr>
              <a:t> (vetor[j]</a:t>
            </a:r>
            <a:r>
              <a:rPr lang="pt-BR" dirty="0">
                <a:latin typeface="Arial"/>
                <a:ea typeface="+mn-lt"/>
                <a:cs typeface="Arial"/>
              </a:rPr>
              <a:t> </a:t>
            </a:r>
            <a:r>
              <a:rPr lang="pt-BR" dirty="0">
                <a:latin typeface="Arial"/>
                <a:cs typeface="Arial"/>
              </a:rPr>
              <a:t>&lt;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ea typeface="+mn-lt"/>
                <a:cs typeface="Arial"/>
              </a:rPr>
              <a:t>)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Ciclo j=3 → 9 &lt; 5? → FALSO</a:t>
            </a:r>
          </a:p>
          <a:p>
            <a:endParaRPr lang="pt-BR" dirty="0">
              <a:cs typeface="Arial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2F97584-8E5B-4FF2-A860-0265D49CE619}"/>
              </a:ext>
            </a:extLst>
          </p:cNvPr>
          <p:cNvSpPr txBox="1"/>
          <p:nvPr/>
        </p:nvSpPr>
        <p:spPr>
          <a:xfrm>
            <a:off x="7676550" y="3714567"/>
            <a:ext cx="4382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Ciclo 5: j=4</a:t>
            </a:r>
            <a:endParaRPr lang="pt-BR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pt-BR" dirty="0" err="1">
                <a:latin typeface="Arial"/>
                <a:ea typeface="+mn-lt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("\n...valor (J):4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: 5");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ea typeface="+mn-lt"/>
                <a:cs typeface="+mn-lt"/>
              </a:rPr>
              <a:t>if</a:t>
            </a:r>
            <a:r>
              <a:rPr lang="pt-BR" dirty="0">
                <a:latin typeface="Arial"/>
                <a:ea typeface="+mn-lt"/>
                <a:cs typeface="+mn-lt"/>
              </a:rPr>
              <a:t> (vetor[j] &lt; </a:t>
            </a:r>
            <a:r>
              <a:rPr lang="pt-BR" dirty="0" err="1">
                <a:latin typeface="Arial"/>
                <a:ea typeface="+mn-lt"/>
                <a:cs typeface="+mn-lt"/>
              </a:rPr>
              <a:t>pivo</a:t>
            </a:r>
            <a:r>
              <a:rPr lang="pt-BR" dirty="0">
                <a:latin typeface="Arial"/>
                <a:ea typeface="+mn-lt"/>
                <a:cs typeface="+mn-lt"/>
              </a:rPr>
              <a:t>)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Ciclo j=4 → 1 &lt; 5? → VERDADEIRO → troca(10, 1)</a:t>
            </a:r>
          </a:p>
          <a:p>
            <a:endParaRPr lang="pt-BR" dirty="0">
              <a:latin typeface="Arial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144814E-6CA4-4258-A206-FBE62709D9B6}"/>
              </a:ext>
            </a:extLst>
          </p:cNvPr>
          <p:cNvSpPr/>
          <p:nvPr/>
        </p:nvSpPr>
        <p:spPr>
          <a:xfrm>
            <a:off x="7116572" y="6094287"/>
            <a:ext cx="895864" cy="6281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0EF5C09-84E6-4C3F-B363-B4A3EF2EC266}"/>
              </a:ext>
            </a:extLst>
          </p:cNvPr>
          <p:cNvSpPr/>
          <p:nvPr/>
        </p:nvSpPr>
        <p:spPr>
          <a:xfrm>
            <a:off x="2091923" y="6094290"/>
            <a:ext cx="895864" cy="6281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6729AD0-21C7-4C1E-81E1-01D211C5884F}"/>
              </a:ext>
            </a:extLst>
          </p:cNvPr>
          <p:cNvSpPr/>
          <p:nvPr/>
        </p:nvSpPr>
        <p:spPr>
          <a:xfrm>
            <a:off x="8414405" y="6094286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E712E341-1D0D-4EE3-A663-73E4097DE136}"/>
              </a:ext>
            </a:extLst>
          </p:cNvPr>
          <p:cNvSpPr/>
          <p:nvPr/>
        </p:nvSpPr>
        <p:spPr>
          <a:xfrm>
            <a:off x="5818739" y="6094287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B6801EB-C378-4D12-AD05-89795729A852}"/>
              </a:ext>
            </a:extLst>
          </p:cNvPr>
          <p:cNvSpPr/>
          <p:nvPr/>
        </p:nvSpPr>
        <p:spPr>
          <a:xfrm>
            <a:off x="4581535" y="6094288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0469670-3CAB-4303-A05B-BC671276FDF0}"/>
              </a:ext>
            </a:extLst>
          </p:cNvPr>
          <p:cNvSpPr/>
          <p:nvPr/>
        </p:nvSpPr>
        <p:spPr>
          <a:xfrm>
            <a:off x="3329127" y="6094289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5506739-AF45-4A22-AEF4-3BBB895E9454}"/>
              </a:ext>
            </a:extLst>
          </p:cNvPr>
          <p:cNvSpPr txBox="1"/>
          <p:nvPr/>
        </p:nvSpPr>
        <p:spPr>
          <a:xfrm>
            <a:off x="2373865" y="5205154"/>
            <a:ext cx="69508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ea typeface="+mn-lt"/>
                <a:cs typeface="+mn-lt"/>
              </a:rPr>
              <a:t>printf</a:t>
            </a:r>
            <a:r>
              <a:rPr lang="pt-BR" dirty="0">
                <a:ea typeface="+mn-lt"/>
                <a:cs typeface="+mn-lt"/>
              </a:rPr>
              <a:t>("\</a:t>
            </a:r>
            <a:r>
              <a:rPr lang="pt-BR" dirty="0" err="1">
                <a:ea typeface="+mn-lt"/>
                <a:cs typeface="+mn-lt"/>
              </a:rPr>
              <a:t>nTrocando</a:t>
            </a:r>
            <a:r>
              <a:rPr lang="pt-BR" dirty="0">
                <a:ea typeface="+mn-lt"/>
                <a:cs typeface="+mn-lt"/>
              </a:rPr>
              <a:t> %d com %d (pivô %d) \n", vetor[i], vetor[j], </a:t>
            </a:r>
            <a:r>
              <a:rPr lang="pt-BR" dirty="0" err="1">
                <a:ea typeface="+mn-lt"/>
                <a:cs typeface="+mn-lt"/>
              </a:rPr>
              <a:t>pivo</a:t>
            </a:r>
            <a:r>
              <a:rPr lang="pt-BR" dirty="0">
                <a:ea typeface="+mn-lt"/>
                <a:cs typeface="+mn-lt"/>
              </a:rPr>
              <a:t>); (Troca 10 com 1) </a:t>
            </a:r>
          </a:p>
          <a:p>
            <a:r>
              <a:rPr lang="pt-BR" dirty="0">
                <a:ea typeface="+mn-lt"/>
                <a:cs typeface="+mn-lt"/>
              </a:rPr>
              <a:t>trocar(&amp;vetor[i], &amp;vetor[j]);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18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B948E3-5E99-1837-3C31-398018A0C080}"/>
              </a:ext>
            </a:extLst>
          </p:cNvPr>
          <p:cNvSpPr txBox="1"/>
          <p:nvPr/>
        </p:nvSpPr>
        <p:spPr>
          <a:xfrm>
            <a:off x="1189051" y="52733"/>
            <a:ext cx="981389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400" b="1" dirty="0">
                <a:latin typeface="Arial"/>
                <a:ea typeface="+mn-lt"/>
                <a:cs typeface="+mn-lt"/>
              </a:rPr>
              <a:t>Finalizando a Primeira Chamada</a:t>
            </a:r>
            <a:endParaRPr lang="pt-BR" sz="4400" b="1" dirty="0">
              <a:latin typeface="Arial"/>
              <a:cs typeface="Arial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8F1D87-8219-DA37-DDFF-E1E58EEB3B15}"/>
              </a:ext>
            </a:extLst>
          </p:cNvPr>
          <p:cNvSpPr txBox="1"/>
          <p:nvPr/>
        </p:nvSpPr>
        <p:spPr>
          <a:xfrm>
            <a:off x="2923311" y="843135"/>
            <a:ext cx="750230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/>
                <a:cs typeface="Arial"/>
              </a:rPr>
              <a:t>trocar(&amp;vetor[i + 1], &amp;vetor[fim])</a:t>
            </a:r>
            <a:r>
              <a:rPr lang="pt-BR" sz="2800" dirty="0">
                <a:latin typeface="Arial"/>
                <a:ea typeface="+mn-lt"/>
                <a:cs typeface="+mn-lt"/>
              </a:rPr>
              <a:t>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troca(7, 5)</a:t>
            </a:r>
            <a:endParaRPr lang="pt-BR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CDD3996-3E41-2E98-2696-D1C17FE31D74}"/>
              </a:ext>
            </a:extLst>
          </p:cNvPr>
          <p:cNvSpPr/>
          <p:nvPr/>
        </p:nvSpPr>
        <p:spPr>
          <a:xfrm>
            <a:off x="2107675" y="1879572"/>
            <a:ext cx="886900" cy="65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4354C32-963B-9D13-BE7D-BDAF92446B16}"/>
              </a:ext>
            </a:extLst>
          </p:cNvPr>
          <p:cNvSpPr/>
          <p:nvPr/>
        </p:nvSpPr>
        <p:spPr>
          <a:xfrm>
            <a:off x="8243449" y="1879572"/>
            <a:ext cx="886900" cy="6550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656652A-CED6-026D-019E-0AEC0C118172}"/>
              </a:ext>
            </a:extLst>
          </p:cNvPr>
          <p:cNvSpPr/>
          <p:nvPr/>
        </p:nvSpPr>
        <p:spPr>
          <a:xfrm>
            <a:off x="4566533" y="1879572"/>
            <a:ext cx="886900" cy="65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DBBED08-D855-F985-09F7-447F3235A7D1}"/>
              </a:ext>
            </a:extLst>
          </p:cNvPr>
          <p:cNvSpPr/>
          <p:nvPr/>
        </p:nvSpPr>
        <p:spPr>
          <a:xfrm>
            <a:off x="5839263" y="1879572"/>
            <a:ext cx="886900" cy="65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C60B32D-922F-A0B1-5EF3-50C452DAD54D}"/>
              </a:ext>
            </a:extLst>
          </p:cNvPr>
          <p:cNvSpPr/>
          <p:nvPr/>
        </p:nvSpPr>
        <p:spPr>
          <a:xfrm>
            <a:off x="7028025" y="1879572"/>
            <a:ext cx="886900" cy="65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3D27506-B306-EB0F-B128-34A5DA644489}"/>
              </a:ext>
            </a:extLst>
          </p:cNvPr>
          <p:cNvSpPr/>
          <p:nvPr/>
        </p:nvSpPr>
        <p:spPr>
          <a:xfrm>
            <a:off x="3351109" y="1879572"/>
            <a:ext cx="886900" cy="6550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9B785CD-7192-8A0E-4F2A-FCBA63A81872}"/>
              </a:ext>
            </a:extLst>
          </p:cNvPr>
          <p:cNvSpPr txBox="1"/>
          <p:nvPr/>
        </p:nvSpPr>
        <p:spPr>
          <a:xfrm>
            <a:off x="7914925" y="2511447"/>
            <a:ext cx="279400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1BF066D-E5FE-F426-E828-BAE04CECB85A}"/>
              </a:ext>
            </a:extLst>
          </p:cNvPr>
          <p:cNvSpPr txBox="1"/>
          <p:nvPr/>
        </p:nvSpPr>
        <p:spPr>
          <a:xfrm>
            <a:off x="1374976" y="4826092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 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005B969-7D9F-4D36-8F87-4036689C756F}"/>
              </a:ext>
            </a:extLst>
          </p:cNvPr>
          <p:cNvSpPr txBox="1"/>
          <p:nvPr/>
        </p:nvSpPr>
        <p:spPr>
          <a:xfrm>
            <a:off x="2923311" y="2911556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ÍndicePivo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retornado: 1</a:t>
            </a:r>
          </a:p>
        </p:txBody>
      </p:sp>
    </p:spTree>
    <p:extLst>
      <p:ext uri="{BB962C8B-B14F-4D97-AF65-F5344CB8AC3E}">
        <p14:creationId xmlns:p14="http://schemas.microsoft.com/office/powerpoint/2010/main" val="103645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65561C7-396F-2D05-9AEF-A6C9E20B4F76}"/>
              </a:ext>
            </a:extLst>
          </p:cNvPr>
          <p:cNvSpPr txBox="1"/>
          <p:nvPr/>
        </p:nvSpPr>
        <p:spPr>
          <a:xfrm>
            <a:off x="267002" y="176863"/>
            <a:ext cx="115542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400" b="1" dirty="0">
                <a:latin typeface="Arial"/>
                <a:ea typeface="+mn-lt"/>
                <a:cs typeface="+mn-lt"/>
              </a:rPr>
              <a:t>Chamada Recursiva para a Esquerda</a:t>
            </a:r>
            <a:endParaRPr lang="pt-BR" sz="4400" b="1" dirty="0">
              <a:latin typeface="Arial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19805C-10C4-7DEA-524B-86DB88CBD229}"/>
              </a:ext>
            </a:extLst>
          </p:cNvPr>
          <p:cNvSpPr txBox="1"/>
          <p:nvPr/>
        </p:nvSpPr>
        <p:spPr>
          <a:xfrm>
            <a:off x="507373" y="1103719"/>
            <a:ext cx="9144000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 err="1">
                <a:latin typeface="Arial"/>
                <a:cs typeface="Arial"/>
              </a:rPr>
              <a:t>Quicksort</a:t>
            </a:r>
            <a:r>
              <a:rPr lang="pt-BR" sz="2800" dirty="0">
                <a:latin typeface="Arial"/>
                <a:cs typeface="Arial"/>
              </a:rPr>
              <a:t> (vetor, inicio, </a:t>
            </a:r>
            <a:r>
              <a:rPr lang="pt-BR" sz="2800" dirty="0" err="1">
                <a:latin typeface="Arial"/>
                <a:cs typeface="Arial"/>
              </a:rPr>
              <a:t>indicePivo</a:t>
            </a:r>
            <a:r>
              <a:rPr lang="pt-BR" sz="2800" dirty="0">
                <a:latin typeface="Arial"/>
                <a:cs typeface="Arial"/>
              </a:rPr>
              <a:t> - 1)</a:t>
            </a:r>
          </a:p>
          <a:p>
            <a:r>
              <a:rPr lang="pt-BR" sz="2800" dirty="0">
                <a:latin typeface="Arial"/>
                <a:cs typeface="Arial"/>
              </a:rPr>
              <a:t>chamada </a:t>
            </a:r>
            <a:r>
              <a:rPr lang="pt-BR" sz="2800" dirty="0" err="1">
                <a:latin typeface="Arial"/>
                <a:cs typeface="Arial"/>
              </a:rPr>
              <a:t>quicksort</a:t>
            </a:r>
            <a:r>
              <a:rPr lang="pt-BR" sz="2800" dirty="0">
                <a:latin typeface="Arial"/>
                <a:cs typeface="Arial"/>
              </a:rPr>
              <a:t> (inicio=0, fim=0) | Vetor: [1]");</a:t>
            </a:r>
            <a:r>
              <a:rPr lang="pt-BR" sz="2800" dirty="0">
                <a:latin typeface="Arial"/>
                <a:ea typeface="+mn-lt"/>
                <a:cs typeface="+mn-lt"/>
              </a:rPr>
              <a:t> </a:t>
            </a:r>
            <a:endParaRPr lang="pt-BR" sz="2800" dirty="0">
              <a:latin typeface="Arial"/>
              <a:cs typeface="Arial"/>
            </a:endParaRPr>
          </a:p>
          <a:p>
            <a:r>
              <a:rPr lang="pt-BR" sz="2800" dirty="0">
                <a:latin typeface="Arial"/>
                <a:ea typeface="+mn-lt"/>
                <a:cs typeface="+mn-lt"/>
              </a:rPr>
              <a:t>Condição </a:t>
            </a:r>
            <a:r>
              <a:rPr lang="pt-BR" sz="2800" dirty="0" err="1">
                <a:latin typeface="Arial"/>
                <a:cs typeface="Arial"/>
              </a:rPr>
              <a:t>if</a:t>
            </a:r>
            <a:r>
              <a:rPr lang="pt-BR" sz="2800" dirty="0">
                <a:latin typeface="Arial"/>
                <a:cs typeface="Arial"/>
              </a:rPr>
              <a:t> (inicio &lt; fim)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(vetor, 0, 0) → condição (0 &lt; 0)? FALSA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retorna pois a condição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não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é verdadeira.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05D0EDF-F154-80F6-81F0-A4B29769DEAB}"/>
              </a:ext>
            </a:extLst>
          </p:cNvPr>
          <p:cNvSpPr/>
          <p:nvPr/>
        </p:nvSpPr>
        <p:spPr>
          <a:xfrm>
            <a:off x="666114" y="3698901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EEBAA5B-4D54-8E09-1921-A42AD8ED324B}"/>
              </a:ext>
            </a:extLst>
          </p:cNvPr>
          <p:cNvSpPr/>
          <p:nvPr/>
        </p:nvSpPr>
        <p:spPr>
          <a:xfrm>
            <a:off x="1819410" y="3698900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92E2A22-B29A-72FC-964A-ECBDDEFB97C1}"/>
              </a:ext>
            </a:extLst>
          </p:cNvPr>
          <p:cNvSpPr/>
          <p:nvPr/>
        </p:nvSpPr>
        <p:spPr>
          <a:xfrm>
            <a:off x="2972706" y="3698900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BB14BE3-FBBD-E417-9EE6-9CAC61E7C522}"/>
              </a:ext>
            </a:extLst>
          </p:cNvPr>
          <p:cNvSpPr/>
          <p:nvPr/>
        </p:nvSpPr>
        <p:spPr>
          <a:xfrm>
            <a:off x="4138335" y="3698900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BB81F56-50C6-1535-2A1A-53683DB4467D}"/>
              </a:ext>
            </a:extLst>
          </p:cNvPr>
          <p:cNvSpPr/>
          <p:nvPr/>
        </p:nvSpPr>
        <p:spPr>
          <a:xfrm>
            <a:off x="5281293" y="3698900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D71F458-853A-D4B4-4BE5-9DA27A0DBBA7}"/>
              </a:ext>
            </a:extLst>
          </p:cNvPr>
          <p:cNvSpPr/>
          <p:nvPr/>
        </p:nvSpPr>
        <p:spPr>
          <a:xfrm>
            <a:off x="6424251" y="3699471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" name="Seta: para Cima 3">
            <a:extLst>
              <a:ext uri="{FF2B5EF4-FFF2-40B4-BE49-F238E27FC236}">
                <a16:creationId xmlns:a16="http://schemas.microsoft.com/office/drawing/2014/main" id="{48AA6AEF-6E07-4B3A-90F6-877A31C3B563}"/>
              </a:ext>
            </a:extLst>
          </p:cNvPr>
          <p:cNvSpPr/>
          <p:nvPr/>
        </p:nvSpPr>
        <p:spPr>
          <a:xfrm>
            <a:off x="666114" y="4352968"/>
            <a:ext cx="276861" cy="4190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Seta: para Cima 13">
            <a:extLst>
              <a:ext uri="{FF2B5EF4-FFF2-40B4-BE49-F238E27FC236}">
                <a16:creationId xmlns:a16="http://schemas.microsoft.com/office/drawing/2014/main" id="{C72AE5E8-17B1-4E64-B96E-60F26557D6C8}"/>
              </a:ext>
            </a:extLst>
          </p:cNvPr>
          <p:cNvSpPr/>
          <p:nvPr/>
        </p:nvSpPr>
        <p:spPr>
          <a:xfrm>
            <a:off x="1185969" y="4352968"/>
            <a:ext cx="276860" cy="419057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55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AB8F3A5-2A29-932E-358E-9AF362AD70AE}"/>
              </a:ext>
            </a:extLst>
          </p:cNvPr>
          <p:cNvSpPr txBox="1"/>
          <p:nvPr/>
        </p:nvSpPr>
        <p:spPr>
          <a:xfrm>
            <a:off x="1" y="259214"/>
            <a:ext cx="1190148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400" b="1" dirty="0">
                <a:latin typeface="Arial"/>
                <a:ea typeface="+mn-lt"/>
                <a:cs typeface="+mn-lt"/>
              </a:rPr>
              <a:t>Chamada Recursiva </a:t>
            </a:r>
            <a:r>
              <a:rPr lang="pt-BR" sz="4400" b="1" dirty="0" err="1">
                <a:latin typeface="Arial"/>
                <a:ea typeface="+mn-lt"/>
                <a:cs typeface="+mn-lt"/>
              </a:rPr>
              <a:t>Quicksort</a:t>
            </a:r>
            <a:r>
              <a:rPr lang="pt-BR" sz="4400" b="1" dirty="0">
                <a:latin typeface="Arial"/>
                <a:ea typeface="+mn-lt"/>
                <a:cs typeface="+mn-lt"/>
              </a:rPr>
              <a:t> (Direita)</a:t>
            </a:r>
            <a:endParaRPr lang="pt-BR" sz="4400" dirty="0">
              <a:latin typeface="Arial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5DE4E1-325E-EB6B-B205-EBDFC3F0C25B}"/>
              </a:ext>
            </a:extLst>
          </p:cNvPr>
          <p:cNvSpPr txBox="1"/>
          <p:nvPr/>
        </p:nvSpPr>
        <p:spPr>
          <a:xfrm>
            <a:off x="1200151" y="986144"/>
            <a:ext cx="10272712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latin typeface="Arial"/>
              <a:cs typeface="Arial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(vetor,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indicePivo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+ 1, fim);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 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("\n...= chamada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(inicio=2, fim=5)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Condição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(inicio &lt; fim) /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(vetor, 2, 5)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→ condição (2 &lt; 5)? VERDADEIRA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→ vetor: [8, 9, 10, 7]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FDCDDC2-59AE-A2CA-EFD8-AC49C91218F1}"/>
              </a:ext>
            </a:extLst>
          </p:cNvPr>
          <p:cNvSpPr/>
          <p:nvPr/>
        </p:nvSpPr>
        <p:spPr>
          <a:xfrm>
            <a:off x="1756942" y="4257334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3C0432-D33F-907D-2E9A-AD0C5A99C0AD}"/>
              </a:ext>
            </a:extLst>
          </p:cNvPr>
          <p:cNvSpPr/>
          <p:nvPr/>
        </p:nvSpPr>
        <p:spPr>
          <a:xfrm>
            <a:off x="3058475" y="4258864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FDBF398-13E4-10E3-55D2-482EE4FA86E6}"/>
              </a:ext>
            </a:extLst>
          </p:cNvPr>
          <p:cNvSpPr/>
          <p:nvPr/>
        </p:nvSpPr>
        <p:spPr>
          <a:xfrm>
            <a:off x="4281500" y="4257334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7879CCA-B355-FEF4-706F-1C1AA2FD1D82}"/>
              </a:ext>
            </a:extLst>
          </p:cNvPr>
          <p:cNvSpPr/>
          <p:nvPr/>
        </p:nvSpPr>
        <p:spPr>
          <a:xfrm>
            <a:off x="5502813" y="4264300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22F33BE-43F9-8B45-3D46-486ED7570CA7}"/>
              </a:ext>
            </a:extLst>
          </p:cNvPr>
          <p:cNvSpPr/>
          <p:nvPr/>
        </p:nvSpPr>
        <p:spPr>
          <a:xfrm>
            <a:off x="6724126" y="4264300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5157DE2-7379-EB39-144C-55473855E619}"/>
              </a:ext>
            </a:extLst>
          </p:cNvPr>
          <p:cNvSpPr/>
          <p:nvPr/>
        </p:nvSpPr>
        <p:spPr>
          <a:xfrm>
            <a:off x="7940734" y="4264300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0" name="Seta: para Cima 19">
            <a:extLst>
              <a:ext uri="{FF2B5EF4-FFF2-40B4-BE49-F238E27FC236}">
                <a16:creationId xmlns:a16="http://schemas.microsoft.com/office/drawing/2014/main" id="{2C0E987A-A6DB-4067-8C76-AF349E2ABBE7}"/>
              </a:ext>
            </a:extLst>
          </p:cNvPr>
          <p:cNvSpPr/>
          <p:nvPr/>
        </p:nvSpPr>
        <p:spPr>
          <a:xfrm>
            <a:off x="4591001" y="4964104"/>
            <a:ext cx="276861" cy="4190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Seta: para Cima 20">
            <a:extLst>
              <a:ext uri="{FF2B5EF4-FFF2-40B4-BE49-F238E27FC236}">
                <a16:creationId xmlns:a16="http://schemas.microsoft.com/office/drawing/2014/main" id="{184CD960-AF2F-4052-AAFB-F450EF8B2537}"/>
              </a:ext>
            </a:extLst>
          </p:cNvPr>
          <p:cNvSpPr/>
          <p:nvPr/>
        </p:nvSpPr>
        <p:spPr>
          <a:xfrm>
            <a:off x="8250235" y="4970380"/>
            <a:ext cx="276861" cy="419057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17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893F8D2-765E-CE9F-E6E5-E3C79781501F}"/>
              </a:ext>
            </a:extLst>
          </p:cNvPr>
          <p:cNvSpPr txBox="1"/>
          <p:nvPr/>
        </p:nvSpPr>
        <p:spPr>
          <a:xfrm>
            <a:off x="0" y="-3104"/>
            <a:ext cx="1219200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Segunda Chamada do </a:t>
            </a:r>
            <a:r>
              <a:rPr lang="pt-BR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endParaRPr lang="pt-B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000" b="1" dirty="0"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7EF30D-E8A9-7516-92E1-7D35B969A25C}"/>
              </a:ext>
            </a:extLst>
          </p:cNvPr>
          <p:cNvSpPr txBox="1"/>
          <p:nvPr/>
        </p:nvSpPr>
        <p:spPr>
          <a:xfrm>
            <a:off x="0" y="948265"/>
            <a:ext cx="12192000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Arial"/>
                <a:cs typeface="Arial"/>
              </a:rPr>
              <a:t>int</a:t>
            </a:r>
            <a:r>
              <a:rPr lang="pt-BR" sz="2800" dirty="0">
                <a:latin typeface="Arial"/>
                <a:cs typeface="Arial"/>
              </a:rPr>
              <a:t> </a:t>
            </a:r>
            <a:r>
              <a:rPr lang="pt-BR" sz="2800" dirty="0" err="1">
                <a:latin typeface="Arial"/>
                <a:cs typeface="Arial"/>
              </a:rPr>
              <a:t>indicePivo</a:t>
            </a:r>
            <a:r>
              <a:rPr lang="pt-BR" sz="2800" dirty="0">
                <a:latin typeface="Arial"/>
                <a:cs typeface="Arial"/>
              </a:rPr>
              <a:t> = particionar(vetor, inicio, fim);</a:t>
            </a:r>
            <a:r>
              <a:rPr lang="pt-BR" sz="2800" dirty="0">
                <a:latin typeface="Arial"/>
                <a:ea typeface="+mn-lt"/>
                <a:cs typeface="+mn-lt"/>
              </a:rPr>
              <a:t> </a:t>
            </a:r>
            <a:endParaRPr lang="pt-BR" sz="2800" dirty="0">
              <a:latin typeface="Arial"/>
              <a:cs typeface="Arial"/>
            </a:endParaRPr>
          </a:p>
          <a:p>
            <a:endParaRPr lang="pt-BR" sz="2800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Arial"/>
                <a:cs typeface="Arial"/>
              </a:rPr>
              <a:t>printf</a:t>
            </a:r>
            <a:r>
              <a:rPr lang="pt-BR" sz="2800" dirty="0">
                <a:latin typeface="Arial"/>
                <a:cs typeface="Arial"/>
              </a:rPr>
              <a:t>("\n...chamada particionar (inicio=2, fim=5) / Vetor: [8, 9, 10, 7]");</a:t>
            </a:r>
            <a:r>
              <a:rPr lang="pt-BR" sz="2800" dirty="0">
                <a:latin typeface="Arial"/>
                <a:ea typeface="+mn-lt"/>
                <a:cs typeface="+mn-lt"/>
              </a:rPr>
              <a:t> </a:t>
            </a:r>
            <a:endParaRPr lang="pt-BR" sz="2800" dirty="0">
              <a:latin typeface="Arial"/>
              <a:cs typeface="Arial"/>
            </a:endParaRPr>
          </a:p>
          <a:p>
            <a:endParaRPr lang="pt-BR" sz="2800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/>
                <a:cs typeface="Arial"/>
              </a:rPr>
              <a:t>vetor[5] </a:t>
            </a:r>
            <a:r>
              <a:rPr lang="pt-BR" sz="2800" dirty="0">
                <a:latin typeface="Arial"/>
                <a:ea typeface="+mn-lt"/>
                <a:cs typeface="+mn-lt"/>
              </a:rPr>
              <a:t>(pivô = 7) </a:t>
            </a:r>
            <a:endParaRPr lang="pt-BR" sz="2800" dirty="0">
              <a:latin typeface="Arial"/>
              <a:cs typeface="Arial"/>
            </a:endParaRPr>
          </a:p>
          <a:p>
            <a:endParaRPr lang="pt-BR" sz="2800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Arial"/>
                <a:cs typeface="Arial"/>
              </a:rPr>
              <a:t>int</a:t>
            </a:r>
            <a:r>
              <a:rPr lang="pt-BR" sz="2800" dirty="0">
                <a:latin typeface="Arial"/>
                <a:cs typeface="Arial"/>
              </a:rPr>
              <a:t> i = inicio - 1;</a:t>
            </a:r>
            <a:r>
              <a:rPr lang="pt-BR" sz="2800" dirty="0">
                <a:latin typeface="Arial"/>
                <a:ea typeface="+mn-lt"/>
                <a:cs typeface="+mn-lt"/>
              </a:rPr>
              <a:t> (i = 1) </a:t>
            </a:r>
            <a:endParaRPr lang="pt-BR" sz="2800" dirty="0">
              <a:latin typeface="Arial"/>
            </a:endParaRPr>
          </a:p>
          <a:p>
            <a:pPr algn="l"/>
            <a:endParaRPr lang="pt-BR" dirty="0">
              <a:latin typeface="Arial"/>
            </a:endParaRPr>
          </a:p>
          <a:p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ED09111-A1CE-CAE3-AC16-1C3ACF856692}"/>
              </a:ext>
            </a:extLst>
          </p:cNvPr>
          <p:cNvSpPr/>
          <p:nvPr/>
        </p:nvSpPr>
        <p:spPr>
          <a:xfrm>
            <a:off x="606708" y="4447113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FC3C21C-645B-8622-DD67-999B34C97DB6}"/>
              </a:ext>
            </a:extLst>
          </p:cNvPr>
          <p:cNvSpPr/>
          <p:nvPr/>
        </p:nvSpPr>
        <p:spPr>
          <a:xfrm>
            <a:off x="1836195" y="4450998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ED3E431-8DB3-EA79-2B6B-BA189B530786}"/>
              </a:ext>
            </a:extLst>
          </p:cNvPr>
          <p:cNvSpPr/>
          <p:nvPr/>
        </p:nvSpPr>
        <p:spPr>
          <a:xfrm>
            <a:off x="3065682" y="4439018"/>
            <a:ext cx="851103" cy="6631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4C85F07-0C18-0F8B-ADB5-4B7A8F7C62E0}"/>
              </a:ext>
            </a:extLst>
          </p:cNvPr>
          <p:cNvSpPr/>
          <p:nvPr/>
        </p:nvSpPr>
        <p:spPr>
          <a:xfrm>
            <a:off x="4232697" y="4447113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ADC6A8E-EC05-FD66-A23A-4D7169F3767E}"/>
              </a:ext>
            </a:extLst>
          </p:cNvPr>
          <p:cNvSpPr/>
          <p:nvPr/>
        </p:nvSpPr>
        <p:spPr>
          <a:xfrm>
            <a:off x="5462615" y="4459488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D947202-CAAF-8685-FEB9-5898A12B45D7}"/>
              </a:ext>
            </a:extLst>
          </p:cNvPr>
          <p:cNvSpPr/>
          <p:nvPr/>
        </p:nvSpPr>
        <p:spPr>
          <a:xfrm>
            <a:off x="6647341" y="4470825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B5A5FAA-1AAE-B0EB-E915-ED9D9AD12E41}"/>
              </a:ext>
            </a:extLst>
          </p:cNvPr>
          <p:cNvSpPr txBox="1"/>
          <p:nvPr/>
        </p:nvSpPr>
        <p:spPr>
          <a:xfrm>
            <a:off x="6674391" y="3933317"/>
            <a:ext cx="8792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Pivô</a:t>
            </a:r>
          </a:p>
        </p:txBody>
      </p:sp>
      <p:sp>
        <p:nvSpPr>
          <p:cNvPr id="18" name="Seta: para Cima 17">
            <a:extLst>
              <a:ext uri="{FF2B5EF4-FFF2-40B4-BE49-F238E27FC236}">
                <a16:creationId xmlns:a16="http://schemas.microsoft.com/office/drawing/2014/main" id="{526BAB4F-3BCD-4765-8200-9CD32139CB64}"/>
              </a:ext>
            </a:extLst>
          </p:cNvPr>
          <p:cNvSpPr/>
          <p:nvPr/>
        </p:nvSpPr>
        <p:spPr>
          <a:xfrm>
            <a:off x="3357859" y="5188834"/>
            <a:ext cx="266748" cy="4190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Seta: para Cima 19">
            <a:extLst>
              <a:ext uri="{FF2B5EF4-FFF2-40B4-BE49-F238E27FC236}">
                <a16:creationId xmlns:a16="http://schemas.microsoft.com/office/drawing/2014/main" id="{59CCABBB-3D60-47C2-ADB7-F23A5C49071F}"/>
              </a:ext>
            </a:extLst>
          </p:cNvPr>
          <p:cNvSpPr/>
          <p:nvPr/>
        </p:nvSpPr>
        <p:spPr>
          <a:xfrm>
            <a:off x="6956842" y="5188835"/>
            <a:ext cx="276861" cy="419057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35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27E8F04-5F25-C3E3-9472-3C939F9AEF07}"/>
              </a:ext>
            </a:extLst>
          </p:cNvPr>
          <p:cNvSpPr txBox="1"/>
          <p:nvPr/>
        </p:nvSpPr>
        <p:spPr>
          <a:xfrm>
            <a:off x="335144" y="68777"/>
            <a:ext cx="121426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Ciclos j (Loop for) – Segunda Chamada</a:t>
            </a:r>
            <a:endParaRPr lang="pt-BR" sz="4800" b="1" dirty="0"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AADF75-1BEA-2D0C-49CD-C69215A992C7}"/>
              </a:ext>
            </a:extLst>
          </p:cNvPr>
          <p:cNvSpPr txBox="1"/>
          <p:nvPr/>
        </p:nvSpPr>
        <p:spPr>
          <a:xfrm>
            <a:off x="49393" y="1288194"/>
            <a:ext cx="771769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>
              <a:latin typeface="Arial"/>
            </a:endParaRPr>
          </a:p>
          <a:p>
            <a:r>
              <a:rPr lang="pt-BR" b="1" dirty="0">
                <a:ea typeface="+mn-lt"/>
                <a:cs typeface="+mn-lt"/>
              </a:rPr>
              <a:t>Ciclo 1: j=2</a:t>
            </a:r>
            <a:endParaRPr lang="pt-BR" dirty="0"/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("\n...valor (J):2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: 7");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ea typeface="+mn-lt"/>
                <a:cs typeface="+mn-lt"/>
              </a:rPr>
              <a:t>if</a:t>
            </a:r>
            <a:r>
              <a:rPr lang="pt-BR" dirty="0">
                <a:latin typeface="Arial"/>
                <a:ea typeface="+mn-lt"/>
                <a:cs typeface="+mn-lt"/>
              </a:rPr>
              <a:t> (vetor[j] &lt; </a:t>
            </a:r>
            <a:r>
              <a:rPr lang="pt-BR" dirty="0" err="1">
                <a:latin typeface="Arial"/>
                <a:ea typeface="+mn-lt"/>
                <a:cs typeface="+mn-lt"/>
              </a:rPr>
              <a:t>pivo</a:t>
            </a:r>
            <a:r>
              <a:rPr lang="pt-BR" dirty="0">
                <a:latin typeface="Arial"/>
                <a:ea typeface="+mn-lt"/>
                <a:cs typeface="+mn-lt"/>
              </a:rPr>
              <a:t>)</a:t>
            </a:r>
          </a:p>
          <a:p>
            <a:r>
              <a:rPr lang="pt-BR" dirty="0"/>
              <a:t>Ciclo j=2 → 8 &lt; 7? → FALSO</a:t>
            </a:r>
          </a:p>
          <a:p>
            <a:endParaRPr lang="pt-BR" dirty="0">
              <a:latin typeface="Arial"/>
            </a:endParaRPr>
          </a:p>
          <a:p>
            <a:endParaRPr lang="pt-BR" dirty="0"/>
          </a:p>
          <a:p>
            <a:r>
              <a:rPr lang="pt-BR" dirty="0"/>
              <a:t>                            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334718F-30CD-7161-5579-850D60200DA5}"/>
              </a:ext>
            </a:extLst>
          </p:cNvPr>
          <p:cNvSpPr txBox="1"/>
          <p:nvPr/>
        </p:nvSpPr>
        <p:spPr>
          <a:xfrm>
            <a:off x="8519683" y="1516733"/>
            <a:ext cx="477462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"/>
                <a:ea typeface="+mn-lt"/>
                <a:cs typeface="+mn-lt"/>
              </a:rPr>
              <a:t>Ciclo 2: j=3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("\n...valor (J):3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: 7");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if</a:t>
            </a:r>
            <a:r>
              <a:rPr lang="pt-BR" dirty="0">
                <a:latin typeface="Arial"/>
                <a:cs typeface="Arial"/>
              </a:rPr>
              <a:t> (vetor[j]</a:t>
            </a:r>
            <a:r>
              <a:rPr lang="pt-BR" dirty="0">
                <a:latin typeface="Arial"/>
                <a:ea typeface="+mn-lt"/>
                <a:cs typeface="Arial"/>
              </a:rPr>
              <a:t> </a:t>
            </a:r>
            <a:r>
              <a:rPr lang="pt-BR" dirty="0">
                <a:latin typeface="Arial"/>
                <a:cs typeface="Arial"/>
              </a:rPr>
              <a:t>&lt;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ea typeface="+mn-lt"/>
                <a:cs typeface="Arial"/>
              </a:rPr>
              <a:t>)</a:t>
            </a:r>
            <a:endParaRPr lang="pt-BR" dirty="0">
              <a:cs typeface="Arial"/>
            </a:endParaRPr>
          </a:p>
          <a:p>
            <a:r>
              <a:rPr lang="pt-BR" dirty="0"/>
              <a:t>Ciclo j=3 → 9 &lt; 7? → FALSO</a:t>
            </a:r>
          </a:p>
          <a:p>
            <a:pPr algn="l"/>
            <a:endParaRPr lang="pt-BR" dirty="0">
              <a:latin typeface="Arial"/>
              <a:cs typeface="Arial"/>
            </a:endParaRPr>
          </a:p>
          <a:p>
            <a:r>
              <a:rPr lang="pt-BR" dirty="0"/>
              <a:t>                      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116915D-22A0-5986-B449-C92A15AAAC4F}"/>
              </a:ext>
            </a:extLst>
          </p:cNvPr>
          <p:cNvSpPr txBox="1"/>
          <p:nvPr/>
        </p:nvSpPr>
        <p:spPr>
          <a:xfrm>
            <a:off x="4224214" y="2759836"/>
            <a:ext cx="477462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"/>
                <a:ea typeface="+mn-lt"/>
                <a:cs typeface="+mn-lt"/>
              </a:rPr>
              <a:t>Ciclo 3: j=4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("\n...valor (J):3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: 7");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if</a:t>
            </a:r>
            <a:r>
              <a:rPr lang="pt-BR" dirty="0">
                <a:latin typeface="Arial"/>
                <a:cs typeface="Arial"/>
              </a:rPr>
              <a:t> (vetor[j]</a:t>
            </a:r>
            <a:r>
              <a:rPr lang="pt-BR" dirty="0">
                <a:latin typeface="Arial"/>
                <a:ea typeface="+mn-lt"/>
                <a:cs typeface="Arial"/>
              </a:rPr>
              <a:t> </a:t>
            </a:r>
            <a:r>
              <a:rPr lang="pt-BR" dirty="0">
                <a:latin typeface="Arial"/>
                <a:cs typeface="Arial"/>
              </a:rPr>
              <a:t>&lt;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ea typeface="+mn-lt"/>
                <a:cs typeface="Arial"/>
              </a:rPr>
              <a:t>)</a:t>
            </a:r>
          </a:p>
          <a:p>
            <a:r>
              <a:rPr lang="pt-BR" dirty="0"/>
              <a:t>Ciclo j=4 → 10 &lt; 7? → FALSO</a:t>
            </a:r>
          </a:p>
          <a:p>
            <a:endParaRPr lang="pt-BR" dirty="0"/>
          </a:p>
          <a:p>
            <a:endParaRPr lang="pt-BR" dirty="0">
              <a:cs typeface="Arial"/>
            </a:endParaRPr>
          </a:p>
          <a:p>
            <a:pPr algn="l"/>
            <a:endParaRPr lang="pt-BR" dirty="0">
              <a:latin typeface="Arial"/>
              <a:cs typeface="Arial"/>
            </a:endParaRPr>
          </a:p>
          <a:p>
            <a:r>
              <a:rPr lang="pt-BR" dirty="0"/>
              <a:t>                      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4B396BB-FEBA-AA65-A68F-3A1B0BF57DFB}"/>
              </a:ext>
            </a:extLst>
          </p:cNvPr>
          <p:cNvSpPr txBox="1"/>
          <p:nvPr/>
        </p:nvSpPr>
        <p:spPr>
          <a:xfrm>
            <a:off x="1138312" y="5922521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 </a:t>
            </a:r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BBC620D-E64D-9C34-BA1B-05BA9FC3B526}"/>
              </a:ext>
            </a:extLst>
          </p:cNvPr>
          <p:cNvSpPr/>
          <p:nvPr/>
        </p:nvSpPr>
        <p:spPr>
          <a:xfrm>
            <a:off x="1987432" y="4718937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78863D9-E6C9-051F-3A1B-2EBCB78478AB}"/>
              </a:ext>
            </a:extLst>
          </p:cNvPr>
          <p:cNvSpPr/>
          <p:nvPr/>
        </p:nvSpPr>
        <p:spPr>
          <a:xfrm>
            <a:off x="3182604" y="4713889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7FE3CC7-2784-6D4C-FB2D-0AEB56F69CB7}"/>
              </a:ext>
            </a:extLst>
          </p:cNvPr>
          <p:cNvSpPr/>
          <p:nvPr/>
        </p:nvSpPr>
        <p:spPr>
          <a:xfrm>
            <a:off x="8197748" y="4718937"/>
            <a:ext cx="895864" cy="6281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B11EC0E-9CA6-33F0-F110-26DE035A0DFE}"/>
              </a:ext>
            </a:extLst>
          </p:cNvPr>
          <p:cNvSpPr/>
          <p:nvPr/>
        </p:nvSpPr>
        <p:spPr>
          <a:xfrm>
            <a:off x="5729252" y="4709709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945AE32-2F34-8042-8994-48A0C0D6208E}"/>
              </a:ext>
            </a:extLst>
          </p:cNvPr>
          <p:cNvSpPr/>
          <p:nvPr/>
        </p:nvSpPr>
        <p:spPr>
          <a:xfrm>
            <a:off x="6983038" y="4709710"/>
            <a:ext cx="895864" cy="6281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B2A489F-D9E1-4441-A876-B6445BD92F24}"/>
              </a:ext>
            </a:extLst>
          </p:cNvPr>
          <p:cNvSpPr/>
          <p:nvPr/>
        </p:nvSpPr>
        <p:spPr>
          <a:xfrm>
            <a:off x="4475466" y="4713889"/>
            <a:ext cx="895864" cy="6281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99A794F-D308-426A-89F5-59A424788857}"/>
              </a:ext>
            </a:extLst>
          </p:cNvPr>
          <p:cNvSpPr txBox="1"/>
          <p:nvPr/>
        </p:nvSpPr>
        <p:spPr>
          <a:xfrm>
            <a:off x="3130375" y="907075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rial"/>
                <a:ea typeface="+mn-lt"/>
                <a:cs typeface="+mn-lt"/>
              </a:rPr>
              <a:t>Loop </a:t>
            </a:r>
            <a:r>
              <a:rPr lang="pt-BR" sz="2800" dirty="0">
                <a:latin typeface="Arial"/>
                <a:cs typeface="Arial"/>
              </a:rPr>
              <a:t>for (</a:t>
            </a:r>
            <a:r>
              <a:rPr lang="pt-BR" sz="2800" dirty="0" err="1">
                <a:latin typeface="Arial"/>
                <a:cs typeface="Arial"/>
              </a:rPr>
              <a:t>int</a:t>
            </a:r>
            <a:r>
              <a:rPr lang="pt-BR" sz="2800" dirty="0">
                <a:latin typeface="Arial"/>
                <a:cs typeface="Arial"/>
              </a:rPr>
              <a:t> </a:t>
            </a:r>
            <a:r>
              <a:rPr lang="pt-BR" sz="2800" dirty="0">
                <a:latin typeface="Arial"/>
                <a:ea typeface="+mn-lt"/>
                <a:cs typeface="+mn-lt"/>
              </a:rPr>
              <a:t>j</a:t>
            </a:r>
            <a:r>
              <a:rPr lang="pt-BR" sz="2800" dirty="0">
                <a:latin typeface="Arial"/>
                <a:cs typeface="Arial"/>
              </a:rPr>
              <a:t> </a:t>
            </a:r>
            <a:r>
              <a:rPr lang="pt-BR" sz="2800" dirty="0">
                <a:latin typeface="Arial"/>
                <a:ea typeface="+mn-lt"/>
                <a:cs typeface="+mn-lt"/>
              </a:rPr>
              <a:t>=</a:t>
            </a:r>
            <a:r>
              <a:rPr lang="pt-BR" sz="2800" dirty="0">
                <a:latin typeface="Arial"/>
                <a:cs typeface="Arial"/>
              </a:rPr>
              <a:t> inicio; j &lt; fim; j</a:t>
            </a:r>
            <a:r>
              <a:rPr lang="pt-BR" sz="2800" dirty="0">
                <a:latin typeface="Arial"/>
                <a:ea typeface="+mn-lt"/>
                <a:cs typeface="+mn-lt"/>
              </a:rPr>
              <a:t>++)</a:t>
            </a:r>
            <a:endParaRPr lang="pt-BR" sz="2800" dirty="0">
              <a:latin typeface="Arial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BDACBA9-DD05-4A34-B2C5-E6AE87BFF357}"/>
              </a:ext>
            </a:extLst>
          </p:cNvPr>
          <p:cNvSpPr txBox="1"/>
          <p:nvPr/>
        </p:nvSpPr>
        <p:spPr>
          <a:xfrm>
            <a:off x="3564717" y="4290273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trocar(vetor[i + 1], vetor[fim]) → troca(8, 7)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349B6AF-4634-4636-92D2-AD9D01AB5654}"/>
              </a:ext>
            </a:extLst>
          </p:cNvPr>
          <p:cNvSpPr txBox="1"/>
          <p:nvPr/>
        </p:nvSpPr>
        <p:spPr>
          <a:xfrm>
            <a:off x="4078468" y="5893523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6160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1728</Words>
  <Application>Microsoft Office PowerPoint</Application>
  <PresentationFormat>Widescreen</PresentationFormat>
  <Paragraphs>322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Tema do Office</vt:lpstr>
      <vt:lpstr>N2-3:Ordenação de dados - Quicksort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N2-3:Ordenação de dados - Quicksort</dc:title>
  <dc:creator>Dell</dc:creator>
  <cp:lastModifiedBy>ERIC INACIO DE TOLEDO</cp:lastModifiedBy>
  <cp:revision>555</cp:revision>
  <dcterms:created xsi:type="dcterms:W3CDTF">2025-05-27T13:03:30Z</dcterms:created>
  <dcterms:modified xsi:type="dcterms:W3CDTF">2025-05-30T07:41:50Z</dcterms:modified>
</cp:coreProperties>
</file>