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1"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E391E-EBEC-CA6F-34F3-ED3FA75D8E38}" v="1625" dt="2025-05-04T23:20:27.395"/>
    <p1510:client id="{7F6E2F18-C838-002F-12D2-CD30565E6BAC}" v="652" dt="2025-05-05T00:55:43.684"/>
    <p1510:client id="{89661880-1B82-CDEB-AFE7-546329D278D8}" v="802" dt="2025-05-04T22:18:33.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7" name="Freeform: Shape 46">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p:cNvSpPr>
            <a:spLocks noGrp="1"/>
          </p:cNvSpPr>
          <p:nvPr>
            <p:ph type="ctrTitle"/>
          </p:nvPr>
        </p:nvSpPr>
        <p:spPr>
          <a:xfrm>
            <a:off x="3502731" y="1542402"/>
            <a:ext cx="5186842" cy="2387918"/>
          </a:xfrm>
        </p:spPr>
        <p:txBody>
          <a:bodyPr anchor="b">
            <a:normAutofit/>
          </a:bodyPr>
          <a:lstStyle/>
          <a:p>
            <a:r>
              <a:rPr lang="en-US" sz="5200">
                <a:solidFill>
                  <a:schemeClr val="tx2"/>
                </a:solidFill>
              </a:rPr>
              <a:t>Diabetes Prevention</a:t>
            </a:r>
          </a:p>
        </p:txBody>
      </p:sp>
      <p:sp>
        <p:nvSpPr>
          <p:cNvPr id="3" name="Subtitle 2"/>
          <p:cNvSpPr>
            <a:spLocks noGrp="1"/>
          </p:cNvSpPr>
          <p:nvPr>
            <p:ph type="subTitle" idx="1"/>
          </p:nvPr>
        </p:nvSpPr>
        <p:spPr>
          <a:xfrm>
            <a:off x="3502135" y="4001587"/>
            <a:ext cx="5188034" cy="682079"/>
          </a:xfrm>
        </p:spPr>
        <p:txBody>
          <a:bodyPr vert="horz" lIns="91440" tIns="45720" rIns="91440" bIns="45720" rtlCol="0">
            <a:normAutofit/>
          </a:bodyPr>
          <a:lstStyle/>
          <a:p>
            <a:r>
              <a:rPr lang="en-US">
                <a:solidFill>
                  <a:schemeClr val="tx2"/>
                </a:solidFill>
              </a:rPr>
              <a:t>Eric Tysinger &amp; Leo Zheng</a:t>
            </a:r>
          </a:p>
        </p:txBody>
      </p:sp>
      <p:grpSp>
        <p:nvGrpSpPr>
          <p:cNvPr id="49" name="Group 48">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4A45A2-1DDA-3751-2A5C-B12B92C0B6F2}"/>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70483BDB-1612-2F69-8145-F1DCF43263F9}"/>
              </a:ext>
            </a:extLst>
          </p:cNvPr>
          <p:cNvSpPr>
            <a:spLocks noGrp="1"/>
          </p:cNvSpPr>
          <p:nvPr>
            <p:ph type="title"/>
          </p:nvPr>
        </p:nvSpPr>
        <p:spPr>
          <a:xfrm>
            <a:off x="1179226" y="1280679"/>
            <a:ext cx="9833548" cy="1325563"/>
          </a:xfrm>
        </p:spPr>
        <p:txBody>
          <a:bodyPr anchor="b">
            <a:normAutofit/>
          </a:bodyPr>
          <a:lstStyle/>
          <a:p>
            <a:pPr algn="ctr"/>
            <a:r>
              <a:rPr lang="en-US" sz="2400">
                <a:solidFill>
                  <a:schemeClr val="tx2"/>
                </a:solidFill>
                <a:latin typeface="Aptos"/>
              </a:rPr>
              <a:t>High</a:t>
            </a:r>
            <a:r>
              <a:rPr lang="en-US" sz="2400" b="1">
                <a:solidFill>
                  <a:schemeClr val="tx2"/>
                </a:solidFill>
                <a:latin typeface="Aptos"/>
              </a:rPr>
              <a:t> BMI, Cholesterol, </a:t>
            </a:r>
            <a:r>
              <a:rPr lang="en-US" sz="2400">
                <a:solidFill>
                  <a:schemeClr val="tx2"/>
                </a:solidFill>
                <a:latin typeface="Aptos"/>
              </a:rPr>
              <a:t>and</a:t>
            </a:r>
            <a:r>
              <a:rPr lang="en-US" sz="2400" b="1">
                <a:solidFill>
                  <a:schemeClr val="tx2"/>
                </a:solidFill>
                <a:latin typeface="Aptos"/>
              </a:rPr>
              <a:t> Blood Pressure </a:t>
            </a:r>
            <a:r>
              <a:rPr lang="en-US" sz="2400">
                <a:solidFill>
                  <a:schemeClr val="tx2"/>
                </a:solidFill>
                <a:latin typeface="Aptos"/>
              </a:rPr>
              <a:t>are the most significant risks and indicators of Diabetes</a:t>
            </a:r>
            <a:endParaRPr lang="en-US" sz="2400">
              <a:solidFill>
                <a:schemeClr val="tx2"/>
              </a:solidFill>
            </a:endParaRPr>
          </a:p>
        </p:txBody>
      </p:sp>
      <p:grpSp>
        <p:nvGrpSpPr>
          <p:cNvPr id="44" name="Group 4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5" name="Freeform: Shape 4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0693D11-9022-6582-CEEF-57E17DF50AAE}"/>
              </a:ext>
            </a:extLst>
          </p:cNvPr>
          <p:cNvSpPr>
            <a:spLocks noGrp="1"/>
          </p:cNvSpPr>
          <p:nvPr>
            <p:ph idx="1"/>
          </p:nvPr>
        </p:nvSpPr>
        <p:spPr>
          <a:xfrm>
            <a:off x="1179226" y="2890979"/>
            <a:ext cx="9833548" cy="2693976"/>
          </a:xfrm>
        </p:spPr>
        <p:txBody>
          <a:bodyPr vert="horz" lIns="91440" tIns="45720" rIns="91440" bIns="45720" rtlCol="0" anchor="t">
            <a:noAutofit/>
          </a:bodyPr>
          <a:lstStyle/>
          <a:p>
            <a:pPr marL="0" indent="0">
              <a:buNone/>
            </a:pPr>
            <a:endParaRPr lang="en-US" sz="1800">
              <a:solidFill>
                <a:schemeClr val="tx2"/>
              </a:solidFill>
              <a:ea typeface="+mn-lt"/>
              <a:cs typeface="+mn-lt"/>
            </a:endParaRPr>
          </a:p>
          <a:p>
            <a:pPr lvl="1">
              <a:spcBef>
                <a:spcPts val="0"/>
              </a:spcBef>
              <a:buFont typeface="Courier New" panose="020B0604020202020204" pitchFamily="34" charset="0"/>
              <a:buChar char="o"/>
            </a:pPr>
            <a:r>
              <a:rPr lang="en-US" sz="1800" b="1">
                <a:solidFill>
                  <a:schemeClr val="tx2"/>
                </a:solidFill>
              </a:rPr>
              <a:t>High BMI </a:t>
            </a:r>
            <a:r>
              <a:rPr lang="en-US" sz="1800">
                <a:solidFill>
                  <a:schemeClr val="tx2"/>
                </a:solidFill>
              </a:rPr>
              <a:t>is a strong indicator of diabetes risk </a:t>
            </a:r>
            <a:r>
              <a:rPr lang="en-US" sz="1800" b="1">
                <a:solidFill>
                  <a:schemeClr val="tx2"/>
                </a:solidFill>
              </a:rPr>
              <a:t> </a:t>
            </a:r>
            <a:r>
              <a:rPr lang="en-US" sz="1800">
                <a:solidFill>
                  <a:schemeClr val="tx2"/>
                </a:solidFill>
              </a:rPr>
              <a:t>—  managing BMI at a healthy level can significantly reduce the risk for diabetes.</a:t>
            </a:r>
          </a:p>
          <a:p>
            <a:pPr lvl="1">
              <a:spcBef>
                <a:spcPts val="0"/>
              </a:spcBef>
              <a:buFont typeface="Courier New" panose="020B0604020202020204" pitchFamily="34" charset="0"/>
              <a:buChar char="o"/>
            </a:pPr>
            <a:r>
              <a:rPr lang="en-US" sz="1800" b="1">
                <a:solidFill>
                  <a:schemeClr val="tx2"/>
                </a:solidFill>
              </a:rPr>
              <a:t>High cholesterol levels</a:t>
            </a:r>
            <a:r>
              <a:rPr lang="en-US" sz="1800">
                <a:solidFill>
                  <a:schemeClr val="tx2"/>
                </a:solidFill>
              </a:rPr>
              <a:t> often co-occur with diabetes — patients with elevated cholesterol may benefit from early screenings to prevent this.</a:t>
            </a:r>
          </a:p>
          <a:p>
            <a:pPr lvl="1">
              <a:spcBef>
                <a:spcPts val="0"/>
              </a:spcBef>
              <a:buFont typeface="Courier New" panose="020B0604020202020204" pitchFamily="34" charset="0"/>
              <a:buChar char="o"/>
            </a:pPr>
            <a:r>
              <a:rPr lang="en-US" sz="1800" b="1">
                <a:solidFill>
                  <a:schemeClr val="tx2"/>
                </a:solidFill>
              </a:rPr>
              <a:t>High blood pressure</a:t>
            </a:r>
            <a:r>
              <a:rPr lang="en-US" sz="1800">
                <a:solidFill>
                  <a:schemeClr val="tx2"/>
                </a:solidFill>
              </a:rPr>
              <a:t> is frequently observed in diabetic individuals — monitoring and controlling hypertension can serve as an early intervention strategy.</a:t>
            </a:r>
            <a:endParaRPr lang="en-US" sz="1400">
              <a:solidFill>
                <a:schemeClr val="tx2"/>
              </a:solidFill>
            </a:endParaRPr>
          </a:p>
        </p:txBody>
      </p:sp>
      <p:grpSp>
        <p:nvGrpSpPr>
          <p:cNvPr id="50" name="Group 4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1" name="Freeform: Shape 5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617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6BFBC34-5C2D-B700-0434-CCCF5BFD5007}"/>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Problem Statement</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40A63EE-729D-9415-777D-356AE7788151}"/>
              </a:ext>
            </a:extLst>
          </p:cNvPr>
          <p:cNvSpPr>
            <a:spLocks noGrp="1"/>
          </p:cNvSpPr>
          <p:nvPr>
            <p:ph idx="1"/>
          </p:nvPr>
        </p:nvSpPr>
        <p:spPr>
          <a:xfrm>
            <a:off x="1179226" y="2890979"/>
            <a:ext cx="9833548" cy="2693976"/>
          </a:xfrm>
        </p:spPr>
        <p:txBody>
          <a:bodyPr vert="horz" lIns="91440" tIns="45720" rIns="91440" bIns="45720" rtlCol="0" anchor="t">
            <a:normAutofit/>
          </a:bodyPr>
          <a:lstStyle/>
          <a:p>
            <a:r>
              <a:rPr lang="en-US" sz="1800">
                <a:solidFill>
                  <a:schemeClr val="tx2"/>
                </a:solidFill>
              </a:rPr>
              <a:t>Diabetes is a chronic health condition that affects how the body turns food into energy. It is a growing public health concern, with millions of individuals affected worldwide. Early detection and prevention are key to managing this condition and reducing its long-term health consequences. Through predictive modeling and machine learning, we aim to identify significant indicators of Diabetes for individuals. </a:t>
            </a:r>
            <a:r>
              <a:rPr lang="en-US" sz="1800">
                <a:solidFill>
                  <a:schemeClr val="tx2"/>
                </a:solidFill>
                <a:ea typeface="+mn-lt"/>
                <a:cs typeface="+mn-lt"/>
              </a:rPr>
              <a:t>The ultimate goal is to provide insights that support public health initiatives and promote healthier lifestyles.</a:t>
            </a:r>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403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48" name="Freeform: Shape 47">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9" name="Freeform: Shape 48">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0" name="Freeform: Shape 49">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 name="Freeform: Shape 50">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3" name="Group 52">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54" name="Freeform: Shape 53">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E7582BB-112B-14A6-103F-4070F63F3C1E}"/>
              </a:ext>
            </a:extLst>
          </p:cNvPr>
          <p:cNvSpPr>
            <a:spLocks noGrp="1"/>
          </p:cNvSpPr>
          <p:nvPr>
            <p:ph type="title"/>
          </p:nvPr>
        </p:nvSpPr>
        <p:spPr>
          <a:xfrm>
            <a:off x="804672" y="802955"/>
            <a:ext cx="5145024" cy="1454051"/>
          </a:xfrm>
        </p:spPr>
        <p:txBody>
          <a:bodyPr anchor="b">
            <a:normAutofit/>
          </a:bodyPr>
          <a:lstStyle/>
          <a:p>
            <a:r>
              <a:rPr lang="en-US" sz="3600">
                <a:solidFill>
                  <a:schemeClr val="tx2"/>
                </a:solidFill>
              </a:rPr>
              <a:t>Dataset</a:t>
            </a:r>
          </a:p>
        </p:txBody>
      </p:sp>
      <p:pic>
        <p:nvPicPr>
          <p:cNvPr id="23" name="Picture 22" descr="Centers for Disease Control and Prevention - Wikipedia">
            <a:extLst>
              <a:ext uri="{FF2B5EF4-FFF2-40B4-BE49-F238E27FC236}">
                <a16:creationId xmlns:a16="http://schemas.microsoft.com/office/drawing/2014/main" id="{F69725A0-CC6D-D34A-060F-A949D5E20713}"/>
              </a:ext>
            </a:extLst>
          </p:cNvPr>
          <p:cNvPicPr>
            <a:picLocks noChangeAspect="1"/>
          </p:cNvPicPr>
          <p:nvPr/>
        </p:nvPicPr>
        <p:blipFill>
          <a:blip r:embed="rId2"/>
          <a:stretch>
            <a:fillRect/>
          </a:stretch>
        </p:blipFill>
        <p:spPr>
          <a:xfrm>
            <a:off x="6415772" y="268595"/>
            <a:ext cx="2195534" cy="1723494"/>
          </a:xfrm>
          <a:prstGeom prst="rect">
            <a:avLst/>
          </a:prstGeom>
        </p:spPr>
      </p:pic>
      <p:sp>
        <p:nvSpPr>
          <p:cNvPr id="7" name="Content Placeholder 2">
            <a:extLst>
              <a:ext uri="{FF2B5EF4-FFF2-40B4-BE49-F238E27FC236}">
                <a16:creationId xmlns:a16="http://schemas.microsoft.com/office/drawing/2014/main" id="{20898648-E632-99E5-0CAE-3032194C5465}"/>
              </a:ext>
            </a:extLst>
          </p:cNvPr>
          <p:cNvSpPr>
            <a:spLocks noGrp="1"/>
          </p:cNvSpPr>
          <p:nvPr>
            <p:ph idx="1"/>
          </p:nvPr>
        </p:nvSpPr>
        <p:spPr>
          <a:xfrm>
            <a:off x="804672" y="2421682"/>
            <a:ext cx="4553909" cy="3639289"/>
          </a:xfrm>
        </p:spPr>
        <p:txBody>
          <a:bodyPr vert="horz" lIns="91440" tIns="45720" rIns="91440" bIns="45720" rtlCol="0" anchor="ctr">
            <a:normAutofit/>
          </a:bodyPr>
          <a:lstStyle/>
          <a:p>
            <a:r>
              <a:rPr lang="en-US" sz="1800">
                <a:solidFill>
                  <a:schemeClr val="tx2"/>
                </a:solidFill>
              </a:rPr>
              <a:t>We sourced our dataset from the </a:t>
            </a:r>
            <a:r>
              <a:rPr lang="en-US" sz="1800" b="1">
                <a:solidFill>
                  <a:schemeClr val="tx2"/>
                </a:solidFill>
              </a:rPr>
              <a:t>UCI Machine Learning Repository</a:t>
            </a:r>
            <a:endParaRPr lang="en-US">
              <a:solidFill>
                <a:schemeClr val="tx2"/>
              </a:solidFill>
            </a:endParaRPr>
          </a:p>
          <a:p>
            <a:r>
              <a:rPr lang="en-US" sz="1800">
                <a:solidFill>
                  <a:schemeClr val="tx2"/>
                </a:solidFill>
              </a:rPr>
              <a:t>The dataset originated from a 2014 survey conducted by the U.S. Center for Disease Control (</a:t>
            </a:r>
            <a:r>
              <a:rPr lang="en-US" sz="1800" b="1">
                <a:solidFill>
                  <a:schemeClr val="tx2"/>
                </a:solidFill>
              </a:rPr>
              <a:t>CDC</a:t>
            </a:r>
            <a:r>
              <a:rPr lang="en-US" sz="1800">
                <a:solidFill>
                  <a:schemeClr val="tx2"/>
                </a:solidFill>
              </a:rPr>
              <a:t>)</a:t>
            </a:r>
          </a:p>
          <a:p>
            <a:r>
              <a:rPr lang="en-US" sz="1800">
                <a:solidFill>
                  <a:schemeClr val="tx2"/>
                </a:solidFill>
              </a:rPr>
              <a:t>The dataset contains </a:t>
            </a:r>
            <a:r>
              <a:rPr lang="en-US" sz="1800" b="1">
                <a:solidFill>
                  <a:schemeClr val="tx2"/>
                </a:solidFill>
              </a:rPr>
              <a:t>70692 rows</a:t>
            </a:r>
            <a:r>
              <a:rPr lang="en-US" sz="1800">
                <a:solidFill>
                  <a:schemeClr val="tx2"/>
                </a:solidFill>
              </a:rPr>
              <a:t> and </a:t>
            </a:r>
            <a:r>
              <a:rPr lang="en-US" sz="1800" b="1">
                <a:solidFill>
                  <a:schemeClr val="tx2"/>
                </a:solidFill>
              </a:rPr>
              <a:t>22 columns</a:t>
            </a:r>
          </a:p>
          <a:p>
            <a:r>
              <a:rPr lang="en-US" sz="1800">
                <a:solidFill>
                  <a:schemeClr val="tx2"/>
                </a:solidFill>
              </a:rPr>
              <a:t>There is 1 target variable (</a:t>
            </a:r>
            <a:r>
              <a:rPr lang="en-US" sz="1800" b="1" err="1">
                <a:solidFill>
                  <a:schemeClr val="tx2"/>
                </a:solidFill>
              </a:rPr>
              <a:t>Diabetes_binary</a:t>
            </a:r>
            <a:r>
              <a:rPr lang="en-US" sz="1800">
                <a:solidFill>
                  <a:schemeClr val="tx2"/>
                </a:solidFill>
              </a:rPr>
              <a:t>), and </a:t>
            </a:r>
            <a:r>
              <a:rPr lang="en-US" sz="1800" b="1">
                <a:solidFill>
                  <a:schemeClr val="tx2"/>
                </a:solidFill>
              </a:rPr>
              <a:t>21 independent variables</a:t>
            </a:r>
          </a:p>
          <a:p>
            <a:endParaRPr lang="en-US" sz="1800">
              <a:solidFill>
                <a:schemeClr val="tx2"/>
              </a:solidFill>
            </a:endParaRPr>
          </a:p>
        </p:txBody>
      </p:sp>
      <p:pic>
        <p:nvPicPr>
          <p:cNvPr id="24" name="Picture 23" descr="Default of Credit Card Clients - UCI Machine Learning Repository">
            <a:extLst>
              <a:ext uri="{FF2B5EF4-FFF2-40B4-BE49-F238E27FC236}">
                <a16:creationId xmlns:a16="http://schemas.microsoft.com/office/drawing/2014/main" id="{3AE2BF24-2C17-F48A-5545-3873D5CC3471}"/>
              </a:ext>
            </a:extLst>
          </p:cNvPr>
          <p:cNvPicPr>
            <a:picLocks noChangeAspect="1"/>
          </p:cNvPicPr>
          <p:nvPr/>
        </p:nvPicPr>
        <p:blipFill>
          <a:blip r:embed="rId3"/>
          <a:stretch>
            <a:fillRect/>
          </a:stretch>
        </p:blipFill>
        <p:spPr>
          <a:xfrm>
            <a:off x="9633727" y="3863170"/>
            <a:ext cx="1996361" cy="1996361"/>
          </a:xfrm>
          <a:prstGeom prst="rect">
            <a:avLst/>
          </a:prstGeom>
        </p:spPr>
      </p:pic>
    </p:spTree>
    <p:extLst>
      <p:ext uri="{BB962C8B-B14F-4D97-AF65-F5344CB8AC3E}">
        <p14:creationId xmlns:p14="http://schemas.microsoft.com/office/powerpoint/2010/main" val="424542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B92FAF7-0AD3-4B47-9111-D0E9CD79E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6A77139-BADB-4B2C-BD41-B67A4D37D7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526" y="2227167"/>
            <a:ext cx="4336168" cy="4630834"/>
            <a:chOff x="7855526" y="2145638"/>
            <a:chExt cx="4336168" cy="4630834"/>
          </a:xfr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p:grpSpPr>
        <p:sp useBgFill="1">
          <p:nvSpPr>
            <p:cNvPr id="37" name="Freeform: Shape 36">
              <a:extLst>
                <a:ext uri="{FF2B5EF4-FFF2-40B4-BE49-F238E27FC236}">
                  <a16:creationId xmlns:a16="http://schemas.microsoft.com/office/drawing/2014/main" id="{DAC7B25D-E1A6-459A-B45A-1912B0CD9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208150 h 4312749"/>
                <a:gd name="connsiteX4" fmla="*/ 4145996 w 4315791"/>
                <a:gd name="connsiteY4" fmla="*/ 1085198 h 4312749"/>
                <a:gd name="connsiteX5" fmla="*/ 3631470 w 4315791"/>
                <a:gd name="connsiteY5" fmla="*/ 767158 h 4312749"/>
                <a:gd name="connsiteX6" fmla="*/ 2987009 w 4315791"/>
                <a:gd name="connsiteY6" fmla="*/ 611504 h 4312749"/>
                <a:gd name="connsiteX7" fmla="*/ 1985110 w 4315791"/>
                <a:gd name="connsiteY7" fmla="*/ 855943 h 4312749"/>
                <a:gd name="connsiteX8" fmla="*/ 1223061 w 4315791"/>
                <a:gd name="connsiteY8" fmla="*/ 1585590 h 4312749"/>
                <a:gd name="connsiteX9" fmla="*/ 1023311 w 4315791"/>
                <a:gd name="connsiteY9" fmla="*/ 1849089 h 4312749"/>
                <a:gd name="connsiteX10" fmla="*/ 652067 w 4315791"/>
                <a:gd name="connsiteY10" fmla="*/ 2610233 h 4312749"/>
                <a:gd name="connsiteX11" fmla="*/ 876921 w 4315791"/>
                <a:gd name="connsiteY11" fmla="*/ 3447930 h 4312749"/>
                <a:gd name="connsiteX12" fmla="*/ 1504428 w 4315791"/>
                <a:gd name="connsiteY12" fmla="*/ 4177169 h 4312749"/>
                <a:gd name="connsiteX13" fmla="*/ 1689053 w 4315791"/>
                <a:gd name="connsiteY13" fmla="*/ 4312749 h 4312749"/>
                <a:gd name="connsiteX14" fmla="*/ 729636 w 4315791"/>
                <a:gd name="connsiteY14" fmla="*/ 4312749 h 4312749"/>
                <a:gd name="connsiteX15" fmla="*/ 638463 w 4315791"/>
                <a:gd name="connsiteY15" fmla="*/ 4216521 h 4312749"/>
                <a:gd name="connsiteX16" fmla="*/ 0 w 4315791"/>
                <a:gd name="connsiteY16" fmla="*/ 2610335 h 4312749"/>
                <a:gd name="connsiteX17" fmla="*/ 683474 w 4315791"/>
                <a:gd name="connsiteY17" fmla="*/ 1242376 h 4312749"/>
                <a:gd name="connsiteX18" fmla="*/ 2987009 w 4315791"/>
                <a:gd name="connsiteY18"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15791" h="4312749">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Freeform: Shape 37">
              <a:extLst>
                <a:ext uri="{FF2B5EF4-FFF2-40B4-BE49-F238E27FC236}">
                  <a16:creationId xmlns:a16="http://schemas.microsoft.com/office/drawing/2014/main" id="{920A7C7E-00F6-490C-A8E7-5167EA6A4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5903" y="2463723"/>
              <a:ext cx="4315791" cy="4312749"/>
            </a:xfrm>
            <a:custGeom>
              <a:avLst/>
              <a:gdLst>
                <a:gd name="connsiteX0" fmla="*/ 2987009 w 4315791"/>
                <a:gd name="connsiteY0" fmla="*/ 0 h 4312749"/>
                <a:gd name="connsiteX1" fmla="*/ 4136908 w 4315791"/>
                <a:gd name="connsiteY1" fmla="*/ 333995 h 4312749"/>
                <a:gd name="connsiteX2" fmla="*/ 4315791 w 4315791"/>
                <a:gd name="connsiteY2" fmla="*/ 445229 h 4312749"/>
                <a:gd name="connsiteX3" fmla="*/ 4315791 w 4315791"/>
                <a:gd name="connsiteY3" fmla="*/ 1079495 h 4312749"/>
                <a:gd name="connsiteX4" fmla="*/ 4206793 w 4315791"/>
                <a:gd name="connsiteY4" fmla="*/ 1000737 h 4312749"/>
                <a:gd name="connsiteX5" fmla="*/ 2987119 w 4315791"/>
                <a:gd name="connsiteY5" fmla="*/ 509571 h 4312749"/>
                <a:gd name="connsiteX6" fmla="*/ 1133184 w 4315791"/>
                <a:gd name="connsiteY6" fmla="*/ 1528405 h 4312749"/>
                <a:gd name="connsiteX7" fmla="*/ 935607 w 4315791"/>
                <a:gd name="connsiteY7" fmla="*/ 1789050 h 4312749"/>
                <a:gd name="connsiteX8" fmla="*/ 543498 w 4315791"/>
                <a:gd name="connsiteY8" fmla="*/ 2610233 h 4312749"/>
                <a:gd name="connsiteX9" fmla="*/ 780416 w 4315791"/>
                <a:gd name="connsiteY9" fmla="*/ 3494616 h 4312749"/>
                <a:gd name="connsiteX10" fmla="*/ 1433786 w 4315791"/>
                <a:gd name="connsiteY10" fmla="*/ 4254537 h 4312749"/>
                <a:gd name="connsiteX11" fmla="*/ 1513041 w 4315791"/>
                <a:gd name="connsiteY11" fmla="*/ 4312749 h 4312749"/>
                <a:gd name="connsiteX12" fmla="*/ 729636 w 4315791"/>
                <a:gd name="connsiteY12" fmla="*/ 4312749 h 4312749"/>
                <a:gd name="connsiteX13" fmla="*/ 638463 w 4315791"/>
                <a:gd name="connsiteY13" fmla="*/ 4216521 h 4312749"/>
                <a:gd name="connsiteX14" fmla="*/ 0 w 4315791"/>
                <a:gd name="connsiteY14" fmla="*/ 2610335 h 4312749"/>
                <a:gd name="connsiteX15" fmla="*/ 683474 w 4315791"/>
                <a:gd name="connsiteY15" fmla="*/ 1242376 h 4312749"/>
                <a:gd name="connsiteX16" fmla="*/ 2987009 w 4315791"/>
                <a:gd name="connsiteY16" fmla="*/ 0 h 4312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5791" h="4312749">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9" name="Freeform: Shape 38">
              <a:extLst>
                <a:ext uri="{FF2B5EF4-FFF2-40B4-BE49-F238E27FC236}">
                  <a16:creationId xmlns:a16="http://schemas.microsoft.com/office/drawing/2014/main" id="{2E166FC5-8F23-41C3-879A-BFF8D5B70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7037" y="2411531"/>
              <a:ext cx="4314657" cy="4364939"/>
            </a:xfrm>
            <a:custGeom>
              <a:avLst/>
              <a:gdLst>
                <a:gd name="connsiteX0" fmla="*/ 3028307 w 4314657"/>
                <a:gd name="connsiteY0" fmla="*/ 21 h 4364939"/>
                <a:gd name="connsiteX1" fmla="*/ 3066670 w 4314657"/>
                <a:gd name="connsiteY1" fmla="*/ 836 h 4364939"/>
                <a:gd name="connsiteX2" fmla="*/ 3220125 w 4314657"/>
                <a:gd name="connsiteY2" fmla="*/ 9909 h 4364939"/>
                <a:gd name="connsiteX3" fmla="*/ 3816113 w 4314657"/>
                <a:gd name="connsiteY3" fmla="*/ 150272 h 4364939"/>
                <a:gd name="connsiteX4" fmla="*/ 4089981 w 4314657"/>
                <a:gd name="connsiteY4" fmla="*/ 272287 h 4364939"/>
                <a:gd name="connsiteX5" fmla="*/ 4314657 w 4314657"/>
                <a:gd name="connsiteY5" fmla="*/ 398926 h 4364939"/>
                <a:gd name="connsiteX6" fmla="*/ 4314657 w 4314657"/>
                <a:gd name="connsiteY6" fmla="*/ 911199 h 4364939"/>
                <a:gd name="connsiteX7" fmla="*/ 4310597 w 4314657"/>
                <a:gd name="connsiteY7" fmla="*/ 908154 h 4364939"/>
                <a:gd name="connsiteX8" fmla="*/ 4203223 w 4314657"/>
                <a:gd name="connsiteY8" fmla="*/ 829562 h 4364939"/>
                <a:gd name="connsiteX9" fmla="*/ 4095850 w 4314657"/>
                <a:gd name="connsiteY9" fmla="*/ 753520 h 4364939"/>
                <a:gd name="connsiteX10" fmla="*/ 3652987 w 4314657"/>
                <a:gd name="connsiteY10" fmla="*/ 494811 h 4364939"/>
                <a:gd name="connsiteX11" fmla="*/ 3173610 w 4314657"/>
                <a:gd name="connsiteY11" fmla="*/ 347209 h 4364939"/>
                <a:gd name="connsiteX12" fmla="*/ 3047760 w 4314657"/>
                <a:gd name="connsiteY12" fmla="*/ 332632 h 4364939"/>
                <a:gd name="connsiteX13" fmla="*/ 3016027 w 4314657"/>
                <a:gd name="connsiteY13" fmla="*/ 330186 h 4364939"/>
                <a:gd name="connsiteX14" fmla="*/ 2984184 w 4314657"/>
                <a:gd name="connsiteY14" fmla="*/ 328658 h 4364939"/>
                <a:gd name="connsiteX15" fmla="*/ 2952233 w 4314657"/>
                <a:gd name="connsiteY15" fmla="*/ 327332 h 4364939"/>
                <a:gd name="connsiteX16" fmla="*/ 2919085 w 4314657"/>
                <a:gd name="connsiteY16" fmla="*/ 327026 h 4364939"/>
                <a:gd name="connsiteX17" fmla="*/ 2852901 w 4314657"/>
                <a:gd name="connsiteY17" fmla="*/ 326720 h 4364939"/>
                <a:gd name="connsiteX18" fmla="*/ 2786826 w 4314657"/>
                <a:gd name="connsiteY18" fmla="*/ 328148 h 4364939"/>
                <a:gd name="connsiteX19" fmla="*/ 2720965 w 4314657"/>
                <a:gd name="connsiteY19" fmla="*/ 331409 h 4364939"/>
                <a:gd name="connsiteX20" fmla="*/ 2655325 w 4314657"/>
                <a:gd name="connsiteY20" fmla="*/ 336098 h 4364939"/>
                <a:gd name="connsiteX21" fmla="*/ 2524803 w 4314657"/>
                <a:gd name="connsiteY21" fmla="*/ 350573 h 4364939"/>
                <a:gd name="connsiteX22" fmla="*/ 2460139 w 4314657"/>
                <a:gd name="connsiteY22" fmla="*/ 360664 h 4364939"/>
                <a:gd name="connsiteX23" fmla="*/ 2396019 w 4314657"/>
                <a:gd name="connsiteY23" fmla="*/ 372693 h 4364939"/>
                <a:gd name="connsiteX24" fmla="*/ 2145843 w 4314657"/>
                <a:gd name="connsiteY24" fmla="*/ 440989 h 4364939"/>
                <a:gd name="connsiteX25" fmla="*/ 1698635 w 4314657"/>
                <a:gd name="connsiteY25" fmla="*/ 682676 h 4364939"/>
                <a:gd name="connsiteX26" fmla="*/ 1498450 w 4314657"/>
                <a:gd name="connsiteY26" fmla="*/ 835474 h 4364939"/>
                <a:gd name="connsiteX27" fmla="*/ 1307285 w 4314657"/>
                <a:gd name="connsiteY27" fmla="*/ 1001220 h 4364939"/>
                <a:gd name="connsiteX28" fmla="*/ 947780 w 4314657"/>
                <a:gd name="connsiteY28" fmla="*/ 1369612 h 4364939"/>
                <a:gd name="connsiteX29" fmla="*/ 905939 w 4314657"/>
                <a:gd name="connsiteY29" fmla="*/ 1419458 h 4364939"/>
                <a:gd name="connsiteX30" fmla="*/ 863228 w 4314657"/>
                <a:gd name="connsiteY30" fmla="*/ 1471545 h 4364939"/>
                <a:gd name="connsiteX31" fmla="*/ 774330 w 4314657"/>
                <a:gd name="connsiteY31" fmla="*/ 1577659 h 4364939"/>
                <a:gd name="connsiteX32" fmla="*/ 595554 w 4314657"/>
                <a:gd name="connsiteY32" fmla="*/ 1780916 h 4364939"/>
                <a:gd name="connsiteX33" fmla="*/ 430365 w 4314657"/>
                <a:gd name="connsiteY33" fmla="*/ 1982644 h 4364939"/>
                <a:gd name="connsiteX34" fmla="*/ 358855 w 4314657"/>
                <a:gd name="connsiteY34" fmla="*/ 2087025 h 4364939"/>
                <a:gd name="connsiteX35" fmla="*/ 296583 w 4314657"/>
                <a:gd name="connsiteY35" fmla="*/ 2194872 h 4364939"/>
                <a:gd name="connsiteX36" fmla="*/ 207358 w 4314657"/>
                <a:gd name="connsiteY36" fmla="*/ 2423918 h 4364939"/>
                <a:gd name="connsiteX37" fmla="*/ 177146 w 4314657"/>
                <a:gd name="connsiteY37" fmla="*/ 2668765 h 4364939"/>
                <a:gd name="connsiteX38" fmla="*/ 248763 w 4314657"/>
                <a:gd name="connsiteY38" fmla="*/ 3168854 h 4364939"/>
                <a:gd name="connsiteX39" fmla="*/ 445688 w 4314657"/>
                <a:gd name="connsiteY39" fmla="*/ 3637956 h 4364939"/>
                <a:gd name="connsiteX40" fmla="*/ 735859 w 4314657"/>
                <a:gd name="connsiteY40" fmla="*/ 4062310 h 4364939"/>
                <a:gd name="connsiteX41" fmla="*/ 910884 w 4314657"/>
                <a:gd name="connsiteY41" fmla="*/ 4254366 h 4364939"/>
                <a:gd name="connsiteX42" fmla="*/ 1030507 w 4314657"/>
                <a:gd name="connsiteY42" fmla="*/ 4364939 h 4364939"/>
                <a:gd name="connsiteX43" fmla="*/ 676755 w 4314657"/>
                <a:gd name="connsiteY43" fmla="*/ 4364939 h 4364939"/>
                <a:gd name="connsiteX44" fmla="*/ 538105 w 4314657"/>
                <a:gd name="connsiteY44" fmla="*/ 4202315 h 4364939"/>
                <a:gd name="connsiteX45" fmla="*/ 241592 w 4314657"/>
                <a:gd name="connsiteY45" fmla="*/ 3731226 h 4364939"/>
                <a:gd name="connsiteX46" fmla="*/ 60317 w 4314657"/>
                <a:gd name="connsiteY46" fmla="*/ 3211362 h 4364939"/>
                <a:gd name="connsiteX47" fmla="*/ 0 w 4314657"/>
                <a:gd name="connsiteY47" fmla="*/ 2668765 h 4364939"/>
                <a:gd name="connsiteX48" fmla="*/ 21736 w 4314657"/>
                <a:gd name="connsiteY48" fmla="*/ 2390280 h 4364939"/>
                <a:gd name="connsiteX49" fmla="*/ 27605 w 4314657"/>
                <a:gd name="connsiteY49" fmla="*/ 2355521 h 4364939"/>
                <a:gd name="connsiteX50" fmla="*/ 34669 w 4314657"/>
                <a:gd name="connsiteY50" fmla="*/ 2320862 h 4364939"/>
                <a:gd name="connsiteX51" fmla="*/ 50753 w 4314657"/>
                <a:gd name="connsiteY51" fmla="*/ 2251750 h 4364939"/>
                <a:gd name="connsiteX52" fmla="*/ 93899 w 4314657"/>
                <a:gd name="connsiteY52" fmla="*/ 2116179 h 4364939"/>
                <a:gd name="connsiteX53" fmla="*/ 150194 w 4314657"/>
                <a:gd name="connsiteY53" fmla="*/ 1985498 h 4364939"/>
                <a:gd name="connsiteX54" fmla="*/ 216486 w 4314657"/>
                <a:gd name="connsiteY54" fmla="*/ 1860628 h 4364939"/>
                <a:gd name="connsiteX55" fmla="*/ 363527 w 4314657"/>
                <a:gd name="connsiteY55" fmla="*/ 1625058 h 4364939"/>
                <a:gd name="connsiteX56" fmla="*/ 514155 w 4314657"/>
                <a:gd name="connsiteY56" fmla="*/ 1402231 h 4364939"/>
                <a:gd name="connsiteX57" fmla="*/ 586861 w 4314657"/>
                <a:gd name="connsiteY57" fmla="*/ 1293160 h 4364939"/>
                <a:gd name="connsiteX58" fmla="*/ 623702 w 4314657"/>
                <a:gd name="connsiteY58" fmla="*/ 1236892 h 4364939"/>
                <a:gd name="connsiteX59" fmla="*/ 662283 w 4314657"/>
                <a:gd name="connsiteY59" fmla="*/ 1178892 h 4364939"/>
                <a:gd name="connsiteX60" fmla="*/ 827364 w 4314657"/>
                <a:gd name="connsiteY60" fmla="*/ 951170 h 4364939"/>
                <a:gd name="connsiteX61" fmla="*/ 1016355 w 4314657"/>
                <a:gd name="connsiteY61" fmla="*/ 736089 h 4364939"/>
                <a:gd name="connsiteX62" fmla="*/ 1482474 w 4314657"/>
                <a:gd name="connsiteY62" fmla="*/ 378707 h 4364939"/>
                <a:gd name="connsiteX63" fmla="*/ 2035644 w 4314657"/>
                <a:gd name="connsiteY63" fmla="*/ 149151 h 4364939"/>
                <a:gd name="connsiteX64" fmla="*/ 2324619 w 4314657"/>
                <a:gd name="connsiteY64" fmla="*/ 72802 h 4364939"/>
                <a:gd name="connsiteX65" fmla="*/ 2618809 w 4314657"/>
                <a:gd name="connsiteY65" fmla="*/ 24078 h 4364939"/>
                <a:gd name="connsiteX66" fmla="*/ 2914849 w 4314657"/>
                <a:gd name="connsiteY66" fmla="*/ 1957 h 4364939"/>
                <a:gd name="connsiteX67" fmla="*/ 2951907 w 4314657"/>
                <a:gd name="connsiteY67" fmla="*/ 633 h 4364939"/>
                <a:gd name="connsiteX68" fmla="*/ 2990052 w 4314657"/>
                <a:gd name="connsiteY68" fmla="*/ 224 h 4364939"/>
                <a:gd name="connsiteX69" fmla="*/ 3028307 w 4314657"/>
                <a:gd name="connsiteY69" fmla="*/ 21 h 436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14657" h="4364939">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Freeform: Shape 39">
              <a:extLst>
                <a:ext uri="{FF2B5EF4-FFF2-40B4-BE49-F238E27FC236}">
                  <a16:creationId xmlns:a16="http://schemas.microsoft.com/office/drawing/2014/main" id="{5C727C6A-DB0B-482E-B0E4-4F035FC02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55526" y="2145638"/>
              <a:ext cx="4336168" cy="4630833"/>
            </a:xfrm>
            <a:custGeom>
              <a:avLst/>
              <a:gdLst>
                <a:gd name="connsiteX0" fmla="*/ 3053738 w 4336168"/>
                <a:gd name="connsiteY0" fmla="*/ 111 h 4630833"/>
                <a:gd name="connsiteX1" fmla="*/ 3093948 w 4336168"/>
                <a:gd name="connsiteY1" fmla="*/ 316 h 4630833"/>
                <a:gd name="connsiteX2" fmla="*/ 3134268 w 4336168"/>
                <a:gd name="connsiteY2" fmla="*/ 1743 h 4630833"/>
                <a:gd name="connsiteX3" fmla="*/ 3295438 w 4336168"/>
                <a:gd name="connsiteY3" fmla="*/ 13058 h 4630833"/>
                <a:gd name="connsiteX4" fmla="*/ 3918813 w 4336168"/>
                <a:gd name="connsiteY4" fmla="*/ 169935 h 4630833"/>
                <a:gd name="connsiteX5" fmla="*/ 4203331 w 4336168"/>
                <a:gd name="connsiteY5" fmla="*/ 305405 h 4630833"/>
                <a:gd name="connsiteX6" fmla="*/ 4336168 w 4336168"/>
                <a:gd name="connsiteY6" fmla="*/ 386579 h 4630833"/>
                <a:gd name="connsiteX7" fmla="*/ 4336168 w 4336168"/>
                <a:gd name="connsiteY7" fmla="*/ 772673 h 4630833"/>
                <a:gd name="connsiteX8" fmla="*/ 4270820 w 4336168"/>
                <a:gd name="connsiteY8" fmla="*/ 728127 h 4630833"/>
                <a:gd name="connsiteX9" fmla="*/ 4030208 w 4336168"/>
                <a:gd name="connsiteY9" fmla="*/ 587253 h 4630833"/>
                <a:gd name="connsiteX10" fmla="*/ 3781010 w 4336168"/>
                <a:gd name="connsiteY10" fmla="*/ 471455 h 4630833"/>
                <a:gd name="connsiteX11" fmla="*/ 3254466 w 4336168"/>
                <a:gd name="connsiteY11" fmla="*/ 338024 h 4630833"/>
                <a:gd name="connsiteX12" fmla="*/ 3117966 w 4336168"/>
                <a:gd name="connsiteY12" fmla="*/ 326812 h 4630833"/>
                <a:gd name="connsiteX13" fmla="*/ 3083625 w 4336168"/>
                <a:gd name="connsiteY13" fmla="*/ 325179 h 4630833"/>
                <a:gd name="connsiteX14" fmla="*/ 3049173 w 4336168"/>
                <a:gd name="connsiteY14" fmla="*/ 324366 h 4630833"/>
                <a:gd name="connsiteX15" fmla="*/ 2978858 w 4336168"/>
                <a:gd name="connsiteY15" fmla="*/ 323855 h 4630833"/>
                <a:gd name="connsiteX16" fmla="*/ 2695862 w 4336168"/>
                <a:gd name="connsiteY16" fmla="*/ 335373 h 4630833"/>
                <a:gd name="connsiteX17" fmla="*/ 2417972 w 4336168"/>
                <a:gd name="connsiteY17" fmla="*/ 372070 h 4630833"/>
                <a:gd name="connsiteX18" fmla="*/ 2148451 w 4336168"/>
                <a:gd name="connsiteY18" fmla="*/ 437613 h 4630833"/>
                <a:gd name="connsiteX19" fmla="*/ 1889690 w 4336168"/>
                <a:gd name="connsiteY19" fmla="*/ 532515 h 4630833"/>
                <a:gd name="connsiteX20" fmla="*/ 1644512 w 4336168"/>
                <a:gd name="connsiteY20" fmla="*/ 658098 h 4630833"/>
                <a:gd name="connsiteX21" fmla="*/ 1200999 w 4336168"/>
                <a:gd name="connsiteY21" fmla="*/ 992137 h 4630833"/>
                <a:gd name="connsiteX22" fmla="*/ 1003531 w 4336168"/>
                <a:gd name="connsiteY22" fmla="*/ 1192234 h 4630833"/>
                <a:gd name="connsiteX23" fmla="*/ 910394 w 4336168"/>
                <a:gd name="connsiteY23" fmla="*/ 1298347 h 4630833"/>
                <a:gd name="connsiteX24" fmla="*/ 821278 w 4336168"/>
                <a:gd name="connsiteY24" fmla="*/ 1408233 h 4630833"/>
                <a:gd name="connsiteX25" fmla="*/ 732162 w 4336168"/>
                <a:gd name="connsiteY25" fmla="*/ 1521993 h 4630833"/>
                <a:gd name="connsiteX26" fmla="*/ 640548 w 4336168"/>
                <a:gd name="connsiteY26" fmla="*/ 1634323 h 4630833"/>
                <a:gd name="connsiteX27" fmla="*/ 457317 w 4336168"/>
                <a:gd name="connsiteY27" fmla="*/ 1855930 h 4630833"/>
                <a:gd name="connsiteX28" fmla="*/ 369288 w 4336168"/>
                <a:gd name="connsiteY28" fmla="*/ 1967955 h 4630833"/>
                <a:gd name="connsiteX29" fmla="*/ 287128 w 4336168"/>
                <a:gd name="connsiteY29" fmla="*/ 2083243 h 4630833"/>
                <a:gd name="connsiteX30" fmla="*/ 212683 w 4336168"/>
                <a:gd name="connsiteY30" fmla="*/ 2202607 h 4630833"/>
                <a:gd name="connsiteX31" fmla="*/ 179101 w 4336168"/>
                <a:gd name="connsiteY31" fmla="*/ 2264177 h 4630833"/>
                <a:gd name="connsiteX32" fmla="*/ 148890 w 4336168"/>
                <a:gd name="connsiteY32" fmla="*/ 2327172 h 4630833"/>
                <a:gd name="connsiteX33" fmla="*/ 61295 w 4336168"/>
                <a:gd name="connsiteY33" fmla="*/ 2590672 h 4630833"/>
                <a:gd name="connsiteX34" fmla="*/ 32604 w 4336168"/>
                <a:gd name="connsiteY34" fmla="*/ 2866202 h 4630833"/>
                <a:gd name="connsiteX35" fmla="*/ 100853 w 4336168"/>
                <a:gd name="connsiteY35" fmla="*/ 3418074 h 4630833"/>
                <a:gd name="connsiteX36" fmla="*/ 184971 w 4336168"/>
                <a:gd name="connsiteY36" fmla="*/ 3684428 h 4630833"/>
                <a:gd name="connsiteX37" fmla="*/ 210836 w 4336168"/>
                <a:gd name="connsiteY37" fmla="*/ 3749462 h 4630833"/>
                <a:gd name="connsiteX38" fmla="*/ 238440 w 4336168"/>
                <a:gd name="connsiteY38" fmla="*/ 3813783 h 4630833"/>
                <a:gd name="connsiteX39" fmla="*/ 252894 w 4336168"/>
                <a:gd name="connsiteY39" fmla="*/ 3845688 h 4630833"/>
                <a:gd name="connsiteX40" fmla="*/ 268109 w 4336168"/>
                <a:gd name="connsiteY40" fmla="*/ 3877287 h 4630833"/>
                <a:gd name="connsiteX41" fmla="*/ 299409 w 4336168"/>
                <a:gd name="connsiteY41" fmla="*/ 3939978 h 4630833"/>
                <a:gd name="connsiteX42" fmla="*/ 440689 w 4336168"/>
                <a:gd name="connsiteY42" fmla="*/ 4182378 h 4630833"/>
                <a:gd name="connsiteX43" fmla="*/ 606640 w 4336168"/>
                <a:gd name="connsiteY43" fmla="*/ 4409488 h 4630833"/>
                <a:gd name="connsiteX44" fmla="*/ 792425 w 4336168"/>
                <a:gd name="connsiteY44" fmla="*/ 4621205 h 4630833"/>
                <a:gd name="connsiteX45" fmla="*/ 802442 w 4336168"/>
                <a:gd name="connsiteY45" fmla="*/ 4630833 h 4630833"/>
                <a:gd name="connsiteX46" fmla="*/ 592561 w 4336168"/>
                <a:gd name="connsiteY46" fmla="*/ 4630833 h 4630833"/>
                <a:gd name="connsiteX47" fmla="*/ 489377 w 4336168"/>
                <a:gd name="connsiteY47" fmla="*/ 4483185 h 4630833"/>
                <a:gd name="connsiteX48" fmla="*/ 344944 w 4336168"/>
                <a:gd name="connsiteY48" fmla="*/ 4231611 h 4630833"/>
                <a:gd name="connsiteX49" fmla="*/ 224311 w 4336168"/>
                <a:gd name="connsiteY49" fmla="*/ 3970456 h 4630833"/>
                <a:gd name="connsiteX50" fmla="*/ 0 w 4336168"/>
                <a:gd name="connsiteY50" fmla="*/ 2866202 h 4630833"/>
                <a:gd name="connsiteX51" fmla="*/ 25105 w 4336168"/>
                <a:gd name="connsiteY51" fmla="*/ 2584351 h 4630833"/>
                <a:gd name="connsiteX52" fmla="*/ 105200 w 4336168"/>
                <a:gd name="connsiteY52" fmla="*/ 2310863 h 4630833"/>
                <a:gd name="connsiteX53" fmla="*/ 232245 w 4336168"/>
                <a:gd name="connsiteY53" fmla="*/ 2053172 h 4630833"/>
                <a:gd name="connsiteX54" fmla="*/ 307667 w 4336168"/>
                <a:gd name="connsiteY54" fmla="*/ 1930341 h 4630833"/>
                <a:gd name="connsiteX55" fmla="*/ 386893 w 4336168"/>
                <a:gd name="connsiteY55" fmla="*/ 1810161 h 4630833"/>
                <a:gd name="connsiteX56" fmla="*/ 548823 w 4336168"/>
                <a:gd name="connsiteY56" fmla="*/ 1573876 h 4630833"/>
                <a:gd name="connsiteX57" fmla="*/ 626419 w 4336168"/>
                <a:gd name="connsiteY57" fmla="*/ 1455224 h 4630833"/>
                <a:gd name="connsiteX58" fmla="*/ 701081 w 4336168"/>
                <a:gd name="connsiteY58" fmla="*/ 1334534 h 4630833"/>
                <a:gd name="connsiteX59" fmla="*/ 861162 w 4336168"/>
                <a:gd name="connsiteY59" fmla="*/ 1091320 h 4630833"/>
                <a:gd name="connsiteX60" fmla="*/ 1042329 w 4336168"/>
                <a:gd name="connsiteY60" fmla="*/ 858093 h 4630833"/>
                <a:gd name="connsiteX61" fmla="*/ 1487799 w 4336168"/>
                <a:gd name="connsiteY61" fmla="*/ 446686 h 4630833"/>
                <a:gd name="connsiteX62" fmla="*/ 1754060 w 4336168"/>
                <a:gd name="connsiteY62" fmla="*/ 283388 h 4630833"/>
                <a:gd name="connsiteX63" fmla="*/ 2044121 w 4336168"/>
                <a:gd name="connsiteY63" fmla="*/ 157906 h 4630833"/>
                <a:gd name="connsiteX64" fmla="*/ 2349287 w 4336168"/>
                <a:gd name="connsiteY64" fmla="*/ 71364 h 4630833"/>
                <a:gd name="connsiteX65" fmla="*/ 2661411 w 4336168"/>
                <a:gd name="connsiteY65" fmla="*/ 21213 h 4630833"/>
                <a:gd name="connsiteX66" fmla="*/ 2818124 w 4336168"/>
                <a:gd name="connsiteY66" fmla="*/ 7146 h 4630833"/>
                <a:gd name="connsiteX67" fmla="*/ 2974728 w 4336168"/>
                <a:gd name="connsiteY67" fmla="*/ 1029 h 4630833"/>
                <a:gd name="connsiteX68" fmla="*/ 3053738 w 4336168"/>
                <a:gd name="connsiteY68" fmla="*/ 111 h 46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336168" h="4630833">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2" name="Group 41">
            <a:extLst>
              <a:ext uri="{FF2B5EF4-FFF2-40B4-BE49-F238E27FC236}">
                <a16:creationId xmlns:a16="http://schemas.microsoft.com/office/drawing/2014/main" id="{2786ABD8-AB9F-46F2-A7D9-36F1F7338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112326" y="0"/>
            <a:ext cx="4683941" cy="3456291"/>
            <a:chOff x="4345582" y="0"/>
            <a:chExt cx="5069918" cy="3741104"/>
          </a:xfrm>
          <a:solidFill>
            <a:schemeClr val="accent5">
              <a:alpha val="5000"/>
            </a:schemeClr>
          </a:solidFill>
        </p:grpSpPr>
        <p:sp>
          <p:nvSpPr>
            <p:cNvPr id="43" name="Freeform: Shape 42">
              <a:extLst>
                <a:ext uri="{FF2B5EF4-FFF2-40B4-BE49-F238E27FC236}">
                  <a16:creationId xmlns:a16="http://schemas.microsoft.com/office/drawing/2014/main" id="{DB26E49F-E19A-487B-A8A4-A26128CFD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45582" y="1"/>
              <a:ext cx="5069918" cy="3741103"/>
            </a:xfrm>
            <a:custGeom>
              <a:avLst/>
              <a:gdLst>
                <a:gd name="connsiteX0" fmla="*/ 475344 w 5069918"/>
                <a:gd name="connsiteY0" fmla="*/ 0 h 3741103"/>
                <a:gd name="connsiteX1" fmla="*/ 643707 w 5069918"/>
                <a:gd name="connsiteY1" fmla="*/ 0 h 3741103"/>
                <a:gd name="connsiteX2" fmla="*/ 635672 w 5069918"/>
                <a:gd name="connsiteY2" fmla="*/ 7778 h 3741103"/>
                <a:gd name="connsiteX3" fmla="*/ 486638 w 5069918"/>
                <a:gd name="connsiteY3" fmla="*/ 178818 h 3741103"/>
                <a:gd name="connsiteX4" fmla="*/ 353514 w 5069918"/>
                <a:gd name="connsiteY4" fmla="*/ 362293 h 3741103"/>
                <a:gd name="connsiteX5" fmla="*/ 240181 w 5069918"/>
                <a:gd name="connsiteY5" fmla="*/ 558120 h 3741103"/>
                <a:gd name="connsiteX6" fmla="*/ 215073 w 5069918"/>
                <a:gd name="connsiteY6" fmla="*/ 608766 h 3741103"/>
                <a:gd name="connsiteX7" fmla="*/ 202868 w 5069918"/>
                <a:gd name="connsiteY7" fmla="*/ 634294 h 3741103"/>
                <a:gd name="connsiteX8" fmla="*/ 191273 w 5069918"/>
                <a:gd name="connsiteY8" fmla="*/ 660069 h 3741103"/>
                <a:gd name="connsiteX9" fmla="*/ 169129 w 5069918"/>
                <a:gd name="connsiteY9" fmla="*/ 712032 h 3741103"/>
                <a:gd name="connsiteX10" fmla="*/ 148381 w 5069918"/>
                <a:gd name="connsiteY10" fmla="*/ 764571 h 3741103"/>
                <a:gd name="connsiteX11" fmla="*/ 80903 w 5069918"/>
                <a:gd name="connsiteY11" fmla="*/ 979750 h 3741103"/>
                <a:gd name="connsiteX12" fmla="*/ 26154 w 5069918"/>
                <a:gd name="connsiteY12" fmla="*/ 1425590 h 3741103"/>
                <a:gd name="connsiteX13" fmla="*/ 49170 w 5069918"/>
                <a:gd name="connsiteY13" fmla="*/ 1648182 h 3741103"/>
                <a:gd name="connsiteX14" fmla="*/ 119437 w 5069918"/>
                <a:gd name="connsiteY14" fmla="*/ 1861055 h 3741103"/>
                <a:gd name="connsiteX15" fmla="*/ 143672 w 5069918"/>
                <a:gd name="connsiteY15" fmla="*/ 1911947 h 3741103"/>
                <a:gd name="connsiteX16" fmla="*/ 170611 w 5069918"/>
                <a:gd name="connsiteY16" fmla="*/ 1961687 h 3741103"/>
                <a:gd name="connsiteX17" fmla="*/ 230330 w 5069918"/>
                <a:gd name="connsiteY17" fmla="*/ 2058118 h 3741103"/>
                <a:gd name="connsiteX18" fmla="*/ 296237 w 5069918"/>
                <a:gd name="connsiteY18" fmla="*/ 2151255 h 3741103"/>
                <a:gd name="connsiteX19" fmla="*/ 366853 w 5069918"/>
                <a:gd name="connsiteY19" fmla="*/ 2241757 h 3741103"/>
                <a:gd name="connsiteX20" fmla="*/ 513838 w 5069918"/>
                <a:gd name="connsiteY20" fmla="*/ 2420786 h 3741103"/>
                <a:gd name="connsiteX21" fmla="*/ 587330 w 5069918"/>
                <a:gd name="connsiteY21" fmla="*/ 2511534 h 3741103"/>
                <a:gd name="connsiteX22" fmla="*/ 658817 w 5069918"/>
                <a:gd name="connsiteY22" fmla="*/ 2603437 h 3741103"/>
                <a:gd name="connsiteX23" fmla="*/ 730305 w 5069918"/>
                <a:gd name="connsiteY23" fmla="*/ 2692210 h 3741103"/>
                <a:gd name="connsiteX24" fmla="*/ 805018 w 5069918"/>
                <a:gd name="connsiteY24" fmla="*/ 2777936 h 3741103"/>
                <a:gd name="connsiteX25" fmla="*/ 963424 w 5069918"/>
                <a:gd name="connsiteY25" fmla="*/ 2939588 h 3741103"/>
                <a:gd name="connsiteX26" fmla="*/ 1319204 w 5069918"/>
                <a:gd name="connsiteY26" fmla="*/ 3209447 h 3741103"/>
                <a:gd name="connsiteX27" fmla="*/ 1515882 w 5069918"/>
                <a:gd name="connsiteY27" fmla="*/ 3310902 h 3741103"/>
                <a:gd name="connsiteX28" fmla="*/ 1723456 w 5069918"/>
                <a:gd name="connsiteY28" fmla="*/ 3387570 h 3741103"/>
                <a:gd name="connsiteX29" fmla="*/ 1939662 w 5069918"/>
                <a:gd name="connsiteY29" fmla="*/ 3440520 h 3741103"/>
                <a:gd name="connsiteX30" fmla="*/ 2162581 w 5069918"/>
                <a:gd name="connsiteY30" fmla="*/ 3470167 h 3741103"/>
                <a:gd name="connsiteX31" fmla="*/ 2389597 w 5069918"/>
                <a:gd name="connsiteY31" fmla="*/ 3479472 h 3741103"/>
                <a:gd name="connsiteX32" fmla="*/ 2446002 w 5069918"/>
                <a:gd name="connsiteY32" fmla="*/ 3479059 h 3741103"/>
                <a:gd name="connsiteX33" fmla="*/ 2473639 w 5069918"/>
                <a:gd name="connsiteY33" fmla="*/ 3478402 h 3741103"/>
                <a:gd name="connsiteX34" fmla="*/ 2501187 w 5069918"/>
                <a:gd name="connsiteY34" fmla="*/ 3477083 h 3741103"/>
                <a:gd name="connsiteX35" fmla="*/ 2610685 w 5069918"/>
                <a:gd name="connsiteY35" fmla="*/ 3468025 h 3741103"/>
                <a:gd name="connsiteX36" fmla="*/ 3033071 w 5069918"/>
                <a:gd name="connsiteY36" fmla="*/ 3360230 h 3741103"/>
                <a:gd name="connsiteX37" fmla="*/ 3232974 w 5069918"/>
                <a:gd name="connsiteY37" fmla="*/ 3266681 h 3741103"/>
                <a:gd name="connsiteX38" fmla="*/ 3425990 w 5069918"/>
                <a:gd name="connsiteY38" fmla="*/ 3152873 h 3741103"/>
                <a:gd name="connsiteX39" fmla="*/ 3613601 w 5069918"/>
                <a:gd name="connsiteY39" fmla="*/ 3024078 h 3741103"/>
                <a:gd name="connsiteX40" fmla="*/ 3706185 w 5069918"/>
                <a:gd name="connsiteY40" fmla="*/ 2955893 h 3741103"/>
                <a:gd name="connsiteX41" fmla="*/ 3799729 w 5069918"/>
                <a:gd name="connsiteY41" fmla="*/ 2885155 h 3741103"/>
                <a:gd name="connsiteX42" fmla="*/ 4175561 w 5069918"/>
                <a:gd name="connsiteY42" fmla="*/ 2606072 h 3741103"/>
                <a:gd name="connsiteX43" fmla="*/ 4517132 w 5069918"/>
                <a:gd name="connsiteY43" fmla="*/ 2312331 h 3741103"/>
                <a:gd name="connsiteX44" fmla="*/ 4659758 w 5069918"/>
                <a:gd name="connsiteY44" fmla="*/ 2148703 h 3741103"/>
                <a:gd name="connsiteX45" fmla="*/ 4773178 w 5069918"/>
                <a:gd name="connsiteY45" fmla="*/ 1969674 h 3741103"/>
                <a:gd name="connsiteX46" fmla="*/ 4892092 w 5069918"/>
                <a:gd name="connsiteY46" fmla="*/ 1567562 h 3741103"/>
                <a:gd name="connsiteX47" fmla="*/ 4898804 w 5069918"/>
                <a:gd name="connsiteY47" fmla="*/ 1460754 h 3741103"/>
                <a:gd name="connsiteX48" fmla="*/ 4899153 w 5069918"/>
                <a:gd name="connsiteY48" fmla="*/ 1406239 h 3741103"/>
                <a:gd name="connsiteX49" fmla="*/ 4898456 w 5069918"/>
                <a:gd name="connsiteY49" fmla="*/ 1350735 h 3741103"/>
                <a:gd name="connsiteX50" fmla="*/ 4886774 w 5069918"/>
                <a:gd name="connsiteY50" fmla="*/ 1128886 h 3741103"/>
                <a:gd name="connsiteX51" fmla="*/ 4815896 w 5069918"/>
                <a:gd name="connsiteY51" fmla="*/ 689221 h 3741103"/>
                <a:gd name="connsiteX52" fmla="*/ 4673183 w 5069918"/>
                <a:gd name="connsiteY52" fmla="*/ 264874 h 3741103"/>
                <a:gd name="connsiteX53" fmla="*/ 4625496 w 5069918"/>
                <a:gd name="connsiteY53" fmla="*/ 162925 h 3741103"/>
                <a:gd name="connsiteX54" fmla="*/ 4572490 w 5069918"/>
                <a:gd name="connsiteY54" fmla="*/ 63364 h 3741103"/>
                <a:gd name="connsiteX55" fmla="*/ 4532299 w 5069918"/>
                <a:gd name="connsiteY55" fmla="*/ 0 h 3741103"/>
                <a:gd name="connsiteX56" fmla="*/ 4626680 w 5069918"/>
                <a:gd name="connsiteY56" fmla="*/ 0 h 3741103"/>
                <a:gd name="connsiteX57" fmla="*/ 4643978 w 5069918"/>
                <a:gd name="connsiteY57" fmla="*/ 26636 h 3741103"/>
                <a:gd name="connsiteX58" fmla="*/ 4700644 w 5069918"/>
                <a:gd name="connsiteY58" fmla="*/ 128338 h 3741103"/>
                <a:gd name="connsiteX59" fmla="*/ 4753214 w 5069918"/>
                <a:gd name="connsiteY59" fmla="*/ 232016 h 3741103"/>
                <a:gd name="connsiteX60" fmla="*/ 4921297 w 5069918"/>
                <a:gd name="connsiteY60" fmla="*/ 663363 h 3741103"/>
                <a:gd name="connsiteX61" fmla="*/ 5027482 w 5069918"/>
                <a:gd name="connsiteY61" fmla="*/ 1112991 h 3741103"/>
                <a:gd name="connsiteX62" fmla="*/ 5058082 w 5069918"/>
                <a:gd name="connsiteY62" fmla="*/ 1342088 h 3741103"/>
                <a:gd name="connsiteX63" fmla="*/ 5063486 w 5069918"/>
                <a:gd name="connsiteY63" fmla="*/ 1399651 h 3741103"/>
                <a:gd name="connsiteX64" fmla="*/ 5067846 w 5069918"/>
                <a:gd name="connsiteY64" fmla="*/ 1458284 h 3741103"/>
                <a:gd name="connsiteX65" fmla="*/ 5069414 w 5069918"/>
                <a:gd name="connsiteY65" fmla="*/ 1577772 h 3741103"/>
                <a:gd name="connsiteX66" fmla="*/ 5040732 w 5069918"/>
                <a:gd name="connsiteY66" fmla="*/ 1817822 h 3741103"/>
                <a:gd name="connsiteX67" fmla="*/ 4964102 w 5069918"/>
                <a:gd name="connsiteY67" fmla="*/ 2050871 h 3741103"/>
                <a:gd name="connsiteX68" fmla="*/ 4689486 w 5069918"/>
                <a:gd name="connsiteY68" fmla="*/ 2458008 h 3741103"/>
                <a:gd name="connsiteX69" fmla="*/ 4333792 w 5069918"/>
                <a:gd name="connsiteY69" fmla="*/ 2784606 h 3741103"/>
                <a:gd name="connsiteX70" fmla="*/ 3965197 w 5069918"/>
                <a:gd name="connsiteY70" fmla="*/ 3076041 h 3741103"/>
                <a:gd name="connsiteX71" fmla="*/ 3873745 w 5069918"/>
                <a:gd name="connsiteY71" fmla="*/ 3149167 h 3741103"/>
                <a:gd name="connsiteX72" fmla="*/ 3779416 w 5069918"/>
                <a:gd name="connsiteY72" fmla="*/ 3222705 h 3741103"/>
                <a:gd name="connsiteX73" fmla="*/ 3582739 w 5069918"/>
                <a:gd name="connsiteY73" fmla="*/ 3364594 h 3741103"/>
                <a:gd name="connsiteX74" fmla="*/ 3371851 w 5069918"/>
                <a:gd name="connsiteY74" fmla="*/ 3494377 h 3741103"/>
                <a:gd name="connsiteX75" fmla="*/ 3143615 w 5069918"/>
                <a:gd name="connsiteY75" fmla="*/ 3603819 h 3741103"/>
                <a:gd name="connsiteX76" fmla="*/ 2643552 w 5069918"/>
                <a:gd name="connsiteY76" fmla="*/ 3730555 h 3741103"/>
                <a:gd name="connsiteX77" fmla="*/ 2514264 w 5069918"/>
                <a:gd name="connsiteY77" fmla="*/ 3739696 h 3741103"/>
                <a:gd name="connsiteX78" fmla="*/ 2481920 w 5069918"/>
                <a:gd name="connsiteY78" fmla="*/ 3740849 h 3741103"/>
                <a:gd name="connsiteX79" fmla="*/ 2449664 w 5069918"/>
                <a:gd name="connsiteY79" fmla="*/ 3741014 h 3741103"/>
                <a:gd name="connsiteX80" fmla="*/ 2386284 w 5069918"/>
                <a:gd name="connsiteY80" fmla="*/ 3740273 h 3741103"/>
                <a:gd name="connsiteX81" fmla="*/ 2260658 w 5069918"/>
                <a:gd name="connsiteY81" fmla="*/ 3735331 h 3741103"/>
                <a:gd name="connsiteX82" fmla="*/ 2134945 w 5069918"/>
                <a:gd name="connsiteY82" fmla="*/ 3723967 h 3741103"/>
                <a:gd name="connsiteX83" fmla="*/ 1884564 w 5069918"/>
                <a:gd name="connsiteY83" fmla="*/ 3683451 h 3741103"/>
                <a:gd name="connsiteX84" fmla="*/ 1639764 w 5069918"/>
                <a:gd name="connsiteY84" fmla="*/ 3613537 h 3741103"/>
                <a:gd name="connsiteX85" fmla="*/ 1407081 w 5069918"/>
                <a:gd name="connsiteY85" fmla="*/ 3512164 h 3741103"/>
                <a:gd name="connsiteX86" fmla="*/ 1193491 w 5069918"/>
                <a:gd name="connsiteY86" fmla="*/ 3380240 h 3741103"/>
                <a:gd name="connsiteX87" fmla="*/ 836141 w 5069918"/>
                <a:gd name="connsiteY87" fmla="*/ 3047878 h 3741103"/>
                <a:gd name="connsiteX88" fmla="*/ 690812 w 5069918"/>
                <a:gd name="connsiteY88" fmla="*/ 2859461 h 3741103"/>
                <a:gd name="connsiteX89" fmla="*/ 562397 w 5069918"/>
                <a:gd name="connsiteY89" fmla="*/ 2662976 h 3741103"/>
                <a:gd name="connsiteX90" fmla="*/ 502504 w 5069918"/>
                <a:gd name="connsiteY90" fmla="*/ 2565474 h 3741103"/>
                <a:gd name="connsiteX91" fmla="*/ 440258 w 5069918"/>
                <a:gd name="connsiteY91" fmla="*/ 2469619 h 3741103"/>
                <a:gd name="connsiteX92" fmla="*/ 310360 w 5069918"/>
                <a:gd name="connsiteY92" fmla="*/ 2278732 h 3741103"/>
                <a:gd name="connsiteX93" fmla="*/ 246806 w 5069918"/>
                <a:gd name="connsiteY93" fmla="*/ 2181642 h 3741103"/>
                <a:gd name="connsiteX94" fmla="*/ 186303 w 5069918"/>
                <a:gd name="connsiteY94" fmla="*/ 2082411 h 3741103"/>
                <a:gd name="connsiteX95" fmla="*/ 84390 w 5069918"/>
                <a:gd name="connsiteY95" fmla="*/ 1874231 h 3741103"/>
                <a:gd name="connsiteX96" fmla="*/ 20139 w 5069918"/>
                <a:gd name="connsiteY96" fmla="*/ 1653288 h 3741103"/>
                <a:gd name="connsiteX97" fmla="*/ 0 w 5069918"/>
                <a:gd name="connsiteY97" fmla="*/ 1425590 h 3741103"/>
                <a:gd name="connsiteX98" fmla="*/ 179939 w 5069918"/>
                <a:gd name="connsiteY98" fmla="*/ 533498 h 3741103"/>
                <a:gd name="connsiteX99" fmla="*/ 276709 w 5069918"/>
                <a:gd name="connsiteY99" fmla="*/ 322519 h 3741103"/>
                <a:gd name="connsiteX100" fmla="*/ 392571 w 5069918"/>
                <a:gd name="connsiteY100" fmla="*/ 119280 h 374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69918" h="3741103">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58E67742-7BE5-458C-BC8D-9EE855763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2838" y="1"/>
              <a:ext cx="4960548" cy="3526297"/>
            </a:xfrm>
            <a:custGeom>
              <a:avLst/>
              <a:gdLst>
                <a:gd name="connsiteX0" fmla="*/ 542883 w 4960548"/>
                <a:gd name="connsiteY0" fmla="*/ 0 h 3526297"/>
                <a:gd name="connsiteX1" fmla="*/ 826658 w 4960548"/>
                <a:gd name="connsiteY1" fmla="*/ 0 h 3526297"/>
                <a:gd name="connsiteX2" fmla="*/ 730698 w 4960548"/>
                <a:gd name="connsiteY2" fmla="*/ 89329 h 3526297"/>
                <a:gd name="connsiteX3" fmla="*/ 590295 w 4960548"/>
                <a:gd name="connsiteY3" fmla="*/ 244485 h 3526297"/>
                <a:gd name="connsiteX4" fmla="*/ 357524 w 4960548"/>
                <a:gd name="connsiteY4" fmla="*/ 587307 h 3526297"/>
                <a:gd name="connsiteX5" fmla="*/ 199554 w 4960548"/>
                <a:gd name="connsiteY5" fmla="*/ 966280 h 3526297"/>
                <a:gd name="connsiteX6" fmla="*/ 142104 w 4960548"/>
                <a:gd name="connsiteY6" fmla="*/ 1370286 h 3526297"/>
                <a:gd name="connsiteX7" fmla="*/ 166339 w 4960548"/>
                <a:gd name="connsiteY7" fmla="*/ 1568090 h 3526297"/>
                <a:gd name="connsiteX8" fmla="*/ 237914 w 4960548"/>
                <a:gd name="connsiteY8" fmla="*/ 1753129 h 3526297"/>
                <a:gd name="connsiteX9" fmla="*/ 287868 w 4960548"/>
                <a:gd name="connsiteY9" fmla="*/ 1840255 h 3526297"/>
                <a:gd name="connsiteX10" fmla="*/ 345232 w 4960548"/>
                <a:gd name="connsiteY10" fmla="*/ 1924581 h 3526297"/>
                <a:gd name="connsiteX11" fmla="*/ 477745 w 4960548"/>
                <a:gd name="connsiteY11" fmla="*/ 2087551 h 3526297"/>
                <a:gd name="connsiteX12" fmla="*/ 621156 w 4960548"/>
                <a:gd name="connsiteY12" fmla="*/ 2251756 h 3526297"/>
                <a:gd name="connsiteX13" fmla="*/ 692469 w 4960548"/>
                <a:gd name="connsiteY13" fmla="*/ 2337482 h 3526297"/>
                <a:gd name="connsiteX14" fmla="*/ 726731 w 4960548"/>
                <a:gd name="connsiteY14" fmla="*/ 2379562 h 3526297"/>
                <a:gd name="connsiteX15" fmla="*/ 760295 w 4960548"/>
                <a:gd name="connsiteY15" fmla="*/ 2419831 h 3526297"/>
                <a:gd name="connsiteX16" fmla="*/ 1048685 w 4960548"/>
                <a:gd name="connsiteY16" fmla="*/ 2717443 h 3526297"/>
                <a:gd name="connsiteX17" fmla="*/ 1202035 w 4960548"/>
                <a:gd name="connsiteY17" fmla="*/ 2851344 h 3526297"/>
                <a:gd name="connsiteX18" fmla="*/ 1362620 w 4960548"/>
                <a:gd name="connsiteY18" fmla="*/ 2974785 h 3526297"/>
                <a:gd name="connsiteX19" fmla="*/ 1721364 w 4960548"/>
                <a:gd name="connsiteY19" fmla="*/ 3170036 h 3526297"/>
                <a:gd name="connsiteX20" fmla="*/ 1922052 w 4960548"/>
                <a:gd name="connsiteY20" fmla="*/ 3225210 h 3526297"/>
                <a:gd name="connsiteX21" fmla="*/ 1973488 w 4960548"/>
                <a:gd name="connsiteY21" fmla="*/ 3234928 h 3526297"/>
                <a:gd name="connsiteX22" fmla="*/ 2025360 w 4960548"/>
                <a:gd name="connsiteY22" fmla="*/ 3243080 h 3526297"/>
                <a:gd name="connsiteX23" fmla="*/ 2130063 w 4960548"/>
                <a:gd name="connsiteY23" fmla="*/ 3254774 h 3526297"/>
                <a:gd name="connsiteX24" fmla="*/ 2182719 w 4960548"/>
                <a:gd name="connsiteY24" fmla="*/ 3258562 h 3526297"/>
                <a:gd name="connsiteX25" fmla="*/ 2235551 w 4960548"/>
                <a:gd name="connsiteY25" fmla="*/ 3261197 h 3526297"/>
                <a:gd name="connsiteX26" fmla="*/ 2288556 w 4960548"/>
                <a:gd name="connsiteY26" fmla="*/ 3262350 h 3526297"/>
                <a:gd name="connsiteX27" fmla="*/ 2341648 w 4960548"/>
                <a:gd name="connsiteY27" fmla="*/ 3262103 h 3526297"/>
                <a:gd name="connsiteX28" fmla="*/ 2368238 w 4960548"/>
                <a:gd name="connsiteY28" fmla="*/ 3261856 h 3526297"/>
                <a:gd name="connsiteX29" fmla="*/ 2393869 w 4960548"/>
                <a:gd name="connsiteY29" fmla="*/ 3260785 h 3526297"/>
                <a:gd name="connsiteX30" fmla="*/ 2419413 w 4960548"/>
                <a:gd name="connsiteY30" fmla="*/ 3259550 h 3526297"/>
                <a:gd name="connsiteX31" fmla="*/ 2444869 w 4960548"/>
                <a:gd name="connsiteY31" fmla="*/ 3257574 h 3526297"/>
                <a:gd name="connsiteX32" fmla="*/ 2545824 w 4960548"/>
                <a:gd name="connsiteY32" fmla="*/ 3245798 h 3526297"/>
                <a:gd name="connsiteX33" fmla="*/ 2930373 w 4960548"/>
                <a:gd name="connsiteY33" fmla="*/ 3126555 h 3526297"/>
                <a:gd name="connsiteX34" fmla="*/ 3285631 w 4960548"/>
                <a:gd name="connsiteY34" fmla="*/ 2917552 h 3526297"/>
                <a:gd name="connsiteX35" fmla="*/ 3371764 w 4960548"/>
                <a:gd name="connsiteY35" fmla="*/ 2856120 h 3526297"/>
                <a:gd name="connsiteX36" fmla="*/ 3457898 w 4960548"/>
                <a:gd name="connsiteY36" fmla="*/ 2792628 h 3526297"/>
                <a:gd name="connsiteX37" fmla="*/ 3632344 w 4960548"/>
                <a:gd name="connsiteY37" fmla="*/ 2660869 h 3526297"/>
                <a:gd name="connsiteX38" fmla="*/ 3990915 w 4960548"/>
                <a:gd name="connsiteY38" fmla="*/ 2405832 h 3526297"/>
                <a:gd name="connsiteX39" fmla="*/ 4324988 w 4960548"/>
                <a:gd name="connsiteY39" fmla="*/ 2152196 h 3526297"/>
                <a:gd name="connsiteX40" fmla="*/ 4592106 w 4960548"/>
                <a:gd name="connsiteY40" fmla="*/ 1861501 h 3526297"/>
                <a:gd name="connsiteX41" fmla="*/ 4683122 w 4960548"/>
                <a:gd name="connsiteY41" fmla="*/ 1692521 h 3526297"/>
                <a:gd name="connsiteX42" fmla="*/ 4738568 w 4960548"/>
                <a:gd name="connsiteY42" fmla="*/ 1507893 h 3526297"/>
                <a:gd name="connsiteX43" fmla="*/ 4753912 w 4960548"/>
                <a:gd name="connsiteY43" fmla="*/ 1411050 h 3526297"/>
                <a:gd name="connsiteX44" fmla="*/ 4756440 w 4960548"/>
                <a:gd name="connsiteY44" fmla="*/ 1386509 h 3526297"/>
                <a:gd name="connsiteX45" fmla="*/ 4758358 w 4960548"/>
                <a:gd name="connsiteY45" fmla="*/ 1361475 h 3526297"/>
                <a:gd name="connsiteX46" fmla="*/ 4761148 w 4960548"/>
                <a:gd name="connsiteY46" fmla="*/ 1309759 h 3526297"/>
                <a:gd name="connsiteX47" fmla="*/ 4756354 w 4960548"/>
                <a:gd name="connsiteY47" fmla="*/ 1102980 h 3526297"/>
                <a:gd name="connsiteX48" fmla="*/ 4725578 w 4960548"/>
                <a:gd name="connsiteY48" fmla="*/ 898753 h 3526297"/>
                <a:gd name="connsiteX49" fmla="*/ 4673358 w 4960548"/>
                <a:gd name="connsiteY49" fmla="*/ 699384 h 3526297"/>
                <a:gd name="connsiteX50" fmla="*/ 4538491 w 4960548"/>
                <a:gd name="connsiteY50" fmla="*/ 312754 h 3526297"/>
                <a:gd name="connsiteX51" fmla="*/ 4446604 w 4960548"/>
                <a:gd name="connsiteY51" fmla="*/ 129196 h 3526297"/>
                <a:gd name="connsiteX52" fmla="*/ 4419840 w 4960548"/>
                <a:gd name="connsiteY52" fmla="*/ 85222 h 3526297"/>
                <a:gd name="connsiteX53" fmla="*/ 4391680 w 4960548"/>
                <a:gd name="connsiteY53" fmla="*/ 42071 h 3526297"/>
                <a:gd name="connsiteX54" fmla="*/ 4361930 w 4960548"/>
                <a:gd name="connsiteY54" fmla="*/ 0 h 3526297"/>
                <a:gd name="connsiteX55" fmla="*/ 4588871 w 4960548"/>
                <a:gd name="connsiteY55" fmla="*/ 0 h 3526297"/>
                <a:gd name="connsiteX56" fmla="*/ 4613640 w 4960548"/>
                <a:gd name="connsiteY56" fmla="*/ 38859 h 3526297"/>
                <a:gd name="connsiteX57" fmla="*/ 4724445 w 4960548"/>
                <a:gd name="connsiteY57" fmla="*/ 234687 h 3526297"/>
                <a:gd name="connsiteX58" fmla="*/ 4876138 w 4960548"/>
                <a:gd name="connsiteY58" fmla="*/ 653022 h 3526297"/>
                <a:gd name="connsiteX59" fmla="*/ 4911707 w 4960548"/>
                <a:gd name="connsiteY59" fmla="*/ 870671 h 3526297"/>
                <a:gd name="connsiteX60" fmla="*/ 4934810 w 4960548"/>
                <a:gd name="connsiteY60" fmla="*/ 1088487 h 3526297"/>
                <a:gd name="connsiteX61" fmla="*/ 4953206 w 4960548"/>
                <a:gd name="connsiteY61" fmla="*/ 1306301 h 3526297"/>
                <a:gd name="connsiteX62" fmla="*/ 4956954 w 4960548"/>
                <a:gd name="connsiteY62" fmla="*/ 1360899 h 3526297"/>
                <a:gd name="connsiteX63" fmla="*/ 4958610 w 4960548"/>
                <a:gd name="connsiteY63" fmla="*/ 1388980 h 3526297"/>
                <a:gd name="connsiteX64" fmla="*/ 4959830 w 4960548"/>
                <a:gd name="connsiteY64" fmla="*/ 1417555 h 3526297"/>
                <a:gd name="connsiteX65" fmla="*/ 4958174 w 4960548"/>
                <a:gd name="connsiteY65" fmla="*/ 1532680 h 3526297"/>
                <a:gd name="connsiteX66" fmla="*/ 4834030 w 4960548"/>
                <a:gd name="connsiteY66" fmla="*/ 1984861 h 3526297"/>
                <a:gd name="connsiteX67" fmla="*/ 4558106 w 4960548"/>
                <a:gd name="connsiteY67" fmla="*/ 2368857 h 3526297"/>
                <a:gd name="connsiteX68" fmla="*/ 4389936 w 4960548"/>
                <a:gd name="connsiteY68" fmla="*/ 2528945 h 3526297"/>
                <a:gd name="connsiteX69" fmla="*/ 4214618 w 4960548"/>
                <a:gd name="connsiteY69" fmla="*/ 2674457 h 3526297"/>
                <a:gd name="connsiteX70" fmla="*/ 3858489 w 4960548"/>
                <a:gd name="connsiteY70" fmla="*/ 2936658 h 3526297"/>
                <a:gd name="connsiteX71" fmla="*/ 3768868 w 4960548"/>
                <a:gd name="connsiteY71" fmla="*/ 3000643 h 3526297"/>
                <a:gd name="connsiteX72" fmla="*/ 3676806 w 4960548"/>
                <a:gd name="connsiteY72" fmla="*/ 3065040 h 3526297"/>
                <a:gd name="connsiteX73" fmla="*/ 3582477 w 4960548"/>
                <a:gd name="connsiteY73" fmla="*/ 3128614 h 3526297"/>
                <a:gd name="connsiteX74" fmla="*/ 3485185 w 4960548"/>
                <a:gd name="connsiteY74" fmla="*/ 3190377 h 3526297"/>
                <a:gd name="connsiteX75" fmla="*/ 3280923 w 4960548"/>
                <a:gd name="connsiteY75" fmla="*/ 3306325 h 3526297"/>
                <a:gd name="connsiteX76" fmla="*/ 3061230 w 4960548"/>
                <a:gd name="connsiteY76" fmla="*/ 3404897 h 3526297"/>
                <a:gd name="connsiteX77" fmla="*/ 2583137 w 4960548"/>
                <a:gd name="connsiteY77" fmla="*/ 3518292 h 3526297"/>
                <a:gd name="connsiteX78" fmla="*/ 2460038 w 4960548"/>
                <a:gd name="connsiteY78" fmla="*/ 3525622 h 3526297"/>
                <a:gd name="connsiteX79" fmla="*/ 2429264 w 4960548"/>
                <a:gd name="connsiteY79" fmla="*/ 3526280 h 3526297"/>
                <a:gd name="connsiteX80" fmla="*/ 2398576 w 4960548"/>
                <a:gd name="connsiteY80" fmla="*/ 3526116 h 3526297"/>
                <a:gd name="connsiteX81" fmla="*/ 2367977 w 4960548"/>
                <a:gd name="connsiteY81" fmla="*/ 3525786 h 3526297"/>
                <a:gd name="connsiteX82" fmla="*/ 2338249 w 4960548"/>
                <a:gd name="connsiteY82" fmla="*/ 3524716 h 3526297"/>
                <a:gd name="connsiteX83" fmla="*/ 2100770 w 4960548"/>
                <a:gd name="connsiteY83" fmla="*/ 3506845 h 3526297"/>
                <a:gd name="connsiteX84" fmla="*/ 1864776 w 4960548"/>
                <a:gd name="connsiteY84" fmla="*/ 3467483 h 3526297"/>
                <a:gd name="connsiteX85" fmla="*/ 1632964 w 4960548"/>
                <a:gd name="connsiteY85" fmla="*/ 3405803 h 3526297"/>
                <a:gd name="connsiteX86" fmla="*/ 1189219 w 4960548"/>
                <a:gd name="connsiteY86" fmla="*/ 3220352 h 3526297"/>
                <a:gd name="connsiteX87" fmla="*/ 815305 w 4960548"/>
                <a:gd name="connsiteY87" fmla="*/ 2931634 h 3526297"/>
                <a:gd name="connsiteX88" fmla="*/ 663699 w 4960548"/>
                <a:gd name="connsiteY88" fmla="*/ 2757877 h 3526297"/>
                <a:gd name="connsiteX89" fmla="*/ 531274 w 4960548"/>
                <a:gd name="connsiteY89" fmla="*/ 2573907 h 3526297"/>
                <a:gd name="connsiteX90" fmla="*/ 500325 w 4960548"/>
                <a:gd name="connsiteY90" fmla="*/ 2527051 h 3526297"/>
                <a:gd name="connsiteX91" fmla="*/ 470771 w 4960548"/>
                <a:gd name="connsiteY91" fmla="*/ 2481594 h 3526297"/>
                <a:gd name="connsiteX92" fmla="*/ 412448 w 4960548"/>
                <a:gd name="connsiteY92" fmla="*/ 2393479 h 3526297"/>
                <a:gd name="connsiteX93" fmla="*/ 291616 w 4960548"/>
                <a:gd name="connsiteY93" fmla="*/ 2213464 h 3526297"/>
                <a:gd name="connsiteX94" fmla="*/ 173662 w 4960548"/>
                <a:gd name="connsiteY94" fmla="*/ 2023154 h 3526297"/>
                <a:gd name="connsiteX95" fmla="*/ 120483 w 4960548"/>
                <a:gd name="connsiteY95" fmla="*/ 1922276 h 3526297"/>
                <a:gd name="connsiteX96" fmla="*/ 75324 w 4960548"/>
                <a:gd name="connsiteY96" fmla="*/ 1816703 h 3526297"/>
                <a:gd name="connsiteX97" fmla="*/ 40713 w 4960548"/>
                <a:gd name="connsiteY97" fmla="*/ 1707179 h 3526297"/>
                <a:gd name="connsiteX98" fmla="*/ 27811 w 4960548"/>
                <a:gd name="connsiteY98" fmla="*/ 1651346 h 3526297"/>
                <a:gd name="connsiteX99" fmla="*/ 22144 w 4960548"/>
                <a:gd name="connsiteY99" fmla="*/ 1623346 h 3526297"/>
                <a:gd name="connsiteX100" fmla="*/ 17436 w 4960548"/>
                <a:gd name="connsiteY100" fmla="*/ 1595265 h 3526297"/>
                <a:gd name="connsiteX101" fmla="*/ 0 w 4960548"/>
                <a:gd name="connsiteY101" fmla="*/ 1370286 h 3526297"/>
                <a:gd name="connsiteX102" fmla="*/ 48385 w 4960548"/>
                <a:gd name="connsiteY102" fmla="*/ 931939 h 3526297"/>
                <a:gd name="connsiteX103" fmla="*/ 193801 w 4960548"/>
                <a:gd name="connsiteY103" fmla="*/ 511957 h 3526297"/>
                <a:gd name="connsiteX104" fmla="*/ 431660 w 4960548"/>
                <a:gd name="connsiteY104" fmla="*/ 131379 h 352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4960548" h="3526297">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EB03BE98-6C07-41CD-ACA9-5244A3DA1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213739 w 4934374"/>
                <a:gd name="connsiteY1" fmla="*/ 0 h 3484134"/>
                <a:gd name="connsiteX2" fmla="*/ 1150162 w 4934374"/>
                <a:gd name="connsiteY2" fmla="*/ 47028 h 3484134"/>
                <a:gd name="connsiteX3" fmla="*/ 626038 w 4934374"/>
                <a:gd name="connsiteY3" fmla="*/ 660944 h 3484134"/>
                <a:gd name="connsiteX4" fmla="*/ 435986 w 4934374"/>
                <a:gd name="connsiteY4" fmla="*/ 1375409 h 3484134"/>
                <a:gd name="connsiteX5" fmla="*/ 750530 w 4934374"/>
                <a:gd name="connsiteY5" fmla="*/ 2038817 h 3484134"/>
                <a:gd name="connsiteX6" fmla="*/ 909024 w 4934374"/>
                <a:gd name="connsiteY6" fmla="*/ 2249384 h 3484134"/>
                <a:gd name="connsiteX7" fmla="*/ 2396223 w 4934374"/>
                <a:gd name="connsiteY7" fmla="*/ 3072468 h 3484134"/>
                <a:gd name="connsiteX8" fmla="*/ 3525201 w 4934374"/>
                <a:gd name="connsiteY8" fmla="*/ 2566101 h 3484134"/>
                <a:gd name="connsiteX9" fmla="*/ 3662596 w 4934374"/>
                <a:gd name="connsiteY9" fmla="*/ 2465552 h 3484134"/>
                <a:gd name="connsiteX10" fmla="*/ 4287500 w 4934374"/>
                <a:gd name="connsiteY10" fmla="*/ 1939915 h 3484134"/>
                <a:gd name="connsiteX11" fmla="*/ 4498563 w 4934374"/>
                <a:gd name="connsiteY11" fmla="*/ 1375409 h 3484134"/>
                <a:gd name="connsiteX12" fmla="*/ 4132831 w 4934374"/>
                <a:gd name="connsiteY12" fmla="*/ 134540 h 3484134"/>
                <a:gd name="connsiteX13" fmla="*/ 4025590 w 4934374"/>
                <a:gd name="connsiteY13" fmla="*/ 0 h 3484134"/>
                <a:gd name="connsiteX14" fmla="*/ 4555675 w 4934374"/>
                <a:gd name="connsiteY14" fmla="*/ 0 h 3484134"/>
                <a:gd name="connsiteX15" fmla="*/ 4605933 w 4934374"/>
                <a:gd name="connsiteY15" fmla="*/ 77740 h 3484134"/>
                <a:gd name="connsiteX16" fmla="*/ 4934374 w 4934374"/>
                <a:gd name="connsiteY16" fmla="*/ 1375327 h 3484134"/>
                <a:gd name="connsiteX17" fmla="*/ 3793540 w 4934374"/>
                <a:gd name="connsiteY17" fmla="*/ 2890475 h 3484134"/>
                <a:gd name="connsiteX18" fmla="*/ 2396135 w 4934374"/>
                <a:gd name="connsiteY18" fmla="*/ 3484134 h 3484134"/>
                <a:gd name="connsiteX19" fmla="*/ 548273 w 4934374"/>
                <a:gd name="connsiteY19" fmla="*/ 2480458 h 3484134"/>
                <a:gd name="connsiteX20" fmla="*/ 0 w 4934374"/>
                <a:gd name="connsiteY20" fmla="*/ 1375327 h 3484134"/>
                <a:gd name="connsiteX21" fmla="*/ 512166 w 4934374"/>
                <a:gd name="connsiteY21"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34374" h="348413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D13CCE92-2C5E-48BC-9713-FBEEDBAE6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61928" y="0"/>
              <a:ext cx="4934374" cy="3484134"/>
            </a:xfrm>
            <a:custGeom>
              <a:avLst/>
              <a:gdLst>
                <a:gd name="connsiteX0" fmla="*/ 585303 w 4934374"/>
                <a:gd name="connsiteY0" fmla="*/ 0 h 3484134"/>
                <a:gd name="connsiteX1" fmla="*/ 1354934 w 4934374"/>
                <a:gd name="connsiteY1" fmla="*/ 0 h 3484134"/>
                <a:gd name="connsiteX2" fmla="*/ 1206830 w 4934374"/>
                <a:gd name="connsiteY2" fmla="*/ 109531 h 3484134"/>
                <a:gd name="connsiteX3" fmla="*/ 703453 w 4934374"/>
                <a:gd name="connsiteY3" fmla="*/ 698660 h 3484134"/>
                <a:gd name="connsiteX4" fmla="*/ 523079 w 4934374"/>
                <a:gd name="connsiteY4" fmla="*/ 1375409 h 3484134"/>
                <a:gd name="connsiteX5" fmla="*/ 820885 w 4934374"/>
                <a:gd name="connsiteY5" fmla="*/ 1990313 h 3484134"/>
                <a:gd name="connsiteX6" fmla="*/ 981122 w 4934374"/>
                <a:gd name="connsiteY6" fmla="*/ 2203186 h 3484134"/>
                <a:gd name="connsiteX7" fmla="*/ 1592426 w 4934374"/>
                <a:gd name="connsiteY7" fmla="*/ 2792645 h 3484134"/>
                <a:gd name="connsiteX8" fmla="*/ 2396135 w 4934374"/>
                <a:gd name="connsiteY8" fmla="*/ 2990119 h 3484134"/>
                <a:gd name="connsiteX9" fmla="*/ 2913112 w 4934374"/>
                <a:gd name="connsiteY9" fmla="*/ 2864371 h 3484134"/>
                <a:gd name="connsiteX10" fmla="*/ 3471411 w 4934374"/>
                <a:gd name="connsiteY10" fmla="*/ 2501292 h 3484134"/>
                <a:gd name="connsiteX11" fmla="*/ 3609242 w 4934374"/>
                <a:gd name="connsiteY11" fmla="*/ 2400414 h 3484134"/>
                <a:gd name="connsiteX12" fmla="*/ 4219151 w 4934374"/>
                <a:gd name="connsiteY12" fmla="*/ 1888693 h 3484134"/>
                <a:gd name="connsiteX13" fmla="*/ 4411296 w 4934374"/>
                <a:gd name="connsiteY13" fmla="*/ 1375409 h 3484134"/>
                <a:gd name="connsiteX14" fmla="*/ 3957874 w 4934374"/>
                <a:gd name="connsiteY14" fmla="*/ 51887 h 3484134"/>
                <a:gd name="connsiteX15" fmla="*/ 3906637 w 4934374"/>
                <a:gd name="connsiteY15" fmla="*/ 0 h 3484134"/>
                <a:gd name="connsiteX16" fmla="*/ 4555675 w 4934374"/>
                <a:gd name="connsiteY16" fmla="*/ 0 h 3484134"/>
                <a:gd name="connsiteX17" fmla="*/ 4605933 w 4934374"/>
                <a:gd name="connsiteY17" fmla="*/ 77740 h 3484134"/>
                <a:gd name="connsiteX18" fmla="*/ 4934374 w 4934374"/>
                <a:gd name="connsiteY18" fmla="*/ 1375327 h 3484134"/>
                <a:gd name="connsiteX19" fmla="*/ 3793540 w 4934374"/>
                <a:gd name="connsiteY19" fmla="*/ 2890475 h 3484134"/>
                <a:gd name="connsiteX20" fmla="*/ 2396135 w 4934374"/>
                <a:gd name="connsiteY20" fmla="*/ 3484134 h 3484134"/>
                <a:gd name="connsiteX21" fmla="*/ 548273 w 4934374"/>
                <a:gd name="connsiteY21" fmla="*/ 2480458 h 3484134"/>
                <a:gd name="connsiteX22" fmla="*/ 0 w 4934374"/>
                <a:gd name="connsiteY22" fmla="*/ 1375327 h 3484134"/>
                <a:gd name="connsiteX23" fmla="*/ 512166 w 4934374"/>
                <a:gd name="connsiteY23" fmla="*/ 77740 h 348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34374" h="348413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E274E9C-10AE-FB24-879A-E833207E7081}"/>
              </a:ext>
            </a:extLst>
          </p:cNvPr>
          <p:cNvSpPr>
            <a:spLocks noGrp="1"/>
          </p:cNvSpPr>
          <p:nvPr>
            <p:ph type="title"/>
          </p:nvPr>
        </p:nvSpPr>
        <p:spPr>
          <a:xfrm>
            <a:off x="804672" y="802955"/>
            <a:ext cx="5145024" cy="1454051"/>
          </a:xfrm>
        </p:spPr>
        <p:txBody>
          <a:bodyPr anchor="b">
            <a:normAutofit/>
          </a:bodyPr>
          <a:lstStyle/>
          <a:p>
            <a:r>
              <a:rPr lang="en-US" sz="3600">
                <a:solidFill>
                  <a:schemeClr val="tx2"/>
                </a:solidFill>
              </a:rPr>
              <a:t>Methodology</a:t>
            </a:r>
          </a:p>
        </p:txBody>
      </p:sp>
      <p:pic>
        <p:nvPicPr>
          <p:cNvPr id="7" name="Picture 6" descr="A screenshot of a computer screen&#10;&#10;AI-generated content may be incorrect.">
            <a:extLst>
              <a:ext uri="{FF2B5EF4-FFF2-40B4-BE49-F238E27FC236}">
                <a16:creationId xmlns:a16="http://schemas.microsoft.com/office/drawing/2014/main" id="{749304AB-2CCD-6716-60E3-40C6022E9955}"/>
              </a:ext>
            </a:extLst>
          </p:cNvPr>
          <p:cNvPicPr>
            <a:picLocks noChangeAspect="1"/>
          </p:cNvPicPr>
          <p:nvPr/>
        </p:nvPicPr>
        <p:blipFill>
          <a:blip r:embed="rId2"/>
          <a:stretch>
            <a:fillRect/>
          </a:stretch>
        </p:blipFill>
        <p:spPr>
          <a:xfrm>
            <a:off x="6198853" y="432753"/>
            <a:ext cx="2629372" cy="1395177"/>
          </a:xfrm>
          <a:prstGeom prst="rect">
            <a:avLst/>
          </a:prstGeom>
        </p:spPr>
      </p:pic>
      <p:sp>
        <p:nvSpPr>
          <p:cNvPr id="3" name="Content Placeholder 2">
            <a:extLst>
              <a:ext uri="{FF2B5EF4-FFF2-40B4-BE49-F238E27FC236}">
                <a16:creationId xmlns:a16="http://schemas.microsoft.com/office/drawing/2014/main" id="{3DC8D5E9-8F5C-AA9E-39E4-35933CB3C293}"/>
              </a:ext>
            </a:extLst>
          </p:cNvPr>
          <p:cNvSpPr>
            <a:spLocks noGrp="1"/>
          </p:cNvSpPr>
          <p:nvPr>
            <p:ph idx="1"/>
          </p:nvPr>
        </p:nvSpPr>
        <p:spPr>
          <a:xfrm>
            <a:off x="804672" y="2421682"/>
            <a:ext cx="4553909" cy="3639289"/>
          </a:xfrm>
        </p:spPr>
        <p:txBody>
          <a:bodyPr vert="horz" lIns="91440" tIns="45720" rIns="91440" bIns="45720" rtlCol="0" anchor="ctr">
            <a:normAutofit/>
          </a:bodyPr>
          <a:lstStyle/>
          <a:p>
            <a:r>
              <a:rPr lang="en-US" sz="1500">
                <a:solidFill>
                  <a:schemeClr val="tx2"/>
                </a:solidFill>
              </a:rPr>
              <a:t>Data Collection and Preparation:</a:t>
            </a:r>
          </a:p>
          <a:p>
            <a:pPr lvl="1">
              <a:buFont typeface="Courier New" panose="020B0604020202020204" pitchFamily="34" charset="0"/>
              <a:buChar char="o"/>
            </a:pPr>
            <a:r>
              <a:rPr lang="en-US" sz="1500">
                <a:solidFill>
                  <a:schemeClr val="tx2"/>
                </a:solidFill>
              </a:rPr>
              <a:t>Data pre-processing:</a:t>
            </a:r>
          </a:p>
          <a:p>
            <a:pPr lvl="2">
              <a:buFont typeface="Wingdings,Sans-Serif" panose="020B0604020202020204" pitchFamily="34" charset="0"/>
              <a:buChar char="§"/>
            </a:pPr>
            <a:r>
              <a:rPr lang="en-US" sz="1500">
                <a:solidFill>
                  <a:schemeClr val="tx2"/>
                </a:solidFill>
              </a:rPr>
              <a:t>Imported the data, observed its structure, and computed summary statistics</a:t>
            </a:r>
          </a:p>
          <a:p>
            <a:pPr lvl="2">
              <a:buFont typeface="Wingdings,Sans-Serif" panose="020B0604020202020204" pitchFamily="34" charset="0"/>
              <a:buChar char="§"/>
            </a:pPr>
            <a:r>
              <a:rPr lang="en-US" sz="1500">
                <a:solidFill>
                  <a:schemeClr val="tx2"/>
                </a:solidFill>
              </a:rPr>
              <a:t>Checked for missing values</a:t>
            </a:r>
          </a:p>
          <a:p>
            <a:pPr lvl="1">
              <a:buFont typeface="Courier New" panose="020B0604020202020204" pitchFamily="34" charset="0"/>
              <a:buChar char="o"/>
            </a:pPr>
            <a:r>
              <a:rPr lang="en-US" sz="1500">
                <a:solidFill>
                  <a:schemeClr val="tx2"/>
                </a:solidFill>
              </a:rPr>
              <a:t>Exploratory Data Analysis:</a:t>
            </a:r>
          </a:p>
          <a:p>
            <a:pPr lvl="2">
              <a:buFont typeface="Wingdings" panose="020B0604020202020204" pitchFamily="34" charset="0"/>
              <a:buChar char="§"/>
            </a:pPr>
            <a:r>
              <a:rPr lang="en-US" sz="1500">
                <a:solidFill>
                  <a:schemeClr val="tx2"/>
                </a:solidFill>
              </a:rPr>
              <a:t>Created histograms for univariate analysis</a:t>
            </a:r>
          </a:p>
          <a:p>
            <a:pPr lvl="2">
              <a:buFont typeface="Wingdings" panose="020B0604020202020204" pitchFamily="34" charset="0"/>
              <a:buChar char="§"/>
            </a:pPr>
            <a:r>
              <a:rPr lang="en-US" sz="1500">
                <a:solidFill>
                  <a:schemeClr val="tx2"/>
                </a:solidFill>
              </a:rPr>
              <a:t>Created confusion matrices for bivariate analysis</a:t>
            </a:r>
          </a:p>
          <a:p>
            <a:pPr lvl="2">
              <a:buFont typeface="Wingdings" panose="020B0604020202020204" pitchFamily="34" charset="0"/>
              <a:buChar char="§"/>
            </a:pPr>
            <a:r>
              <a:rPr lang="en-US" sz="1500">
                <a:solidFill>
                  <a:schemeClr val="tx2"/>
                </a:solidFill>
              </a:rPr>
              <a:t>Created a heatmap for multivariate analysis</a:t>
            </a:r>
          </a:p>
          <a:p>
            <a:pPr lvl="2">
              <a:buFont typeface="Wingdings" panose="020B0604020202020204" pitchFamily="34" charset="0"/>
              <a:buChar char="§"/>
            </a:pPr>
            <a:r>
              <a:rPr lang="en-US" sz="1500">
                <a:solidFill>
                  <a:schemeClr val="tx2"/>
                </a:solidFill>
              </a:rPr>
              <a:t>Checked for missing values</a:t>
            </a:r>
          </a:p>
        </p:txBody>
      </p:sp>
      <p:pic>
        <p:nvPicPr>
          <p:cNvPr id="6" name="Picture 5" descr="A graph of a high blood pressure classification&#10;&#10;AI-generated content may be incorrect.">
            <a:extLst>
              <a:ext uri="{FF2B5EF4-FFF2-40B4-BE49-F238E27FC236}">
                <a16:creationId xmlns:a16="http://schemas.microsoft.com/office/drawing/2014/main" id="{1045081A-6FD5-2CF6-A0D5-E9C3AAF2C18C}"/>
              </a:ext>
            </a:extLst>
          </p:cNvPr>
          <p:cNvPicPr>
            <a:picLocks noChangeAspect="1"/>
          </p:cNvPicPr>
          <p:nvPr/>
        </p:nvPicPr>
        <p:blipFill>
          <a:blip r:embed="rId3"/>
          <a:stretch>
            <a:fillRect/>
          </a:stretch>
        </p:blipFill>
        <p:spPr>
          <a:xfrm>
            <a:off x="9195955" y="3913622"/>
            <a:ext cx="2871905" cy="1895456"/>
          </a:xfrm>
          <a:prstGeom prst="rect">
            <a:avLst/>
          </a:prstGeom>
        </p:spPr>
      </p:pic>
    </p:spTree>
    <p:extLst>
      <p:ext uri="{BB962C8B-B14F-4D97-AF65-F5344CB8AC3E}">
        <p14:creationId xmlns:p14="http://schemas.microsoft.com/office/powerpoint/2010/main" val="255320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C416D1C-DE9B-BDD4-3AFF-911267B8FD8C}"/>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Methodology contd. </a:t>
            </a:r>
          </a:p>
        </p:txBody>
      </p:sp>
      <p:sp>
        <p:nvSpPr>
          <p:cNvPr id="3" name="Content Placeholder 2">
            <a:extLst>
              <a:ext uri="{FF2B5EF4-FFF2-40B4-BE49-F238E27FC236}">
                <a16:creationId xmlns:a16="http://schemas.microsoft.com/office/drawing/2014/main" id="{5245D2EF-642E-CCDE-F8AC-32E50619919A}"/>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US" sz="1800">
                <a:solidFill>
                  <a:schemeClr val="tx2"/>
                </a:solidFill>
              </a:rPr>
              <a:t>Models Tested: </a:t>
            </a:r>
          </a:p>
          <a:p>
            <a:pPr lvl="1">
              <a:buFont typeface="Courier New" panose="020B0604020202020204" pitchFamily="34" charset="0"/>
              <a:buChar char="o"/>
            </a:pPr>
            <a:r>
              <a:rPr lang="en-US" sz="1800">
                <a:solidFill>
                  <a:schemeClr val="tx2"/>
                </a:solidFill>
              </a:rPr>
              <a:t>Logistic Regression: </a:t>
            </a:r>
            <a:endParaRPr lang="en-US">
              <a:solidFill>
                <a:schemeClr val="tx2"/>
              </a:solidFill>
            </a:endParaRPr>
          </a:p>
          <a:p>
            <a:pPr lvl="2">
              <a:buFont typeface="Wingdings" panose="020B0604020202020204" pitchFamily="34" charset="0"/>
              <a:buChar char="§"/>
            </a:pPr>
            <a:r>
              <a:rPr lang="en-US" sz="1400">
                <a:solidFill>
                  <a:schemeClr val="tx2"/>
                </a:solidFill>
              </a:rPr>
              <a:t>We trained the model using the feature in the dataset (includes BMI, physical health, general health indicators), then evaluated its accuracy, precision, recall, F1 score, and ROC AUC.</a:t>
            </a:r>
          </a:p>
          <a:p>
            <a:pPr lvl="1">
              <a:buFont typeface="Courier New" panose="020B0604020202020204" pitchFamily="34" charset="0"/>
              <a:buChar char="o"/>
            </a:pPr>
            <a:r>
              <a:rPr lang="en-US" sz="1800">
                <a:solidFill>
                  <a:schemeClr val="tx2"/>
                </a:solidFill>
              </a:rPr>
              <a:t>Decision Tree: </a:t>
            </a:r>
          </a:p>
          <a:p>
            <a:pPr lvl="2">
              <a:buFont typeface="Wingdings" panose="020B0604020202020204" pitchFamily="34" charset="0"/>
              <a:buChar char="§"/>
            </a:pPr>
            <a:r>
              <a:rPr lang="en-US" sz="1400">
                <a:solidFill>
                  <a:schemeClr val="tx2"/>
                </a:solidFill>
              </a:rPr>
              <a:t>Using the same features as the logistic regression model, we created a decision tree with 4 nodes (High Blood Pressure (Yes or No), General Health (1-5 scale, 1 being the best) Age, BMI, and High Cholesterol)</a:t>
            </a:r>
          </a:p>
          <a:p>
            <a:pPr lvl="1">
              <a:buFont typeface="Courier New" panose="020B0604020202020204" pitchFamily="34" charset="0"/>
              <a:buChar char="o"/>
            </a:pPr>
            <a:r>
              <a:rPr lang="en-US" sz="1800">
                <a:solidFill>
                  <a:schemeClr val="tx2"/>
                </a:solidFill>
              </a:rPr>
              <a:t>Random Forest: </a:t>
            </a:r>
          </a:p>
          <a:p>
            <a:pPr lvl="2">
              <a:buFont typeface="Wingdings" panose="020B0604020202020204" pitchFamily="34" charset="0"/>
              <a:buChar char="§"/>
            </a:pPr>
            <a:r>
              <a:rPr lang="en-US" sz="1400">
                <a:solidFill>
                  <a:schemeClr val="tx2"/>
                </a:solidFill>
              </a:rPr>
              <a:t>We trained the model using all the features and created a feature importance graph to supplement our findings</a:t>
            </a:r>
          </a:p>
          <a:p>
            <a:pPr marL="914400" lvl="2" indent="0">
              <a:buNone/>
            </a:pPr>
            <a:endParaRPr lang="en-US" sz="1400">
              <a:solidFill>
                <a:schemeClr val="tx2"/>
              </a:solidFill>
            </a:endParaRPr>
          </a:p>
          <a:p>
            <a:pPr lvl="2">
              <a:buFont typeface="Wingdings" panose="020B0604020202020204" pitchFamily="34" charset="0"/>
              <a:buChar char="§"/>
            </a:pPr>
            <a:endParaRPr lang="en-US" sz="1800">
              <a:solidFill>
                <a:schemeClr val="tx2"/>
              </a:solidFill>
            </a:endParaRPr>
          </a:p>
          <a:p>
            <a:endParaRPr lang="en-US" sz="1800">
              <a:solidFill>
                <a:schemeClr val="tx2"/>
              </a:solidFill>
            </a:endParaRPr>
          </a:p>
        </p:txBody>
      </p:sp>
    </p:spTree>
    <p:extLst>
      <p:ext uri="{BB962C8B-B14F-4D97-AF65-F5344CB8AC3E}">
        <p14:creationId xmlns:p14="http://schemas.microsoft.com/office/powerpoint/2010/main" val="133826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CBD5A-4E5C-8D0D-E630-924D7F97C73A}"/>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Logistic Regression</a:t>
            </a:r>
          </a:p>
        </p:txBody>
      </p:sp>
      <p:grpSp>
        <p:nvGrpSpPr>
          <p:cNvPr id="16" name="Group 15">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20" y="170311"/>
            <a:ext cx="2514948" cy="2174333"/>
            <a:chOff x="-305" y="-4155"/>
            <a:chExt cx="2514948" cy="2174333"/>
          </a:xfrm>
        </p:grpSpPr>
        <p:sp>
          <p:nvSpPr>
            <p:cNvPr id="17" name="Freeform: Shape 16">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0" name="Freeform: Shape 19">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blue squares with white numbers and black text&#10;&#10;AI-generated content may be incorrect.">
            <a:extLst>
              <a:ext uri="{FF2B5EF4-FFF2-40B4-BE49-F238E27FC236}">
                <a16:creationId xmlns:a16="http://schemas.microsoft.com/office/drawing/2014/main" id="{702278DF-7B57-C9D7-9321-51B2718BB560}"/>
              </a:ext>
            </a:extLst>
          </p:cNvPr>
          <p:cNvPicPr>
            <a:picLocks noChangeAspect="1"/>
          </p:cNvPicPr>
          <p:nvPr/>
        </p:nvPicPr>
        <p:blipFill>
          <a:blip r:embed="rId2"/>
          <a:stretch>
            <a:fillRect/>
          </a:stretch>
        </p:blipFill>
        <p:spPr>
          <a:xfrm>
            <a:off x="5367848" y="340582"/>
            <a:ext cx="3317509" cy="2695476"/>
          </a:xfrm>
          <a:prstGeom prst="rect">
            <a:avLst/>
          </a:prstGeom>
        </p:spPr>
      </p:pic>
      <p:pic>
        <p:nvPicPr>
          <p:cNvPr id="5" name="Picture 4" descr="A graph with a line and a blue line&#10;&#10;AI-generated content may be incorrect.">
            <a:extLst>
              <a:ext uri="{FF2B5EF4-FFF2-40B4-BE49-F238E27FC236}">
                <a16:creationId xmlns:a16="http://schemas.microsoft.com/office/drawing/2014/main" id="{8EAC8368-AF6D-12F8-10BC-66BEB7F3D19F}"/>
              </a:ext>
            </a:extLst>
          </p:cNvPr>
          <p:cNvPicPr>
            <a:picLocks noChangeAspect="1"/>
          </p:cNvPicPr>
          <p:nvPr/>
        </p:nvPicPr>
        <p:blipFill>
          <a:blip r:embed="rId3"/>
          <a:stretch>
            <a:fillRect/>
          </a:stretch>
        </p:blipFill>
        <p:spPr>
          <a:xfrm>
            <a:off x="8763600" y="340582"/>
            <a:ext cx="3422826" cy="2695476"/>
          </a:xfrm>
          <a:prstGeom prst="rect">
            <a:avLst/>
          </a:prstGeom>
        </p:spPr>
      </p:pic>
      <p:sp>
        <p:nvSpPr>
          <p:cNvPr id="8" name="TextBox 7">
            <a:extLst>
              <a:ext uri="{FF2B5EF4-FFF2-40B4-BE49-F238E27FC236}">
                <a16:creationId xmlns:a16="http://schemas.microsoft.com/office/drawing/2014/main" id="{36233757-3A35-740C-8036-8DB79ED1D223}"/>
              </a:ext>
            </a:extLst>
          </p:cNvPr>
          <p:cNvSpPr txBox="1"/>
          <p:nvPr/>
        </p:nvSpPr>
        <p:spPr>
          <a:xfrm>
            <a:off x="865632" y="1694688"/>
            <a:ext cx="4011168"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We trained the model using the features in the dataset (includes BMI, physical health, general health indicators), then evaluated its accuracy, precision, recall, F1 score, and created an ROC Curve.</a:t>
            </a:r>
          </a:p>
          <a:p>
            <a:pPr algn="l"/>
            <a:endParaRPr lang="en-US">
              <a:solidFill>
                <a:schemeClr val="tx2"/>
              </a:solidFill>
            </a:endParaRPr>
          </a:p>
          <a:p>
            <a:r>
              <a:rPr lang="en-US">
                <a:solidFill>
                  <a:schemeClr val="tx2"/>
                </a:solidFill>
              </a:rPr>
              <a:t>Hyperparameter tuning:</a:t>
            </a:r>
          </a:p>
          <a:p>
            <a:pPr marL="285750" indent="-285750">
              <a:buFont typeface="Arial"/>
              <a:buChar char="•"/>
            </a:pPr>
            <a:r>
              <a:rPr lang="en-US">
                <a:solidFill>
                  <a:schemeClr val="tx2"/>
                </a:solidFill>
              </a:rPr>
              <a:t>Grid Search:</a:t>
            </a:r>
            <a:endParaRPr lang="en-US" err="1">
              <a:solidFill>
                <a:schemeClr val="tx2"/>
              </a:solidFill>
            </a:endParaRPr>
          </a:p>
          <a:p>
            <a:pPr marL="742950" lvl="1" indent="-285750">
              <a:buFont typeface="Courier New"/>
              <a:buChar char="o"/>
            </a:pPr>
            <a:r>
              <a:rPr lang="en-US" sz="1400">
                <a:solidFill>
                  <a:schemeClr val="tx2"/>
                </a:solidFill>
              </a:rPr>
              <a:t>Achieved AUC of 0.82 opposed to 0.75 after hyperparameter tuning</a:t>
            </a:r>
          </a:p>
          <a:p>
            <a:endParaRPr lang="en-US">
              <a:solidFill>
                <a:schemeClr val="tx2"/>
              </a:solidFill>
            </a:endParaRPr>
          </a:p>
          <a:p>
            <a:endParaRPr lang="en-US"/>
          </a:p>
        </p:txBody>
      </p:sp>
      <p:pic>
        <p:nvPicPr>
          <p:cNvPr id="22" name="Content Placeholder 21">
            <a:extLst>
              <a:ext uri="{FF2B5EF4-FFF2-40B4-BE49-F238E27FC236}">
                <a16:creationId xmlns:a16="http://schemas.microsoft.com/office/drawing/2014/main" id="{AB1E4FBD-0D7F-ECB9-71DE-4F7F1E80E9D1}"/>
              </a:ext>
            </a:extLst>
          </p:cNvPr>
          <p:cNvPicPr>
            <a:picLocks noGrp="1" noChangeAspect="1"/>
          </p:cNvPicPr>
          <p:nvPr>
            <p:ph idx="1"/>
          </p:nvPr>
        </p:nvPicPr>
        <p:blipFill>
          <a:blip r:embed="rId4"/>
          <a:stretch>
            <a:fillRect/>
          </a:stretch>
        </p:blipFill>
        <p:spPr>
          <a:xfrm>
            <a:off x="7292446" y="3615054"/>
            <a:ext cx="3621493" cy="2754536"/>
          </a:xfrm>
        </p:spPr>
      </p:pic>
    </p:spTree>
    <p:extLst>
      <p:ext uri="{BB962C8B-B14F-4D97-AF65-F5344CB8AC3E}">
        <p14:creationId xmlns:p14="http://schemas.microsoft.com/office/powerpoint/2010/main" val="276960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2D8A4-C3A7-DC69-49DC-B9E955C0C7DD}"/>
              </a:ext>
            </a:extLst>
          </p:cNvPr>
          <p:cNvSpPr>
            <a:spLocks noGrp="1"/>
          </p:cNvSpPr>
          <p:nvPr>
            <p:ph type="title"/>
          </p:nvPr>
        </p:nvSpPr>
        <p:spPr>
          <a:xfrm>
            <a:off x="6598105" y="718955"/>
            <a:ext cx="4977976" cy="1455996"/>
          </a:xfrm>
        </p:spPr>
        <p:txBody>
          <a:bodyPr anchor="b">
            <a:normAutofit/>
          </a:bodyPr>
          <a:lstStyle/>
          <a:p>
            <a:r>
              <a:rPr lang="en-US" sz="3600">
                <a:solidFill>
                  <a:schemeClr val="tx2"/>
                </a:solidFill>
              </a:rPr>
              <a:t>Decision Tree</a:t>
            </a:r>
          </a:p>
        </p:txBody>
      </p:sp>
      <p:pic>
        <p:nvPicPr>
          <p:cNvPr id="4" name="Content Placeholder 3" descr="A diagram of a network&#10;&#10;AI-generated content may be incorrect.">
            <a:extLst>
              <a:ext uri="{FF2B5EF4-FFF2-40B4-BE49-F238E27FC236}">
                <a16:creationId xmlns:a16="http://schemas.microsoft.com/office/drawing/2014/main" id="{75F27FD0-6FEE-3E1B-AC1F-E5C5CFC6F73C}"/>
              </a:ext>
            </a:extLst>
          </p:cNvPr>
          <p:cNvPicPr>
            <a:picLocks noChangeAspect="1"/>
          </p:cNvPicPr>
          <p:nvPr/>
        </p:nvPicPr>
        <p:blipFill>
          <a:blip r:embed="rId2"/>
          <a:stretch>
            <a:fillRect/>
          </a:stretch>
        </p:blipFill>
        <p:spPr>
          <a:xfrm>
            <a:off x="196525" y="917692"/>
            <a:ext cx="5749182" cy="2686933"/>
          </a:xfrm>
          <a:prstGeom prst="rect">
            <a:avLst/>
          </a:prstGeom>
        </p:spPr>
      </p:pic>
      <p:grpSp>
        <p:nvGrpSpPr>
          <p:cNvPr id="47" name="Group 46">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48" name="Freeform: Shape 47">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1" name="Freeform: Shape 50">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A close-up of a computer code&#10;&#10;AI-generated content may be incorrect.">
            <a:extLst>
              <a:ext uri="{FF2B5EF4-FFF2-40B4-BE49-F238E27FC236}">
                <a16:creationId xmlns:a16="http://schemas.microsoft.com/office/drawing/2014/main" id="{AD383339-8BA5-30C4-93A8-AC795FB8A8AB}"/>
              </a:ext>
            </a:extLst>
          </p:cNvPr>
          <p:cNvPicPr>
            <a:picLocks noChangeAspect="1"/>
          </p:cNvPicPr>
          <p:nvPr/>
        </p:nvPicPr>
        <p:blipFill>
          <a:blip r:embed="rId3"/>
          <a:stretch>
            <a:fillRect/>
          </a:stretch>
        </p:blipFill>
        <p:spPr>
          <a:xfrm>
            <a:off x="241730" y="4104700"/>
            <a:ext cx="5608619" cy="716023"/>
          </a:xfrm>
          <a:prstGeom prst="rect">
            <a:avLst/>
          </a:prstGeom>
        </p:spPr>
      </p:pic>
      <p:sp>
        <p:nvSpPr>
          <p:cNvPr id="29" name="Content Placeholder 28">
            <a:extLst>
              <a:ext uri="{FF2B5EF4-FFF2-40B4-BE49-F238E27FC236}">
                <a16:creationId xmlns:a16="http://schemas.microsoft.com/office/drawing/2014/main" id="{0198EF0A-A759-DCB0-8526-4D8991C8B051}"/>
              </a:ext>
            </a:extLst>
          </p:cNvPr>
          <p:cNvSpPr>
            <a:spLocks noGrp="1"/>
          </p:cNvSpPr>
          <p:nvPr>
            <p:ph idx="1"/>
          </p:nvPr>
        </p:nvSpPr>
        <p:spPr>
          <a:xfrm>
            <a:off x="6090574" y="2421682"/>
            <a:ext cx="5121578" cy="3663289"/>
          </a:xfrm>
        </p:spPr>
        <p:txBody>
          <a:bodyPr anchor="ctr">
            <a:normAutofit fontScale="92500" lnSpcReduction="10000"/>
          </a:bodyPr>
          <a:lstStyle/>
          <a:p>
            <a:r>
              <a:rPr lang="en-US" sz="1800">
                <a:solidFill>
                  <a:schemeClr val="tx2"/>
                </a:solidFill>
              </a:rPr>
              <a:t>Using the same features as the logistic regression model, we created a decision tree with 4 nodes:</a:t>
            </a:r>
            <a:endParaRPr lang="en-US">
              <a:solidFill>
                <a:schemeClr val="tx2"/>
              </a:solidFill>
            </a:endParaRPr>
          </a:p>
          <a:p>
            <a:pPr lvl="1">
              <a:buFont typeface="Courier New" panose="020B0604020202020204" pitchFamily="34" charset="0"/>
              <a:buChar char="o"/>
            </a:pPr>
            <a:r>
              <a:rPr lang="en-US" sz="1400">
                <a:solidFill>
                  <a:schemeClr val="tx2"/>
                </a:solidFill>
              </a:rPr>
              <a:t>High Blood Pressure</a:t>
            </a:r>
            <a:endParaRPr lang="en-US">
              <a:solidFill>
                <a:schemeClr val="tx2"/>
              </a:solidFill>
            </a:endParaRPr>
          </a:p>
          <a:p>
            <a:pPr lvl="1">
              <a:buFont typeface="Courier New" panose="020B0604020202020204" pitchFamily="34" charset="0"/>
              <a:buChar char="o"/>
            </a:pPr>
            <a:r>
              <a:rPr lang="en-US" sz="1400">
                <a:solidFill>
                  <a:schemeClr val="tx2"/>
                </a:solidFill>
              </a:rPr>
              <a:t>General Health (1-5 scale, 1 being the best)</a:t>
            </a:r>
            <a:endParaRPr lang="en-US">
              <a:solidFill>
                <a:schemeClr val="tx2"/>
              </a:solidFill>
            </a:endParaRPr>
          </a:p>
          <a:p>
            <a:pPr lvl="1">
              <a:buFont typeface="Courier New" panose="020B0604020202020204" pitchFamily="34" charset="0"/>
              <a:buChar char="o"/>
            </a:pPr>
            <a:r>
              <a:rPr lang="en-US" sz="1400">
                <a:solidFill>
                  <a:schemeClr val="tx2"/>
                </a:solidFill>
              </a:rPr>
              <a:t>Age</a:t>
            </a:r>
            <a:endParaRPr lang="en-US">
              <a:solidFill>
                <a:schemeClr val="tx2"/>
              </a:solidFill>
            </a:endParaRPr>
          </a:p>
          <a:p>
            <a:pPr lvl="1">
              <a:buFont typeface="Courier New" panose="020B0604020202020204" pitchFamily="34" charset="0"/>
              <a:buChar char="o"/>
            </a:pPr>
            <a:r>
              <a:rPr lang="en-US" sz="1400">
                <a:solidFill>
                  <a:schemeClr val="tx2"/>
                </a:solidFill>
              </a:rPr>
              <a:t>BMI</a:t>
            </a:r>
            <a:endParaRPr lang="en-US">
              <a:solidFill>
                <a:schemeClr val="tx2"/>
              </a:solidFill>
            </a:endParaRPr>
          </a:p>
          <a:p>
            <a:pPr lvl="1">
              <a:buFont typeface="Courier New" panose="020B0604020202020204" pitchFamily="34" charset="0"/>
              <a:buChar char="o"/>
            </a:pPr>
            <a:r>
              <a:rPr lang="en-US" sz="1400">
                <a:solidFill>
                  <a:schemeClr val="tx2"/>
                </a:solidFill>
              </a:rPr>
              <a:t>High Cholesterol</a:t>
            </a:r>
            <a:endParaRPr lang="en-US">
              <a:solidFill>
                <a:schemeClr val="tx2"/>
              </a:solidFill>
            </a:endParaRPr>
          </a:p>
          <a:p>
            <a:endParaRPr lang="en-US" sz="1800">
              <a:solidFill>
                <a:schemeClr val="tx2"/>
              </a:solidFill>
            </a:endParaRPr>
          </a:p>
          <a:p>
            <a:r>
              <a:rPr lang="en-US" sz="1800">
                <a:solidFill>
                  <a:schemeClr val="tx2"/>
                </a:solidFill>
              </a:rPr>
              <a:t>Hyperparameter tuning:</a:t>
            </a:r>
          </a:p>
          <a:p>
            <a:pPr lvl="1">
              <a:buFont typeface="Courier New" panose="020B0604020202020204" pitchFamily="34" charset="0"/>
              <a:buChar char="o"/>
            </a:pPr>
            <a:r>
              <a:rPr lang="en-US" sz="1400">
                <a:solidFill>
                  <a:schemeClr val="tx2"/>
                </a:solidFill>
              </a:rPr>
              <a:t>tuned parameters such as max depth, min samples split, and min samples leaf</a:t>
            </a:r>
          </a:p>
          <a:p>
            <a:pPr lvl="1">
              <a:buFont typeface="Courier New" panose="020B0604020202020204" pitchFamily="34" charset="0"/>
              <a:buChar char="o"/>
            </a:pPr>
            <a:r>
              <a:rPr lang="en-US" sz="1400">
                <a:solidFill>
                  <a:schemeClr val="tx2"/>
                </a:solidFill>
              </a:rPr>
              <a:t>Optimized model: </a:t>
            </a:r>
            <a:r>
              <a:rPr lang="en-US" sz="1400" err="1">
                <a:solidFill>
                  <a:schemeClr val="tx2"/>
                </a:solidFill>
              </a:rPr>
              <a:t>max_depth</a:t>
            </a:r>
            <a:r>
              <a:rPr lang="en-US" sz="1400">
                <a:solidFill>
                  <a:schemeClr val="tx2"/>
                </a:solidFill>
              </a:rPr>
              <a:t> = 7, </a:t>
            </a:r>
            <a:r>
              <a:rPr lang="en-US" sz="1400" err="1">
                <a:solidFill>
                  <a:schemeClr val="tx2"/>
                </a:solidFill>
              </a:rPr>
              <a:t>min_samples_leaf</a:t>
            </a:r>
            <a:r>
              <a:rPr lang="en-US" sz="1400">
                <a:solidFill>
                  <a:schemeClr val="tx2"/>
                </a:solidFill>
              </a:rPr>
              <a:t> = 20, and </a:t>
            </a:r>
            <a:r>
              <a:rPr lang="en-US" sz="1400" err="1">
                <a:solidFill>
                  <a:schemeClr val="tx2"/>
                </a:solidFill>
              </a:rPr>
              <a:t>min_samples_split</a:t>
            </a:r>
            <a:r>
              <a:rPr lang="en-US" sz="1400">
                <a:solidFill>
                  <a:schemeClr val="tx2"/>
                </a:solidFill>
              </a:rPr>
              <a:t> = 50</a:t>
            </a:r>
          </a:p>
          <a:p>
            <a:pPr lvl="1">
              <a:buFont typeface="Courier New" panose="020B0604020202020204" pitchFamily="34" charset="0"/>
              <a:buChar char="o"/>
            </a:pPr>
            <a:r>
              <a:rPr lang="en-US" sz="1400">
                <a:solidFill>
                  <a:schemeClr val="tx2"/>
                </a:solidFill>
              </a:rPr>
              <a:t>The accuracy was 0.74 which is a slight improvement over the previous decision tree which had an accuracy of 0.728.</a:t>
            </a:r>
            <a:endParaRPr lang="en-US">
              <a:solidFill>
                <a:schemeClr val="tx2"/>
              </a:solidFill>
            </a:endParaRPr>
          </a:p>
          <a:p>
            <a:endParaRPr lang="en-US" sz="1800">
              <a:solidFill>
                <a:schemeClr val="tx2"/>
              </a:solidFill>
            </a:endParaRPr>
          </a:p>
          <a:p>
            <a:endParaRPr lang="en-US" sz="1800">
              <a:solidFill>
                <a:schemeClr val="tx2"/>
              </a:solidFill>
            </a:endParaRPr>
          </a:p>
        </p:txBody>
      </p:sp>
    </p:spTree>
    <p:extLst>
      <p:ext uri="{BB962C8B-B14F-4D97-AF65-F5344CB8AC3E}">
        <p14:creationId xmlns:p14="http://schemas.microsoft.com/office/powerpoint/2010/main" val="161745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528CE-7930-891F-18A5-425742D2E7A3}"/>
              </a:ext>
            </a:extLst>
          </p:cNvPr>
          <p:cNvSpPr>
            <a:spLocks noGrp="1"/>
          </p:cNvSpPr>
          <p:nvPr>
            <p:ph type="title"/>
          </p:nvPr>
        </p:nvSpPr>
        <p:spPr>
          <a:xfrm>
            <a:off x="804672" y="241464"/>
            <a:ext cx="5011473" cy="1773936"/>
          </a:xfrm>
        </p:spPr>
        <p:txBody>
          <a:bodyPr vert="horz" lIns="91440" tIns="45720" rIns="91440" bIns="45720" rtlCol="0">
            <a:normAutofit/>
          </a:bodyPr>
          <a:lstStyle/>
          <a:p>
            <a:r>
              <a:rPr lang="en-US" sz="3600">
                <a:solidFill>
                  <a:schemeClr val="tx2"/>
                </a:solidFill>
              </a:rPr>
              <a:t>Random Forest</a:t>
            </a:r>
          </a:p>
        </p:txBody>
      </p:sp>
      <p:grpSp>
        <p:nvGrpSpPr>
          <p:cNvPr id="45" name="Group 44">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20" y="170311"/>
            <a:ext cx="2514948" cy="2174333"/>
            <a:chOff x="-305" y="-4155"/>
            <a:chExt cx="2514948" cy="2174333"/>
          </a:xfrm>
        </p:grpSpPr>
        <p:sp>
          <p:nvSpPr>
            <p:cNvPr id="46" name="Freeform: Shape 45">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Content Placeholder 37">
            <a:extLst>
              <a:ext uri="{FF2B5EF4-FFF2-40B4-BE49-F238E27FC236}">
                <a16:creationId xmlns:a16="http://schemas.microsoft.com/office/drawing/2014/main" id="{47E481BB-6CB3-0E38-A319-58DE629BA68A}"/>
              </a:ext>
            </a:extLst>
          </p:cNvPr>
          <p:cNvSpPr>
            <a:spLocks noGrp="1"/>
          </p:cNvSpPr>
          <p:nvPr>
            <p:ph idx="1"/>
          </p:nvPr>
        </p:nvSpPr>
        <p:spPr>
          <a:xfrm>
            <a:off x="533961" y="1716024"/>
            <a:ext cx="5029200" cy="4376928"/>
          </a:xfrm>
        </p:spPr>
        <p:txBody>
          <a:bodyPr anchor="ctr">
            <a:normAutofit/>
          </a:bodyPr>
          <a:lstStyle/>
          <a:p>
            <a:r>
              <a:rPr lang="en-US" sz="1800">
                <a:solidFill>
                  <a:schemeClr val="tx2"/>
                </a:solidFill>
              </a:rPr>
              <a:t>Created a subset of variables that removes arbitrary factors such as General, Physical, and Mental Health that may show collinearity with other variables to give more weight to non-arbitrary classifiers. </a:t>
            </a:r>
            <a:endParaRPr lang="en-US">
              <a:solidFill>
                <a:schemeClr val="tx2"/>
              </a:solidFill>
            </a:endParaRPr>
          </a:p>
          <a:p>
            <a:r>
              <a:rPr lang="en-US" sz="1800">
                <a:solidFill>
                  <a:schemeClr val="tx2"/>
                </a:solidFill>
              </a:rPr>
              <a:t>By decreasing and removing arbitrary estimators the model may highlight other significant predictors that are classifiable and easily identifiable</a:t>
            </a:r>
          </a:p>
          <a:p>
            <a:r>
              <a:rPr lang="en-US" sz="1800">
                <a:solidFill>
                  <a:schemeClr val="tx2"/>
                </a:solidFill>
              </a:rPr>
              <a:t>We found that by removing variables from the model, the accuracy score did fall from 0.74 to 0.73.</a:t>
            </a:r>
            <a:endParaRPr lang="en-US">
              <a:solidFill>
                <a:schemeClr val="tx2"/>
              </a:solidFill>
            </a:endParaRPr>
          </a:p>
          <a:p>
            <a:pPr marL="0" indent="0">
              <a:buNone/>
            </a:pPr>
            <a:endParaRPr lang="en-US" sz="1800">
              <a:solidFill>
                <a:schemeClr val="tx2"/>
              </a:solidFill>
            </a:endParaRPr>
          </a:p>
          <a:p>
            <a:pPr marL="0" indent="0">
              <a:buNone/>
            </a:pPr>
            <a:endParaRPr lang="en-US" sz="1800">
              <a:solidFill>
                <a:schemeClr val="tx2"/>
              </a:solidFill>
            </a:endParaRPr>
          </a:p>
        </p:txBody>
      </p:sp>
      <p:pic>
        <p:nvPicPr>
          <p:cNvPr id="4" name="Content Placeholder 3">
            <a:extLst>
              <a:ext uri="{FF2B5EF4-FFF2-40B4-BE49-F238E27FC236}">
                <a16:creationId xmlns:a16="http://schemas.microsoft.com/office/drawing/2014/main" id="{E5D7BEA7-49AB-45C6-8B0D-51CA0DCC8107}"/>
              </a:ext>
            </a:extLst>
          </p:cNvPr>
          <p:cNvPicPr>
            <a:picLocks noChangeAspect="1"/>
          </p:cNvPicPr>
          <p:nvPr/>
        </p:nvPicPr>
        <p:blipFill>
          <a:blip r:embed="rId2"/>
          <a:srcRect t="4661"/>
          <a:stretch/>
        </p:blipFill>
        <p:spPr>
          <a:xfrm>
            <a:off x="6527724" y="376567"/>
            <a:ext cx="4843742" cy="2680680"/>
          </a:xfrm>
          <a:prstGeom prst="rect">
            <a:avLst/>
          </a:prstGeom>
        </p:spPr>
      </p:pic>
      <p:pic>
        <p:nvPicPr>
          <p:cNvPr id="7" name="Content Placeholder 3" descr="A graph of a number of blue bars&#10;&#10;AI-generated content may be incorrect.">
            <a:extLst>
              <a:ext uri="{FF2B5EF4-FFF2-40B4-BE49-F238E27FC236}">
                <a16:creationId xmlns:a16="http://schemas.microsoft.com/office/drawing/2014/main" id="{2B8A0F93-ECAD-46CE-F57B-3485DED1DC88}"/>
              </a:ext>
            </a:extLst>
          </p:cNvPr>
          <p:cNvPicPr>
            <a:picLocks noChangeAspect="1"/>
          </p:cNvPicPr>
          <p:nvPr/>
        </p:nvPicPr>
        <p:blipFill>
          <a:blip r:embed="rId3"/>
          <a:stretch>
            <a:fillRect/>
          </a:stretch>
        </p:blipFill>
        <p:spPr>
          <a:xfrm>
            <a:off x="6500933" y="3591866"/>
            <a:ext cx="4889374" cy="2875462"/>
          </a:xfrm>
          <a:prstGeom prst="rect">
            <a:avLst/>
          </a:prstGeom>
        </p:spPr>
      </p:pic>
      <p:sp>
        <p:nvSpPr>
          <p:cNvPr id="6" name="TextBox 5">
            <a:extLst>
              <a:ext uri="{FF2B5EF4-FFF2-40B4-BE49-F238E27FC236}">
                <a16:creationId xmlns:a16="http://schemas.microsoft.com/office/drawing/2014/main" id="{04DECA65-EA3E-EEFC-2E05-4B927660F605}"/>
              </a:ext>
            </a:extLst>
          </p:cNvPr>
          <p:cNvSpPr txBox="1"/>
          <p:nvPr/>
        </p:nvSpPr>
        <p:spPr>
          <a:xfrm>
            <a:off x="7437120" y="146304"/>
            <a:ext cx="37917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Before</a:t>
            </a:r>
          </a:p>
        </p:txBody>
      </p:sp>
      <p:sp>
        <p:nvSpPr>
          <p:cNvPr id="8" name="TextBox 7">
            <a:extLst>
              <a:ext uri="{FF2B5EF4-FFF2-40B4-BE49-F238E27FC236}">
                <a16:creationId xmlns:a16="http://schemas.microsoft.com/office/drawing/2014/main" id="{37460692-A483-B55D-A24D-6BB55C154CE4}"/>
              </a:ext>
            </a:extLst>
          </p:cNvPr>
          <p:cNvSpPr txBox="1"/>
          <p:nvPr/>
        </p:nvSpPr>
        <p:spPr>
          <a:xfrm>
            <a:off x="7290816" y="3407664"/>
            <a:ext cx="1524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After</a:t>
            </a:r>
          </a:p>
        </p:txBody>
      </p:sp>
    </p:spTree>
    <p:extLst>
      <p:ext uri="{BB962C8B-B14F-4D97-AF65-F5344CB8AC3E}">
        <p14:creationId xmlns:p14="http://schemas.microsoft.com/office/powerpoint/2010/main" val="301564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3F7EC9A-115C-B321-ED6D-A616BA80F505}"/>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Model Selection: Random Forest</a:t>
            </a:r>
          </a:p>
        </p:txBody>
      </p:sp>
      <p:sp>
        <p:nvSpPr>
          <p:cNvPr id="3" name="Content Placeholder 2">
            <a:extLst>
              <a:ext uri="{FF2B5EF4-FFF2-40B4-BE49-F238E27FC236}">
                <a16:creationId xmlns:a16="http://schemas.microsoft.com/office/drawing/2014/main" id="{69DAAB43-489D-963E-D7B5-1C5B7B100BA9}"/>
              </a:ext>
            </a:extLst>
          </p:cNvPr>
          <p:cNvSpPr>
            <a:spLocks noGrp="1"/>
          </p:cNvSpPr>
          <p:nvPr>
            <p:ph idx="1"/>
          </p:nvPr>
        </p:nvSpPr>
        <p:spPr>
          <a:xfrm>
            <a:off x="6094200" y="1956672"/>
            <a:ext cx="5221224" cy="5230368"/>
          </a:xfrm>
        </p:spPr>
        <p:txBody>
          <a:bodyPr vert="horz" lIns="91440" tIns="45720" rIns="91440" bIns="45720" rtlCol="0" anchor="ctr">
            <a:noAutofit/>
          </a:bodyPr>
          <a:lstStyle/>
          <a:p>
            <a:r>
              <a:rPr lang="en-US" sz="2000">
                <a:solidFill>
                  <a:schemeClr val="tx2"/>
                </a:solidFill>
              </a:rPr>
              <a:t>Based on the evaluation metrics, the Logistic Regression model barely outperforms the other models. The Logistic Regression has an accuracy score of 0.75, while the Decision Tree and Random Forest models have accuracies of 0.73 and 0.74 respectively. We believe the minute differences in accuracy are negligible as another run of the models could show different results. When looking at recall, precision, and f1-score the same story holds true. Therefore, we elect to choose the </a:t>
            </a:r>
            <a:r>
              <a:rPr lang="en-US" sz="2000" b="1">
                <a:solidFill>
                  <a:schemeClr val="tx2"/>
                </a:solidFill>
              </a:rPr>
              <a:t>Random Forest</a:t>
            </a:r>
            <a:r>
              <a:rPr lang="en-US" sz="2000">
                <a:solidFill>
                  <a:schemeClr val="tx2"/>
                </a:solidFill>
              </a:rPr>
              <a:t> model as it's likely to have lower bias than the other models.</a:t>
            </a:r>
          </a:p>
          <a:p>
            <a:endParaRPr lang="en-US" sz="1800">
              <a:solidFill>
                <a:schemeClr val="tx2"/>
              </a:solidFill>
            </a:endParaRPr>
          </a:p>
          <a:p>
            <a:pPr marL="0" indent="0">
              <a:buNone/>
            </a:pPr>
            <a:endParaRPr lang="en-US" sz="1800">
              <a:solidFill>
                <a:schemeClr val="tx2"/>
              </a:solidFill>
            </a:endParaRPr>
          </a:p>
          <a:p>
            <a:pPr lvl="1">
              <a:buFont typeface="Courier New" panose="020B0604020202020204" pitchFamily="34" charset="0"/>
              <a:buChar char="o"/>
            </a:pPr>
            <a:endParaRPr lang="en-US" sz="1800">
              <a:solidFill>
                <a:schemeClr val="tx2"/>
              </a:solidFill>
            </a:endParaRPr>
          </a:p>
          <a:p>
            <a:pPr marL="0" indent="0">
              <a:buNone/>
            </a:pPr>
            <a:endParaRPr lang="en-US" sz="1800">
              <a:solidFill>
                <a:schemeClr val="tx2"/>
              </a:solidFill>
            </a:endParaRPr>
          </a:p>
          <a:p>
            <a:endParaRPr lang="en-US" sz="1800">
              <a:solidFill>
                <a:schemeClr val="tx2"/>
              </a:solidFill>
            </a:endParaRPr>
          </a:p>
          <a:p>
            <a:endParaRPr lang="en-US" sz="1800">
              <a:solidFill>
                <a:schemeClr val="tx2"/>
              </a:solidFill>
            </a:endParaRPr>
          </a:p>
        </p:txBody>
      </p:sp>
    </p:spTree>
    <p:extLst>
      <p:ext uri="{BB962C8B-B14F-4D97-AF65-F5344CB8AC3E}">
        <p14:creationId xmlns:p14="http://schemas.microsoft.com/office/powerpoint/2010/main" val="109963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Diabetes Prevention</vt:lpstr>
      <vt:lpstr>Problem Statement</vt:lpstr>
      <vt:lpstr>Dataset</vt:lpstr>
      <vt:lpstr>Methodology</vt:lpstr>
      <vt:lpstr>Methodology contd. </vt:lpstr>
      <vt:lpstr>Logistic Regression</vt:lpstr>
      <vt:lpstr>Decision Tree</vt:lpstr>
      <vt:lpstr>Random Forest</vt:lpstr>
      <vt:lpstr>Model Selection: Random Forest</vt:lpstr>
      <vt:lpstr>High BMI, Cholesterol, and Blood Pressure are the most significant risks and indicators of Diabetes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2025-05-04T21:37:33Z</dcterms:created>
  <dcterms:modified xsi:type="dcterms:W3CDTF">2025-05-05T01:02:35Z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7606f69-b0ae-4874-be30-7d43a3c7be10_Enabled">
    <vt:lpwstr>true</vt:lpwstr>
  </property>
  <property fmtid="{D5CDD505-2E9C-101B-9397-08002B2CF9AE}" pid="3" name="MSIP_Label_f7606f69-b0ae-4874-be30-7d43a3c7be10_SetDate">
    <vt:lpwstr>2025-05-04T21:37:37Z</vt:lpwstr>
  </property>
  <property fmtid="{D5CDD505-2E9C-101B-9397-08002B2CF9AE}" pid="4" name="MSIP_Label_f7606f69-b0ae-4874-be30-7d43a3c7be10_Method">
    <vt:lpwstr>Standard</vt:lpwstr>
  </property>
  <property fmtid="{D5CDD505-2E9C-101B-9397-08002B2CF9AE}" pid="5" name="MSIP_Label_f7606f69-b0ae-4874-be30-7d43a3c7be10_Name">
    <vt:lpwstr>defa4170-0d19-0005-0001-bc88714345d2</vt:lpwstr>
  </property>
  <property fmtid="{D5CDD505-2E9C-101B-9397-08002B2CF9AE}" pid="6" name="MSIP_Label_f7606f69-b0ae-4874-be30-7d43a3c7be10_SiteId">
    <vt:lpwstr>4130bd39-7c53-419c-b1e5-8758d6d63f21</vt:lpwstr>
  </property>
  <property fmtid="{D5CDD505-2E9C-101B-9397-08002B2CF9AE}" pid="7" name="MSIP_Label_f7606f69-b0ae-4874-be30-7d43a3c7be10_ActionId">
    <vt:lpwstr>69aaecd8-8fca-48bd-85cd-aa857823863c</vt:lpwstr>
  </property>
  <property fmtid="{D5CDD505-2E9C-101B-9397-08002B2CF9AE}" pid="8" name="MSIP_Label_f7606f69-b0ae-4874-be30-7d43a3c7be10_ContentBits">
    <vt:lpwstr>0</vt:lpwstr>
  </property>
  <property fmtid="{D5CDD505-2E9C-101B-9397-08002B2CF9AE}" pid="9" name="MSIP_Label_f7606f69-b0ae-4874-be30-7d43a3c7be10_Tag">
    <vt:lpwstr>10, 3, 0, 2</vt:lpwstr>
  </property>
</Properties>
</file>