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77" r:id="rId6"/>
    <p:sldMasterId id="2147483666" r:id="rId7"/>
    <p:sldMasterId id="2147483667" r:id="rId8"/>
    <p:sldMasterId id="2147483684" r:id="rId9"/>
    <p:sldMasterId id="2147483661" r:id="rId10"/>
  </p:sldMasterIdLst>
  <p:notesMasterIdLst>
    <p:notesMasterId r:id="rId31"/>
  </p:notesMasterIdLst>
  <p:handoutMasterIdLst>
    <p:handoutMasterId r:id="rId32"/>
  </p:handoutMasterIdLst>
  <p:sldIdLst>
    <p:sldId id="256" r:id="rId11"/>
    <p:sldId id="360" r:id="rId12"/>
    <p:sldId id="378" r:id="rId13"/>
    <p:sldId id="361" r:id="rId14"/>
    <p:sldId id="371" r:id="rId15"/>
    <p:sldId id="362" r:id="rId16"/>
    <p:sldId id="363" r:id="rId17"/>
    <p:sldId id="365" r:id="rId18"/>
    <p:sldId id="373" r:id="rId19"/>
    <p:sldId id="369" r:id="rId20"/>
    <p:sldId id="372" r:id="rId21"/>
    <p:sldId id="370" r:id="rId22"/>
    <p:sldId id="374" r:id="rId23"/>
    <p:sldId id="367" r:id="rId24"/>
    <p:sldId id="377" r:id="rId25"/>
    <p:sldId id="375" r:id="rId26"/>
    <p:sldId id="379" r:id="rId27"/>
    <p:sldId id="380" r:id="rId28"/>
    <p:sldId id="368" r:id="rId29"/>
    <p:sldId id="265" r:id="rId3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48F7671-C2C8-479E-80F8-8353857D2FD3}">
          <p14:sldIdLst>
            <p14:sldId id="256"/>
            <p14:sldId id="360"/>
            <p14:sldId id="378"/>
            <p14:sldId id="361"/>
          </p14:sldIdLst>
        </p14:section>
        <p14:section name="Test Double" id="{D06BDDD4-E7FF-4514-BC12-CA326E728283}">
          <p14:sldIdLst>
            <p14:sldId id="371"/>
            <p14:sldId id="362"/>
            <p14:sldId id="363"/>
            <p14:sldId id="365"/>
            <p14:sldId id="373"/>
            <p14:sldId id="369"/>
            <p14:sldId id="372"/>
            <p14:sldId id="370"/>
            <p14:sldId id="374"/>
          </p14:sldIdLst>
        </p14:section>
        <p14:section name="Demo VS FizzBuzz" id="{0AAA4355-2067-4205-85F4-D340880B79DC}">
          <p14:sldIdLst>
            <p14:sldId id="367"/>
            <p14:sldId id="377"/>
            <p14:sldId id="375"/>
            <p14:sldId id="379"/>
            <p14:sldId id="380"/>
          </p14:sldIdLst>
        </p14:section>
        <p14:section name="Build server con test" id="{17210CAD-4A0B-47DB-9CF7-82E77D424859}">
          <p14:sldIdLst>
            <p14:sldId id="368"/>
          </p14:sldIdLst>
        </p14:section>
        <p14:section name="Fin" id="{2499AC87-2D7C-42B9-9E22-52B4983509DA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" initials="P" lastIdx="4" clrIdx="0">
    <p:extLst>
      <p:ext uri="{19B8F6BF-5375-455C-9EA6-DF929625EA0E}">
        <p15:presenceInfo xmlns:p15="http://schemas.microsoft.com/office/powerpoint/2012/main" userId="Pedro" providerId="None"/>
      </p:ext>
    </p:extLst>
  </p:cmAuthor>
  <p:cmAuthor id="2" name="Toni" initials="T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CD0000"/>
    <a:srgbClr val="FF9F9F"/>
    <a:srgbClr val="FF505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1" autoAdjust="0"/>
    <p:restoredTop sz="94381" autoAdjust="0"/>
  </p:normalViewPr>
  <p:slideViewPr>
    <p:cSldViewPr snapToGrid="0">
      <p:cViewPr varScale="1">
        <p:scale>
          <a:sx n="110" d="100"/>
          <a:sy n="110" d="100"/>
        </p:scale>
        <p:origin x="882" y="108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20922-F5B9-4F68-B265-B0919DAC00E9}" type="doc">
      <dgm:prSet loTypeId="urn:microsoft.com/office/officeart/2005/8/layout/hProcess9" loCatId="process" qsTypeId="urn:microsoft.com/office/officeart/2005/8/quickstyle/simple4" qsCatId="simple" csTypeId="urn:microsoft.com/office/officeart/2005/8/colors/accent3_3" csCatId="accent3" phldr="1"/>
      <dgm:spPr/>
    </dgm:pt>
    <dgm:pt modelId="{2A632952-1D39-4B95-BF5C-6787983B77D7}">
      <dgm:prSet phldrT="[Texto]" custT="1"/>
      <dgm:spPr/>
      <dgm:t>
        <a:bodyPr/>
        <a:lstStyle/>
        <a:p>
          <a:r>
            <a:rPr lang="es-ES" sz="2000" dirty="0" smtClean="0"/>
            <a:t>SPRINT 1</a:t>
          </a:r>
          <a:endParaRPr lang="es-ES" sz="2000" dirty="0"/>
        </a:p>
      </dgm:t>
    </dgm:pt>
    <dgm:pt modelId="{D3828907-5BDF-4C37-B454-6FAE0AD0E887}" type="parTrans" cxnId="{77DDC478-4819-45E5-87D2-EFB6B0316EC4}">
      <dgm:prSet/>
      <dgm:spPr/>
      <dgm:t>
        <a:bodyPr/>
        <a:lstStyle/>
        <a:p>
          <a:endParaRPr lang="es-ES" sz="1600"/>
        </a:p>
      </dgm:t>
    </dgm:pt>
    <dgm:pt modelId="{FA16F164-7E64-4B90-A525-8E0B2A2DD444}" type="sibTrans" cxnId="{77DDC478-4819-45E5-87D2-EFB6B0316EC4}">
      <dgm:prSet/>
      <dgm:spPr/>
      <dgm:t>
        <a:bodyPr/>
        <a:lstStyle/>
        <a:p>
          <a:endParaRPr lang="es-ES" sz="1600"/>
        </a:p>
      </dgm:t>
    </dgm:pt>
    <dgm:pt modelId="{31B7A8C8-AD8C-4711-BE5E-0E1F6215AA9B}">
      <dgm:prSet phldrT="[Texto]" custT="1"/>
      <dgm:spPr/>
      <dgm:t>
        <a:bodyPr/>
        <a:lstStyle/>
        <a:p>
          <a:r>
            <a:rPr lang="es-ES" sz="2000" dirty="0" smtClean="0"/>
            <a:t>SPRINT 2</a:t>
          </a:r>
          <a:endParaRPr lang="es-ES" sz="2000" dirty="0"/>
        </a:p>
      </dgm:t>
    </dgm:pt>
    <dgm:pt modelId="{703CA9C9-28E3-4333-B45C-91D9B7B94E86}" type="parTrans" cxnId="{60B8D441-A081-4FD4-A49E-B89D17A493B6}">
      <dgm:prSet/>
      <dgm:spPr/>
      <dgm:t>
        <a:bodyPr/>
        <a:lstStyle/>
        <a:p>
          <a:endParaRPr lang="es-ES" sz="1600"/>
        </a:p>
      </dgm:t>
    </dgm:pt>
    <dgm:pt modelId="{55DCBB83-7C6D-46A7-82CA-027E0B477E95}" type="sibTrans" cxnId="{60B8D441-A081-4FD4-A49E-B89D17A493B6}">
      <dgm:prSet/>
      <dgm:spPr/>
      <dgm:t>
        <a:bodyPr/>
        <a:lstStyle/>
        <a:p>
          <a:endParaRPr lang="es-ES" sz="1600"/>
        </a:p>
      </dgm:t>
    </dgm:pt>
    <dgm:pt modelId="{BC1A194B-B2C1-4181-9FFB-01ADACE6E812}">
      <dgm:prSet phldrT="[Texto]" custT="1"/>
      <dgm:spPr/>
      <dgm:t>
        <a:bodyPr/>
        <a:lstStyle/>
        <a:p>
          <a:r>
            <a:rPr lang="es-ES" sz="2000" dirty="0" smtClean="0"/>
            <a:t>SPRINT…</a:t>
          </a:r>
          <a:endParaRPr lang="es-ES" sz="2000" dirty="0"/>
        </a:p>
      </dgm:t>
    </dgm:pt>
    <dgm:pt modelId="{8E89454A-81AF-4BB1-948A-053ED31EEB9C}" type="parTrans" cxnId="{8B9BDA42-E9D6-4C4D-B567-0E3ED2B62278}">
      <dgm:prSet/>
      <dgm:spPr/>
      <dgm:t>
        <a:bodyPr/>
        <a:lstStyle/>
        <a:p>
          <a:endParaRPr lang="es-ES"/>
        </a:p>
      </dgm:t>
    </dgm:pt>
    <dgm:pt modelId="{C9026DD8-2164-4B97-A10F-513BD9C5AE66}" type="sibTrans" cxnId="{8B9BDA42-E9D6-4C4D-B567-0E3ED2B62278}">
      <dgm:prSet/>
      <dgm:spPr/>
      <dgm:t>
        <a:bodyPr/>
        <a:lstStyle/>
        <a:p>
          <a:endParaRPr lang="es-ES"/>
        </a:p>
      </dgm:t>
    </dgm:pt>
    <dgm:pt modelId="{21ED42E0-DE75-423F-9475-1E65FDF8CFDA}">
      <dgm:prSet phldrT="[Texto]" custT="1"/>
      <dgm:spPr/>
      <dgm:t>
        <a:bodyPr/>
        <a:lstStyle/>
        <a:p>
          <a:r>
            <a:rPr lang="es-ES" sz="2000" dirty="0" smtClean="0"/>
            <a:t>SPRINT N</a:t>
          </a:r>
          <a:endParaRPr lang="es-ES" sz="2000" dirty="0"/>
        </a:p>
      </dgm:t>
    </dgm:pt>
    <dgm:pt modelId="{83A29117-F7CC-4DC2-917D-960B53BD4454}" type="parTrans" cxnId="{66D4E3DF-B457-4115-BE47-96CF8E29144D}">
      <dgm:prSet/>
      <dgm:spPr/>
      <dgm:t>
        <a:bodyPr/>
        <a:lstStyle/>
        <a:p>
          <a:endParaRPr lang="es-ES"/>
        </a:p>
      </dgm:t>
    </dgm:pt>
    <dgm:pt modelId="{09D692B4-43AC-4892-8E32-B9AB7A4BC22E}" type="sibTrans" cxnId="{66D4E3DF-B457-4115-BE47-96CF8E29144D}">
      <dgm:prSet/>
      <dgm:spPr/>
      <dgm:t>
        <a:bodyPr/>
        <a:lstStyle/>
        <a:p>
          <a:endParaRPr lang="es-ES"/>
        </a:p>
      </dgm:t>
    </dgm:pt>
    <dgm:pt modelId="{A66B8E2A-7ADF-4FD2-8852-80C9AA5884E3}" type="pres">
      <dgm:prSet presAssocID="{F8320922-F5B9-4F68-B265-B0919DAC00E9}" presName="CompostProcess" presStyleCnt="0">
        <dgm:presLayoutVars>
          <dgm:dir/>
          <dgm:resizeHandles val="exact"/>
        </dgm:presLayoutVars>
      </dgm:prSet>
      <dgm:spPr/>
    </dgm:pt>
    <dgm:pt modelId="{C19FBA30-382B-44E2-8C1D-137A6F897C28}" type="pres">
      <dgm:prSet presAssocID="{F8320922-F5B9-4F68-B265-B0919DAC00E9}" presName="arrow" presStyleLbl="bgShp" presStyleIdx="0" presStyleCnt="1"/>
      <dgm:spPr/>
    </dgm:pt>
    <dgm:pt modelId="{C0431D72-D66F-4396-9745-1E24B9A794B1}" type="pres">
      <dgm:prSet presAssocID="{F8320922-F5B9-4F68-B265-B0919DAC00E9}" presName="linearProcess" presStyleCnt="0"/>
      <dgm:spPr/>
    </dgm:pt>
    <dgm:pt modelId="{3BE67301-9880-4FEC-99F7-88569348EA0D}" type="pres">
      <dgm:prSet presAssocID="{2A632952-1D39-4B95-BF5C-6787983B77D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B0D8FA-33BD-482B-B6F4-3F5E0198F6C8}" type="pres">
      <dgm:prSet presAssocID="{FA16F164-7E64-4B90-A525-8E0B2A2DD444}" presName="sibTrans" presStyleCnt="0"/>
      <dgm:spPr/>
    </dgm:pt>
    <dgm:pt modelId="{41F7C86B-E9DC-4364-8A2B-DD3371CBF3D3}" type="pres">
      <dgm:prSet presAssocID="{31B7A8C8-AD8C-4711-BE5E-0E1F6215AA9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1DD4FC-166F-4F02-A39E-A452BC910E06}" type="pres">
      <dgm:prSet presAssocID="{55DCBB83-7C6D-46A7-82CA-027E0B477E95}" presName="sibTrans" presStyleCnt="0"/>
      <dgm:spPr/>
    </dgm:pt>
    <dgm:pt modelId="{4BAD5466-94E1-47CA-9FAA-DDD3B7595BCC}" type="pres">
      <dgm:prSet presAssocID="{BC1A194B-B2C1-4181-9FFB-01ADACE6E81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643FC8-7395-470F-A138-D10FAD0F0C7F}" type="pres">
      <dgm:prSet presAssocID="{C9026DD8-2164-4B97-A10F-513BD9C5AE66}" presName="sibTrans" presStyleCnt="0"/>
      <dgm:spPr/>
    </dgm:pt>
    <dgm:pt modelId="{467EE60E-61AA-427F-A830-D12F30BF2A28}" type="pres">
      <dgm:prSet presAssocID="{21ED42E0-DE75-423F-9475-1E65FDF8CFD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5C2C64C-A765-453B-BB2B-C3404F7C2E83}" type="presOf" srcId="{BC1A194B-B2C1-4181-9FFB-01ADACE6E812}" destId="{4BAD5466-94E1-47CA-9FAA-DDD3B7595BCC}" srcOrd="0" destOrd="0" presId="urn:microsoft.com/office/officeart/2005/8/layout/hProcess9"/>
    <dgm:cxn modelId="{77DDC478-4819-45E5-87D2-EFB6B0316EC4}" srcId="{F8320922-F5B9-4F68-B265-B0919DAC00E9}" destId="{2A632952-1D39-4B95-BF5C-6787983B77D7}" srcOrd="0" destOrd="0" parTransId="{D3828907-5BDF-4C37-B454-6FAE0AD0E887}" sibTransId="{FA16F164-7E64-4B90-A525-8E0B2A2DD444}"/>
    <dgm:cxn modelId="{66D4E3DF-B457-4115-BE47-96CF8E29144D}" srcId="{F8320922-F5B9-4F68-B265-B0919DAC00E9}" destId="{21ED42E0-DE75-423F-9475-1E65FDF8CFDA}" srcOrd="3" destOrd="0" parTransId="{83A29117-F7CC-4DC2-917D-960B53BD4454}" sibTransId="{09D692B4-43AC-4892-8E32-B9AB7A4BC22E}"/>
    <dgm:cxn modelId="{4E343DAA-080F-496F-BFFF-ED35FA6DB9A2}" type="presOf" srcId="{21ED42E0-DE75-423F-9475-1E65FDF8CFDA}" destId="{467EE60E-61AA-427F-A830-D12F30BF2A28}" srcOrd="0" destOrd="0" presId="urn:microsoft.com/office/officeart/2005/8/layout/hProcess9"/>
    <dgm:cxn modelId="{9A22697B-F20B-46D2-A513-4ECC5D2C4FE9}" type="presOf" srcId="{31B7A8C8-AD8C-4711-BE5E-0E1F6215AA9B}" destId="{41F7C86B-E9DC-4364-8A2B-DD3371CBF3D3}" srcOrd="0" destOrd="0" presId="urn:microsoft.com/office/officeart/2005/8/layout/hProcess9"/>
    <dgm:cxn modelId="{B4033C77-9A17-4E60-91ED-02221B5B64B8}" type="presOf" srcId="{F8320922-F5B9-4F68-B265-B0919DAC00E9}" destId="{A66B8E2A-7ADF-4FD2-8852-80C9AA5884E3}" srcOrd="0" destOrd="0" presId="urn:microsoft.com/office/officeart/2005/8/layout/hProcess9"/>
    <dgm:cxn modelId="{996A255E-5B45-4627-9283-9346A00E955B}" type="presOf" srcId="{2A632952-1D39-4B95-BF5C-6787983B77D7}" destId="{3BE67301-9880-4FEC-99F7-88569348EA0D}" srcOrd="0" destOrd="0" presId="urn:microsoft.com/office/officeart/2005/8/layout/hProcess9"/>
    <dgm:cxn modelId="{60B8D441-A081-4FD4-A49E-B89D17A493B6}" srcId="{F8320922-F5B9-4F68-B265-B0919DAC00E9}" destId="{31B7A8C8-AD8C-4711-BE5E-0E1F6215AA9B}" srcOrd="1" destOrd="0" parTransId="{703CA9C9-28E3-4333-B45C-91D9B7B94E86}" sibTransId="{55DCBB83-7C6D-46A7-82CA-027E0B477E95}"/>
    <dgm:cxn modelId="{8B9BDA42-E9D6-4C4D-B567-0E3ED2B62278}" srcId="{F8320922-F5B9-4F68-B265-B0919DAC00E9}" destId="{BC1A194B-B2C1-4181-9FFB-01ADACE6E812}" srcOrd="2" destOrd="0" parTransId="{8E89454A-81AF-4BB1-948A-053ED31EEB9C}" sibTransId="{C9026DD8-2164-4B97-A10F-513BD9C5AE66}"/>
    <dgm:cxn modelId="{5EFC634F-1BA2-4D0B-A76A-E0FC67D3202E}" type="presParOf" srcId="{A66B8E2A-7ADF-4FD2-8852-80C9AA5884E3}" destId="{C19FBA30-382B-44E2-8C1D-137A6F897C28}" srcOrd="0" destOrd="0" presId="urn:microsoft.com/office/officeart/2005/8/layout/hProcess9"/>
    <dgm:cxn modelId="{713009FE-9132-4295-AEE1-7DD4838CBAB6}" type="presParOf" srcId="{A66B8E2A-7ADF-4FD2-8852-80C9AA5884E3}" destId="{C0431D72-D66F-4396-9745-1E24B9A794B1}" srcOrd="1" destOrd="0" presId="urn:microsoft.com/office/officeart/2005/8/layout/hProcess9"/>
    <dgm:cxn modelId="{A0B16BE6-7D70-4E1B-8871-0D6DFFBE7EAB}" type="presParOf" srcId="{C0431D72-D66F-4396-9745-1E24B9A794B1}" destId="{3BE67301-9880-4FEC-99F7-88569348EA0D}" srcOrd="0" destOrd="0" presId="urn:microsoft.com/office/officeart/2005/8/layout/hProcess9"/>
    <dgm:cxn modelId="{710EEF08-65A5-4A6F-BECD-C060B71300DA}" type="presParOf" srcId="{C0431D72-D66F-4396-9745-1E24B9A794B1}" destId="{98B0D8FA-33BD-482B-B6F4-3F5E0198F6C8}" srcOrd="1" destOrd="0" presId="urn:microsoft.com/office/officeart/2005/8/layout/hProcess9"/>
    <dgm:cxn modelId="{56087DCB-7340-4839-9CA7-596DAED3A25F}" type="presParOf" srcId="{C0431D72-D66F-4396-9745-1E24B9A794B1}" destId="{41F7C86B-E9DC-4364-8A2B-DD3371CBF3D3}" srcOrd="2" destOrd="0" presId="urn:microsoft.com/office/officeart/2005/8/layout/hProcess9"/>
    <dgm:cxn modelId="{4A921978-A2D3-4285-AC17-8F8C1FC973FB}" type="presParOf" srcId="{C0431D72-D66F-4396-9745-1E24B9A794B1}" destId="{051DD4FC-166F-4F02-A39E-A452BC910E06}" srcOrd="3" destOrd="0" presId="urn:microsoft.com/office/officeart/2005/8/layout/hProcess9"/>
    <dgm:cxn modelId="{82565E3F-5C7C-4509-B83A-06F29EBA198F}" type="presParOf" srcId="{C0431D72-D66F-4396-9745-1E24B9A794B1}" destId="{4BAD5466-94E1-47CA-9FAA-DDD3B7595BCC}" srcOrd="4" destOrd="0" presId="urn:microsoft.com/office/officeart/2005/8/layout/hProcess9"/>
    <dgm:cxn modelId="{C5D0AD84-1F7C-4302-8A75-5091417775F0}" type="presParOf" srcId="{C0431D72-D66F-4396-9745-1E24B9A794B1}" destId="{77643FC8-7395-470F-A138-D10FAD0F0C7F}" srcOrd="5" destOrd="0" presId="urn:microsoft.com/office/officeart/2005/8/layout/hProcess9"/>
    <dgm:cxn modelId="{BFAE2D38-DB37-478A-A476-8882BBA9AA45}" type="presParOf" srcId="{C0431D72-D66F-4396-9745-1E24B9A794B1}" destId="{467EE60E-61AA-427F-A830-D12F30BF2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FBA30-382B-44E2-8C1D-137A6F897C28}">
      <dsp:nvSpPr>
        <dsp:cNvPr id="0" name=""/>
        <dsp:cNvSpPr/>
      </dsp:nvSpPr>
      <dsp:spPr>
        <a:xfrm>
          <a:off x="619648" y="0"/>
          <a:ext cx="7022680" cy="244827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E67301-9880-4FEC-99F7-88569348EA0D}">
      <dsp:nvSpPr>
        <dsp:cNvPr id="0" name=""/>
        <dsp:cNvSpPr/>
      </dsp:nvSpPr>
      <dsp:spPr>
        <a:xfrm>
          <a:off x="282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SPRINT 1</a:t>
          </a:r>
          <a:endParaRPr lang="es-ES" sz="2000" kern="1200" dirty="0"/>
        </a:p>
      </dsp:txBody>
      <dsp:txXfrm>
        <a:off x="50629" y="782287"/>
        <a:ext cx="1739127" cy="883696"/>
      </dsp:txXfrm>
    </dsp:sp>
    <dsp:sp modelId="{41F7C86B-E9DC-4364-8A2B-DD3371CBF3D3}">
      <dsp:nvSpPr>
        <dsp:cNvPr id="0" name=""/>
        <dsp:cNvSpPr/>
      </dsp:nvSpPr>
      <dsp:spPr>
        <a:xfrm>
          <a:off x="214335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63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63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63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SPRINT 2</a:t>
          </a:r>
          <a:endParaRPr lang="es-ES" sz="2000" kern="1200" dirty="0"/>
        </a:p>
      </dsp:txBody>
      <dsp:txXfrm>
        <a:off x="2191159" y="782287"/>
        <a:ext cx="1739127" cy="883696"/>
      </dsp:txXfrm>
    </dsp:sp>
    <dsp:sp modelId="{4BAD5466-94E1-47CA-9FAA-DDD3B7595BCC}">
      <dsp:nvSpPr>
        <dsp:cNvPr id="0" name=""/>
        <dsp:cNvSpPr/>
      </dsp:nvSpPr>
      <dsp:spPr>
        <a:xfrm>
          <a:off x="428388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27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27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27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SPRINT…</a:t>
          </a:r>
          <a:endParaRPr lang="es-ES" sz="2000" kern="1200" dirty="0"/>
        </a:p>
      </dsp:txBody>
      <dsp:txXfrm>
        <a:off x="4331689" y="782287"/>
        <a:ext cx="1739127" cy="883696"/>
      </dsp:txXfrm>
    </dsp:sp>
    <dsp:sp modelId="{467EE60E-61AA-427F-A830-D12F30BF2A28}">
      <dsp:nvSpPr>
        <dsp:cNvPr id="0" name=""/>
        <dsp:cNvSpPr/>
      </dsp:nvSpPr>
      <dsp:spPr>
        <a:xfrm>
          <a:off x="642441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90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90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90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SPRINT N</a:t>
          </a:r>
          <a:endParaRPr lang="es-ES" sz="2000" kern="1200" dirty="0"/>
        </a:p>
      </dsp:txBody>
      <dsp:txXfrm>
        <a:off x="6472219" y="782287"/>
        <a:ext cx="1739127" cy="883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C607-EC43-4D45-819C-01ED569A62A9}" type="datetimeFigureOut">
              <a:rPr lang="es-ES_tradnl" smtClean="0"/>
              <a:t>25/11/2015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3C80-5006-4947-B2EA-4A4A50684FF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195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F09D-BAE4-494B-8CCF-2A216F98B43B}" type="datetimeFigureOut">
              <a:rPr lang="es-ES_tradnl" smtClean="0"/>
              <a:t>25/11/2015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F163-3063-474E-9A8A-E961A784F04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88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5.pn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6.png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429000"/>
            <a:ext cx="6741149" cy="7017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8980" y="3988482"/>
            <a:ext cx="67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000" smtClean="0">
                <a:solidFill>
                  <a:srgbClr val="CD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 smtClean="0"/>
              <a:t>Click to edit sub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08980" y="4413212"/>
            <a:ext cx="67411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 smtClean="0"/>
              <a:t>Click to edit notes text style</a:t>
            </a:r>
          </a:p>
        </p:txBody>
      </p:sp>
    </p:spTree>
    <p:extLst>
      <p:ext uri="{BB962C8B-B14F-4D97-AF65-F5344CB8AC3E}">
        <p14:creationId xmlns:p14="http://schemas.microsoft.com/office/powerpoint/2010/main" val="98385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2192" y="6377904"/>
            <a:ext cx="2999232" cy="435472"/>
          </a:xfrm>
          <a:prstGeom prst="rect">
            <a:avLst/>
          </a:prstGeom>
          <a:solidFill>
            <a:srgbClr val="40404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871200" cy="648072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119669" y="6377904"/>
            <a:ext cx="9072331" cy="435472"/>
          </a:xfrm>
          <a:prstGeom prst="rect">
            <a:avLst/>
          </a:prstGeom>
          <a:solidFill>
            <a:srgbClr val="A6A6A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4"/>
          <p:cNvSpPr txBox="1">
            <a:spLocks/>
          </p:cNvSpPr>
          <p:nvPr userDrawn="1"/>
        </p:nvSpPr>
        <p:spPr>
          <a:xfrm>
            <a:off x="3023659" y="6433591"/>
            <a:ext cx="9168341" cy="307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ＭＳ Ｐゴシック" pitchFamily="-60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0" dirty="0" err="1" smtClean="0">
                <a:solidFill>
                  <a:schemeClr val="bg1"/>
                </a:solidFill>
              </a:rPr>
              <a:t>Arquitectura</a:t>
            </a:r>
            <a:r>
              <a:rPr lang="en-US" sz="2000" b="0" dirty="0" smtClean="0">
                <a:solidFill>
                  <a:schemeClr val="bg1"/>
                </a:solidFill>
              </a:rPr>
              <a:t> y </a:t>
            </a:r>
            <a:r>
              <a:rPr lang="en-US" sz="2000" b="0" dirty="0" err="1" smtClean="0">
                <a:solidFill>
                  <a:schemeClr val="bg1"/>
                </a:solidFill>
              </a:rPr>
              <a:t>desarrollo</a:t>
            </a:r>
            <a:r>
              <a:rPr lang="en-US" sz="2000" b="0" dirty="0" smtClean="0">
                <a:solidFill>
                  <a:schemeClr val="bg1"/>
                </a:solidFill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</a:rPr>
              <a:t>jscript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360" y="6381329"/>
            <a:ext cx="2592288" cy="46166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ja-JP" altLang="es-ES" sz="2400" b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</a:t>
            </a:r>
            <a:r>
              <a:rPr lang="es-ES" sz="2400" b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‘ </a:t>
            </a:r>
            <a:r>
              <a:rPr lang="es-ES" sz="1600" b="1" kern="1200" dirty="0" smtClean="0">
                <a:solidFill>
                  <a:srgbClr val="FF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1600" b="1" kern="1200" dirty="0">
              <a:solidFill>
                <a:srgbClr val="FF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Rectangle 6"/>
          <p:cNvSpPr>
            <a:spLocks noGrp="1"/>
          </p:cNvSpPr>
          <p:nvPr>
            <p:ph sz="quarter" idx="13"/>
          </p:nvPr>
        </p:nvSpPr>
        <p:spPr>
          <a:xfrm>
            <a:off x="812800" y="1196752"/>
            <a:ext cx="10871200" cy="48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641230"/>
            <a:ext cx="4102100" cy="4556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Item 1</a:t>
            </a:r>
          </a:p>
          <a:p>
            <a:pPr lvl="1"/>
            <a:r>
              <a:rPr lang="en-US" dirty="0" smtClean="0"/>
              <a:t>Item 1.1</a:t>
            </a:r>
          </a:p>
          <a:p>
            <a:pPr lvl="1"/>
            <a:r>
              <a:rPr lang="en-US" dirty="0" smtClean="0"/>
              <a:t>Item 1.2</a:t>
            </a:r>
          </a:p>
          <a:p>
            <a:pPr lvl="0"/>
            <a:r>
              <a:rPr lang="en-US" dirty="0" smtClean="0"/>
              <a:t>Item 2</a:t>
            </a:r>
          </a:p>
          <a:p>
            <a:pPr lvl="1"/>
            <a:r>
              <a:rPr lang="en-US" dirty="0" smtClean="0"/>
              <a:t>Item 2.1</a:t>
            </a:r>
          </a:p>
          <a:p>
            <a:pPr lvl="1"/>
            <a:r>
              <a:rPr lang="en-US" dirty="0" smtClean="0"/>
              <a:t>Item 2.2</a:t>
            </a:r>
          </a:p>
          <a:p>
            <a:pPr lvl="1"/>
            <a:r>
              <a:rPr lang="en-US" dirty="0" smtClean="0"/>
              <a:t>Item 2.3</a:t>
            </a:r>
          </a:p>
          <a:p>
            <a:pPr lvl="0"/>
            <a:r>
              <a:rPr lang="en-US" dirty="0" smtClean="0"/>
              <a:t>Item 3</a:t>
            </a:r>
          </a:p>
          <a:p>
            <a:pPr lvl="1"/>
            <a:r>
              <a:rPr lang="en-US" dirty="0" smtClean="0"/>
              <a:t>Item 3.1</a:t>
            </a:r>
          </a:p>
          <a:p>
            <a:pPr lvl="1"/>
            <a:r>
              <a:rPr lang="en-US" dirty="0" smtClean="0"/>
              <a:t>Item 3.2</a:t>
            </a:r>
          </a:p>
          <a:p>
            <a:pPr lvl="0"/>
            <a:r>
              <a:rPr lang="en-US" dirty="0" err="1" smtClean="0"/>
              <a:t>Resumen</a:t>
            </a:r>
            <a:endParaRPr lang="en-US" dirty="0" smtClean="0"/>
          </a:p>
          <a:p>
            <a:pPr lvl="1"/>
            <a:r>
              <a:rPr lang="en-US" dirty="0" err="1" smtClean="0"/>
              <a:t>Conclusiones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593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1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2593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1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268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268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593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3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93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268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/>
              <a:t>Resumen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0268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smtClean="0"/>
              <a:t>conclusiones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85350" y="801000"/>
            <a:ext cx="4172438" cy="840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>
              <a:buNone/>
              <a:defRPr lang="es-ES" sz="5400" dirty="0">
                <a:solidFill>
                  <a:srgbClr val="C00000"/>
                </a:solidFill>
              </a:defRPr>
            </a:lvl1pPr>
          </a:lstStyle>
          <a:p>
            <a:pPr marL="0" lvl="0" indent="0">
              <a:spcBef>
                <a:spcPts val="1224"/>
              </a:spcBef>
              <a:buClr>
                <a:schemeClr val="tx1"/>
              </a:buClr>
            </a:pPr>
            <a:r>
              <a:rPr lang="es-ES" dirty="0" smtClean="0"/>
              <a:t>Agenda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52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6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cons.iconarchive.com/icons/dakirby309/windows-8-metro/256/Apps-Microphone-2-Metro-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27" y="2361364"/>
            <a:ext cx="1678076" cy="16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Studi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82"/>
          <a:stretch/>
        </p:blipFill>
        <p:spPr>
          <a:xfrm>
            <a:off x="8684253" y="2411469"/>
            <a:ext cx="1411725" cy="1521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679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ie Brea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cons.iconarchive.com/icons/visualpharm/icons8-metro-style/512/Kitchen-Cup-ic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66" y="2361364"/>
            <a:ext cx="1562037" cy="15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2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780437" y="2600237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 smtClean="0">
                <a:solidFill>
                  <a:schemeClr val="bg1"/>
                </a:solidFill>
              </a:rPr>
              <a:t>&lt;/&gt;</a:t>
            </a:r>
            <a:endParaRPr lang="es-ES_tradnl" sz="7200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32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 userDrawn="1"/>
        </p:nvSpPr>
        <p:spPr>
          <a:xfrm>
            <a:off x="8941981" y="2668772"/>
            <a:ext cx="1233377" cy="914400"/>
          </a:xfrm>
          <a:prstGeom prst="wedgeEllipseCallout">
            <a:avLst>
              <a:gd name="adj1" fmla="val -31944"/>
              <a:gd name="adj2" fmla="val 73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433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8" name="Shape 4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defRPr sz="2800"/>
            </a:lvl1pPr>
            <a:lvl2pPr marL="723900" indent="-266700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Shape 4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07070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3921125"/>
            <a:ext cx="10515600" cy="10937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 smtClean="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es-ES" dirty="0"/>
            </a:lvl5pPr>
          </a:lstStyle>
          <a:p>
            <a:pPr marL="0" lvl="0">
              <a:spcBef>
                <a:spcPct val="0"/>
              </a:spcBef>
            </a:pPr>
            <a:r>
              <a:rPr lang="en-US" dirty="0" err="1" smtClean="0"/>
              <a:t>Título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5014913"/>
            <a:ext cx="10515600" cy="7027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 err="1" smtClean="0"/>
              <a:t>Propuesta</a:t>
            </a:r>
            <a:r>
              <a:rPr lang="en-US" dirty="0" smtClean="0"/>
              <a:t> de </a:t>
            </a:r>
            <a:r>
              <a:rPr lang="en-US" dirty="0" err="1" smtClean="0"/>
              <a:t>colaboración</a:t>
            </a:r>
            <a:r>
              <a:rPr lang="en-US" dirty="0" smtClean="0"/>
              <a:t> professional TKXXXXXXX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426" y="1804953"/>
            <a:ext cx="4493724" cy="118163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71550" y="1804954"/>
            <a:ext cx="4533900" cy="118163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34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 hacemos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838200" y="1284299"/>
            <a:ext cx="6104171" cy="2646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5881192" y="3930616"/>
            <a:ext cx="5472608" cy="2381645"/>
          </a:xfrm>
          <a:prstGeom prst="rect">
            <a:avLst/>
          </a:prstGeom>
        </p:spPr>
      </p:pic>
      <p:pic>
        <p:nvPicPr>
          <p:cNvPr id="7" name="Picture 2" descr="http://en.designmyface.com/include/images/deprecate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569" y="3823440"/>
            <a:ext cx="1565113" cy="5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09763"/>
            <a:ext cx="10515600" cy="39880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6pPr marL="2286000" indent="0">
              <a:buNone/>
              <a:defRPr sz="1200"/>
            </a:lvl6pPr>
          </a:lstStyle>
          <a:p>
            <a:pPr lvl="5"/>
            <a:r>
              <a:rPr lang="es-ES" sz="18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Desarrollo iterativo con equipo mixto</a:t>
            </a:r>
          </a:p>
          <a:p>
            <a:pPr lvl="5"/>
            <a:endParaRPr lang="es-ES" sz="18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Creación del proyecto y automatización del despliegue son las primeras tareas a llevar a cabo.</a:t>
            </a:r>
          </a:p>
          <a:p>
            <a:pPr lvl="5"/>
            <a:endParaRPr lang="es-ES" sz="14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A posteriori se hará el desarrollo de aquellas reglas para las que tenemos clara su definición y estrategia de implementación claras (dentro del marco de trabajo cerrado). Para cada regla implementada se hará un despliegue y validación por el usuario. Trataremos cada regla de forma independiente.</a:t>
            </a:r>
          </a:p>
          <a:p>
            <a:pPr lvl="5"/>
            <a:endParaRPr lang="es-ES" sz="14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Las reglas para las que no ha quedado claro el enfoque por falta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 información o desconocimiento de posibles problemáticas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derivadas de un posible bajo rendimiento (regla 8), se realizará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una primera aproximación de la solución para verificar el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rendimiento con el equipo de </a:t>
            </a:r>
            <a:r>
              <a:rPr lang="es-ES" sz="1400" dirty="0" err="1" smtClean="0">
                <a:latin typeface="Calibri" panose="020F0502020204030204" pitchFamily="34" charset="0"/>
                <a:cs typeface="Segoe UI Light" panose="020B0502040204020203" pitchFamily="34" charset="0"/>
              </a:rPr>
              <a:t>vueling</a:t>
            </a: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 y asegurar la correcta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solución de la problemática.</a:t>
            </a:r>
          </a:p>
          <a:p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Las soluciones se implementan “in situ” o en remoto, a cerrar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adaptándonos a las necesidades del cliente y proyecto</a:t>
            </a:r>
          </a:p>
          <a:p>
            <a:pPr lvl="1"/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1056841" y="1909069"/>
            <a:ext cx="1770983" cy="199072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782925" y="4125915"/>
            <a:ext cx="3297485" cy="1778921"/>
            <a:chOff x="5215589" y="4560362"/>
            <a:chExt cx="3388859" cy="182821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438071" y="6166961"/>
              <a:ext cx="316637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-5400000">
              <a:off x="4767128" y="5431430"/>
              <a:ext cx="170679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4686437" y="5218217"/>
              <a:ext cx="1501131" cy="442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es-ES" sz="1100" dirty="0" err="1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úm</a:t>
              </a:r>
              <a:r>
                <a:rPr lang="es-ES" sz="11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Funcionalidades</a:t>
              </a:r>
            </a:p>
            <a:p>
              <a:r>
                <a:rPr lang="es-ES" sz="11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 producción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0238" y="5815924"/>
              <a:ext cx="573143" cy="3143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5891" y="5513176"/>
              <a:ext cx="573143" cy="6170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9034" y="5168459"/>
              <a:ext cx="573143" cy="9617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01037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023779" y="4560362"/>
              <a:ext cx="853425" cy="450735"/>
              <a:chOff x="10213235" y="2495004"/>
              <a:chExt cx="853425" cy="450735"/>
            </a:xfrm>
          </p:grpSpPr>
          <p:pic>
            <p:nvPicPr>
              <p:cNvPr id="23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3235" y="2544018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93037" y="2544103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" r="-1" b="47079"/>
              <a:stretch/>
            </p:blipFill>
            <p:spPr bwMode="auto">
              <a:xfrm>
                <a:off x="10571663" y="2544018"/>
                <a:ext cx="152501" cy="17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0436051" y="2495004"/>
                <a:ext cx="630609" cy="45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1200" dirty="0" err="1" smtClean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mixed</a:t>
                </a:r>
                <a:endParaRPr lang="es-ES" sz="9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/>
                <a:r>
                  <a:rPr lang="es-ES" sz="1050" dirty="0" err="1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team</a:t>
                </a:r>
                <a:endParaRPr lang="es-ES" sz="12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985621" y="4641802"/>
              <a:ext cx="573143" cy="1488404"/>
            </a:xfrm>
            <a:prstGeom prst="rect">
              <a:avLst/>
            </a:prstGeom>
            <a:solidFill>
              <a:srgbClr val="C00000">
                <a:alpha val="25098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72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3445" y="6119718"/>
              <a:ext cx="614818" cy="26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tiempo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52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1 Diagrama"/>
          <p:cNvGraphicFramePr/>
          <p:nvPr userDrawn="1">
            <p:extLst>
              <p:ext uri="{D42A27DB-BD31-4B8C-83A1-F6EECF244321}">
                <p14:modId xmlns:p14="http://schemas.microsoft.com/office/powerpoint/2010/main" val="903542604"/>
              </p:ext>
            </p:extLst>
          </p:nvPr>
        </p:nvGraphicFramePr>
        <p:xfrm>
          <a:off x="2024171" y="2938177"/>
          <a:ext cx="826197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2382994" y="1614182"/>
            <a:ext cx="1770983" cy="19907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118480" y="2476512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Desarrollo iterativo</a:t>
            </a:r>
          </a:p>
        </p:txBody>
      </p:sp>
      <p:sp>
        <p:nvSpPr>
          <p:cNvPr id="10" name="Right Brace 9"/>
          <p:cNvSpPr/>
          <p:nvPr userDrawn="1"/>
        </p:nvSpPr>
        <p:spPr>
          <a:xfrm rot="5400000">
            <a:off x="2780255" y="4126309"/>
            <a:ext cx="288032" cy="1800200"/>
          </a:xfrm>
          <a:prstGeom prst="rightBrace">
            <a:avLst>
              <a:gd name="adj1" fmla="val 8333"/>
              <a:gd name="adj2" fmla="val 4859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2468459" y="5344410"/>
            <a:ext cx="1134898" cy="471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 smtClean="0"/>
              <a:t>X días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95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95043" y="2534938"/>
            <a:ext cx="296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s-ES" sz="32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 </a:t>
            </a:r>
            <a:r>
              <a:rPr lang="es-ES" sz="3200" b="1" kern="1200" dirty="0" smtClean="0">
                <a:solidFill>
                  <a:srgbClr val="C0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3200" kern="1200" dirty="0" smtClean="0">
              <a:solidFill>
                <a:srgbClr val="C0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83160" y="3330327"/>
            <a:ext cx="799260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ca-ES" sz="1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971316" y="3762375"/>
            <a:ext cx="3828267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Toni Alarcón</a:t>
            </a:r>
          </a:p>
          <a:p>
            <a:r>
              <a:rPr lang="ca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Socio</a:t>
            </a:r>
            <a:r>
              <a:rPr lang="ca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y Consultor </a:t>
            </a:r>
            <a:r>
              <a:rPr lang="ca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Estratégico</a:t>
            </a:r>
            <a:r>
              <a:rPr lang="ca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 TI</a:t>
            </a:r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979463" y="3762374"/>
            <a:ext cx="399630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es-ES" sz="1800" dirty="0" smtClean="0"/>
          </a:p>
          <a:p>
            <a:r>
              <a:rPr lang="es-ES" sz="1800" dirty="0" smtClean="0"/>
              <a:t>………………………………..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391275" y="2466181"/>
            <a:ext cx="3086100" cy="785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err="1" smtClean="0"/>
              <a:t>Acuerdo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533525"/>
            <a:ext cx="10515600" cy="52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En Barcelona a 21 de Mayo de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05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33775"/>
            <a:ext cx="10515600" cy="523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Muchas gracias por su confianza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53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ejecu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Resumen ejecutivo</a:t>
            </a:r>
            <a:endParaRPr lang="en-GB" dirty="0"/>
          </a:p>
        </p:txBody>
      </p:sp>
      <p:pic>
        <p:nvPicPr>
          <p:cNvPr id="2050" name="Picture 2" descr="http://icons.iconarchive.com/icons/visualpharm/icons8-metro-style/256/Printed-Matter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53" y="2512619"/>
            <a:ext cx="1367623" cy="13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7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 téc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Oferta técnica</a:t>
            </a:r>
            <a:endParaRPr lang="en-GB" dirty="0"/>
          </a:p>
        </p:txBody>
      </p:sp>
      <p:pic>
        <p:nvPicPr>
          <p:cNvPr id="1028" name="Picture 4" descr="http://icons.iconarchive.com/icons/visualpharm/icons8-metro-style/128/Accounting-Purchase-order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65" y="25971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8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lificación y refer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Cualificación y referencias</a:t>
            </a:r>
            <a:endParaRPr lang="en-GB" dirty="0"/>
          </a:p>
        </p:txBody>
      </p:sp>
      <p:pic>
        <p:nvPicPr>
          <p:cNvPr id="4098" name="Picture 2" descr="http://icons.iconarchive.com/icons/visualpharm/icons8-metro-style/512/Business-Diploma2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653" y="2556596"/>
            <a:ext cx="1300223" cy="13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7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oración econó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Valoración económica</a:t>
            </a:r>
            <a:endParaRPr lang="en-GB" dirty="0"/>
          </a:p>
        </p:txBody>
      </p:sp>
      <p:pic>
        <p:nvPicPr>
          <p:cNvPr id="3074" name="Picture 2" descr="http://icons.iconarchive.com/icons/visualpharm/icons8-metro-style/256/Payment-Methods-Check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52" y="2585995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5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01906" y="317536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01906" y="370585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6462" y="474043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12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39" y="467956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42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08798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8798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13354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17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31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01229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2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901229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205785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62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824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3824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58380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2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89127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2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89127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3683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1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60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224430" y="3402045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3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224430" y="3932533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528986" y="4967111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6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63" y="4906249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5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9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theme" Target="../theme/theme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H="1">
            <a:off x="7810610" y="1984076"/>
            <a:ext cx="17252" cy="2889849"/>
          </a:xfrm>
          <a:prstGeom prst="line">
            <a:avLst/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982" y="1639176"/>
            <a:ext cx="6593418" cy="1733753"/>
          </a:xfrm>
          <a:prstGeom prst="rect">
            <a:avLst/>
          </a:prstGeom>
        </p:spPr>
      </p:pic>
      <p:pic>
        <p:nvPicPr>
          <p:cNvPr id="12" name="Picture 2" descr="http://www.cnp.net/images/Microsoft%20Gold%20Logo-%20New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42" y="2976955"/>
            <a:ext cx="3091287" cy="8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3" r:id="rId4"/>
    <p:sldLayoutId id="214748369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3835" y="5520087"/>
            <a:ext cx="2286930" cy="60135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5258133" y="732318"/>
            <a:ext cx="2697480" cy="2697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ct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8009270" y="732318"/>
            <a:ext cx="2743200" cy="26974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258133" y="3477106"/>
            <a:ext cx="2697480" cy="2743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8009270" y="3477106"/>
            <a:ext cx="2743200" cy="2743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545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8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9" r:id="rId3"/>
    <p:sldLayoutId id="2147483671" r:id="rId4"/>
    <p:sldLayoutId id="2147483672" r:id="rId5"/>
    <p:sldLayoutId id="2147483673" r:id="rId6"/>
    <p:sldLayoutId id="2147483674" r:id="rId7"/>
    <p:sldLayoutId id="214748369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85" r:id="rId3"/>
    <p:sldLayoutId id="2147483686" r:id="rId4"/>
    <p:sldLayoutId id="2147483687" r:id="rId5"/>
    <p:sldLayoutId id="2147483688" r:id="rId6"/>
    <p:sldLayoutId id="2147483692" r:id="rId7"/>
    <p:sldLayoutId id="2147483691" r:id="rId8"/>
    <p:sldLayoutId id="2147483689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quitectura de Softwa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sarollo portal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2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fraestructura de sistema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6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oluciones Clou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4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artner.microsoft.com/binary/global/30000140?FileID=9152365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6" y="5058148"/>
            <a:ext cx="20859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0" y="1639176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95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nbacardit/MiercoleX-Sinon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eYfG7CCr6E" TargetMode="External"/><Relationship Id="rId4" Type="http://schemas.openxmlformats.org/officeDocument/2006/relationships/image" Target="../media/image4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inonjs.org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279375"/>
            <a:ext cx="6888604" cy="701731"/>
          </a:xfrm>
        </p:spPr>
        <p:txBody>
          <a:bodyPr/>
          <a:lstStyle/>
          <a:p>
            <a:r>
              <a:rPr lang="es-ES" sz="4000" dirty="0" err="1" smtClean="0"/>
              <a:t>MiercoleX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08981" y="3981106"/>
            <a:ext cx="6741150" cy="646331"/>
          </a:xfrm>
        </p:spPr>
        <p:txBody>
          <a:bodyPr/>
          <a:lstStyle/>
          <a:p>
            <a:r>
              <a:rPr lang="es-ES" dirty="0" err="1" smtClean="0"/>
              <a:t>Javascript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jasmine</a:t>
            </a:r>
            <a:r>
              <a:rPr lang="es-ES" dirty="0" smtClean="0"/>
              <a:t> &amp; </a:t>
            </a:r>
            <a:r>
              <a:rPr lang="es-ES" dirty="0" err="1" smtClean="0"/>
              <a:t>sinon</a:t>
            </a:r>
            <a:r>
              <a:rPr lang="es-ES" dirty="0" smtClean="0"/>
              <a:t>… y algo más…</a:t>
            </a:r>
            <a:endParaRPr lang="en-US" dirty="0" smtClean="0"/>
          </a:p>
        </p:txBody>
      </p:sp>
      <p:pic>
        <p:nvPicPr>
          <p:cNvPr id="1026" name="Picture 2" descr="http://jordankasper.com/js-testing/images/meme-fun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535" y="1750424"/>
            <a:ext cx="3717405" cy="3244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514" y="338436"/>
            <a:ext cx="5800726" cy="5706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620"/>
            <a:ext cx="10515600" cy="850263"/>
          </a:xfrm>
        </p:spPr>
        <p:txBody>
          <a:bodyPr/>
          <a:lstStyle/>
          <a:p>
            <a:r>
              <a:rPr lang="es-ES" dirty="0" err="1" smtClean="0"/>
              <a:t>Stubs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9546"/>
            <a:ext cx="10515600" cy="5407418"/>
          </a:xfrm>
        </p:spPr>
        <p:txBody>
          <a:bodyPr/>
          <a:lstStyle/>
          <a:p>
            <a:r>
              <a:rPr lang="es-ES" sz="2400" dirty="0" smtClean="0"/>
              <a:t>Es un </a:t>
            </a:r>
            <a:r>
              <a:rPr lang="es-ES" sz="2400" dirty="0" err="1" smtClean="0"/>
              <a:t>spy</a:t>
            </a:r>
            <a:r>
              <a:rPr lang="es-ES" sz="2400" dirty="0" smtClean="0"/>
              <a:t> “vitaminado”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s-ES" sz="2400" dirty="0" smtClean="0"/>
              <a:t>(sabemos si se </a:t>
            </a:r>
            <a:r>
              <a:rPr lang="en-US" sz="2400" dirty="0" smtClean="0"/>
              <a:t>llama, etc.)</a:t>
            </a:r>
            <a:endParaRPr lang="es-ES" sz="2400" dirty="0" smtClean="0"/>
          </a:p>
          <a:p>
            <a:r>
              <a:rPr lang="es-ES" sz="2400" dirty="0" smtClean="0"/>
              <a:t>Tiene las funciones que necesitamos </a:t>
            </a:r>
          </a:p>
          <a:p>
            <a:pPr marL="0" indent="0">
              <a:buNone/>
            </a:pPr>
            <a:r>
              <a:rPr lang="es-ES" sz="2400" dirty="0" smtClean="0"/>
              <a:t>   devolviendo un valor fijo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81" y="2571784"/>
            <a:ext cx="4773889" cy="3584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1080789" y="6056245"/>
            <a:ext cx="5429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http://jsfiddle.net/Ericuss/vujvaxx4</a:t>
            </a:r>
            <a:r>
              <a:rPr lang="es-E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777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620"/>
            <a:ext cx="10515600" cy="850263"/>
          </a:xfrm>
        </p:spPr>
        <p:txBody>
          <a:bodyPr/>
          <a:lstStyle/>
          <a:p>
            <a:r>
              <a:rPr lang="es-ES" dirty="0" err="1" smtClean="0"/>
              <a:t>Stubs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9546"/>
            <a:ext cx="10515600" cy="5407418"/>
          </a:xfrm>
        </p:spPr>
        <p:txBody>
          <a:bodyPr/>
          <a:lstStyle/>
          <a:p>
            <a:r>
              <a:rPr lang="es-ES" sz="2400" dirty="0" smtClean="0"/>
              <a:t>Es un </a:t>
            </a:r>
            <a:r>
              <a:rPr lang="es-ES" sz="2400" dirty="0" err="1" smtClean="0"/>
              <a:t>spy</a:t>
            </a:r>
            <a:r>
              <a:rPr lang="es-ES" sz="2400" dirty="0" smtClean="0"/>
              <a:t> “vitaminado”</a:t>
            </a:r>
          </a:p>
          <a:p>
            <a:pPr marL="0" indent="0">
              <a:buNone/>
            </a:pPr>
            <a:r>
              <a:rPr lang="es-ES" sz="2400" dirty="0" smtClean="0"/>
              <a:t>    (sabemos si se llama, etc.)</a:t>
            </a:r>
          </a:p>
          <a:p>
            <a:r>
              <a:rPr lang="es-ES" sz="2400" dirty="0" smtClean="0"/>
              <a:t>Tiene las funciones que necesitamos </a:t>
            </a:r>
          </a:p>
          <a:p>
            <a:pPr marL="0" indent="0">
              <a:buNone/>
            </a:pPr>
            <a:r>
              <a:rPr lang="es-ES" sz="2400" dirty="0" smtClean="0"/>
              <a:t>   devolviendo un valor fijo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82" y="2571784"/>
            <a:ext cx="4651660" cy="3492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1080789" y="6056245"/>
            <a:ext cx="5706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http://jsfiddle.net/Ericuss/vmyuqzoe/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51" y="665825"/>
            <a:ext cx="5792649" cy="5129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2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256"/>
            <a:ext cx="10515600" cy="850263"/>
          </a:xfrm>
        </p:spPr>
        <p:txBody>
          <a:bodyPr/>
          <a:lstStyle/>
          <a:p>
            <a:r>
              <a:rPr lang="es-ES" dirty="0" err="1" smtClean="0"/>
              <a:t>Mock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868680"/>
            <a:ext cx="5123688" cy="5308284"/>
          </a:xfrm>
        </p:spPr>
        <p:txBody>
          <a:bodyPr/>
          <a:lstStyle/>
          <a:p>
            <a:r>
              <a:rPr lang="es-ES" sz="2400" dirty="0" smtClean="0"/>
              <a:t>Sobretodo utilizado para sustituir servicios o librerías de terceros</a:t>
            </a:r>
          </a:p>
          <a:p>
            <a:r>
              <a:rPr lang="es-ES" sz="2400" dirty="0" smtClean="0"/>
              <a:t>Con el podemos verificar como se le llama, el </a:t>
            </a:r>
            <a:r>
              <a:rPr lang="es-ES" sz="2400" dirty="0" err="1" smtClean="0"/>
              <a:t>context</a:t>
            </a:r>
            <a:r>
              <a:rPr lang="es-ES" sz="2400" dirty="0" smtClean="0"/>
              <a:t>, numero de veces, …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626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http://jsfiddle.net/Ericuss/d15p5ozL/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89" y="2601377"/>
            <a:ext cx="4186671" cy="32187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152" y="396515"/>
            <a:ext cx="6159668" cy="5257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61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256"/>
            <a:ext cx="10515600" cy="850263"/>
          </a:xfrm>
        </p:spPr>
        <p:txBody>
          <a:bodyPr/>
          <a:lstStyle/>
          <a:p>
            <a:r>
              <a:rPr lang="es-ES" dirty="0" err="1" smtClean="0"/>
              <a:t>Mock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914400"/>
            <a:ext cx="5123688" cy="5262564"/>
          </a:xfrm>
        </p:spPr>
        <p:txBody>
          <a:bodyPr/>
          <a:lstStyle/>
          <a:p>
            <a:r>
              <a:rPr lang="es-ES" sz="2400" dirty="0" smtClean="0"/>
              <a:t>Sobretodo utilizado para sustituir servicios o librerías de terceros</a:t>
            </a:r>
          </a:p>
          <a:p>
            <a:r>
              <a:rPr lang="es-ES" sz="2400" dirty="0" smtClean="0"/>
              <a:t>Con el podemos verificar como se le llama, el </a:t>
            </a:r>
            <a:r>
              <a:rPr lang="es-ES" sz="2400" dirty="0" err="1" smtClean="0"/>
              <a:t>context</a:t>
            </a:r>
            <a:r>
              <a:rPr lang="es-ES" sz="2400" dirty="0" smtClean="0"/>
              <a:t>, numero de veces, </a:t>
            </a:r>
            <a:r>
              <a:rPr lang="en-US" sz="2400" dirty="0" smtClean="0"/>
              <a:t>…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70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http://jsfiddle.net/Ericuss/Lramyuum/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89" y="2434959"/>
            <a:ext cx="4186671" cy="32187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242697"/>
            <a:ext cx="6092951" cy="5166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55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utilizarlos en VS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¿Cómo podemos hacer test en Jasmine en Visual Studio?</a:t>
            </a:r>
          </a:p>
          <a:p>
            <a:pPr lvl="1"/>
            <a:r>
              <a:rPr lang="es-ES" dirty="0" smtClean="0"/>
              <a:t>Test </a:t>
            </a:r>
            <a:r>
              <a:rPr lang="es-ES" dirty="0" err="1" smtClean="0"/>
              <a:t>Adapter</a:t>
            </a:r>
            <a:r>
              <a:rPr lang="es-ES" dirty="0" smtClean="0"/>
              <a:t> </a:t>
            </a:r>
            <a:r>
              <a:rPr lang="es-ES" dirty="0" err="1" smtClean="0"/>
              <a:t>Chutzpah</a:t>
            </a:r>
            <a:endParaRPr lang="es-ES" dirty="0"/>
          </a:p>
          <a:p>
            <a:pPr lvl="2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marL="914400" lvl="2" indent="0">
              <a:buNone/>
            </a:pPr>
            <a:endParaRPr lang="es-ES" dirty="0"/>
          </a:p>
          <a:p>
            <a:pPr lvl="1"/>
            <a:r>
              <a:rPr lang="es-ES" dirty="0" smtClean="0"/>
              <a:t>Sinon.js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marL="914400" lvl="2" indent="0" algn="r">
              <a:buNone/>
            </a:pPr>
            <a:r>
              <a:rPr lang="es-ES" sz="4400" b="1" dirty="0" smtClean="0">
                <a:solidFill>
                  <a:srgbClr val="C00000"/>
                </a:solidFill>
              </a:rPr>
              <a:t>Vamos a por ello!!</a:t>
            </a:r>
            <a:endParaRPr lang="es-ES" sz="4400" b="1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13" y="2845253"/>
            <a:ext cx="7143750" cy="8191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550" y="4053907"/>
            <a:ext cx="7000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 Visual Studio </a:t>
            </a:r>
            <a:r>
              <a:rPr lang="es-ES" dirty="0" err="1" smtClean="0"/>
              <a:t>Code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>
              <a:hlinkClick r:id="rId2"/>
            </a:endParaRPr>
          </a:p>
          <a:p>
            <a:pPr marL="0" indent="0">
              <a:buNone/>
            </a:pPr>
            <a:endParaRPr lang="es-ES" dirty="0">
              <a:hlinkClick r:id="rId2"/>
            </a:endParaRPr>
          </a:p>
          <a:p>
            <a:pPr marL="0" indent="0">
              <a:buNone/>
            </a:pPr>
            <a:endParaRPr lang="es-ES" dirty="0" smtClean="0">
              <a:hlinkClick r:id="rId2"/>
            </a:endParaRPr>
          </a:p>
          <a:p>
            <a:pPr marL="0" indent="0" algn="ctr">
              <a:buNone/>
            </a:pPr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github.com/juanbacardit/MiercoleX-Sinon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38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Recordad… </a:t>
            </a:r>
            <a:endParaRPr lang="es-ES" dirty="0"/>
          </a:p>
        </p:txBody>
      </p:sp>
      <p:pic>
        <p:nvPicPr>
          <p:cNvPr id="1026" name="Picture 2" descr="http://marcabraham.files.wordpress.com/2012/04/06_red_green_refa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25" y="1527773"/>
            <a:ext cx="7376750" cy="437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1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Kata Piedra Papel Tijera (30’)</a:t>
            </a:r>
            <a:endParaRPr lang="es-ES" dirty="0"/>
          </a:p>
        </p:txBody>
      </p:sp>
      <p:pic>
        <p:nvPicPr>
          <p:cNvPr id="2050" name="Picture 2" descr="http://www.portadas.biz/covers/preview/piedra%20papel%20tijer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12067"/>
            <a:ext cx="69342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38200" y="1690688"/>
            <a:ext cx="3910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Papel gana Piedra</a:t>
            </a:r>
          </a:p>
          <a:p>
            <a:r>
              <a:rPr lang="es-ES" sz="3600" dirty="0" smtClean="0"/>
              <a:t>Tijera gana Papel</a:t>
            </a:r>
          </a:p>
          <a:p>
            <a:r>
              <a:rPr lang="es-ES" sz="3600" dirty="0" smtClean="0"/>
              <a:t>Piedra gana Tijera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2560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los más atrevidos…</a:t>
            </a:r>
            <a:endParaRPr lang="es-ES" dirty="0"/>
          </a:p>
        </p:txBody>
      </p:sp>
      <p:pic>
        <p:nvPicPr>
          <p:cNvPr id="3076" name="Picture 4" descr="http://www.blog.ulisesgascon.com/wp-content/uploads/2015/06/pptls_ru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7" y="1373148"/>
            <a:ext cx="6947263" cy="333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leYfG7CCr6E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815223" y="3126378"/>
            <a:ext cx="5221435" cy="2937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68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configurar una Build en VSTS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68574"/>
            <a:ext cx="10515600" cy="4351338"/>
          </a:xfrm>
        </p:spPr>
        <p:txBody>
          <a:bodyPr/>
          <a:lstStyle/>
          <a:p>
            <a:r>
              <a:rPr lang="es-ES" dirty="0" smtClean="0"/>
              <a:t>Pasos para configurar un Build en VSTS (Visual Studio Team </a:t>
            </a:r>
            <a:r>
              <a:rPr lang="es-ES" dirty="0" err="1" smtClean="0"/>
              <a:t>Services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Añadir a la solución el paquete de </a:t>
            </a:r>
            <a:r>
              <a:rPr lang="es-ES" dirty="0" err="1" smtClean="0"/>
              <a:t>nuget</a:t>
            </a:r>
            <a:r>
              <a:rPr lang="es-ES" dirty="0" smtClean="0"/>
              <a:t> de </a:t>
            </a:r>
            <a:r>
              <a:rPr lang="es-ES" dirty="0" err="1" smtClean="0"/>
              <a:t>chutzpah</a:t>
            </a:r>
            <a:endParaRPr lang="es-ES" dirty="0" smtClean="0"/>
          </a:p>
          <a:p>
            <a:pPr lvl="1"/>
            <a:r>
              <a:rPr lang="es-ES" dirty="0" smtClean="0"/>
              <a:t>Subir el código fuente al repositorio</a:t>
            </a:r>
          </a:p>
          <a:p>
            <a:pPr lvl="1"/>
            <a:r>
              <a:rPr lang="es-ES" dirty="0" smtClean="0"/>
              <a:t>Configurar la Build en VSTS</a:t>
            </a:r>
          </a:p>
          <a:p>
            <a:pPr lvl="2"/>
            <a:r>
              <a:rPr lang="es-ES" dirty="0" smtClean="0"/>
              <a:t>Indicar el </a:t>
            </a:r>
            <a:r>
              <a:rPr lang="es-ES" dirty="0" err="1" smtClean="0"/>
              <a:t>path</a:t>
            </a:r>
            <a:r>
              <a:rPr lang="es-ES" dirty="0" smtClean="0"/>
              <a:t> a los </a:t>
            </a:r>
            <a:r>
              <a:rPr lang="es-ES" dirty="0" err="1" smtClean="0"/>
              <a:t>custom</a:t>
            </a:r>
            <a:r>
              <a:rPr lang="es-ES" dirty="0" smtClean="0"/>
              <a:t> test </a:t>
            </a:r>
            <a:r>
              <a:rPr lang="es-ES" dirty="0" err="1" smtClean="0"/>
              <a:t>adapters</a:t>
            </a:r>
            <a:r>
              <a:rPr lang="es-ES" dirty="0" smtClean="0"/>
              <a:t> de la solución</a:t>
            </a:r>
          </a:p>
          <a:p>
            <a:pPr lvl="2"/>
            <a:endParaRPr lang="es-ES" dirty="0"/>
          </a:p>
        </p:txBody>
      </p:sp>
      <p:pic>
        <p:nvPicPr>
          <p:cNvPr id="1026" name="Picture 2" descr="Articl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285" y="3555365"/>
            <a:ext cx="47910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Librería</a:t>
            </a:r>
            <a:r>
              <a:rPr lang="en-US" dirty="0" smtClean="0"/>
              <a:t> de test </a:t>
            </a:r>
            <a:r>
              <a:rPr lang="es-ES" dirty="0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smtClean="0"/>
              <a:t>Behavior-Driven </a:t>
            </a:r>
            <a:r>
              <a:rPr lang="en-US" dirty="0"/>
              <a:t>D</a:t>
            </a:r>
            <a:r>
              <a:rPr lang="en-US" dirty="0" smtClean="0"/>
              <a:t>evelopment</a:t>
            </a:r>
            <a:endParaRPr lang="en-US" dirty="0" smtClean="0"/>
          </a:p>
          <a:p>
            <a:r>
              <a:rPr lang="es-ES" dirty="0" smtClean="0"/>
              <a:t>Las diferencias respecto a TDD son:</a:t>
            </a:r>
          </a:p>
          <a:p>
            <a:pPr lvl="1"/>
            <a:r>
              <a:rPr lang="es-ES" dirty="0" smtClean="0"/>
              <a:t>Los test son más descriptivos</a:t>
            </a:r>
          </a:p>
          <a:p>
            <a:pPr lvl="1"/>
            <a:r>
              <a:rPr lang="es-ES" dirty="0" smtClean="0"/>
              <a:t>Son </a:t>
            </a:r>
            <a:r>
              <a:rPr lang="es-ES" dirty="0" smtClean="0"/>
              <a:t>más </a:t>
            </a:r>
            <a:r>
              <a:rPr lang="es-ES" dirty="0" err="1" smtClean="0"/>
              <a:t>verbose</a:t>
            </a:r>
            <a:endParaRPr lang="es-ES" dirty="0" smtClean="0"/>
          </a:p>
          <a:p>
            <a:pPr lvl="1"/>
            <a:r>
              <a:rPr lang="es-ES" dirty="0" smtClean="0"/>
              <a:t>Al cumplir los 2 anteriores ayuda a que sirva de documentación o que cualquiera pueda entender la finalidad del test</a:t>
            </a:r>
          </a:p>
        </p:txBody>
      </p:sp>
    </p:spTree>
    <p:extLst>
      <p:ext uri="{BB962C8B-B14F-4D97-AF65-F5344CB8AC3E}">
        <p14:creationId xmlns:p14="http://schemas.microsoft.com/office/powerpoint/2010/main" val="25290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3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FizzBuzz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60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 que se utiliza para sustituir servicios, </a:t>
            </a:r>
            <a:r>
              <a:rPr lang="es-ES" dirty="0" smtClean="0"/>
              <a:t>colaboradores, objetos </a:t>
            </a:r>
            <a:r>
              <a:rPr lang="es-ES" dirty="0" smtClean="0"/>
              <a:t>ajenos o por </a:t>
            </a:r>
            <a:r>
              <a:rPr lang="es-ES" dirty="0" smtClean="0"/>
              <a:t>parámetros</a:t>
            </a:r>
            <a:r>
              <a:rPr lang="es-ES" dirty="0" smtClean="0"/>
              <a:t>, …</a:t>
            </a:r>
          </a:p>
          <a:p>
            <a:r>
              <a:rPr lang="es-ES" dirty="0" smtClean="0"/>
              <a:t>Los diferentes tipos son:</a:t>
            </a:r>
          </a:p>
          <a:p>
            <a:pPr lvl="1"/>
            <a:r>
              <a:rPr lang="es-ES" dirty="0" err="1" smtClean="0"/>
              <a:t>Dummy</a:t>
            </a:r>
            <a:endParaRPr lang="es-ES" dirty="0" smtClean="0"/>
          </a:p>
          <a:p>
            <a:pPr lvl="1"/>
            <a:r>
              <a:rPr lang="es-ES" dirty="0" err="1" smtClean="0"/>
              <a:t>Fake</a:t>
            </a:r>
            <a:endParaRPr lang="es-ES" dirty="0" smtClean="0"/>
          </a:p>
          <a:p>
            <a:pPr lvl="1"/>
            <a:r>
              <a:rPr lang="es-ES" dirty="0" err="1" smtClean="0"/>
              <a:t>Stubs</a:t>
            </a:r>
            <a:endParaRPr lang="es-ES" dirty="0" smtClean="0"/>
          </a:p>
          <a:p>
            <a:pPr lvl="1"/>
            <a:r>
              <a:rPr lang="es-ES" dirty="0" err="1" smtClean="0"/>
              <a:t>Spies</a:t>
            </a:r>
            <a:endParaRPr lang="es-ES" dirty="0" smtClean="0"/>
          </a:p>
          <a:p>
            <a:pPr lvl="1"/>
            <a:r>
              <a:rPr lang="es-ES" dirty="0" err="1" smtClean="0"/>
              <a:t>Mocks</a:t>
            </a:r>
            <a:r>
              <a:rPr lang="es-ES" dirty="0" smtClean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Sinon.js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libreria</a:t>
            </a:r>
            <a:r>
              <a:rPr lang="en-US" dirty="0" smtClean="0"/>
              <a:t> de test doubles</a:t>
            </a:r>
          </a:p>
          <a:p>
            <a:r>
              <a:rPr lang="en-US" dirty="0" smtClean="0"/>
              <a:t>No </a:t>
            </a:r>
            <a:r>
              <a:rPr lang="en-US" dirty="0" err="1"/>
              <a:t>e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smtClean="0"/>
              <a:t>un test </a:t>
            </a:r>
            <a:r>
              <a:rPr lang="en-US" dirty="0" err="1" smtClean="0"/>
              <a:t>Fx</a:t>
            </a:r>
            <a:r>
              <a:rPr lang="en-US" dirty="0" smtClean="0"/>
              <a:t>, </a:t>
            </a:r>
            <a:r>
              <a:rPr lang="en-US" dirty="0" err="1" smtClean="0"/>
              <a:t>ayuda</a:t>
            </a:r>
            <a:r>
              <a:rPr lang="en-US" dirty="0" smtClean="0"/>
              <a:t> a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Fx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://sinonjs.org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9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532120"/>
          </a:xfrm>
        </p:spPr>
        <p:txBody>
          <a:bodyPr>
            <a:normAutofit/>
          </a:bodyPr>
          <a:lstStyle/>
          <a:p>
            <a:r>
              <a:rPr lang="es-ES" dirty="0" smtClean="0"/>
              <a:t>Objetos sin comportamiento</a:t>
            </a:r>
          </a:p>
          <a:p>
            <a:r>
              <a:rPr lang="es-ES" dirty="0" smtClean="0"/>
              <a:t>Se utiliza para no pasar un </a:t>
            </a:r>
            <a:r>
              <a:rPr lang="es-ES" dirty="0" err="1" smtClean="0"/>
              <a:t>null</a:t>
            </a:r>
            <a:r>
              <a:rPr lang="es-ES" dirty="0" smtClean="0"/>
              <a:t>, </a:t>
            </a:r>
          </a:p>
          <a:p>
            <a:pPr marL="457200" lvl="1" indent="0">
              <a:buNone/>
            </a:pPr>
            <a:r>
              <a:rPr lang="es-ES" sz="2800" dirty="0" smtClean="0"/>
              <a:t>agregar a </a:t>
            </a:r>
            <a:r>
              <a:rPr lang="es-ES" sz="2800" dirty="0" err="1" smtClean="0"/>
              <a:t>arrays</a:t>
            </a:r>
            <a:r>
              <a:rPr lang="es-ES" sz="2800" dirty="0" smtClean="0"/>
              <a:t>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https://jsfiddle.net/Ericuss/b03zs7kg/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42" y="2694354"/>
            <a:ext cx="3251671" cy="3220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02" y="112034"/>
            <a:ext cx="4102798" cy="5884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0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595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Fake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8844"/>
            <a:ext cx="6395519" cy="5018119"/>
          </a:xfrm>
        </p:spPr>
        <p:txBody>
          <a:bodyPr/>
          <a:lstStyle/>
          <a:p>
            <a:r>
              <a:rPr lang="es-ES" dirty="0" smtClean="0"/>
              <a:t>Objetos</a:t>
            </a:r>
            <a:r>
              <a:rPr lang="en-US" dirty="0" smtClean="0"/>
              <a:t> </a:t>
            </a:r>
            <a:r>
              <a:rPr lang="es-ES" dirty="0" smtClean="0"/>
              <a:t>con funcionalidad simplificada respecto a la original.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http</a:t>
            </a:r>
            <a:r>
              <a:rPr lang="es-ES" dirty="0"/>
              <a:t>://jsfiddle.net/Ericuss/sw3f3m41</a:t>
            </a:r>
            <a:r>
              <a:rPr lang="es-ES" dirty="0" smtClean="0"/>
              <a:t>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838200" y="537264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45" y="1993804"/>
            <a:ext cx="3547497" cy="3217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197" y="165954"/>
            <a:ext cx="4591380" cy="5826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39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11" y="878888"/>
            <a:ext cx="5915487" cy="4350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466661"/>
            <a:ext cx="5518211" cy="4710302"/>
          </a:xfrm>
        </p:spPr>
        <p:txBody>
          <a:bodyPr/>
          <a:lstStyle/>
          <a:p>
            <a:r>
              <a:rPr lang="es-ES" sz="2400" dirty="0" smtClean="0"/>
              <a:t>Tiene opciones para saber si se ha llamado, cuantas veces, etc.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39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http://jsfiddle.net/Ericuss/wyrov8bw/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37" y="2585741"/>
            <a:ext cx="4342986" cy="3401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58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Spy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466661"/>
            <a:ext cx="5518211" cy="4710302"/>
          </a:xfrm>
        </p:spPr>
        <p:txBody>
          <a:bodyPr/>
          <a:lstStyle/>
          <a:p>
            <a:r>
              <a:rPr lang="es-ES" sz="2400" dirty="0" smtClean="0"/>
              <a:t>Tiene opciones para saber si se ha llamado, cuantas veces, etc.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39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http://jsfiddle.net/Ericuss/wyrov8bw/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89" y="2341670"/>
            <a:ext cx="4263568" cy="3587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11" y="1392270"/>
            <a:ext cx="6187920" cy="3747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06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opue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as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07C93EE308FD45A1DF8EECCD132EA8" ma:contentTypeVersion="2" ma:contentTypeDescription="Crear nuevo documento." ma:contentTypeScope="" ma:versionID="293d65d43021d27c03e1543e16c1116d">
  <xsd:schema xmlns:xsd="http://www.w3.org/2001/XMLSchema" xmlns:xs="http://www.w3.org/2001/XMLSchema" xmlns:p="http://schemas.microsoft.com/office/2006/metadata/properties" xmlns:ns2="6b8ba544-61ba-4092-92c0-bbfbc426b2b9" targetNamespace="http://schemas.microsoft.com/office/2006/metadata/properties" ma:root="true" ma:fieldsID="5d4d1204a385af403260f4b70f2d4cdc" ns2:_="">
    <xsd:import namespace="6b8ba544-61ba-4092-92c0-bbfbc426b2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8ba544-61ba-4092-92c0-bbfbc426b2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AE86C5-427D-4329-8AAA-7B500850A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8ba544-61ba-4092-92c0-bbfbc426b2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60FA3A-4249-4D6E-A9A8-3B7219DF275B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6b8ba544-61ba-4092-92c0-bbfbc426b2b9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313EA09-C0DC-4015-ABE0-A5612D75F8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5546</TotalTime>
  <Words>410</Words>
  <Application>Microsoft Office PowerPoint</Application>
  <PresentationFormat>Panorámica</PresentationFormat>
  <Paragraphs>102</Paragraphs>
  <Slides>20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20</vt:i4>
      </vt:variant>
    </vt:vector>
  </HeadingPairs>
  <TitlesOfParts>
    <vt:vector size="36" baseType="lpstr">
      <vt:lpstr>Arial</vt:lpstr>
      <vt:lpstr>Calibri</vt:lpstr>
      <vt:lpstr>Calibri Light</vt:lpstr>
      <vt:lpstr>ＭＳ Ｐゴシック</vt:lpstr>
      <vt:lpstr>Segoe UI</vt:lpstr>
      <vt:lpstr>Segoe UI Light</vt:lpstr>
      <vt:lpstr>Trebuchet MS</vt:lpstr>
      <vt:lpstr>Wingdings</vt:lpstr>
      <vt:lpstr>Wingdings 2</vt:lpstr>
      <vt:lpstr>First Page</vt:lpstr>
      <vt:lpstr>Presenters</vt:lpstr>
      <vt:lpstr>Content</vt:lpstr>
      <vt:lpstr>Agenda</vt:lpstr>
      <vt:lpstr>Custom Design</vt:lpstr>
      <vt:lpstr>Propuestas</vt:lpstr>
      <vt:lpstr>Last slide</vt:lpstr>
      <vt:lpstr>MiercoleX</vt:lpstr>
      <vt:lpstr>Jasmine</vt:lpstr>
      <vt:lpstr>FizzBuzz </vt:lpstr>
      <vt:lpstr>Test Double </vt:lpstr>
      <vt:lpstr>Sinon.js</vt:lpstr>
      <vt:lpstr>Dummy</vt:lpstr>
      <vt:lpstr>Fake</vt:lpstr>
      <vt:lpstr>Spy</vt:lpstr>
      <vt:lpstr>Spy con sinon</vt:lpstr>
      <vt:lpstr>Stubs</vt:lpstr>
      <vt:lpstr>Stubs con sinon</vt:lpstr>
      <vt:lpstr>Mock</vt:lpstr>
      <vt:lpstr>Mock con sinon</vt:lpstr>
      <vt:lpstr>Cómo utilizarlos en VS</vt:lpstr>
      <vt:lpstr>Con Visual Studio Code</vt:lpstr>
      <vt:lpstr>Recordad… </vt:lpstr>
      <vt:lpstr>Kata Piedra Papel Tijera (30’)</vt:lpstr>
      <vt:lpstr>Para los más atrevidos…</vt:lpstr>
      <vt:lpstr>Cómo configurar una Build en VSTS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2013 - Herramienta de viajes</dc:title>
  <dc:creator>lars.lynch@tokiota.com</dc:creator>
  <cp:lastModifiedBy>Juan Bacardit Barrera</cp:lastModifiedBy>
  <cp:revision>291</cp:revision>
  <dcterms:created xsi:type="dcterms:W3CDTF">2014-01-07T15:51:03Z</dcterms:created>
  <dcterms:modified xsi:type="dcterms:W3CDTF">2015-11-25T12:13:20Z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0x010100EE07C93EE308FD45A1DF8EECCD132EA8</vt:lpwstr>
  </property>
  <property fmtid="{D5CDD505-2E9C-101B-9397-08002B2CF9AE}" pid="3" name="DocVizPreviewMetadata_Count">
    <vt:i4>21</vt:i4>
  </property>
  <property fmtid="{D5CDD505-2E9C-101B-9397-08002B2CF9AE}" pid="4" name="DocVizPreviewMetadata_0">
    <vt:lpwstr>300x168x2</vt:lpwstr>
  </property>
</Properties>
</file>